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349" r:id="rId2"/>
    <p:sldId id="641" r:id="rId3"/>
    <p:sldId id="640" r:id="rId4"/>
    <p:sldId id="535" r:id="rId5"/>
    <p:sldId id="609" r:id="rId6"/>
    <p:sldId id="650" r:id="rId7"/>
    <p:sldId id="610" r:id="rId8"/>
    <p:sldId id="611" r:id="rId9"/>
    <p:sldId id="642" r:id="rId10"/>
    <p:sldId id="612" r:id="rId11"/>
    <p:sldId id="614" r:id="rId12"/>
    <p:sldId id="615" r:id="rId13"/>
    <p:sldId id="616" r:id="rId14"/>
    <p:sldId id="617" r:id="rId15"/>
    <p:sldId id="599" r:id="rId16"/>
    <p:sldId id="643" r:id="rId17"/>
    <p:sldId id="620" r:id="rId18"/>
    <p:sldId id="618" r:id="rId19"/>
    <p:sldId id="644" r:id="rId20"/>
    <p:sldId id="619" r:id="rId21"/>
    <p:sldId id="622" r:id="rId22"/>
    <p:sldId id="621" r:id="rId23"/>
    <p:sldId id="645" r:id="rId24"/>
    <p:sldId id="623" r:id="rId25"/>
    <p:sldId id="625" r:id="rId26"/>
    <p:sldId id="646" r:id="rId27"/>
    <p:sldId id="626" r:id="rId28"/>
    <p:sldId id="624" r:id="rId29"/>
    <p:sldId id="597" r:id="rId30"/>
    <p:sldId id="647" r:id="rId31"/>
    <p:sldId id="627" r:id="rId32"/>
    <p:sldId id="628" r:id="rId33"/>
    <p:sldId id="648" r:id="rId34"/>
    <p:sldId id="629" r:id="rId35"/>
    <p:sldId id="630" r:id="rId36"/>
    <p:sldId id="602" r:id="rId37"/>
    <p:sldId id="651"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9900"/>
    <a:srgbClr val="032DEA"/>
    <a:srgbClr val="FF9900"/>
    <a:srgbClr val="CC00CC"/>
    <a:srgbClr val="FF0066"/>
    <a:srgbClr val="99CCFF"/>
    <a:srgbClr val="33CC33"/>
    <a:srgbClr val="3366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6"/>
    <p:restoredTop sz="91565" autoAdjust="0"/>
  </p:normalViewPr>
  <p:slideViewPr>
    <p:cSldViewPr>
      <p:cViewPr varScale="1">
        <p:scale>
          <a:sx n="117" d="100"/>
          <a:sy n="117" d="100"/>
        </p:scale>
        <p:origin x="21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10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charset="0"/>
                <a:cs typeface="+mn-cs"/>
              </a:defRPr>
            </a:lvl1pPr>
          </a:lstStyle>
          <a:p>
            <a:pPr>
              <a:defRPr/>
            </a:pPr>
            <a:fld id="{56C1BD6B-B410-C341-B700-AC6796349CE0}" type="slidenum">
              <a:rPr lang="en-US"/>
              <a:pPr>
                <a:defRPr/>
              </a:pPr>
              <a:t>‹#›</a:t>
            </a:fld>
            <a:endParaRPr lang="en-US"/>
          </a:p>
        </p:txBody>
      </p:sp>
    </p:spTree>
    <p:extLst>
      <p:ext uri="{BB962C8B-B14F-4D97-AF65-F5344CB8AC3E}">
        <p14:creationId xmlns:p14="http://schemas.microsoft.com/office/powerpoint/2010/main" val="1604189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712E8AC-D6AD-BE4B-97B9-972881BFB0AA}" type="slidenum">
              <a:rPr lang="en-US"/>
              <a:pPr>
                <a:defRPr/>
              </a:pPr>
              <a:t>1</a:t>
            </a:fld>
            <a:endParaRPr lang="en-US"/>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95425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5703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B978B-BC92-8F4D-A046-4E2E2F6859B9}" type="slidenum">
              <a:rPr lang="en-US" altLang="ko-KR"/>
              <a:pPr/>
              <a:t>5</a:t>
            </a:fld>
            <a:endParaRPr lang="en-US" altLang="ko-KR"/>
          </a:p>
        </p:txBody>
      </p:sp>
      <p:sp>
        <p:nvSpPr>
          <p:cNvPr id="92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360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53F5C-1FE2-7348-8335-A0BEEDB752B3}" type="slidenum">
              <a:rPr lang="en-US" altLang="ko-KR"/>
              <a:pPr/>
              <a:t>7</a:t>
            </a:fld>
            <a:endParaRPr lang="en-US" altLang="ko-KR"/>
          </a:p>
        </p:txBody>
      </p:sp>
      <p:sp>
        <p:nvSpPr>
          <p:cNvPr id="133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4986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FA620-CF7B-EC41-8B98-5A56424E236B}" type="slidenum">
              <a:rPr lang="en-US" altLang="ko-KR"/>
              <a:pPr/>
              <a:t>8</a:t>
            </a:fld>
            <a:endParaRPr lang="en-US" altLang="ko-KR"/>
          </a:p>
        </p:txBody>
      </p:sp>
      <p:sp>
        <p:nvSpPr>
          <p:cNvPr id="153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3993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211946-B936-2847-900B-6ADCAAB81D32}" type="slidenum">
              <a:rPr lang="en-US" altLang="ko-KR"/>
              <a:pPr/>
              <a:t>10</a:t>
            </a:fld>
            <a:endParaRPr lang="en-US" altLang="ko-KR"/>
          </a:p>
        </p:txBody>
      </p:sp>
      <p:sp>
        <p:nvSpPr>
          <p:cNvPr id="174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716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C2356-F1C9-4448-AF42-D9E4BEFEFCD0}" type="slidenum">
              <a:rPr lang="en-US" altLang="ko-KR"/>
              <a:pPr/>
              <a:t>17</a:t>
            </a:fld>
            <a:endParaRPr lang="en-US" altLang="ko-KR"/>
          </a:p>
        </p:txBody>
      </p:sp>
      <p:sp>
        <p:nvSpPr>
          <p:cNvPr id="215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726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C3B44-AB5C-1E41-9D26-EF42D2953307}" type="slidenum">
              <a:rPr lang="en-US"/>
              <a:pPr>
                <a:defRPr/>
              </a:pPr>
              <a:t>‹#›</a:t>
            </a:fld>
            <a:endParaRPr lang="en-US"/>
          </a:p>
        </p:txBody>
      </p:sp>
    </p:spTree>
    <p:extLst>
      <p:ext uri="{BB962C8B-B14F-4D97-AF65-F5344CB8AC3E}">
        <p14:creationId xmlns:p14="http://schemas.microsoft.com/office/powerpoint/2010/main" val="166688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028876-24A0-534A-AB46-7E92C5AA2B56}" type="slidenum">
              <a:rPr lang="en-US"/>
              <a:pPr>
                <a:defRPr/>
              </a:pPr>
              <a:t>‹#›</a:t>
            </a:fld>
            <a:endParaRPr lang="en-US"/>
          </a:p>
        </p:txBody>
      </p:sp>
    </p:spTree>
    <p:extLst>
      <p:ext uri="{BB962C8B-B14F-4D97-AF65-F5344CB8AC3E}">
        <p14:creationId xmlns:p14="http://schemas.microsoft.com/office/powerpoint/2010/main" val="11608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4F85C0-917E-C74C-8470-CFC91E21E529}" type="slidenum">
              <a:rPr lang="en-US"/>
              <a:pPr>
                <a:defRPr/>
              </a:pPr>
              <a:t>‹#›</a:t>
            </a:fld>
            <a:endParaRPr lang="en-US"/>
          </a:p>
        </p:txBody>
      </p:sp>
    </p:spTree>
    <p:extLst>
      <p:ext uri="{BB962C8B-B14F-4D97-AF65-F5344CB8AC3E}">
        <p14:creationId xmlns:p14="http://schemas.microsoft.com/office/powerpoint/2010/main" val="166254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BF1C62-8831-3249-A433-009753E34508}" type="slidenum">
              <a:rPr lang="en-US"/>
              <a:pPr>
                <a:defRPr/>
              </a:pPr>
              <a:t>‹#›</a:t>
            </a:fld>
            <a:endParaRPr lang="en-US"/>
          </a:p>
        </p:txBody>
      </p:sp>
    </p:spTree>
    <p:extLst>
      <p:ext uri="{BB962C8B-B14F-4D97-AF65-F5344CB8AC3E}">
        <p14:creationId xmlns:p14="http://schemas.microsoft.com/office/powerpoint/2010/main" val="98938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997A2-636B-374E-88B5-C839F34B9CF6}" type="slidenum">
              <a:rPr lang="en-US"/>
              <a:pPr>
                <a:defRPr/>
              </a:pPr>
              <a:t>‹#›</a:t>
            </a:fld>
            <a:endParaRPr lang="en-US"/>
          </a:p>
        </p:txBody>
      </p:sp>
    </p:spTree>
    <p:extLst>
      <p:ext uri="{BB962C8B-B14F-4D97-AF65-F5344CB8AC3E}">
        <p14:creationId xmlns:p14="http://schemas.microsoft.com/office/powerpoint/2010/main" val="341708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831D8E-04D7-F341-8A80-1216D2E7BB58}" type="slidenum">
              <a:rPr lang="en-US"/>
              <a:pPr>
                <a:defRPr/>
              </a:pPr>
              <a:t>‹#›</a:t>
            </a:fld>
            <a:endParaRPr lang="en-US"/>
          </a:p>
        </p:txBody>
      </p:sp>
    </p:spTree>
    <p:extLst>
      <p:ext uri="{BB962C8B-B14F-4D97-AF65-F5344CB8AC3E}">
        <p14:creationId xmlns:p14="http://schemas.microsoft.com/office/powerpoint/2010/main" val="283481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F27695-E233-BB47-9F67-3B3FC4BDC344}" type="slidenum">
              <a:rPr lang="en-US"/>
              <a:pPr>
                <a:defRPr/>
              </a:pPr>
              <a:t>‹#›</a:t>
            </a:fld>
            <a:endParaRPr lang="en-US"/>
          </a:p>
        </p:txBody>
      </p:sp>
    </p:spTree>
    <p:extLst>
      <p:ext uri="{BB962C8B-B14F-4D97-AF65-F5344CB8AC3E}">
        <p14:creationId xmlns:p14="http://schemas.microsoft.com/office/powerpoint/2010/main" val="279096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F90561-6D2B-A14D-BFCA-635F605708FD}" type="slidenum">
              <a:rPr lang="en-US"/>
              <a:pPr>
                <a:defRPr/>
              </a:pPr>
              <a:t>‹#›</a:t>
            </a:fld>
            <a:endParaRPr lang="en-US"/>
          </a:p>
        </p:txBody>
      </p:sp>
    </p:spTree>
    <p:extLst>
      <p:ext uri="{BB962C8B-B14F-4D97-AF65-F5344CB8AC3E}">
        <p14:creationId xmlns:p14="http://schemas.microsoft.com/office/powerpoint/2010/main" val="40146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613783-4C1B-7045-BD14-A25306047D9F}" type="slidenum">
              <a:rPr lang="en-US"/>
              <a:pPr>
                <a:defRPr/>
              </a:pPr>
              <a:t>‹#›</a:t>
            </a:fld>
            <a:endParaRPr lang="en-US"/>
          </a:p>
        </p:txBody>
      </p:sp>
    </p:spTree>
    <p:extLst>
      <p:ext uri="{BB962C8B-B14F-4D97-AF65-F5344CB8AC3E}">
        <p14:creationId xmlns:p14="http://schemas.microsoft.com/office/powerpoint/2010/main" val="139695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4E5969-AE1D-6B40-9F99-CB24E1523181}" type="slidenum">
              <a:rPr lang="en-US"/>
              <a:pPr>
                <a:defRPr/>
              </a:pPr>
              <a:t>‹#›</a:t>
            </a:fld>
            <a:endParaRPr lang="en-US"/>
          </a:p>
        </p:txBody>
      </p:sp>
    </p:spTree>
    <p:extLst>
      <p:ext uri="{BB962C8B-B14F-4D97-AF65-F5344CB8AC3E}">
        <p14:creationId xmlns:p14="http://schemas.microsoft.com/office/powerpoint/2010/main" val="257305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3179F8-3CCD-884D-80E6-7033E3F6F08F}" type="slidenum">
              <a:rPr lang="en-US"/>
              <a:pPr>
                <a:defRPr/>
              </a:pPr>
              <a:t>‹#›</a:t>
            </a:fld>
            <a:endParaRPr lang="en-US"/>
          </a:p>
        </p:txBody>
      </p:sp>
    </p:spTree>
    <p:extLst>
      <p:ext uri="{BB962C8B-B14F-4D97-AF65-F5344CB8AC3E}">
        <p14:creationId xmlns:p14="http://schemas.microsoft.com/office/powerpoint/2010/main" val="330356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Times New Roman"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Times New Roman"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Times New Roman" charset="0"/>
                <a:cs typeface="+mn-cs"/>
              </a:defRPr>
            </a:lvl1pPr>
          </a:lstStyle>
          <a:p>
            <a:pPr>
              <a:defRPr/>
            </a:pPr>
            <a:fld id="{EC827669-BA95-8349-AB13-24A687F16E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3600" b="1">
          <a:solidFill>
            <a:srgbClr val="0000FF"/>
          </a:solidFill>
          <a:latin typeface="Calibri"/>
          <a:ea typeface="+mj-ea"/>
          <a:cs typeface="Calibri"/>
        </a:defRPr>
      </a:lvl1pPr>
      <a:lvl2pPr algn="ctr" rtl="0" eaLnBrk="1" fontAlgn="base" hangingPunct="1">
        <a:spcBef>
          <a:spcPct val="0"/>
        </a:spcBef>
        <a:spcAft>
          <a:spcPct val="0"/>
        </a:spcAft>
        <a:defRPr sz="2800">
          <a:solidFill>
            <a:schemeClr val="tx2"/>
          </a:solidFill>
          <a:latin typeface="Times New Roman" charset="0"/>
          <a:ea typeface="ＭＳ Ｐゴシック" charset="0"/>
        </a:defRPr>
      </a:lvl2pPr>
      <a:lvl3pPr algn="ctr" rtl="0" eaLnBrk="1" fontAlgn="base" hangingPunct="1">
        <a:spcBef>
          <a:spcPct val="0"/>
        </a:spcBef>
        <a:spcAft>
          <a:spcPct val="0"/>
        </a:spcAft>
        <a:defRPr sz="2800">
          <a:solidFill>
            <a:schemeClr val="tx2"/>
          </a:solidFill>
          <a:latin typeface="Times New Roman" charset="0"/>
          <a:ea typeface="ＭＳ Ｐゴシック" charset="0"/>
        </a:defRPr>
      </a:lvl3pPr>
      <a:lvl4pPr algn="ctr" rtl="0" eaLnBrk="1" fontAlgn="base" hangingPunct="1">
        <a:spcBef>
          <a:spcPct val="0"/>
        </a:spcBef>
        <a:spcAft>
          <a:spcPct val="0"/>
        </a:spcAft>
        <a:defRPr sz="2800">
          <a:solidFill>
            <a:schemeClr val="tx2"/>
          </a:solidFill>
          <a:latin typeface="Times New Roman" charset="0"/>
          <a:ea typeface="ＭＳ Ｐゴシック" charset="0"/>
        </a:defRPr>
      </a:lvl4pPr>
      <a:lvl5pPr algn="ctr" rtl="0" eaLnBrk="1" fontAlgn="base" hangingPunct="1">
        <a:spcBef>
          <a:spcPct val="0"/>
        </a:spcBef>
        <a:spcAft>
          <a:spcPct val="0"/>
        </a:spcAft>
        <a:defRPr sz="2800">
          <a:solidFill>
            <a:schemeClr val="tx2"/>
          </a:solidFill>
          <a:latin typeface="Times New Roman" charset="0"/>
          <a:ea typeface="ＭＳ Ｐゴシック" charset="0"/>
        </a:defRPr>
      </a:lvl5pPr>
      <a:lvl6pPr marL="457200" algn="ctr" rtl="0" eaLnBrk="1" fontAlgn="base" hangingPunct="1">
        <a:spcBef>
          <a:spcPct val="0"/>
        </a:spcBef>
        <a:spcAft>
          <a:spcPct val="0"/>
        </a:spcAft>
        <a:defRPr sz="4400">
          <a:solidFill>
            <a:schemeClr val="tx2"/>
          </a:solidFill>
          <a:latin typeface="Tahoma" charset="0"/>
          <a:ea typeface="ＭＳ Ｐゴシック" charset="0"/>
        </a:defRPr>
      </a:lvl6pPr>
      <a:lvl7pPr marL="914400" algn="ctr" rtl="0" eaLnBrk="1" fontAlgn="base" hangingPunct="1">
        <a:spcBef>
          <a:spcPct val="0"/>
        </a:spcBef>
        <a:spcAft>
          <a:spcPct val="0"/>
        </a:spcAft>
        <a:defRPr sz="4400">
          <a:solidFill>
            <a:schemeClr val="tx2"/>
          </a:solidFill>
          <a:latin typeface="Tahoma" charset="0"/>
          <a:ea typeface="ＭＳ Ｐゴシック" charset="0"/>
        </a:defRPr>
      </a:lvl7pPr>
      <a:lvl8pPr marL="1371600" algn="ctr" rtl="0" eaLnBrk="1" fontAlgn="base" hangingPunct="1">
        <a:spcBef>
          <a:spcPct val="0"/>
        </a:spcBef>
        <a:spcAft>
          <a:spcPct val="0"/>
        </a:spcAft>
        <a:defRPr sz="4400">
          <a:solidFill>
            <a:schemeClr val="tx2"/>
          </a:solidFill>
          <a:latin typeface="Tahoma" charset="0"/>
          <a:ea typeface="ＭＳ Ｐゴシック" charset="0"/>
        </a:defRPr>
      </a:lvl8pPr>
      <a:lvl9pPr marL="1828800" algn="ctr" rtl="0" eaLnBrk="1" fontAlgn="base" hangingPunct="1">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1" fontAlgn="base" hangingPunct="1">
        <a:spcBef>
          <a:spcPct val="20000"/>
        </a:spcBef>
        <a:spcAft>
          <a:spcPct val="0"/>
        </a:spcAft>
        <a:buClr>
          <a:schemeClr val="tx2"/>
        </a:buClr>
        <a:buFont typeface="Monotype Sorts" charset="0"/>
        <a:buChar char="u"/>
        <a:defRPr sz="2800">
          <a:solidFill>
            <a:schemeClr val="tx1"/>
          </a:solidFill>
          <a:latin typeface="Calibri"/>
          <a:ea typeface="+mn-ea"/>
          <a:cs typeface="Calibri"/>
        </a:defRPr>
      </a:lvl1pPr>
      <a:lvl2pPr marL="742950" indent="-285750" algn="l" rtl="0" eaLnBrk="1" fontAlgn="base" hangingPunct="1">
        <a:spcBef>
          <a:spcPct val="20000"/>
        </a:spcBef>
        <a:spcAft>
          <a:spcPct val="0"/>
        </a:spcAft>
        <a:buClr>
          <a:schemeClr val="tx2"/>
        </a:buClr>
        <a:buFont typeface="Wingdings" charset="0"/>
        <a:buChar char="Ø"/>
        <a:defRPr sz="2400">
          <a:solidFill>
            <a:schemeClr val="tx1"/>
          </a:solidFill>
          <a:latin typeface="Calibri"/>
          <a:ea typeface="+mn-ea"/>
          <a:cs typeface="Calibri"/>
        </a:defRPr>
      </a:lvl2pPr>
      <a:lvl3pPr marL="1143000" indent="-228600" algn="l" rtl="0" eaLnBrk="1" fontAlgn="base" hangingPunct="1">
        <a:spcBef>
          <a:spcPct val="20000"/>
        </a:spcBef>
        <a:spcAft>
          <a:spcPct val="0"/>
        </a:spcAft>
        <a:buClr>
          <a:schemeClr val="tx2"/>
        </a:buClr>
        <a:buChar char="•"/>
        <a:defRPr sz="2200">
          <a:solidFill>
            <a:schemeClr val="tx1"/>
          </a:solidFill>
          <a:latin typeface="Calibri"/>
          <a:ea typeface="+mn-ea"/>
          <a:cs typeface="Calibri"/>
        </a:defRPr>
      </a:lvl3pPr>
      <a:lvl4pPr marL="1600200" indent="-228600" algn="l" rtl="0" eaLnBrk="1" fontAlgn="base" hangingPunct="1">
        <a:spcBef>
          <a:spcPct val="20000"/>
        </a:spcBef>
        <a:spcAft>
          <a:spcPct val="0"/>
        </a:spcAft>
        <a:buClr>
          <a:schemeClr val="tx2"/>
        </a:buClr>
        <a:buChar char="–"/>
        <a:defRPr sz="2000">
          <a:solidFill>
            <a:schemeClr val="tx1"/>
          </a:solidFill>
          <a:latin typeface="Calibri"/>
          <a:ea typeface="+mn-ea"/>
          <a:cs typeface="Calibri"/>
        </a:defRPr>
      </a:lvl4pPr>
      <a:lvl5pPr marL="2057400" indent="-228600" algn="l" rtl="0" eaLnBrk="1" fontAlgn="base" hangingPunct="1">
        <a:spcBef>
          <a:spcPct val="20000"/>
        </a:spcBef>
        <a:spcAft>
          <a:spcPct val="0"/>
        </a:spcAft>
        <a:buClr>
          <a:schemeClr val="tx2"/>
        </a:buClr>
        <a:buChar char="»"/>
        <a:defRPr sz="2000">
          <a:solidFill>
            <a:schemeClr val="tx1"/>
          </a:solidFill>
          <a:latin typeface="Calibri"/>
          <a:ea typeface="+mn-ea"/>
          <a:cs typeface="Calibri"/>
        </a:defRPr>
      </a:lvl5pPr>
      <a:lvl6pPr marL="2514600" indent="-228600" algn="l" rtl="0" eaLnBrk="1" fontAlgn="base" hangingPunct="1">
        <a:spcBef>
          <a:spcPct val="20000"/>
        </a:spcBef>
        <a:spcAft>
          <a:spcPct val="0"/>
        </a:spcAft>
        <a:buChar char="»"/>
        <a:defRPr sz="2000">
          <a:solidFill>
            <a:schemeClr val="tx1"/>
          </a:solidFill>
          <a:latin typeface="Times New Roman" charset="0"/>
          <a:ea typeface="+mn-ea"/>
        </a:defRPr>
      </a:lvl6pPr>
      <a:lvl7pPr marL="2971800" indent="-228600" algn="l" rtl="0" eaLnBrk="1" fontAlgn="base" hangingPunct="1">
        <a:spcBef>
          <a:spcPct val="20000"/>
        </a:spcBef>
        <a:spcAft>
          <a:spcPct val="0"/>
        </a:spcAft>
        <a:buChar char="»"/>
        <a:defRPr sz="2000">
          <a:solidFill>
            <a:schemeClr val="tx1"/>
          </a:solidFill>
          <a:latin typeface="Times New Roman" charset="0"/>
          <a:ea typeface="+mn-ea"/>
        </a:defRPr>
      </a:lvl7pPr>
      <a:lvl8pPr marL="3429000" indent="-228600" algn="l" rtl="0" eaLnBrk="1" fontAlgn="base" hangingPunct="1">
        <a:spcBef>
          <a:spcPct val="20000"/>
        </a:spcBef>
        <a:spcAft>
          <a:spcPct val="0"/>
        </a:spcAft>
        <a:buChar char="»"/>
        <a:defRPr sz="2000">
          <a:solidFill>
            <a:schemeClr val="tx1"/>
          </a:solidFill>
          <a:latin typeface="Times New Roman" charset="0"/>
          <a:ea typeface="+mn-ea"/>
        </a:defRPr>
      </a:lvl8pPr>
      <a:lvl9pPr marL="3886200" indent="-228600" algn="l" rtl="0" eaLnBrk="1" fontAlgn="base" hangingPunct="1">
        <a:spcBef>
          <a:spcPct val="20000"/>
        </a:spcBef>
        <a:spcAft>
          <a:spcPct val="0"/>
        </a:spcAft>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microsoft.com/en-us/research/wp-content/uploads/2016/02/EvaluationMetrics.TR_.pdf" TargetMode="External"/><Relationship Id="rId2" Type="http://schemas.openxmlformats.org/officeDocument/2006/relationships/hyperlink" Target="https://spark.apache.org/docs/2.2.0/mllib-collaborative-filter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524000"/>
            <a:ext cx="7772400" cy="1470025"/>
          </a:xfrm>
        </p:spPr>
        <p:txBody>
          <a:bodyPr/>
          <a:lstStyle/>
          <a:p>
            <a:pPr eaLnBrk="1" hangingPunct="1">
              <a:defRPr/>
            </a:pPr>
            <a:r>
              <a:rPr lang="en-US" dirty="0">
                <a:cs typeface="+mj-cs"/>
              </a:rPr>
              <a:t>Hybrid Recommendation Systems</a:t>
            </a:r>
          </a:p>
        </p:txBody>
      </p:sp>
      <p:sp>
        <p:nvSpPr>
          <p:cNvPr id="4" name="Text Box 4">
            <a:extLst>
              <a:ext uri="{FF2B5EF4-FFF2-40B4-BE49-F238E27FC236}">
                <a16:creationId xmlns:a16="http://schemas.microsoft.com/office/drawing/2014/main" id="{B8A9F939-CBF6-B94C-A836-B0920ABD5CF5}"/>
              </a:ext>
            </a:extLst>
          </p:cNvPr>
          <p:cNvSpPr txBox="1">
            <a:spLocks noChangeArrowheads="1"/>
          </p:cNvSpPr>
          <p:nvPr/>
        </p:nvSpPr>
        <p:spPr bwMode="auto">
          <a:xfrm>
            <a:off x="2260046" y="3941455"/>
            <a:ext cx="4623907"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tx2"/>
              </a:buClr>
              <a:buFont typeface="Monotype Sorts" charset="2"/>
              <a:buChar char="u"/>
              <a:defRPr sz="2400">
                <a:solidFill>
                  <a:schemeClr val="tx1"/>
                </a:solidFill>
                <a:latin typeface="Times New Roman" charset="0"/>
                <a:ea typeface="ＭＳ Ｐゴシック" charset="-128"/>
                <a:cs typeface="Times New Roman" charset="0"/>
              </a:defRPr>
            </a:lvl1pPr>
            <a:lvl2pPr marL="742950" indent="-285750">
              <a:spcBef>
                <a:spcPct val="20000"/>
              </a:spcBef>
              <a:buClr>
                <a:schemeClr val="tx2"/>
              </a:buClr>
              <a:buFont typeface="Wingdings" charset="2"/>
              <a:buChar char="Ø"/>
              <a:defRPr sz="2200">
                <a:solidFill>
                  <a:schemeClr val="tx1"/>
                </a:solidFill>
                <a:latin typeface="Times New Roman" charset="0"/>
                <a:ea typeface="ＭＳ Ｐゴシック" charset="-128"/>
                <a:cs typeface="Times New Roman" charset="0"/>
              </a:defRPr>
            </a:lvl2pPr>
            <a:lvl3pPr marL="1143000" indent="-228600">
              <a:spcBef>
                <a:spcPct val="20000"/>
              </a:spcBef>
              <a:buClr>
                <a:schemeClr val="tx2"/>
              </a:buClr>
              <a:buChar char="•"/>
              <a:defRPr sz="2000">
                <a:solidFill>
                  <a:schemeClr val="tx1"/>
                </a:solidFill>
                <a:latin typeface="Times New Roman" charset="0"/>
                <a:ea typeface="ＭＳ Ｐゴシック" charset="-128"/>
                <a:cs typeface="Times New Roman" charset="0"/>
              </a:defRPr>
            </a:lvl3pPr>
            <a:lvl4pPr marL="1600200" indent="-228600">
              <a:spcBef>
                <a:spcPct val="20000"/>
              </a:spcBef>
              <a:buClr>
                <a:schemeClr val="tx2"/>
              </a:buClr>
              <a:buChar char="–"/>
              <a:defRPr>
                <a:solidFill>
                  <a:schemeClr val="tx1"/>
                </a:solidFill>
                <a:latin typeface="Times New Roman" charset="0"/>
                <a:ea typeface="ＭＳ Ｐゴシック" charset="-128"/>
                <a:cs typeface="Times New Roman" charset="0"/>
              </a:defRPr>
            </a:lvl4pPr>
            <a:lvl5pPr marL="2057400" indent="-228600">
              <a:spcBef>
                <a:spcPct val="20000"/>
              </a:spcBef>
              <a:buClr>
                <a:schemeClr val="tx2"/>
              </a:buClr>
              <a:buChar char="»"/>
              <a:defRPr>
                <a:solidFill>
                  <a:schemeClr val="tx1"/>
                </a:solidFill>
                <a:latin typeface="Times New Roman" charset="0"/>
                <a:ea typeface="ＭＳ Ｐゴシック" charset="-128"/>
                <a:cs typeface="Times New Roman" charset="0"/>
              </a:defRPr>
            </a:lvl5pPr>
            <a:lvl6pPr marL="25146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6pPr>
            <a:lvl7pPr marL="29718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7pPr>
            <a:lvl8pPr marL="34290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8pPr>
            <a:lvl9pPr marL="3886200" indent="-228600" eaLnBrk="0" fontAlgn="base" hangingPunct="0">
              <a:spcBef>
                <a:spcPct val="20000"/>
              </a:spcBef>
              <a:spcAft>
                <a:spcPct val="0"/>
              </a:spcAft>
              <a:buClr>
                <a:schemeClr val="tx2"/>
              </a:buClr>
              <a:buChar char="»"/>
              <a:defRPr>
                <a:solidFill>
                  <a:schemeClr val="tx1"/>
                </a:solidFill>
                <a:latin typeface="Times New Roman" charset="0"/>
                <a:ea typeface="ＭＳ Ｐゴシック" charset="-128"/>
                <a:cs typeface="Times New Roman" charset="0"/>
              </a:defRPr>
            </a:lvl9pPr>
          </a:lstStyle>
          <a:p>
            <a:pPr algn="ctr">
              <a:spcBef>
                <a:spcPct val="0"/>
              </a:spcBef>
              <a:buClrTx/>
              <a:buFontTx/>
              <a:buNone/>
            </a:pPr>
            <a:r>
              <a:rPr lang="en-US" altLang="en-US" sz="2000" dirty="0"/>
              <a:t>Professor Wei-Min Shen</a:t>
            </a:r>
          </a:p>
          <a:p>
            <a:pPr algn="ctr">
              <a:spcBef>
                <a:spcPct val="0"/>
              </a:spcBef>
              <a:buClrTx/>
              <a:buFontTx/>
              <a:buNone/>
            </a:pPr>
            <a:endParaRPr lang="en-US" altLang="en-US" sz="2000" dirty="0"/>
          </a:p>
          <a:p>
            <a:pPr algn="ctr">
              <a:spcBef>
                <a:spcPct val="0"/>
              </a:spcBef>
              <a:buClrTx/>
              <a:buFontTx/>
              <a:buNone/>
            </a:pPr>
            <a:r>
              <a:rPr lang="en-US" altLang="en-US" sz="2000" dirty="0"/>
              <a:t>University of Southern California</a:t>
            </a:r>
          </a:p>
          <a:p>
            <a:pPr algn="ctr">
              <a:spcBef>
                <a:spcPct val="0"/>
              </a:spcBef>
              <a:buClrTx/>
              <a:buFontTx/>
              <a:buNone/>
            </a:pPr>
            <a:endParaRPr lang="en-US" altLang="en-US" sz="2000" dirty="0"/>
          </a:p>
          <a:p>
            <a:pPr algn="ctr">
              <a:spcBef>
                <a:spcPct val="0"/>
              </a:spcBef>
              <a:buClrTx/>
              <a:buFontTx/>
              <a:buNone/>
            </a:pPr>
            <a:endParaRPr lang="en-US" altLang="en-US" sz="2000" dirty="0"/>
          </a:p>
          <a:p>
            <a:pPr algn="ctr">
              <a:spcBef>
                <a:spcPct val="0"/>
              </a:spcBef>
              <a:buClrTx/>
              <a:buFontTx/>
              <a:buNone/>
            </a:pPr>
            <a:endParaRPr lang="en-US" altLang="en-US" sz="2000" dirty="0"/>
          </a:p>
          <a:p>
            <a:pPr algn="ctr">
              <a:spcBef>
                <a:spcPct val="0"/>
              </a:spcBef>
              <a:buClrTx/>
              <a:buFontTx/>
              <a:buNone/>
            </a:pPr>
            <a:r>
              <a:rPr lang="en-US" altLang="en-US" sz="1200" dirty="0">
                <a:latin typeface="Tahoma" charset="0"/>
              </a:rPr>
              <a:t>Thanks for source slides and material to: </a:t>
            </a:r>
          </a:p>
          <a:p>
            <a:pPr algn="ctr">
              <a:spcBef>
                <a:spcPct val="0"/>
              </a:spcBef>
              <a:buClrTx/>
              <a:buFontTx/>
              <a:buNone/>
            </a:pPr>
            <a:r>
              <a:rPr lang="en-US" altLang="en-US" sz="1200" dirty="0">
                <a:latin typeface="Tahoma" charset="0"/>
              </a:rPr>
              <a:t>J. </a:t>
            </a:r>
            <a:r>
              <a:rPr lang="en-US" altLang="en-US" sz="1200" dirty="0" err="1">
                <a:latin typeface="Tahoma" charset="0"/>
              </a:rPr>
              <a:t>Leskovec</a:t>
            </a:r>
            <a:r>
              <a:rPr lang="en-US" altLang="en-US" sz="1200" dirty="0">
                <a:latin typeface="Tahoma" charset="0"/>
              </a:rPr>
              <a:t>, A. </a:t>
            </a:r>
            <a:r>
              <a:rPr lang="en-US" altLang="en-US" sz="1200" dirty="0" err="1">
                <a:latin typeface="Tahoma" charset="0"/>
              </a:rPr>
              <a:t>Rajaraman</a:t>
            </a:r>
            <a:r>
              <a:rPr lang="en-US" altLang="en-US" sz="1200" dirty="0">
                <a:latin typeface="Tahoma" charset="0"/>
              </a:rPr>
              <a:t>, J. Ullman: Mining of Massive Datasets</a:t>
            </a:r>
          </a:p>
          <a:p>
            <a:pPr algn="ctr">
              <a:spcBef>
                <a:spcPct val="0"/>
              </a:spcBef>
              <a:buClrTx/>
              <a:buFontTx/>
              <a:buNone/>
            </a:pPr>
            <a:r>
              <a:rPr lang="en-US" altLang="en-US" sz="1200" dirty="0">
                <a:latin typeface="Arial" charset="0"/>
                <a:hlinkClick r:id="rId3"/>
              </a:rPr>
              <a:t>http://www.mmds.org</a:t>
            </a:r>
            <a:r>
              <a:rPr lang="en-US" altLang="en-US" sz="1200" dirty="0">
                <a:latin typeface="Arial" charset="0"/>
              </a:rPr>
              <a:t> </a:t>
            </a:r>
          </a:p>
        </p:txBody>
      </p:sp>
    </p:spTree>
    <p:extLst>
      <p:ext uri="{BB962C8B-B14F-4D97-AF65-F5344CB8AC3E}">
        <p14:creationId xmlns:p14="http://schemas.microsoft.com/office/powerpoint/2010/main" val="191783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0C3E45-9F8D-6C45-B0C6-A56D4D995541}" type="slidenum">
              <a:rPr lang="en-US" altLang="ko-KR"/>
              <a:pPr/>
              <a:t>10</a:t>
            </a:fld>
            <a:endParaRPr lang="en-US" altLang="ko-KR"/>
          </a:p>
        </p:txBody>
      </p:sp>
      <p:sp>
        <p:nvSpPr>
          <p:cNvPr id="16386" name="Rectangle 2"/>
          <p:cNvSpPr>
            <a:spLocks noGrp="1" noChangeArrowheads="1"/>
          </p:cNvSpPr>
          <p:nvPr>
            <p:ph type="title"/>
          </p:nvPr>
        </p:nvSpPr>
        <p:spPr/>
        <p:txBody>
          <a:bodyPr/>
          <a:lstStyle/>
          <a:p>
            <a:r>
              <a:rPr lang="en-US" altLang="ko-KR" dirty="0"/>
              <a:t>1. Weighted Hybrid</a:t>
            </a:r>
          </a:p>
        </p:txBody>
      </p:sp>
      <p:sp>
        <p:nvSpPr>
          <p:cNvPr id="16387" name="Rectangle 3"/>
          <p:cNvSpPr>
            <a:spLocks noGrp="1" noChangeArrowheads="1"/>
          </p:cNvSpPr>
          <p:nvPr>
            <p:ph type="body" idx="1"/>
          </p:nvPr>
        </p:nvSpPr>
        <p:spPr>
          <a:xfrm>
            <a:off x="685800" y="1447800"/>
            <a:ext cx="7772400" cy="5029200"/>
          </a:xfrm>
        </p:spPr>
        <p:txBody>
          <a:bodyPr/>
          <a:lstStyle/>
          <a:p>
            <a:pPr>
              <a:lnSpc>
                <a:spcPct val="80000"/>
              </a:lnSpc>
              <a:buFont typeface="Arial" charset="0"/>
              <a:buChar char="•"/>
            </a:pPr>
            <a:r>
              <a:rPr lang="en-US" altLang="ko-KR" sz="2400" dirty="0">
                <a:solidFill>
                  <a:srgbClr val="008000"/>
                </a:solidFill>
              </a:rPr>
              <a:t>Each component of the hybrid scores a given item and the </a:t>
            </a:r>
            <a:r>
              <a:rPr lang="en-US" altLang="ko-KR" sz="2400" b="1" i="1" dirty="0">
                <a:solidFill>
                  <a:srgbClr val="FF0000"/>
                </a:solidFill>
              </a:rPr>
              <a:t>scores are combined</a:t>
            </a:r>
            <a:r>
              <a:rPr lang="en-US" altLang="ko-KR" sz="2400" dirty="0">
                <a:solidFill>
                  <a:srgbClr val="FF0000"/>
                </a:solidFill>
              </a:rPr>
              <a:t> </a:t>
            </a:r>
            <a:r>
              <a:rPr lang="en-US" altLang="ko-KR" sz="2400" dirty="0">
                <a:solidFill>
                  <a:srgbClr val="008000"/>
                </a:solidFill>
              </a:rPr>
              <a:t>using a </a:t>
            </a:r>
            <a:r>
              <a:rPr lang="en-US" altLang="ko-KR" sz="2400" b="1" i="1" dirty="0">
                <a:solidFill>
                  <a:srgbClr val="FF0000"/>
                </a:solidFill>
              </a:rPr>
              <a:t>linear formula</a:t>
            </a:r>
          </a:p>
          <a:p>
            <a:pPr>
              <a:lnSpc>
                <a:spcPct val="80000"/>
              </a:lnSpc>
              <a:buFont typeface="Arial" charset="0"/>
              <a:buChar char="•"/>
            </a:pPr>
            <a:r>
              <a:rPr lang="en-US" sz="2400" dirty="0"/>
              <a:t>Combines evidence from both recommenders in a </a:t>
            </a:r>
            <a:r>
              <a:rPr lang="en-US" sz="2400" b="1" dirty="0"/>
              <a:t>static manner</a:t>
            </a:r>
            <a:r>
              <a:rPr lang="en-US" sz="2400" dirty="0"/>
              <a:t> (</a:t>
            </a:r>
            <a:r>
              <a:rPr lang="en-US" sz="2400" dirty="0">
                <a:solidFill>
                  <a:srgbClr val="FF0000"/>
                </a:solidFill>
              </a:rPr>
              <a:t>weighting doesn’t change</a:t>
            </a:r>
            <a:r>
              <a:rPr lang="en-US" sz="2400" dirty="0"/>
              <a:t>)</a:t>
            </a:r>
          </a:p>
          <a:p>
            <a:pPr>
              <a:lnSpc>
                <a:spcPct val="80000"/>
              </a:lnSpc>
              <a:buFont typeface="Arial" charset="0"/>
              <a:buChar char="•"/>
            </a:pPr>
            <a:r>
              <a:rPr lang="en-US" sz="2400" dirty="0"/>
              <a:t>Appropriate when component recommenders have </a:t>
            </a:r>
            <a:r>
              <a:rPr lang="en-US" sz="2400" u="sng" dirty="0">
                <a:solidFill>
                  <a:srgbClr val="FF0000"/>
                </a:solidFill>
              </a:rPr>
              <a:t>consistent</a:t>
            </a:r>
            <a:r>
              <a:rPr lang="en-US" sz="2400" u="sng" dirty="0"/>
              <a:t> </a:t>
            </a:r>
            <a:r>
              <a:rPr lang="en-US" sz="2400" u="sng" dirty="0">
                <a:solidFill>
                  <a:srgbClr val="008000"/>
                </a:solidFill>
              </a:rPr>
              <a:t>relative accuracy </a:t>
            </a:r>
            <a:r>
              <a:rPr lang="en-US" sz="2400" u="sng" dirty="0"/>
              <a:t>across the product space</a:t>
            </a:r>
          </a:p>
          <a:p>
            <a:pPr>
              <a:lnSpc>
                <a:spcPct val="80000"/>
              </a:lnSpc>
              <a:buFont typeface="Arial" charset="0"/>
              <a:buChar char="•"/>
            </a:pPr>
            <a:endParaRPr lang="en-US" sz="2400" dirty="0"/>
          </a:p>
          <a:p>
            <a:pPr>
              <a:buFont typeface="Arial" charset="0"/>
              <a:buChar char="•"/>
            </a:pPr>
            <a:r>
              <a:rPr lang="en-US" sz="2000" dirty="0"/>
              <a:t>The movie recommender system in [32] has two components: one, using </a:t>
            </a:r>
            <a:r>
              <a:rPr lang="en-US" sz="2000" u="sng" dirty="0"/>
              <a:t>collaborative techniques</a:t>
            </a:r>
            <a:r>
              <a:rPr lang="en-US" sz="2000" dirty="0"/>
              <a:t>, </a:t>
            </a:r>
            <a:r>
              <a:rPr lang="en-US" sz="2000" dirty="0">
                <a:solidFill>
                  <a:srgbClr val="FF0000"/>
                </a:solidFill>
              </a:rPr>
              <a:t>identifies similarities between rating profiles</a:t>
            </a:r>
            <a:r>
              <a:rPr lang="en-US" sz="2000" dirty="0"/>
              <a:t> and makes predictions based on this information. The second component uses </a:t>
            </a:r>
            <a:r>
              <a:rPr lang="en-US" sz="2000" u="sng" dirty="0"/>
              <a:t>simple semantic knowledge </a:t>
            </a:r>
            <a:r>
              <a:rPr lang="en-US" sz="2000" dirty="0"/>
              <a:t>about the features of movies, compressed dimensionally via latent semantic analysis, and recommends movies that are semantically similar to those the user likes. The output of the two components is combined using a linear weighting scheme</a:t>
            </a:r>
            <a:r>
              <a:rPr lang="en-US" sz="1800" dirty="0"/>
              <a:t>.</a:t>
            </a:r>
            <a:endParaRPr lang="en-US" altLang="ko-KR" sz="1800" dirty="0"/>
          </a:p>
        </p:txBody>
      </p:sp>
    </p:spTree>
    <p:extLst>
      <p:ext uri="{BB962C8B-B14F-4D97-AF65-F5344CB8AC3E}">
        <p14:creationId xmlns:p14="http://schemas.microsoft.com/office/powerpoint/2010/main" val="14446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1. Weighted Hybrid</a:t>
            </a:r>
            <a:endParaRPr lang="en-US" dirty="0"/>
          </a:p>
        </p:txBody>
      </p:sp>
      <p:sp>
        <p:nvSpPr>
          <p:cNvPr id="3" name="Content Placeholder 2"/>
          <p:cNvSpPr>
            <a:spLocks noGrp="1"/>
          </p:cNvSpPr>
          <p:nvPr>
            <p:ph idx="1"/>
          </p:nvPr>
        </p:nvSpPr>
        <p:spPr>
          <a:xfrm>
            <a:off x="685800" y="1524000"/>
            <a:ext cx="7772400" cy="5029200"/>
          </a:xfrm>
        </p:spPr>
        <p:txBody>
          <a:bodyPr/>
          <a:lstStyle/>
          <a:p>
            <a:r>
              <a:rPr lang="en-US" sz="2400" b="1" dirty="0">
                <a:solidFill>
                  <a:srgbClr val="008000"/>
                </a:solidFill>
              </a:rPr>
              <a:t> Training phase: each individual recommender processes the training data</a:t>
            </a:r>
          </a:p>
          <a:p>
            <a:r>
              <a:rPr lang="en-US" sz="2400" dirty="0"/>
              <a:t>Note: </a:t>
            </a:r>
            <a:r>
              <a:rPr lang="en-US" sz="2400" dirty="0">
                <a:solidFill>
                  <a:srgbClr val="FF0000"/>
                </a:solidFill>
              </a:rPr>
              <a:t>all hybrid algorithms include training phase</a:t>
            </a:r>
          </a:p>
        </p:txBody>
      </p:sp>
      <p:pic>
        <p:nvPicPr>
          <p:cNvPr id="5" name="Picture 4" descr="weightedTraining.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83025"/>
            <a:ext cx="6235700" cy="3593975"/>
          </a:xfrm>
          <a:prstGeom prst="rect">
            <a:avLst/>
          </a:prstGeom>
        </p:spPr>
      </p:pic>
    </p:spTree>
    <p:extLst>
      <p:ext uri="{BB962C8B-B14F-4D97-AF65-F5344CB8AC3E}">
        <p14:creationId xmlns:p14="http://schemas.microsoft.com/office/powerpoint/2010/main" val="227135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1. Weighted Hybrid</a:t>
            </a:r>
            <a:endParaRPr lang="en-US" dirty="0"/>
          </a:p>
        </p:txBody>
      </p:sp>
      <p:sp>
        <p:nvSpPr>
          <p:cNvPr id="3" name="Content Placeholder 2"/>
          <p:cNvSpPr>
            <a:spLocks noGrp="1"/>
          </p:cNvSpPr>
          <p:nvPr>
            <p:ph idx="1"/>
          </p:nvPr>
        </p:nvSpPr>
        <p:spPr>
          <a:xfrm>
            <a:off x="304800" y="1219200"/>
            <a:ext cx="8839200" cy="3048000"/>
          </a:xfrm>
        </p:spPr>
        <p:txBody>
          <a:bodyPr/>
          <a:lstStyle/>
          <a:p>
            <a:r>
              <a:rPr lang="en-US" sz="2400" dirty="0"/>
              <a:t> </a:t>
            </a:r>
            <a:r>
              <a:rPr lang="en-US" sz="2400" b="1" dirty="0">
                <a:solidFill>
                  <a:srgbClr val="008000"/>
                </a:solidFill>
              </a:rPr>
              <a:t>Candidate generation: When a prediction is being generated for a test user, the recommenders </a:t>
            </a:r>
            <a:r>
              <a:rPr lang="en-US" sz="2400" b="1" dirty="0">
                <a:solidFill>
                  <a:srgbClr val="FF0000"/>
                </a:solidFill>
              </a:rPr>
              <a:t>jointly propose candidates </a:t>
            </a:r>
          </a:p>
          <a:p>
            <a:pPr lvl="1"/>
            <a:r>
              <a:rPr lang="en-US" sz="2000" dirty="0"/>
              <a:t>Some recommendation techniques (e.g., content-based algorithms) </a:t>
            </a:r>
            <a:r>
              <a:rPr lang="en-US" sz="2000" dirty="0">
                <a:solidFill>
                  <a:srgbClr val="FF0000"/>
                </a:solidFill>
              </a:rPr>
              <a:t>make predictions on any item</a:t>
            </a:r>
          </a:p>
          <a:p>
            <a:pPr lvl="1"/>
            <a:r>
              <a:rPr lang="en-US" sz="2000" dirty="0"/>
              <a:t>Others are limited </a:t>
            </a:r>
          </a:p>
          <a:p>
            <a:pPr lvl="2"/>
            <a:r>
              <a:rPr lang="en-US" sz="1800" dirty="0"/>
              <a:t>e.g., collaborative filtering can’t make predictions if there are no peer users who  have rated the item</a:t>
            </a:r>
          </a:p>
          <a:p>
            <a:pPr lvl="1"/>
            <a:r>
              <a:rPr lang="en-US" sz="2000" b="1" dirty="0">
                <a:solidFill>
                  <a:srgbClr val="008000"/>
                </a:solidFill>
              </a:rPr>
              <a:t>Candidate generation necessary to </a:t>
            </a:r>
            <a:r>
              <a:rPr lang="en-US" sz="2000" b="1" dirty="0">
                <a:solidFill>
                  <a:srgbClr val="FF0000"/>
                </a:solidFill>
              </a:rPr>
              <a:t>identify items that will be considered</a:t>
            </a:r>
          </a:p>
          <a:p>
            <a:endParaRPr lang="en-US" dirty="0"/>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12</a:t>
            </a:fld>
            <a:endParaRPr lang="en-US"/>
          </a:p>
        </p:txBody>
      </p:sp>
      <p:pic>
        <p:nvPicPr>
          <p:cNvPr id="5" name="Picture 4" descr="candidateGenWeighte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038694"/>
            <a:ext cx="5631562" cy="2819305"/>
          </a:xfrm>
          <a:prstGeom prst="rect">
            <a:avLst/>
          </a:prstGeom>
        </p:spPr>
      </p:pic>
      <p:sp>
        <p:nvSpPr>
          <p:cNvPr id="6" name="Rectangle 5"/>
          <p:cNvSpPr/>
          <p:nvPr/>
        </p:nvSpPr>
        <p:spPr bwMode="auto">
          <a:xfrm>
            <a:off x="1676400" y="6553200"/>
            <a:ext cx="12192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373971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1. Weighted Hybrid</a:t>
            </a:r>
            <a:endParaRPr lang="en-US" dirty="0"/>
          </a:p>
        </p:txBody>
      </p:sp>
      <p:sp>
        <p:nvSpPr>
          <p:cNvPr id="3" name="Content Placeholder 2"/>
          <p:cNvSpPr>
            <a:spLocks noGrp="1"/>
          </p:cNvSpPr>
          <p:nvPr>
            <p:ph idx="1"/>
          </p:nvPr>
        </p:nvSpPr>
        <p:spPr>
          <a:xfrm>
            <a:off x="685800" y="1600200"/>
            <a:ext cx="7772400" cy="3886200"/>
          </a:xfrm>
        </p:spPr>
        <p:txBody>
          <a:bodyPr/>
          <a:lstStyle/>
          <a:p>
            <a:r>
              <a:rPr lang="en-US" b="1" dirty="0">
                <a:solidFill>
                  <a:srgbClr val="008000"/>
                </a:solidFill>
              </a:rPr>
              <a:t>The sets of candidates must then be rated jointly</a:t>
            </a:r>
          </a:p>
          <a:p>
            <a:pPr marL="0" indent="0">
              <a:buNone/>
            </a:pPr>
            <a:r>
              <a:rPr lang="en-US" b="1" dirty="0"/>
              <a:t>Two approaches: </a:t>
            </a:r>
          </a:p>
          <a:p>
            <a:r>
              <a:rPr lang="en-US" sz="2400" b="1" dirty="0">
                <a:solidFill>
                  <a:srgbClr val="0000FF"/>
                </a:solidFill>
              </a:rPr>
              <a:t>Intersection of candidate sets</a:t>
            </a:r>
            <a:r>
              <a:rPr lang="en-US" sz="2400" dirty="0"/>
              <a:t>: possible only a small number of candidates shared between candidate sets</a:t>
            </a:r>
          </a:p>
          <a:p>
            <a:r>
              <a:rPr lang="en-US" sz="2400" b="1" dirty="0">
                <a:solidFill>
                  <a:srgbClr val="0000FF"/>
                </a:solidFill>
              </a:rPr>
              <a:t>Union of candidate sets: </a:t>
            </a:r>
            <a:r>
              <a:rPr lang="en-US" sz="2400" dirty="0"/>
              <a:t>must decide how to handle cases in which it is not possible for a recommender to rate a given candidate</a:t>
            </a:r>
          </a:p>
          <a:p>
            <a:pPr lvl="1"/>
            <a:r>
              <a:rPr lang="en-US" sz="2000" dirty="0"/>
              <a:t>May give such a candidate a neutral (neither liked nor disliked) score </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13</a:t>
            </a:fld>
            <a:endParaRPr lang="en-US"/>
          </a:p>
        </p:txBody>
      </p:sp>
    </p:spTree>
    <p:extLst>
      <p:ext uri="{BB962C8B-B14F-4D97-AF65-F5344CB8AC3E}">
        <p14:creationId xmlns:p14="http://schemas.microsoft.com/office/powerpoint/2010/main" val="68536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1. Weighted Hybrid</a:t>
            </a:r>
            <a:endParaRPr lang="en-US" dirty="0"/>
          </a:p>
        </p:txBody>
      </p:sp>
      <p:sp>
        <p:nvSpPr>
          <p:cNvPr id="3" name="Content Placeholder 2"/>
          <p:cNvSpPr>
            <a:spLocks noGrp="1"/>
          </p:cNvSpPr>
          <p:nvPr>
            <p:ph idx="1"/>
          </p:nvPr>
        </p:nvSpPr>
        <p:spPr>
          <a:xfrm>
            <a:off x="685800" y="1219200"/>
            <a:ext cx="7772400" cy="3886200"/>
          </a:xfrm>
        </p:spPr>
        <p:txBody>
          <a:bodyPr/>
          <a:lstStyle/>
          <a:p>
            <a:pPr marL="0" indent="0">
              <a:buNone/>
            </a:pPr>
            <a:r>
              <a:rPr lang="en-US" sz="2400" b="1" dirty="0"/>
              <a:t>Scoring:</a:t>
            </a:r>
            <a:endParaRPr lang="en-US" sz="1800" dirty="0"/>
          </a:p>
          <a:p>
            <a:r>
              <a:rPr lang="en-US" sz="2400" b="1" dirty="0">
                <a:solidFill>
                  <a:srgbClr val="008000"/>
                </a:solidFill>
              </a:rPr>
              <a:t>Each candidate is then rated by the two recommenders</a:t>
            </a:r>
          </a:p>
          <a:p>
            <a:r>
              <a:rPr lang="en-US" sz="2400" b="1" dirty="0">
                <a:solidFill>
                  <a:srgbClr val="0000FF"/>
                </a:solidFill>
              </a:rPr>
              <a:t>A </a:t>
            </a:r>
            <a:r>
              <a:rPr lang="en-US" sz="2400" b="1" dirty="0">
                <a:solidFill>
                  <a:srgbClr val="FF0000"/>
                </a:solidFill>
              </a:rPr>
              <a:t>linear combination of the two scores </a:t>
            </a:r>
            <a:r>
              <a:rPr lang="en-US" sz="2400" b="1" dirty="0">
                <a:solidFill>
                  <a:srgbClr val="0000FF"/>
                </a:solidFill>
              </a:rPr>
              <a:t>computed, which becomes the item's predicted rating</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14</a:t>
            </a:fld>
            <a:endParaRPr lang="en-US"/>
          </a:p>
        </p:txBody>
      </p:sp>
      <p:pic>
        <p:nvPicPr>
          <p:cNvPr id="5" name="Picture 4" descr="scoringWeighte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24200"/>
            <a:ext cx="7243803" cy="3397688"/>
          </a:xfrm>
          <a:prstGeom prst="rect">
            <a:avLst/>
          </a:prstGeom>
        </p:spPr>
      </p:pic>
      <p:sp>
        <p:nvSpPr>
          <p:cNvPr id="6" name="Rectangle 5"/>
          <p:cNvSpPr/>
          <p:nvPr/>
        </p:nvSpPr>
        <p:spPr bwMode="auto">
          <a:xfrm>
            <a:off x="5181600" y="2971800"/>
            <a:ext cx="2209800" cy="533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133105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Weighted Hybrid</a:t>
            </a:r>
          </a:p>
        </p:txBody>
      </p:sp>
      <p:sp>
        <p:nvSpPr>
          <p:cNvPr id="3" name="Content Placeholder 2"/>
          <p:cNvSpPr>
            <a:spLocks noGrp="1"/>
          </p:cNvSpPr>
          <p:nvPr>
            <p:ph idx="1"/>
          </p:nvPr>
        </p:nvSpPr>
        <p:spPr/>
        <p:txBody>
          <a:bodyPr/>
          <a:lstStyle/>
          <a:p>
            <a:pPr marL="0" indent="0">
              <a:buNone/>
            </a:pPr>
            <a:r>
              <a:rPr lang="en-US" sz="2400" b="1" dirty="0">
                <a:solidFill>
                  <a:srgbClr val="FF0066"/>
                </a:solidFill>
              </a:rPr>
              <a:t>Weighted hybrid recommender:</a:t>
            </a:r>
          </a:p>
          <a:p>
            <a:r>
              <a:rPr lang="en-US" sz="2400" dirty="0"/>
              <a:t>Burke classification discusses static, linear combination of weights</a:t>
            </a:r>
          </a:p>
          <a:p>
            <a:r>
              <a:rPr lang="en-US" sz="2400" b="1" dirty="0">
                <a:solidFill>
                  <a:srgbClr val="008000"/>
                </a:solidFill>
              </a:rPr>
              <a:t>More generally: Weights can be linear combination, use weighted majority voting or weighted average voting</a:t>
            </a:r>
          </a:p>
          <a:p>
            <a:r>
              <a:rPr lang="en-US" sz="2400" dirty="0"/>
              <a:t>Example: P-Tango system</a:t>
            </a:r>
          </a:p>
          <a:p>
            <a:pPr lvl="1"/>
            <a:r>
              <a:rPr lang="en-US" sz="2000" b="1" dirty="0">
                <a:solidFill>
                  <a:srgbClr val="0000FF"/>
                </a:solidFill>
              </a:rPr>
              <a:t>Initially: CF and content-based recommenders have equal weight</a:t>
            </a:r>
          </a:p>
          <a:p>
            <a:pPr lvl="1"/>
            <a:r>
              <a:rPr lang="en-US" sz="2000" b="1" dirty="0">
                <a:solidFill>
                  <a:srgbClr val="FF0066"/>
                </a:solidFill>
              </a:rPr>
              <a:t>Gradually adjusts weighting as predictions are confirmed or found incorrect </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15</a:t>
            </a:fld>
            <a:endParaRPr lang="en-US"/>
          </a:p>
        </p:txBody>
      </p:sp>
    </p:spTree>
    <p:extLst>
      <p:ext uri="{BB962C8B-B14F-4D97-AF65-F5344CB8AC3E}">
        <p14:creationId xmlns:p14="http://schemas.microsoft.com/office/powerpoint/2010/main" val="381059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2. Mixed Hybrid</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1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3A31F2-9395-6A47-8279-8DBC93256D42}" type="slidenum">
              <a:rPr lang="en-US" altLang="ko-KR"/>
              <a:pPr/>
              <a:t>17</a:t>
            </a:fld>
            <a:endParaRPr lang="en-US" altLang="ko-KR"/>
          </a:p>
        </p:txBody>
      </p:sp>
      <p:sp>
        <p:nvSpPr>
          <p:cNvPr id="20482" name="Rectangle 2"/>
          <p:cNvSpPr>
            <a:spLocks noGrp="1" noChangeArrowheads="1"/>
          </p:cNvSpPr>
          <p:nvPr>
            <p:ph type="title"/>
          </p:nvPr>
        </p:nvSpPr>
        <p:spPr/>
        <p:txBody>
          <a:bodyPr/>
          <a:lstStyle/>
          <a:p>
            <a:r>
              <a:rPr lang="en-US" altLang="ko-KR" dirty="0"/>
              <a:t>2. Mixed Hybrid</a:t>
            </a:r>
          </a:p>
        </p:txBody>
      </p:sp>
      <p:sp>
        <p:nvSpPr>
          <p:cNvPr id="20483" name="Rectangle 3"/>
          <p:cNvSpPr>
            <a:spLocks noGrp="1" noChangeArrowheads="1"/>
          </p:cNvSpPr>
          <p:nvPr>
            <p:ph type="body" idx="1"/>
          </p:nvPr>
        </p:nvSpPr>
        <p:spPr/>
        <p:txBody>
          <a:bodyPr/>
          <a:lstStyle/>
          <a:p>
            <a:r>
              <a:rPr lang="en-US" sz="2400" dirty="0"/>
              <a:t> A mixed hybrid </a:t>
            </a:r>
            <a:r>
              <a:rPr lang="en-US" sz="2400" b="1" dirty="0">
                <a:solidFill>
                  <a:srgbClr val="008000"/>
                </a:solidFill>
              </a:rPr>
              <a:t>presents recommendations of its different components side-by-side in a combined list</a:t>
            </a:r>
            <a:r>
              <a:rPr lang="en-US" sz="2400" dirty="0"/>
              <a:t> </a:t>
            </a:r>
          </a:p>
          <a:p>
            <a:r>
              <a:rPr lang="en-US" sz="2400" dirty="0"/>
              <a:t>There is </a:t>
            </a:r>
            <a:r>
              <a:rPr lang="en-US" sz="2400" b="1" dirty="0">
                <a:solidFill>
                  <a:srgbClr val="0000FF"/>
                </a:solidFill>
              </a:rPr>
              <a:t>no attempt to combine evidence between recommenders</a:t>
            </a:r>
          </a:p>
          <a:p>
            <a:endParaRPr lang="en-US" sz="2400" dirty="0"/>
          </a:p>
          <a:p>
            <a:r>
              <a:rPr lang="en-US" sz="2400" dirty="0"/>
              <a:t>PTV recommends television shows [48]. It has both </a:t>
            </a:r>
            <a:r>
              <a:rPr lang="en-US" sz="2400" u="sng" dirty="0"/>
              <a:t>content-based</a:t>
            </a:r>
            <a:r>
              <a:rPr lang="en-US" sz="2400" dirty="0"/>
              <a:t> and </a:t>
            </a:r>
            <a:r>
              <a:rPr lang="en-US" sz="2400" u="sng" dirty="0"/>
              <a:t>collaborative components</a:t>
            </a:r>
            <a:r>
              <a:rPr lang="en-US" sz="2400" dirty="0"/>
              <a:t>, but because of the </a:t>
            </a:r>
            <a:r>
              <a:rPr lang="en-US" sz="2400" u="sng" dirty="0" err="1"/>
              <a:t>sparsity</a:t>
            </a:r>
            <a:r>
              <a:rPr lang="en-US" sz="2400" u="sng" dirty="0"/>
              <a:t> of the ratings and the content space</a:t>
            </a:r>
            <a:r>
              <a:rPr lang="en-US" sz="2400" dirty="0"/>
              <a:t>, it is difficult to get both recommenders to produce a rating for any given show. Instead the components each produce their own set of recommendations that are combined before being shown to the user.</a:t>
            </a:r>
          </a:p>
          <a:p>
            <a:pPr lvl="2"/>
            <a:endParaRPr lang="en-US" altLang="ko-KR" sz="2000" dirty="0"/>
          </a:p>
          <a:p>
            <a:pPr lvl="2"/>
            <a:endParaRPr lang="en-US" altLang="ko-KR" sz="2000" dirty="0"/>
          </a:p>
          <a:p>
            <a:endParaRPr lang="en-US" altLang="ko-KR" sz="2400" dirty="0"/>
          </a:p>
        </p:txBody>
      </p:sp>
    </p:spTree>
    <p:extLst>
      <p:ext uri="{BB962C8B-B14F-4D97-AF65-F5344CB8AC3E}">
        <p14:creationId xmlns:p14="http://schemas.microsoft.com/office/powerpoint/2010/main" val="249910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Mixed Hybrid</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18</a:t>
            </a:fld>
            <a:endParaRPr lang="en-US"/>
          </a:p>
        </p:txBody>
      </p:sp>
      <p:pic>
        <p:nvPicPr>
          <p:cNvPr id="5" name="Picture 4" descr="mixedHybri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03265"/>
            <a:ext cx="7010400" cy="5400022"/>
          </a:xfrm>
          <a:prstGeom prst="rect">
            <a:avLst/>
          </a:prstGeom>
        </p:spPr>
      </p:pic>
    </p:spTree>
    <p:extLst>
      <p:ext uri="{BB962C8B-B14F-4D97-AF65-F5344CB8AC3E}">
        <p14:creationId xmlns:p14="http://schemas.microsoft.com/office/powerpoint/2010/main" val="3142795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3. </a:t>
            </a:r>
            <a:r>
              <a:rPr lang="en-US" dirty="0"/>
              <a:t>Switching </a:t>
            </a:r>
            <a:r>
              <a:rPr lang="en-US" altLang="ko-KR" dirty="0"/>
              <a:t>Hybrid</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38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lstStyle/>
          <a:p>
            <a:r>
              <a:rPr lang="en-US" sz="3200" dirty="0"/>
              <a:t>Three Approaches to Recommendation Systems</a:t>
            </a:r>
          </a:p>
        </p:txBody>
      </p:sp>
      <p:sp>
        <p:nvSpPr>
          <p:cNvPr id="3" name="Content Placeholder 2"/>
          <p:cNvSpPr>
            <a:spLocks noGrp="1"/>
          </p:cNvSpPr>
          <p:nvPr>
            <p:ph idx="1"/>
          </p:nvPr>
        </p:nvSpPr>
        <p:spPr>
          <a:xfrm>
            <a:off x="685800" y="1371600"/>
            <a:ext cx="8153400" cy="4648200"/>
          </a:xfrm>
        </p:spPr>
        <p:txBody>
          <a:bodyPr/>
          <a:lstStyle/>
          <a:p>
            <a:r>
              <a:rPr lang="en-US" sz="2400" b="1" dirty="0">
                <a:solidFill>
                  <a:srgbClr val="0000FF"/>
                </a:solidFill>
              </a:rPr>
              <a:t>1) Content-based</a:t>
            </a:r>
          </a:p>
          <a:p>
            <a:pPr lvl="1"/>
            <a:r>
              <a:rPr lang="en-US" sz="2000" dirty="0"/>
              <a:t>Use characteristics of an item</a:t>
            </a:r>
          </a:p>
          <a:p>
            <a:pPr lvl="1"/>
            <a:r>
              <a:rPr lang="en-US" sz="2000" dirty="0"/>
              <a:t>Recommend items that have similar content to items user liked in the past</a:t>
            </a:r>
          </a:p>
          <a:p>
            <a:pPr lvl="1"/>
            <a:r>
              <a:rPr lang="en-US" sz="2000" dirty="0"/>
              <a:t>Or items that match pre-defined attributes of the user</a:t>
            </a:r>
          </a:p>
          <a:p>
            <a:r>
              <a:rPr lang="en-US" sz="2400" b="1" dirty="0">
                <a:solidFill>
                  <a:srgbClr val="032DEA"/>
                </a:solidFill>
              </a:rPr>
              <a:t>2) Collaborative filtering</a:t>
            </a:r>
          </a:p>
          <a:p>
            <a:pPr lvl="1"/>
            <a:r>
              <a:rPr lang="en-US" sz="2000" dirty="0"/>
              <a:t>Build a model from a user's past behavior (items previously purchased or rated) and similar decisions made by other users</a:t>
            </a:r>
          </a:p>
          <a:p>
            <a:pPr lvl="1"/>
            <a:r>
              <a:rPr lang="en-US" sz="2000" dirty="0"/>
              <a:t>Use the model to predict items that the user may like</a:t>
            </a:r>
          </a:p>
          <a:p>
            <a:pPr lvl="2"/>
            <a:r>
              <a:rPr lang="en-US" sz="1800" dirty="0"/>
              <a:t>Read https://</a:t>
            </a:r>
            <a:r>
              <a:rPr lang="en-US" sz="1800" dirty="0" err="1"/>
              <a:t>spark.apache.org</a:t>
            </a:r>
            <a:r>
              <a:rPr lang="en-US" sz="1800" dirty="0"/>
              <a:t>/docs/2.1.0/ml-collaborative-</a:t>
            </a:r>
            <a:r>
              <a:rPr lang="en-US" sz="1800" dirty="0" err="1"/>
              <a:t>filtering.html</a:t>
            </a:r>
            <a:endParaRPr lang="en-US" sz="1800" dirty="0"/>
          </a:p>
          <a:p>
            <a:pPr lvl="1"/>
            <a:r>
              <a:rPr lang="en-US" sz="2000" dirty="0"/>
              <a:t>Collaborative: suggestions made to a user utilize information across the entire user base</a:t>
            </a:r>
          </a:p>
          <a:p>
            <a:r>
              <a:rPr lang="en-US" sz="2400" b="1" dirty="0">
                <a:solidFill>
                  <a:srgbClr val="FF0066"/>
                </a:solidFill>
              </a:rPr>
              <a:t>3) Hybrid approaches</a:t>
            </a:r>
          </a:p>
          <a:p>
            <a:endParaRPr lang="en-US" sz="2400" dirty="0"/>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a:t>
            </a:fld>
            <a:endParaRPr lang="en-US"/>
          </a:p>
        </p:txBody>
      </p:sp>
    </p:spTree>
    <p:extLst>
      <p:ext uri="{BB962C8B-B14F-4D97-AF65-F5344CB8AC3E}">
        <p14:creationId xmlns:p14="http://schemas.microsoft.com/office/powerpoint/2010/main" val="1760066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Switching Hybrid</a:t>
            </a:r>
          </a:p>
        </p:txBody>
      </p:sp>
      <p:sp>
        <p:nvSpPr>
          <p:cNvPr id="3" name="Content Placeholder 2"/>
          <p:cNvSpPr>
            <a:spLocks noGrp="1"/>
          </p:cNvSpPr>
          <p:nvPr>
            <p:ph idx="1"/>
          </p:nvPr>
        </p:nvSpPr>
        <p:spPr>
          <a:xfrm>
            <a:off x="685800" y="1447800"/>
            <a:ext cx="7848600" cy="4648200"/>
          </a:xfrm>
        </p:spPr>
        <p:txBody>
          <a:bodyPr/>
          <a:lstStyle/>
          <a:p>
            <a:pPr>
              <a:buFont typeface="Arial" charset="0"/>
              <a:buChar char="•"/>
            </a:pPr>
            <a:r>
              <a:rPr lang="en-US" sz="2400" b="1" dirty="0">
                <a:solidFill>
                  <a:srgbClr val="FF0000"/>
                </a:solidFill>
              </a:rPr>
              <a:t>Selects a single recommender </a:t>
            </a:r>
            <a:r>
              <a:rPr lang="en-US" sz="2400" b="1" dirty="0">
                <a:solidFill>
                  <a:srgbClr val="008000"/>
                </a:solidFill>
              </a:rPr>
              <a:t>from among its constituents </a:t>
            </a:r>
            <a:r>
              <a:rPr lang="en-US" sz="2400" b="1" dirty="0">
                <a:solidFill>
                  <a:srgbClr val="FF0000"/>
                </a:solidFill>
              </a:rPr>
              <a:t>based on the recommendation situation</a:t>
            </a:r>
          </a:p>
          <a:p>
            <a:pPr lvl="1">
              <a:buFont typeface="Arial" charset="0"/>
              <a:buChar char="•"/>
            </a:pPr>
            <a:r>
              <a:rPr lang="en-US" sz="2000" dirty="0"/>
              <a:t>For a different profile, a different recommender might be chosen </a:t>
            </a:r>
          </a:p>
          <a:p>
            <a:pPr lvl="1">
              <a:buFont typeface="Arial" charset="0"/>
              <a:buChar char="•"/>
            </a:pPr>
            <a:endParaRPr lang="en-US" sz="1000" dirty="0"/>
          </a:p>
          <a:p>
            <a:pPr>
              <a:buFont typeface="Arial" charset="0"/>
              <a:buChar char="•"/>
            </a:pPr>
            <a:r>
              <a:rPr lang="en-US" sz="2400" dirty="0"/>
              <a:t>Takes into account that </a:t>
            </a:r>
            <a:r>
              <a:rPr lang="en-US" sz="2400" b="1" dirty="0">
                <a:solidFill>
                  <a:srgbClr val="0000FF"/>
                </a:solidFill>
              </a:rPr>
              <a:t>components may not have consistent performance for all types of users</a:t>
            </a:r>
          </a:p>
          <a:p>
            <a:pPr>
              <a:buFont typeface="Arial" charset="0"/>
              <a:buChar char="•"/>
            </a:pPr>
            <a:endParaRPr lang="en-US" sz="1000" b="1" dirty="0">
              <a:solidFill>
                <a:srgbClr val="0000FF"/>
              </a:solidFill>
            </a:endParaRPr>
          </a:p>
          <a:p>
            <a:pPr>
              <a:buFont typeface="Arial" charset="0"/>
              <a:buChar char="•"/>
            </a:pPr>
            <a:r>
              <a:rPr lang="en-US" sz="2400" b="1" dirty="0">
                <a:solidFill>
                  <a:srgbClr val="FF0066"/>
                </a:solidFill>
              </a:rPr>
              <a:t>Assumes that </a:t>
            </a:r>
            <a:r>
              <a:rPr lang="en-US" sz="2400" b="1" u="sng" dirty="0">
                <a:solidFill>
                  <a:srgbClr val="008000"/>
                </a:solidFill>
              </a:rPr>
              <a:t>some reliable criterion </a:t>
            </a:r>
            <a:r>
              <a:rPr lang="en-US" sz="2400" b="1" dirty="0">
                <a:solidFill>
                  <a:srgbClr val="FF0066"/>
                </a:solidFill>
              </a:rPr>
              <a:t>is available on which to base the switching decision</a:t>
            </a:r>
          </a:p>
          <a:p>
            <a:pPr lvl="1">
              <a:buFont typeface="Arial" charset="0"/>
              <a:buChar char="•"/>
            </a:pPr>
            <a:r>
              <a:rPr lang="en-US" sz="2000" dirty="0"/>
              <a:t>E.g., </a:t>
            </a:r>
            <a:r>
              <a:rPr lang="en-US" sz="2000" b="1" dirty="0"/>
              <a:t>Confidence values inherent in the recommendation components</a:t>
            </a:r>
          </a:p>
          <a:p>
            <a:pPr lvl="1"/>
            <a:endParaRPr lang="en-US" sz="1200" b="1" dirty="0"/>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20</a:t>
            </a:fld>
            <a:endParaRPr lang="en-US"/>
          </a:p>
        </p:txBody>
      </p:sp>
    </p:spTree>
    <p:extLst>
      <p:ext uri="{BB962C8B-B14F-4D97-AF65-F5344CB8AC3E}">
        <p14:creationId xmlns:p14="http://schemas.microsoft.com/office/powerpoint/2010/main" val="2160339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Switching Hybrid</a:t>
            </a:r>
          </a:p>
        </p:txBody>
      </p:sp>
      <p:sp>
        <p:nvSpPr>
          <p:cNvPr id="3" name="Content Placeholder 2"/>
          <p:cNvSpPr>
            <a:spLocks noGrp="1"/>
          </p:cNvSpPr>
          <p:nvPr>
            <p:ph idx="1"/>
          </p:nvPr>
        </p:nvSpPr>
        <p:spPr>
          <a:xfrm>
            <a:off x="685800" y="1143000"/>
            <a:ext cx="7543800" cy="4648200"/>
          </a:xfrm>
        </p:spPr>
        <p:txBody>
          <a:bodyPr/>
          <a:lstStyle/>
          <a:p>
            <a:pPr lvl="1"/>
            <a:endParaRPr lang="en-US" sz="1200" b="1" dirty="0"/>
          </a:p>
          <a:p>
            <a:r>
              <a:rPr lang="en-US" sz="2000" dirty="0" err="1"/>
              <a:t>NewsDude</a:t>
            </a:r>
            <a:r>
              <a:rPr lang="en-US" sz="2000" dirty="0"/>
              <a:t> [4] recommends news stories. It has three recommendation components: </a:t>
            </a:r>
            <a:r>
              <a:rPr lang="en-US" sz="2000" u="sng" dirty="0"/>
              <a:t>a content-based nearest-neighbor recommender</a:t>
            </a:r>
            <a:r>
              <a:rPr lang="en-US" sz="2000" dirty="0"/>
              <a:t>, </a:t>
            </a:r>
            <a:r>
              <a:rPr lang="en-US" sz="2000" u="sng" dirty="0"/>
              <a:t>a collaborative recommender </a:t>
            </a:r>
            <a:r>
              <a:rPr lang="en-US" sz="2000" dirty="0"/>
              <a:t>and </a:t>
            </a:r>
            <a:r>
              <a:rPr lang="en-US" sz="2000" u="sng" dirty="0"/>
              <a:t>a second content-based algorithm using a naive Bayes classifier</a:t>
            </a:r>
            <a:r>
              <a:rPr lang="en-US" sz="2000" dirty="0"/>
              <a:t>. The recommenders are ordered. The nearest neighbor technique is used first. If it cannot produce a recommendation with high confidence, then the collaborative recommender is tried, and so on, with the naive Bayes recommender at the end of line</a:t>
            </a:r>
            <a:r>
              <a:rPr lang="en-US" sz="2400" dirty="0"/>
              <a:t>.</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21</a:t>
            </a:fld>
            <a:endParaRPr lang="en-US"/>
          </a:p>
        </p:txBody>
      </p:sp>
    </p:spTree>
    <p:extLst>
      <p:ext uri="{BB962C8B-B14F-4D97-AF65-F5344CB8AC3E}">
        <p14:creationId xmlns:p14="http://schemas.microsoft.com/office/powerpoint/2010/main" val="2911032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Switching Hybrid</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22</a:t>
            </a:fld>
            <a:endParaRPr lang="en-US"/>
          </a:p>
        </p:txBody>
      </p:sp>
      <p:pic>
        <p:nvPicPr>
          <p:cNvPr id="6" name="Picture 5" descr="switchingHybri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143825"/>
            <a:ext cx="5232442" cy="5715000"/>
          </a:xfrm>
          <a:prstGeom prst="rect">
            <a:avLst/>
          </a:prstGeom>
        </p:spPr>
      </p:pic>
    </p:spTree>
    <p:extLst>
      <p:ext uri="{BB962C8B-B14F-4D97-AF65-F5344CB8AC3E}">
        <p14:creationId xmlns:p14="http://schemas.microsoft.com/office/powerpoint/2010/main" val="342862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 Feature Combination</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88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Feature Combination</a:t>
            </a:r>
          </a:p>
        </p:txBody>
      </p:sp>
      <p:sp>
        <p:nvSpPr>
          <p:cNvPr id="3" name="Content Placeholder 2"/>
          <p:cNvSpPr>
            <a:spLocks noGrp="1"/>
          </p:cNvSpPr>
          <p:nvPr>
            <p:ph idx="1"/>
          </p:nvPr>
        </p:nvSpPr>
        <p:spPr>
          <a:xfrm>
            <a:off x="685800" y="1447800"/>
            <a:ext cx="7772400" cy="3124200"/>
          </a:xfrm>
        </p:spPr>
        <p:txBody>
          <a:bodyPr/>
          <a:lstStyle/>
          <a:p>
            <a:pPr>
              <a:buFont typeface="Arial" charset="0"/>
              <a:buChar char="•"/>
            </a:pPr>
            <a:r>
              <a:rPr lang="en-US" sz="2000" b="1" dirty="0">
                <a:solidFill>
                  <a:srgbClr val="FF0066"/>
                </a:solidFill>
              </a:rPr>
              <a:t>Inject features of one source </a:t>
            </a:r>
            <a:r>
              <a:rPr lang="en-US" sz="2000" dirty="0"/>
              <a:t>(such as collaborative recommendation) </a:t>
            </a:r>
            <a:r>
              <a:rPr lang="en-US" sz="2000" b="1" dirty="0">
                <a:solidFill>
                  <a:srgbClr val="FF0066"/>
                </a:solidFill>
              </a:rPr>
              <a:t>into an algorithm designed to process data with a different source </a:t>
            </a:r>
            <a:r>
              <a:rPr lang="en-US" sz="2000" dirty="0"/>
              <a:t>(such a content-based recommendation)</a:t>
            </a:r>
          </a:p>
          <a:p>
            <a:pPr>
              <a:buFont typeface="Arial" charset="0"/>
              <a:buChar char="•"/>
            </a:pPr>
            <a:r>
              <a:rPr lang="en-US" sz="2000" b="1" dirty="0">
                <a:solidFill>
                  <a:srgbClr val="008000"/>
                </a:solidFill>
              </a:rPr>
              <a:t> A virtual "contributing recommender”</a:t>
            </a:r>
          </a:p>
          <a:p>
            <a:pPr>
              <a:buFont typeface="Arial" charset="0"/>
              <a:buChar char="•"/>
            </a:pPr>
            <a:r>
              <a:rPr lang="en-US" sz="2000" dirty="0"/>
              <a:t>Features would ordinarily be processed by one recommender are instead used as part of the input to the actual recommender</a:t>
            </a:r>
          </a:p>
          <a:p>
            <a:pPr>
              <a:buFont typeface="Arial" charset="0"/>
              <a:buChar char="•"/>
            </a:pPr>
            <a:r>
              <a:rPr lang="en-US" sz="2000" b="1" dirty="0">
                <a:solidFill>
                  <a:srgbClr val="0000FF"/>
                </a:solidFill>
              </a:rPr>
              <a:t>Hybrid</a:t>
            </a:r>
            <a:r>
              <a:rPr lang="en-US" sz="2000" dirty="0"/>
              <a:t> is the </a:t>
            </a:r>
            <a:r>
              <a:rPr lang="en-US" sz="2000" b="1" dirty="0">
                <a:solidFill>
                  <a:srgbClr val="0000FF"/>
                </a:solidFill>
              </a:rPr>
              <a:t>knowledge sources </a:t>
            </a:r>
            <a:r>
              <a:rPr lang="en-US" sz="2000" dirty="0"/>
              <a:t>involved</a:t>
            </a:r>
          </a:p>
          <a:p>
            <a:pPr>
              <a:buFont typeface="Arial" charset="0"/>
              <a:buChar char="•"/>
            </a:pPr>
            <a:r>
              <a:rPr lang="en-US" sz="2000" dirty="0"/>
              <a:t>Borrows the recommendation logic from another technique rather than employing a separate component that implements it</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24</a:t>
            </a:fld>
            <a:endParaRPr lang="en-US"/>
          </a:p>
        </p:txBody>
      </p:sp>
      <p:pic>
        <p:nvPicPr>
          <p:cNvPr id="5" name="Picture 4" descr="featureCombinationHybrei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495800"/>
            <a:ext cx="5130800" cy="2273300"/>
          </a:xfrm>
          <a:prstGeom prst="rect">
            <a:avLst/>
          </a:prstGeom>
        </p:spPr>
      </p:pic>
    </p:spTree>
    <p:extLst>
      <p:ext uri="{BB962C8B-B14F-4D97-AF65-F5344CB8AC3E}">
        <p14:creationId xmlns:p14="http://schemas.microsoft.com/office/powerpoint/2010/main" val="3669936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Feature Combination</a:t>
            </a:r>
          </a:p>
        </p:txBody>
      </p:sp>
      <p:sp>
        <p:nvSpPr>
          <p:cNvPr id="3" name="Content Placeholder 2"/>
          <p:cNvSpPr>
            <a:spLocks noGrp="1"/>
          </p:cNvSpPr>
          <p:nvPr>
            <p:ph idx="1"/>
          </p:nvPr>
        </p:nvSpPr>
        <p:spPr/>
        <p:txBody>
          <a:bodyPr/>
          <a:lstStyle/>
          <a:p>
            <a:r>
              <a:rPr lang="en-US" sz="2000" dirty="0" err="1"/>
              <a:t>Basu</a:t>
            </a:r>
            <a:r>
              <a:rPr lang="en-US" sz="2000" dirty="0"/>
              <a:t>, Hirsh and Cohen [3] used the inductive rule learner Ripper [16] </a:t>
            </a:r>
            <a:r>
              <a:rPr lang="en-US" sz="2000" u="sng" dirty="0"/>
              <a:t>to learn content-based rules about user's likes and dislikes</a:t>
            </a:r>
            <a:r>
              <a:rPr lang="en-US" sz="2000" dirty="0"/>
              <a:t>. They were able to improve the system's performance by adding collaborative features, thereby treating a fact like "User1 and User2 liked Movie X" in the same way that the algorithm treated features like "Actor1 and Actor2 starred in Movie X".</a:t>
            </a:r>
          </a:p>
          <a:p>
            <a:endParaRPr lang="en-US" sz="2000" b="1" i="1" dirty="0"/>
          </a:p>
          <a:p>
            <a:r>
              <a:rPr lang="en-US" sz="2000" b="1" dirty="0">
                <a:solidFill>
                  <a:srgbClr val="008000"/>
                </a:solidFill>
              </a:rPr>
              <a:t>Content-based recommender</a:t>
            </a:r>
            <a:r>
              <a:rPr lang="en-US" sz="2000" dirty="0"/>
              <a:t> works in the typical way </a:t>
            </a:r>
          </a:p>
          <a:p>
            <a:r>
              <a:rPr lang="en-US" sz="2000" b="1" dirty="0"/>
              <a:t>Builds a learned model for each user (a user profile)</a:t>
            </a:r>
          </a:p>
          <a:p>
            <a:r>
              <a:rPr lang="en-US" sz="2000" dirty="0"/>
              <a:t>But </a:t>
            </a:r>
            <a:r>
              <a:rPr lang="en-US" sz="2000" b="1" dirty="0">
                <a:solidFill>
                  <a:srgbClr val="0000FF"/>
                </a:solidFill>
              </a:rPr>
              <a:t>user rating data is combined with the product features</a:t>
            </a:r>
          </a:p>
          <a:p>
            <a:r>
              <a:rPr lang="en-US" sz="2000" dirty="0"/>
              <a:t>Content-based recommender </a:t>
            </a:r>
            <a:r>
              <a:rPr lang="en-US" sz="2000" b="1" dirty="0"/>
              <a:t>draws from a </a:t>
            </a:r>
            <a:r>
              <a:rPr lang="en-US" sz="2000" b="1" dirty="0">
                <a:solidFill>
                  <a:srgbClr val="008000"/>
                </a:solidFill>
              </a:rPr>
              <a:t>knowledge source </a:t>
            </a:r>
            <a:r>
              <a:rPr lang="en-US" sz="2000" b="1" dirty="0"/>
              <a:t>associated with </a:t>
            </a:r>
            <a:r>
              <a:rPr lang="en-US" sz="2000" b="1" dirty="0">
                <a:solidFill>
                  <a:srgbClr val="008000"/>
                </a:solidFill>
              </a:rPr>
              <a:t>collaborative filtering </a:t>
            </a:r>
            <a:r>
              <a:rPr lang="fr-FR" sz="2000" b="1" dirty="0">
                <a:solidFill>
                  <a:srgbClr val="008000"/>
                </a:solidFill>
              </a:rPr>
              <a:t>recommandation</a:t>
            </a:r>
            <a:endParaRPr lang="en-US" sz="2000" b="1" dirty="0">
              <a:solidFill>
                <a:srgbClr val="008000"/>
              </a:solidFill>
            </a:endParaRP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25</a:t>
            </a:fld>
            <a:endParaRPr lang="en-US"/>
          </a:p>
        </p:txBody>
      </p:sp>
    </p:spTree>
    <p:extLst>
      <p:ext uri="{BB962C8B-B14F-4D97-AF65-F5344CB8AC3E}">
        <p14:creationId xmlns:p14="http://schemas.microsoft.com/office/powerpoint/2010/main" val="310512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 Feature Augmentation</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171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Feature Augmentation</a:t>
            </a:r>
          </a:p>
        </p:txBody>
      </p:sp>
      <p:sp>
        <p:nvSpPr>
          <p:cNvPr id="3" name="Content Placeholder 2"/>
          <p:cNvSpPr>
            <a:spLocks noGrp="1"/>
          </p:cNvSpPr>
          <p:nvPr>
            <p:ph idx="1"/>
          </p:nvPr>
        </p:nvSpPr>
        <p:spPr>
          <a:xfrm>
            <a:off x="685800" y="1219200"/>
            <a:ext cx="7772400" cy="3048000"/>
          </a:xfrm>
        </p:spPr>
        <p:txBody>
          <a:bodyPr/>
          <a:lstStyle/>
          <a:p>
            <a:r>
              <a:rPr lang="en-US" sz="2000" dirty="0"/>
              <a:t>Feature augmentation hybrid </a:t>
            </a:r>
            <a:r>
              <a:rPr lang="en-US" sz="2000" b="1" dirty="0">
                <a:solidFill>
                  <a:srgbClr val="008000"/>
                </a:solidFill>
              </a:rPr>
              <a:t>generates a new feature for each item by using </a:t>
            </a:r>
            <a:r>
              <a:rPr lang="en-US" sz="2000" b="1" dirty="0">
                <a:solidFill>
                  <a:srgbClr val="FF0000"/>
                </a:solidFill>
              </a:rPr>
              <a:t>the recommendation logic of the contributing domain</a:t>
            </a:r>
          </a:p>
          <a:p>
            <a:pPr lvl="1"/>
            <a:r>
              <a:rPr lang="en-US" sz="2000" dirty="0"/>
              <a:t>E.g. use association rule mining over the collaborative data to derive new content features for content-based </a:t>
            </a:r>
            <a:r>
              <a:rPr lang="fr-FR" sz="2000" dirty="0"/>
              <a:t>recommandation</a:t>
            </a:r>
          </a:p>
          <a:p>
            <a:r>
              <a:rPr lang="en-US" sz="2000" dirty="0"/>
              <a:t>At each step, the </a:t>
            </a:r>
            <a:r>
              <a:rPr lang="en-US" sz="2000" b="1" dirty="0">
                <a:solidFill>
                  <a:srgbClr val="0000FF"/>
                </a:solidFill>
              </a:rPr>
              <a:t>contributing recommender intercepts the data headed for the actual recommender and augments it </a:t>
            </a:r>
            <a:r>
              <a:rPr lang="en-US" sz="2000" dirty="0"/>
              <a:t>with its own contribution</a:t>
            </a:r>
          </a:p>
          <a:p>
            <a:pPr lvl="1"/>
            <a:r>
              <a:rPr lang="en-US" sz="2000" dirty="0">
                <a:solidFill>
                  <a:srgbClr val="FF0000"/>
                </a:solidFill>
              </a:rPr>
              <a:t>not raw features as in feature combination</a:t>
            </a:r>
            <a:r>
              <a:rPr lang="en-US" sz="2000" dirty="0"/>
              <a:t>, but the result of some computation</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27</a:t>
            </a:fld>
            <a:endParaRPr lang="en-US"/>
          </a:p>
        </p:txBody>
      </p:sp>
      <p:pic>
        <p:nvPicPr>
          <p:cNvPr id="5" name="Picture 4" descr="featureAugmentation.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191000"/>
            <a:ext cx="6654800" cy="2590800"/>
          </a:xfrm>
          <a:prstGeom prst="rect">
            <a:avLst/>
          </a:prstGeom>
        </p:spPr>
      </p:pic>
    </p:spTree>
    <p:extLst>
      <p:ext uri="{BB962C8B-B14F-4D97-AF65-F5344CB8AC3E}">
        <p14:creationId xmlns:p14="http://schemas.microsoft.com/office/powerpoint/2010/main" val="3939317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Feature Augmentation</a:t>
            </a:r>
          </a:p>
        </p:txBody>
      </p:sp>
      <p:sp>
        <p:nvSpPr>
          <p:cNvPr id="3" name="Content Placeholder 2"/>
          <p:cNvSpPr>
            <a:spLocks noGrp="1"/>
          </p:cNvSpPr>
          <p:nvPr>
            <p:ph idx="1"/>
          </p:nvPr>
        </p:nvSpPr>
        <p:spPr/>
        <p:txBody>
          <a:bodyPr/>
          <a:lstStyle/>
          <a:p>
            <a:r>
              <a:rPr lang="en-US" sz="2000" dirty="0"/>
              <a:t>Melville, Mooney and </a:t>
            </a:r>
            <a:r>
              <a:rPr lang="en-US" sz="2000" dirty="0" err="1"/>
              <a:t>Nagarajan</a:t>
            </a:r>
            <a:r>
              <a:rPr lang="en-US" sz="2000" dirty="0"/>
              <a:t> [30] coin the term </a:t>
            </a:r>
            <a:r>
              <a:rPr lang="en-US" sz="2000" dirty="0">
                <a:solidFill>
                  <a:srgbClr val="FF0066"/>
                </a:solidFill>
              </a:rPr>
              <a:t>"content-boosted collaborative filtering."</a:t>
            </a:r>
            <a:r>
              <a:rPr lang="en-US" sz="2000" dirty="0"/>
              <a:t> This algorithm </a:t>
            </a:r>
            <a:r>
              <a:rPr lang="en-US" sz="2000" dirty="0">
                <a:solidFill>
                  <a:srgbClr val="008000"/>
                </a:solidFill>
              </a:rPr>
              <a:t>learns a content-based model over the training data</a:t>
            </a:r>
            <a:r>
              <a:rPr lang="en-US" sz="2000" dirty="0"/>
              <a:t> and then uses this model to generate ratings for unrated items. This </a:t>
            </a:r>
            <a:r>
              <a:rPr lang="en-US" sz="2000" dirty="0">
                <a:solidFill>
                  <a:srgbClr val="0000FF"/>
                </a:solidFill>
              </a:rPr>
              <a:t>makes for a set of profiles that is denser and more useful to the collaborative stage </a:t>
            </a:r>
            <a:r>
              <a:rPr lang="en-US" sz="2000" dirty="0"/>
              <a:t>of recommendation that does the actual recommending.</a:t>
            </a:r>
          </a:p>
          <a:p>
            <a:endParaRPr lang="en-US" sz="2000" b="1" i="1" dirty="0"/>
          </a:p>
          <a:p>
            <a:r>
              <a:rPr lang="en-US" sz="2000" dirty="0"/>
              <a:t>Employed when there is:</a:t>
            </a:r>
          </a:p>
          <a:p>
            <a:pPr lvl="1"/>
            <a:r>
              <a:rPr lang="en-US" sz="2000" b="1" dirty="0">
                <a:solidFill>
                  <a:srgbClr val="008000"/>
                </a:solidFill>
              </a:rPr>
              <a:t>a well-developed strong primary recommendation component</a:t>
            </a:r>
          </a:p>
          <a:p>
            <a:pPr lvl="1"/>
            <a:r>
              <a:rPr lang="en-US" sz="2000" b="1" dirty="0">
                <a:solidFill>
                  <a:srgbClr val="008000"/>
                </a:solidFill>
              </a:rPr>
              <a:t>desire to add additional knowledge sources</a:t>
            </a:r>
          </a:p>
          <a:p>
            <a:r>
              <a:rPr lang="en-US" sz="2000" dirty="0"/>
              <a:t>Augmentation can usually be done off-line</a:t>
            </a:r>
          </a:p>
          <a:p>
            <a:endParaRPr lang="en-US" sz="2000" b="1" i="1" dirty="0"/>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28</a:t>
            </a:fld>
            <a:endParaRPr lang="en-US"/>
          </a:p>
        </p:txBody>
      </p:sp>
    </p:spTree>
    <p:extLst>
      <p:ext uri="{BB962C8B-B14F-4D97-AF65-F5344CB8AC3E}">
        <p14:creationId xmlns:p14="http://schemas.microsoft.com/office/powerpoint/2010/main" val="3531853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Content-Boosted CF Example</a:t>
            </a:r>
          </a:p>
        </p:txBody>
      </p:sp>
      <p:sp>
        <p:nvSpPr>
          <p:cNvPr id="3" name="Content Placeholder 2"/>
          <p:cNvSpPr>
            <a:spLocks noGrp="1"/>
          </p:cNvSpPr>
          <p:nvPr>
            <p:ph idx="1"/>
          </p:nvPr>
        </p:nvSpPr>
        <p:spPr/>
        <p:txBody>
          <a:bodyPr/>
          <a:lstStyle/>
          <a:p>
            <a:r>
              <a:rPr lang="en-US" sz="2400" dirty="0">
                <a:solidFill>
                  <a:srgbClr val="008000"/>
                </a:solidFill>
              </a:rPr>
              <a:t>Uses </a:t>
            </a:r>
            <a:r>
              <a:rPr lang="en-US" sz="2400" dirty="0" err="1">
                <a:solidFill>
                  <a:srgbClr val="008000"/>
                </a:solidFill>
              </a:rPr>
              <a:t>na</a:t>
            </a:r>
            <a:r>
              <a:rPr lang="nl-NL" sz="2400" dirty="0" err="1">
                <a:solidFill>
                  <a:srgbClr val="008000"/>
                </a:solidFill>
              </a:rPr>
              <a:t>ï</a:t>
            </a:r>
            <a:r>
              <a:rPr lang="en-US" sz="2400" dirty="0" err="1">
                <a:solidFill>
                  <a:srgbClr val="008000"/>
                </a:solidFill>
              </a:rPr>
              <a:t>ve</a:t>
            </a:r>
            <a:r>
              <a:rPr lang="en-US" sz="2400" dirty="0">
                <a:solidFill>
                  <a:srgbClr val="008000"/>
                </a:solidFill>
              </a:rPr>
              <a:t> Bayes as the content classifier</a:t>
            </a:r>
          </a:p>
          <a:p>
            <a:r>
              <a:rPr lang="en-US" sz="2400" dirty="0"/>
              <a:t>Fills in </a:t>
            </a:r>
            <a:r>
              <a:rPr lang="en-US" sz="2400" dirty="0">
                <a:solidFill>
                  <a:srgbClr val="FF0000"/>
                </a:solidFill>
              </a:rPr>
              <a:t>missing values of rating matrix </a:t>
            </a:r>
            <a:r>
              <a:rPr lang="en-US" sz="2400" dirty="0"/>
              <a:t>with predictions of the content predictor</a:t>
            </a:r>
          </a:p>
          <a:p>
            <a:pPr lvl="1"/>
            <a:r>
              <a:rPr lang="en-US" sz="2000" dirty="0"/>
              <a:t>Form a </a:t>
            </a:r>
            <a:r>
              <a:rPr lang="en-US" sz="2000" b="1" dirty="0">
                <a:solidFill>
                  <a:srgbClr val="0000FF"/>
                </a:solidFill>
              </a:rPr>
              <a:t>pseudo rating matrix</a:t>
            </a:r>
            <a:r>
              <a:rPr lang="en-US" sz="2000" dirty="0"/>
              <a:t>: observed ratings unchanged, </a:t>
            </a:r>
            <a:r>
              <a:rPr lang="en-US" sz="2000" b="1" dirty="0">
                <a:solidFill>
                  <a:srgbClr val="008000"/>
                </a:solidFill>
              </a:rPr>
              <a:t>missing ratings replaced by predictions of content predictor</a:t>
            </a:r>
          </a:p>
          <a:p>
            <a:r>
              <a:rPr lang="en-US" dirty="0"/>
              <a:t>Then </a:t>
            </a:r>
            <a:r>
              <a:rPr lang="en-US" b="1" dirty="0">
                <a:solidFill>
                  <a:srgbClr val="0000FF"/>
                </a:solidFill>
              </a:rPr>
              <a:t>make predictions over the pseudo ratings matrix using weighted Pearson correlation based CF</a:t>
            </a:r>
          </a:p>
          <a:p>
            <a:pPr lvl="2"/>
            <a:r>
              <a:rPr lang="en-US" sz="1800" dirty="0"/>
              <a:t>Give higher weight for item that more users rated</a:t>
            </a:r>
          </a:p>
          <a:p>
            <a:pPr lvl="2"/>
            <a:r>
              <a:rPr lang="en-US" sz="1800" dirty="0"/>
              <a:t>Gives higher weight for active user</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29</a:t>
            </a:fld>
            <a:endParaRPr lang="en-US"/>
          </a:p>
        </p:txBody>
      </p:sp>
    </p:spTree>
    <p:extLst>
      <p:ext uri="{BB962C8B-B14F-4D97-AF65-F5344CB8AC3E}">
        <p14:creationId xmlns:p14="http://schemas.microsoft.com/office/powerpoint/2010/main" val="303506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Hybrid recommender systems</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65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6. Cascade Hybrid </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0298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Cascade Hybrid </a:t>
            </a:r>
          </a:p>
        </p:txBody>
      </p:sp>
      <p:sp>
        <p:nvSpPr>
          <p:cNvPr id="3" name="Content Placeholder 2"/>
          <p:cNvSpPr>
            <a:spLocks noGrp="1"/>
          </p:cNvSpPr>
          <p:nvPr>
            <p:ph idx="1"/>
          </p:nvPr>
        </p:nvSpPr>
        <p:spPr>
          <a:xfrm>
            <a:off x="685800" y="1447800"/>
            <a:ext cx="7772400" cy="2667000"/>
          </a:xfrm>
        </p:spPr>
        <p:txBody>
          <a:bodyPr/>
          <a:lstStyle/>
          <a:p>
            <a:r>
              <a:rPr lang="en-US" sz="2400" dirty="0"/>
              <a:t>Create a </a:t>
            </a:r>
            <a:r>
              <a:rPr lang="en-US" sz="2400" b="1" dirty="0">
                <a:solidFill>
                  <a:srgbClr val="008000"/>
                </a:solidFill>
              </a:rPr>
              <a:t>strictly hierarchical hybrid</a:t>
            </a:r>
          </a:p>
          <a:p>
            <a:r>
              <a:rPr lang="en-US" sz="2400" dirty="0"/>
              <a:t>A </a:t>
            </a:r>
            <a:r>
              <a:rPr lang="en-US" sz="2400" b="1" dirty="0">
                <a:solidFill>
                  <a:srgbClr val="0000FF"/>
                </a:solidFill>
              </a:rPr>
              <a:t>weak recommender cannot overturn decisions made by a stronger one</a:t>
            </a:r>
            <a:r>
              <a:rPr lang="en-US" sz="2400" dirty="0"/>
              <a:t>, but can merely </a:t>
            </a:r>
            <a:r>
              <a:rPr lang="en-US" sz="2400" b="1" dirty="0">
                <a:solidFill>
                  <a:srgbClr val="0000FF"/>
                </a:solidFill>
              </a:rPr>
              <a:t>refine them</a:t>
            </a:r>
          </a:p>
          <a:p>
            <a:r>
              <a:rPr lang="en-US" sz="2400" dirty="0"/>
              <a:t>Order-dependence</a:t>
            </a:r>
          </a:p>
          <a:p>
            <a:r>
              <a:rPr lang="en-US" sz="2400" dirty="0"/>
              <a:t>A cascade recommender uses a secondary recommender only to break ties in the scoring of the primary one</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31</a:t>
            </a:fld>
            <a:endParaRPr lang="en-US"/>
          </a:p>
        </p:txBody>
      </p:sp>
      <p:pic>
        <p:nvPicPr>
          <p:cNvPr id="5" name="Picture 4" descr="cascadeHybrid.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949700"/>
            <a:ext cx="6921500" cy="2679700"/>
          </a:xfrm>
          <a:prstGeom prst="rect">
            <a:avLst/>
          </a:prstGeom>
        </p:spPr>
      </p:pic>
    </p:spTree>
    <p:extLst>
      <p:ext uri="{BB962C8B-B14F-4D97-AF65-F5344CB8AC3E}">
        <p14:creationId xmlns:p14="http://schemas.microsoft.com/office/powerpoint/2010/main" val="1046569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Cascade Hybrid </a:t>
            </a:r>
          </a:p>
        </p:txBody>
      </p:sp>
      <p:sp>
        <p:nvSpPr>
          <p:cNvPr id="3" name="Content Placeholder 2"/>
          <p:cNvSpPr>
            <a:spLocks noGrp="1"/>
          </p:cNvSpPr>
          <p:nvPr>
            <p:ph idx="1"/>
          </p:nvPr>
        </p:nvSpPr>
        <p:spPr>
          <a:xfrm>
            <a:off x="685800" y="1600200"/>
            <a:ext cx="7772400" cy="4648200"/>
          </a:xfrm>
        </p:spPr>
        <p:txBody>
          <a:bodyPr/>
          <a:lstStyle/>
          <a:p>
            <a:r>
              <a:rPr lang="en-US" sz="2000" dirty="0"/>
              <a:t>The knowledge-based Entree restaurant recommender [10] was found to </a:t>
            </a:r>
            <a:r>
              <a:rPr lang="en-US" sz="2000" dirty="0">
                <a:solidFill>
                  <a:srgbClr val="0000FF"/>
                </a:solidFill>
              </a:rPr>
              <a:t>return too many equally-scored items</a:t>
            </a:r>
            <a:r>
              <a:rPr lang="en-US" sz="2000" dirty="0"/>
              <a:t>, which could not be ranked relative to each other. Rather than additional labor-intensive knowledge engineering (to produce finer discriminations), the hybrid </a:t>
            </a:r>
            <a:r>
              <a:rPr lang="en-US" sz="2000" dirty="0" err="1"/>
              <a:t>EntreeC</a:t>
            </a:r>
            <a:r>
              <a:rPr lang="en-US" sz="2000" dirty="0"/>
              <a:t> was created by </a:t>
            </a:r>
            <a:r>
              <a:rPr lang="en-US" sz="2000" dirty="0">
                <a:solidFill>
                  <a:srgbClr val="0000FF"/>
                </a:solidFill>
              </a:rPr>
              <a:t>adding a collaborative re-ranking of only those items with equal scores.</a:t>
            </a:r>
          </a:p>
          <a:p>
            <a:endParaRPr lang="en-US" sz="2000" b="1" i="1" dirty="0"/>
          </a:p>
          <a:p>
            <a:r>
              <a:rPr lang="en-US" sz="2400" dirty="0"/>
              <a:t>This taxonomy is very strict</a:t>
            </a:r>
          </a:p>
          <a:p>
            <a:r>
              <a:rPr lang="en-US" sz="2400" b="1" dirty="0">
                <a:solidFill>
                  <a:srgbClr val="008000"/>
                </a:solidFill>
              </a:rPr>
              <a:t>Real-world systems might have other refinements that are not exclusive (e.g., only breaking ties)</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32</a:t>
            </a:fld>
            <a:endParaRPr lang="en-US"/>
          </a:p>
        </p:txBody>
      </p:sp>
    </p:spTree>
    <p:extLst>
      <p:ext uri="{BB962C8B-B14F-4D97-AF65-F5344CB8AC3E}">
        <p14:creationId xmlns:p14="http://schemas.microsoft.com/office/powerpoint/2010/main" val="2311428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7. Meta-Level Hybrid</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299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7. Meta-Level Hybrid</a:t>
            </a:r>
          </a:p>
        </p:txBody>
      </p:sp>
      <p:sp>
        <p:nvSpPr>
          <p:cNvPr id="3" name="Content Placeholder 2"/>
          <p:cNvSpPr>
            <a:spLocks noGrp="1"/>
          </p:cNvSpPr>
          <p:nvPr>
            <p:ph idx="1"/>
          </p:nvPr>
        </p:nvSpPr>
        <p:spPr>
          <a:xfrm>
            <a:off x="685800" y="1143000"/>
            <a:ext cx="8077200" cy="4648200"/>
          </a:xfrm>
        </p:spPr>
        <p:txBody>
          <a:bodyPr/>
          <a:lstStyle/>
          <a:p>
            <a:r>
              <a:rPr lang="en-US" sz="2400" b="1" dirty="0">
                <a:solidFill>
                  <a:srgbClr val="008000"/>
                </a:solidFill>
              </a:rPr>
              <a:t>Uses a model learned by one recommender as input for another</a:t>
            </a:r>
          </a:p>
          <a:p>
            <a:r>
              <a:rPr lang="en-US" sz="2400" dirty="0"/>
              <a:t>Similar to the feature augmentation hybrid in that the </a:t>
            </a:r>
            <a:r>
              <a:rPr lang="en-US" sz="2400" dirty="0">
                <a:solidFill>
                  <a:srgbClr val="0000FF"/>
                </a:solidFill>
              </a:rPr>
              <a:t>contributing recommender is providing input to the actual recommender</a:t>
            </a:r>
          </a:p>
          <a:p>
            <a:r>
              <a:rPr lang="en-US" sz="2400" dirty="0"/>
              <a:t>Difference: in meta-level hybrid, </a:t>
            </a:r>
            <a:r>
              <a:rPr lang="en-US" sz="2400" b="1" dirty="0">
                <a:solidFill>
                  <a:srgbClr val="008000"/>
                </a:solidFill>
              </a:rPr>
              <a:t>contributing recommender </a:t>
            </a:r>
            <a:r>
              <a:rPr lang="en-US" sz="2400" b="1" dirty="0">
                <a:solidFill>
                  <a:srgbClr val="FF0000"/>
                </a:solidFill>
              </a:rPr>
              <a:t>completely replaces the original knowledge source </a:t>
            </a:r>
            <a:r>
              <a:rPr lang="en-US" sz="2400" b="1" dirty="0">
                <a:solidFill>
                  <a:srgbClr val="008000"/>
                </a:solidFill>
              </a:rPr>
              <a:t>with a learned model that the actual recommender uses </a:t>
            </a:r>
          </a:p>
          <a:p>
            <a:pPr lvl="1"/>
            <a:r>
              <a:rPr lang="en-US" sz="2000" dirty="0"/>
              <a:t>Actual recommender does not work with any raw profile data</a:t>
            </a:r>
          </a:p>
          <a:p>
            <a:pPr lvl="1"/>
            <a:endParaRPr lang="en-US" sz="2000" dirty="0"/>
          </a:p>
          <a:p>
            <a:r>
              <a:rPr lang="en-US" sz="2000" dirty="0" err="1"/>
              <a:t>Pazzani</a:t>
            </a:r>
            <a:r>
              <a:rPr lang="en-US" sz="2000" dirty="0"/>
              <a:t> [36] used the term "collaboration through content" to refer to his restaurant recommender that used the naive Bayes technique to </a:t>
            </a:r>
            <a:r>
              <a:rPr lang="en-US" sz="2000" dirty="0">
                <a:solidFill>
                  <a:srgbClr val="FF0000"/>
                </a:solidFill>
              </a:rPr>
              <a:t>build models of user preferences in a content-based way</a:t>
            </a:r>
            <a:r>
              <a:rPr lang="en-US" sz="2000" dirty="0"/>
              <a:t>. With each user so represented, a collaborative step was then be performed in which the vectors were compared and peer users identified.</a:t>
            </a:r>
          </a:p>
        </p:txBody>
      </p:sp>
    </p:spTree>
    <p:extLst>
      <p:ext uri="{BB962C8B-B14F-4D97-AF65-F5344CB8AC3E}">
        <p14:creationId xmlns:p14="http://schemas.microsoft.com/office/powerpoint/2010/main" val="485783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Meta-level Hybrid</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35</a:t>
            </a:fld>
            <a:endParaRPr lang="en-US"/>
          </a:p>
        </p:txBody>
      </p:sp>
      <p:pic>
        <p:nvPicPr>
          <p:cNvPr id="7" name="Picture 6" descr="MetaLevel.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95400"/>
            <a:ext cx="6972300" cy="5168900"/>
          </a:xfrm>
          <a:prstGeom prst="rect">
            <a:avLst/>
          </a:prstGeom>
        </p:spPr>
      </p:pic>
    </p:spTree>
    <p:extLst>
      <p:ext uri="{BB962C8B-B14F-4D97-AF65-F5344CB8AC3E}">
        <p14:creationId xmlns:p14="http://schemas.microsoft.com/office/powerpoint/2010/main" val="3049267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Recommendation Systems</a:t>
            </a:r>
          </a:p>
        </p:txBody>
      </p:sp>
      <p:sp>
        <p:nvSpPr>
          <p:cNvPr id="3" name="Content Placeholder 2"/>
          <p:cNvSpPr>
            <a:spLocks noGrp="1"/>
          </p:cNvSpPr>
          <p:nvPr>
            <p:ph idx="1"/>
          </p:nvPr>
        </p:nvSpPr>
        <p:spPr>
          <a:xfrm>
            <a:off x="685800" y="1219200"/>
            <a:ext cx="8229600" cy="5257800"/>
          </a:xfrm>
        </p:spPr>
        <p:txBody>
          <a:bodyPr/>
          <a:lstStyle/>
          <a:p>
            <a:pPr marL="0" indent="0">
              <a:buNone/>
            </a:pPr>
            <a:r>
              <a:rPr lang="en-US" sz="2400" b="1" dirty="0">
                <a:solidFill>
                  <a:srgbClr val="FF0066"/>
                </a:solidFill>
              </a:rPr>
              <a:t>Personality diagnosis</a:t>
            </a:r>
          </a:p>
          <a:p>
            <a:pPr>
              <a:buFont typeface="Arial" charset="0"/>
              <a:buChar char="•"/>
            </a:pPr>
            <a:r>
              <a:rPr lang="en-US" sz="2400" b="1" dirty="0">
                <a:solidFill>
                  <a:srgbClr val="008000"/>
                </a:solidFill>
              </a:rPr>
              <a:t>Combines memory-based and model-based CF</a:t>
            </a:r>
          </a:p>
          <a:p>
            <a:pPr>
              <a:buFont typeface="Arial" charset="0"/>
              <a:buChar char="•"/>
            </a:pPr>
            <a:r>
              <a:rPr lang="en-US" sz="2400" dirty="0"/>
              <a:t>Active user generated by choosing one of the other users uniformly at random, adding Gaussian noise to their ratings</a:t>
            </a:r>
          </a:p>
          <a:p>
            <a:pPr>
              <a:buFont typeface="Arial" charset="0"/>
              <a:buChar char="•"/>
            </a:pPr>
            <a:r>
              <a:rPr lang="en-US" sz="2400" b="1" dirty="0">
                <a:solidFill>
                  <a:srgbClr val="0000FF"/>
                </a:solidFill>
              </a:rPr>
              <a:t>Given active user’s known ratings, can calculate probability active user is same “personality type” as other users</a:t>
            </a:r>
          </a:p>
          <a:p>
            <a:pPr lvl="1">
              <a:buFont typeface="Arial" charset="0"/>
              <a:buChar char="•"/>
            </a:pPr>
            <a:r>
              <a:rPr lang="en-US" sz="2000" dirty="0"/>
              <a:t>Predict probability they will like new items</a:t>
            </a:r>
          </a:p>
          <a:p>
            <a:pPr>
              <a:buFont typeface="Arial" charset="0"/>
              <a:buChar char="•"/>
            </a:pPr>
            <a:r>
              <a:rPr lang="en-US" sz="2400" dirty="0"/>
              <a:t>Can be regarded as a </a:t>
            </a:r>
            <a:r>
              <a:rPr lang="en-US" sz="2400" b="1" dirty="0"/>
              <a:t>clustering method </a:t>
            </a:r>
            <a:r>
              <a:rPr lang="en-US" sz="2400" dirty="0"/>
              <a:t>with one user per cluster</a:t>
            </a:r>
          </a:p>
          <a:p>
            <a:pPr>
              <a:buFont typeface="Arial" charset="0"/>
              <a:buChar char="•"/>
            </a:pPr>
            <a:r>
              <a:rPr lang="en-US" sz="2400" dirty="0"/>
              <a:t>Makes better predictions than:</a:t>
            </a:r>
          </a:p>
          <a:p>
            <a:pPr lvl="1">
              <a:buFont typeface="Arial" charset="0"/>
              <a:buChar char="•"/>
            </a:pPr>
            <a:r>
              <a:rPr lang="en-US" sz="2000" dirty="0"/>
              <a:t>Pearson correlation-based and vector similarity-based CF algorithms</a:t>
            </a:r>
          </a:p>
          <a:p>
            <a:pPr lvl="1">
              <a:buFont typeface="Arial" charset="0"/>
              <a:buChar char="•"/>
            </a:pPr>
            <a:r>
              <a:rPr lang="en-US" sz="2000" dirty="0"/>
              <a:t>Bayesian clustering and Bayesian networks</a:t>
            </a:r>
          </a:p>
          <a:p>
            <a:endParaRPr lang="en-US" sz="2400" dirty="0"/>
          </a:p>
          <a:p>
            <a:endParaRPr lang="en-US" sz="2400" dirty="0"/>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36</a:t>
            </a:fld>
            <a:endParaRPr lang="en-US"/>
          </a:p>
        </p:txBody>
      </p:sp>
    </p:spTree>
    <p:extLst>
      <p:ext uri="{BB962C8B-B14F-4D97-AF65-F5344CB8AC3E}">
        <p14:creationId xmlns:p14="http://schemas.microsoft.com/office/powerpoint/2010/main" val="3913123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HW3/Competition &amp; More Readings</a:t>
            </a:r>
          </a:p>
        </p:txBody>
      </p:sp>
      <p:sp>
        <p:nvSpPr>
          <p:cNvPr id="3" name="Content Placeholder 2"/>
          <p:cNvSpPr>
            <a:spLocks noGrp="1"/>
          </p:cNvSpPr>
          <p:nvPr>
            <p:ph idx="1"/>
          </p:nvPr>
        </p:nvSpPr>
        <p:spPr/>
        <p:txBody>
          <a:bodyPr/>
          <a:lstStyle/>
          <a:p>
            <a:r>
              <a:rPr lang="en-US" dirty="0" err="1"/>
              <a:t>SparkML</a:t>
            </a:r>
            <a:r>
              <a:rPr lang="en-US" dirty="0"/>
              <a:t>:</a:t>
            </a:r>
          </a:p>
          <a:p>
            <a:pPr lvl="1"/>
            <a:r>
              <a:rPr lang="en-US" dirty="0">
                <a:hlinkClick r:id="rId2"/>
              </a:rPr>
              <a:t>https://spark.apache.org/docs/2.2.0/mllib-collaborative-filtering.html</a:t>
            </a:r>
            <a:endParaRPr lang="en-US" dirty="0"/>
          </a:p>
          <a:p>
            <a:pPr lvl="1"/>
            <a:r>
              <a:rPr lang="en-US" dirty="0"/>
              <a:t>How to evaluate recommendation systems:</a:t>
            </a:r>
          </a:p>
          <a:p>
            <a:pPr lvl="1"/>
            <a:r>
              <a:rPr lang="en-US" dirty="0">
                <a:hlinkClick r:id="rId3"/>
              </a:rPr>
              <a:t>https://www.microsoft.com/en-us/research/wp-content/uploads/2016/02/EvaluationMetrics.TR_.pdf</a:t>
            </a:r>
            <a:endParaRPr lang="en-US" dirty="0"/>
          </a:p>
          <a:p>
            <a:r>
              <a:rPr lang="en-US" dirty="0"/>
              <a:t>HW3: You will have 3 weeks to complete</a:t>
            </a:r>
          </a:p>
          <a:p>
            <a:pPr lvl="1"/>
            <a:r>
              <a:rPr lang="en-US" dirty="0"/>
              <a:t>Don’t panic!</a:t>
            </a:r>
          </a:p>
          <a:p>
            <a:pPr lvl="1"/>
            <a:r>
              <a:rPr lang="en-US" dirty="0"/>
              <a:t>Hint: first debug your code on small and known examples from the lecture notes, before you run on the big data set </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37</a:t>
            </a:fld>
            <a:endParaRPr lang="en-US"/>
          </a:p>
        </p:txBody>
      </p:sp>
    </p:spTree>
    <p:extLst>
      <p:ext uri="{BB962C8B-B14F-4D97-AF65-F5344CB8AC3E}">
        <p14:creationId xmlns:p14="http://schemas.microsoft.com/office/powerpoint/2010/main" val="123308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Hybrid Recommender Systems</a:t>
            </a:r>
          </a:p>
        </p:txBody>
      </p:sp>
      <p:sp>
        <p:nvSpPr>
          <p:cNvPr id="41987" name="Rectangle 3"/>
          <p:cNvSpPr>
            <a:spLocks noGrp="1" noChangeArrowheads="1"/>
          </p:cNvSpPr>
          <p:nvPr>
            <p:ph type="body" idx="1"/>
          </p:nvPr>
        </p:nvSpPr>
        <p:spPr/>
        <p:txBody>
          <a:bodyPr/>
          <a:lstStyle/>
          <a:p>
            <a:pPr eaLnBrk="1" hangingPunct="1">
              <a:buFont typeface="Arial" charset="0"/>
              <a:buChar char="•"/>
            </a:pPr>
            <a:r>
              <a:rPr lang="en-US" sz="2400" b="1" dirty="0">
                <a:solidFill>
                  <a:srgbClr val="0000FF"/>
                </a:solidFill>
              </a:rPr>
              <a:t>Implement two or more different recommenders and combine predictions</a:t>
            </a:r>
          </a:p>
          <a:p>
            <a:pPr lvl="1" eaLnBrk="1" hangingPunct="1">
              <a:buFont typeface="Arial" charset="0"/>
              <a:buChar char="•"/>
            </a:pPr>
            <a:r>
              <a:rPr lang="en-US" sz="2000" dirty="0"/>
              <a:t>Perhaps using a </a:t>
            </a:r>
            <a:r>
              <a:rPr lang="en-US" sz="2000" u="sng" dirty="0"/>
              <a:t>linear model</a:t>
            </a:r>
          </a:p>
          <a:p>
            <a:pPr lvl="8">
              <a:buFont typeface="Arial" charset="0"/>
              <a:buChar char="•"/>
            </a:pPr>
            <a:endParaRPr lang="en-US" sz="1800" dirty="0"/>
          </a:p>
          <a:p>
            <a:pPr eaLnBrk="1" hangingPunct="1">
              <a:buFont typeface="Arial" charset="0"/>
              <a:buChar char="•"/>
            </a:pPr>
            <a:r>
              <a:rPr lang="en-US" sz="2400" b="1" dirty="0">
                <a:solidFill>
                  <a:srgbClr val="FF0066"/>
                </a:solidFill>
              </a:rPr>
              <a:t>Example: Add content-based methods to </a:t>
            </a:r>
            <a:br>
              <a:rPr lang="en-US" sz="2400" b="1" dirty="0">
                <a:solidFill>
                  <a:srgbClr val="FF0066"/>
                </a:solidFill>
              </a:rPr>
            </a:br>
            <a:r>
              <a:rPr lang="en-US" sz="2400" b="1" dirty="0">
                <a:solidFill>
                  <a:srgbClr val="FF0066"/>
                </a:solidFill>
              </a:rPr>
              <a:t>collaborative filtering</a:t>
            </a:r>
          </a:p>
          <a:p>
            <a:pPr lvl="1" eaLnBrk="1" hangingPunct="1">
              <a:buFont typeface="Arial" charset="0"/>
              <a:buChar char="•"/>
            </a:pPr>
            <a:r>
              <a:rPr lang="en-US" sz="2000" dirty="0"/>
              <a:t>Item profiles for new item problem</a:t>
            </a:r>
          </a:p>
          <a:p>
            <a:pPr lvl="1" eaLnBrk="1" hangingPunct="1">
              <a:buFont typeface="Arial" charset="0"/>
              <a:buChar char="•"/>
            </a:pPr>
            <a:r>
              <a:rPr lang="en-US" sz="2000" dirty="0"/>
              <a:t>Demographics to deal with new user problem</a:t>
            </a:r>
          </a:p>
          <a:p>
            <a:pPr lvl="1" eaLnBrk="1" hangingPunct="1">
              <a:buFont typeface="Arial" charset="0"/>
              <a:buChar char="•"/>
            </a:pPr>
            <a:endParaRPr lang="en-US" sz="2000" dirty="0"/>
          </a:p>
          <a:p>
            <a:pPr>
              <a:buFont typeface="Arial" charset="0"/>
              <a:buChar char="•"/>
            </a:pPr>
            <a:r>
              <a:rPr lang="en-US" sz="2400" b="1" dirty="0"/>
              <a:t>Additional reading: “Hybrid Web Recommender Systems” by Robin Burke</a:t>
            </a:r>
          </a:p>
          <a:p>
            <a:pPr lvl="1">
              <a:buFont typeface="Arial" charset="0"/>
              <a:buChar char="•"/>
            </a:pPr>
            <a:r>
              <a:rPr lang="en-US" sz="2000" dirty="0"/>
              <a:t>Burke, R. (2007). Hybrid web recommender systems. In </a:t>
            </a:r>
            <a:r>
              <a:rPr lang="en-US" sz="2000" i="1" dirty="0"/>
              <a:t>The adaptive web</a:t>
            </a:r>
            <a:r>
              <a:rPr lang="en-US" sz="2000" dirty="0"/>
              <a:t> (pp. 377-408). Springer Berlin Heidelberg.</a:t>
            </a:r>
            <a:endParaRPr lang="en-US" sz="2000" b="1" dirty="0"/>
          </a:p>
          <a:p>
            <a:pPr lvl="1">
              <a:buFont typeface="Arial" charset="0"/>
              <a:buChar char="•"/>
            </a:pPr>
            <a:r>
              <a:rPr lang="en-US" altLang="ko-KR" sz="2000" dirty="0"/>
              <a:t>Some slides adapted from PPT by Jae-</a:t>
            </a:r>
            <a:r>
              <a:rPr lang="en-US" altLang="ko-KR" sz="2000" dirty="0" err="1"/>
              <a:t>wook</a:t>
            </a:r>
            <a:r>
              <a:rPr lang="en-US" altLang="ko-KR" sz="2000" dirty="0"/>
              <a:t> </a:t>
            </a:r>
            <a:r>
              <a:rPr lang="en-US" altLang="ko-KR" sz="2000" dirty="0" err="1"/>
              <a:t>Ahn</a:t>
            </a:r>
            <a:endParaRPr lang="en-US" sz="2000" b="1" dirty="0"/>
          </a:p>
          <a:p>
            <a:pPr lvl="1" eaLnBrk="1" hangingPunct="1">
              <a:buFont typeface="Wingdings" charset="2"/>
              <a:buNone/>
            </a:pPr>
            <a:endParaRPr lang="en-US" sz="20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183720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ko-KR"/>
              <a:t>Hybrid Web Recommender Systems</a:t>
            </a:r>
          </a:p>
        </p:txBody>
      </p:sp>
      <p:sp>
        <p:nvSpPr>
          <p:cNvPr id="6" name="Slide Number Placeholder 5"/>
          <p:cNvSpPr>
            <a:spLocks noGrp="1"/>
          </p:cNvSpPr>
          <p:nvPr>
            <p:ph type="sldNum" sz="quarter" idx="12"/>
          </p:nvPr>
        </p:nvSpPr>
        <p:spPr/>
        <p:txBody>
          <a:bodyPr/>
          <a:lstStyle/>
          <a:p>
            <a:fld id="{92659C3A-D415-BD48-9085-1AE2C413CF46}" type="slidenum">
              <a:rPr lang="en-US" altLang="ko-KR"/>
              <a:pPr/>
              <a:t>5</a:t>
            </a:fld>
            <a:endParaRPr lang="en-US" altLang="ko-KR"/>
          </a:p>
        </p:txBody>
      </p:sp>
      <p:sp>
        <p:nvSpPr>
          <p:cNvPr id="8194" name="Rectangle 2"/>
          <p:cNvSpPr>
            <a:spLocks noGrp="1" noChangeArrowheads="1"/>
          </p:cNvSpPr>
          <p:nvPr>
            <p:ph type="title"/>
          </p:nvPr>
        </p:nvSpPr>
        <p:spPr/>
        <p:txBody>
          <a:bodyPr/>
          <a:lstStyle/>
          <a:p>
            <a:r>
              <a:rPr lang="en-US" altLang="ko-KR"/>
              <a:t>Hybrid Recommender Systems</a:t>
            </a:r>
          </a:p>
        </p:txBody>
      </p:sp>
      <p:sp>
        <p:nvSpPr>
          <p:cNvPr id="8195" name="Rectangle 3"/>
          <p:cNvSpPr>
            <a:spLocks noGrp="1" noChangeArrowheads="1"/>
          </p:cNvSpPr>
          <p:nvPr>
            <p:ph type="body" idx="1"/>
          </p:nvPr>
        </p:nvSpPr>
        <p:spPr/>
        <p:txBody>
          <a:bodyPr/>
          <a:lstStyle/>
          <a:p>
            <a:pPr>
              <a:lnSpc>
                <a:spcPct val="90000"/>
              </a:lnSpc>
              <a:buFont typeface="Arial" charset="0"/>
              <a:buChar char="•"/>
            </a:pPr>
            <a:r>
              <a:rPr lang="en-US" altLang="ko-KR" sz="2400" b="1" dirty="0">
                <a:solidFill>
                  <a:srgbClr val="008000"/>
                </a:solidFill>
                <a:latin typeface="Arial"/>
                <a:cs typeface="Arial"/>
              </a:rPr>
              <a:t>Mix of recommender systems </a:t>
            </a:r>
          </a:p>
          <a:p>
            <a:pPr>
              <a:lnSpc>
                <a:spcPct val="90000"/>
              </a:lnSpc>
              <a:buFont typeface="Arial" charset="0"/>
              <a:buChar char="•"/>
            </a:pPr>
            <a:r>
              <a:rPr lang="en-US" altLang="ko-KR" sz="2400" b="1" dirty="0">
                <a:solidFill>
                  <a:srgbClr val="0000FF"/>
                </a:solidFill>
                <a:latin typeface="Arial"/>
                <a:cs typeface="Arial"/>
              </a:rPr>
              <a:t>Recommender system classification based on its  knowledge source</a:t>
            </a:r>
          </a:p>
          <a:p>
            <a:pPr lvl="1">
              <a:lnSpc>
                <a:spcPct val="90000"/>
              </a:lnSpc>
              <a:buFont typeface="Arial" charset="0"/>
              <a:buChar char="•"/>
            </a:pPr>
            <a:r>
              <a:rPr lang="en-US" altLang="ko-KR" sz="2000" b="1" dirty="0">
                <a:latin typeface="Arial"/>
                <a:cs typeface="Arial"/>
              </a:rPr>
              <a:t>Collaborative Filtering (CF)</a:t>
            </a:r>
          </a:p>
          <a:p>
            <a:pPr lvl="2">
              <a:lnSpc>
                <a:spcPct val="90000"/>
              </a:lnSpc>
              <a:buFont typeface="Arial" charset="0"/>
              <a:buChar char="•"/>
            </a:pPr>
            <a:r>
              <a:rPr lang="en-US" altLang="ko-KR" sz="2000" dirty="0">
                <a:latin typeface="Arial"/>
                <a:cs typeface="Arial"/>
              </a:rPr>
              <a:t>User ratings only</a:t>
            </a:r>
          </a:p>
          <a:p>
            <a:pPr lvl="1">
              <a:lnSpc>
                <a:spcPct val="90000"/>
              </a:lnSpc>
              <a:buFont typeface="Arial" charset="0"/>
              <a:buChar char="•"/>
            </a:pPr>
            <a:r>
              <a:rPr lang="en-US" altLang="ko-KR" sz="2000" b="1" dirty="0">
                <a:latin typeface="Arial"/>
                <a:cs typeface="Arial"/>
              </a:rPr>
              <a:t>Content-based (CN)</a:t>
            </a:r>
          </a:p>
          <a:p>
            <a:pPr lvl="2">
              <a:lnSpc>
                <a:spcPct val="90000"/>
              </a:lnSpc>
              <a:buFont typeface="Arial" charset="0"/>
              <a:buChar char="•"/>
            </a:pPr>
            <a:r>
              <a:rPr lang="en-US" altLang="ko-KR" sz="2000" dirty="0">
                <a:latin typeface="Arial"/>
                <a:cs typeface="Arial"/>
              </a:rPr>
              <a:t>Product features, user ratings</a:t>
            </a:r>
          </a:p>
          <a:p>
            <a:pPr lvl="2">
              <a:lnSpc>
                <a:spcPct val="90000"/>
              </a:lnSpc>
              <a:buFont typeface="Arial" charset="0"/>
              <a:buChar char="•"/>
            </a:pPr>
            <a:r>
              <a:rPr lang="en-US" altLang="ko-KR" sz="2000" dirty="0">
                <a:latin typeface="Arial"/>
                <a:cs typeface="Arial"/>
              </a:rPr>
              <a:t>Classifications of users’ likes/dislikes</a:t>
            </a:r>
          </a:p>
          <a:p>
            <a:pPr lvl="1">
              <a:lnSpc>
                <a:spcPct val="90000"/>
              </a:lnSpc>
              <a:buFont typeface="Arial" charset="0"/>
              <a:buChar char="•"/>
            </a:pPr>
            <a:r>
              <a:rPr lang="en-US" altLang="ko-KR" sz="2000" b="1" dirty="0">
                <a:latin typeface="Arial"/>
                <a:cs typeface="Arial"/>
              </a:rPr>
              <a:t>Demographic</a:t>
            </a:r>
          </a:p>
          <a:p>
            <a:pPr lvl="2">
              <a:lnSpc>
                <a:spcPct val="90000"/>
              </a:lnSpc>
              <a:buFont typeface="Arial" charset="0"/>
              <a:buChar char="•"/>
            </a:pPr>
            <a:r>
              <a:rPr lang="en-US" altLang="ko-KR" sz="2000" dirty="0">
                <a:latin typeface="Arial"/>
                <a:cs typeface="Arial"/>
              </a:rPr>
              <a:t>User ratings, user demographics</a:t>
            </a:r>
          </a:p>
          <a:p>
            <a:pPr lvl="1">
              <a:lnSpc>
                <a:spcPct val="90000"/>
              </a:lnSpc>
              <a:buFont typeface="Arial" charset="0"/>
              <a:buChar char="•"/>
            </a:pPr>
            <a:r>
              <a:rPr lang="en-US" altLang="ko-KR" sz="2000" b="1" dirty="0">
                <a:latin typeface="Arial"/>
                <a:cs typeface="Arial"/>
              </a:rPr>
              <a:t>Knowledge-based (KB)</a:t>
            </a:r>
          </a:p>
          <a:p>
            <a:pPr lvl="2">
              <a:lnSpc>
                <a:spcPct val="90000"/>
              </a:lnSpc>
              <a:buFont typeface="Arial" charset="0"/>
              <a:buChar char="•"/>
            </a:pPr>
            <a:r>
              <a:rPr lang="en-US" altLang="ko-KR" sz="2000" dirty="0">
                <a:latin typeface="Arial"/>
                <a:cs typeface="Arial"/>
              </a:rPr>
              <a:t>Domain knowledge, product features, user</a:t>
            </a:r>
            <a:r>
              <a:rPr lang="ko-KR" altLang="en-US" sz="2000" dirty="0">
                <a:latin typeface="Arial"/>
                <a:cs typeface="Arial"/>
              </a:rPr>
              <a:t>’</a:t>
            </a:r>
            <a:r>
              <a:rPr lang="en-US" altLang="ko-KR" sz="2000" dirty="0">
                <a:latin typeface="Arial"/>
                <a:cs typeface="Arial"/>
              </a:rPr>
              <a:t>s need/query</a:t>
            </a:r>
          </a:p>
          <a:p>
            <a:pPr lvl="2">
              <a:lnSpc>
                <a:spcPct val="90000"/>
              </a:lnSpc>
              <a:buFont typeface="Arial" charset="0"/>
              <a:buChar char="•"/>
            </a:pPr>
            <a:r>
              <a:rPr lang="en-US" altLang="ko-KR" dirty="0"/>
              <a:t>Inferences about a user</a:t>
            </a:r>
            <a:r>
              <a:rPr lang="ko-KR" altLang="en-US" dirty="0"/>
              <a:t>’</a:t>
            </a:r>
            <a:r>
              <a:rPr lang="en-US" altLang="ko-KR" dirty="0"/>
              <a:t>s needs and preferences</a:t>
            </a:r>
          </a:p>
        </p:txBody>
      </p:sp>
    </p:spTree>
    <p:extLst>
      <p:ext uri="{BB962C8B-B14F-4D97-AF65-F5344CB8AC3E}">
        <p14:creationId xmlns:p14="http://schemas.microsoft.com/office/powerpoint/2010/main" val="60518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Example</a:t>
            </a:r>
          </a:p>
        </p:txBody>
      </p:sp>
      <p:sp>
        <p:nvSpPr>
          <p:cNvPr id="3" name="Content Placeholder 2"/>
          <p:cNvSpPr>
            <a:spLocks noGrp="1"/>
          </p:cNvSpPr>
          <p:nvPr>
            <p:ph idx="1"/>
          </p:nvPr>
        </p:nvSpPr>
        <p:spPr/>
        <p:txBody>
          <a:bodyPr/>
          <a:lstStyle/>
          <a:p>
            <a:pPr>
              <a:buFont typeface="Arial" charset="0"/>
              <a:buChar char="•"/>
            </a:pPr>
            <a:r>
              <a:rPr lang="en-US" dirty="0"/>
              <a:t>Urban legend</a:t>
            </a:r>
          </a:p>
          <a:p>
            <a:pPr>
              <a:buFont typeface="Arial" charset="0"/>
              <a:buChar char="•"/>
            </a:pPr>
            <a:r>
              <a:rPr lang="en-US" dirty="0"/>
              <a:t>Before green-lighting </a:t>
            </a:r>
            <a:r>
              <a:rPr lang="en-US" i="1" dirty="0"/>
              <a:t>House of Cards</a:t>
            </a:r>
            <a:r>
              <a:rPr lang="en-US" dirty="0"/>
              <a:t>, Netflix knew:</a:t>
            </a:r>
          </a:p>
          <a:p>
            <a:pPr lvl="1">
              <a:buFont typeface="Arial" charset="0"/>
              <a:buChar char="•"/>
            </a:pPr>
            <a:r>
              <a:rPr lang="en-US" dirty="0"/>
              <a:t>A lot of users watched the David Fincher directed movie </a:t>
            </a:r>
            <a:r>
              <a:rPr lang="en-US" i="1" dirty="0"/>
              <a:t>The Social Network</a:t>
            </a:r>
            <a:r>
              <a:rPr lang="en-US" dirty="0"/>
              <a:t> from beginning to end</a:t>
            </a:r>
          </a:p>
          <a:p>
            <a:pPr lvl="1">
              <a:buFont typeface="Arial" charset="0"/>
              <a:buChar char="•"/>
            </a:pPr>
            <a:r>
              <a:rPr lang="en-US" dirty="0"/>
              <a:t>The British version of “</a:t>
            </a:r>
            <a:r>
              <a:rPr lang="en-US" i="1" dirty="0"/>
              <a:t>House of Cards</a:t>
            </a:r>
            <a:r>
              <a:rPr lang="en-US" dirty="0"/>
              <a:t>” has been well watched</a:t>
            </a:r>
          </a:p>
          <a:p>
            <a:pPr lvl="1">
              <a:buFont typeface="Arial" charset="0"/>
              <a:buChar char="•"/>
            </a:pPr>
            <a:r>
              <a:rPr lang="en-US" dirty="0"/>
              <a:t>Those who watched the British version “</a:t>
            </a:r>
            <a:r>
              <a:rPr lang="en-US" i="1" dirty="0"/>
              <a:t>House of Cards</a:t>
            </a:r>
            <a:r>
              <a:rPr lang="en-US" dirty="0"/>
              <a:t>” also watched </a:t>
            </a:r>
            <a:r>
              <a:rPr lang="en-US" dirty="0">
                <a:sym typeface="Wingdings" pitchFamily="2" charset="2"/>
              </a:rPr>
              <a:t></a:t>
            </a:r>
            <a:r>
              <a:rPr lang="en-US" dirty="0"/>
              <a:t>Kevin Spacey</a:t>
            </a:r>
            <a:r>
              <a:rPr lang="en-US" dirty="0">
                <a:sym typeface="Wingdings" pitchFamily="2" charset="2"/>
              </a:rPr>
              <a:t></a:t>
            </a:r>
            <a:r>
              <a:rPr lang="en-US" dirty="0"/>
              <a:t> films and/or films directed by David Fincher</a:t>
            </a:r>
          </a:p>
        </p:txBody>
      </p:sp>
      <p:sp>
        <p:nvSpPr>
          <p:cNvPr id="4" name="Slide Number Placeholder 3"/>
          <p:cNvSpPr>
            <a:spLocks noGrp="1"/>
          </p:cNvSpPr>
          <p:nvPr>
            <p:ph type="sldNum" sz="quarter" idx="12"/>
          </p:nvPr>
        </p:nvSpPr>
        <p:spPr/>
        <p:txBody>
          <a:bodyPr/>
          <a:lstStyle/>
          <a:p>
            <a:pPr>
              <a:defRPr/>
            </a:pPr>
            <a:fld id="{29BF1C62-8831-3249-A433-009753E34508}" type="slidenum">
              <a:rPr lang="en-US" smtClean="0"/>
              <a:pPr>
                <a:defRPr/>
              </a:pPr>
              <a:t>6</a:t>
            </a:fld>
            <a:endParaRPr lang="en-US"/>
          </a:p>
        </p:txBody>
      </p:sp>
      <p:sp>
        <p:nvSpPr>
          <p:cNvPr id="6" name="TextBox 5"/>
          <p:cNvSpPr txBox="1"/>
          <p:nvPr/>
        </p:nvSpPr>
        <p:spPr>
          <a:xfrm>
            <a:off x="242371" y="5706737"/>
            <a:ext cx="8645187" cy="461665"/>
          </a:xfrm>
          <a:prstGeom prst="rect">
            <a:avLst/>
          </a:prstGeom>
          <a:noFill/>
        </p:spPr>
        <p:txBody>
          <a:bodyPr wrap="none" rtlCol="0">
            <a:spAutoFit/>
          </a:bodyPr>
          <a:lstStyle/>
          <a:p>
            <a:r>
              <a:rPr lang="en-US" dirty="0"/>
              <a:t>Read: https://</a:t>
            </a:r>
            <a:r>
              <a:rPr lang="en-US" dirty="0" err="1"/>
              <a:t>blog.kissmetrics.com</a:t>
            </a:r>
            <a:r>
              <a:rPr lang="en-US" dirty="0"/>
              <a:t>/how-</a:t>
            </a:r>
            <a:r>
              <a:rPr lang="en-US" dirty="0" err="1"/>
              <a:t>netflix</a:t>
            </a:r>
            <a:r>
              <a:rPr lang="en-US" dirty="0"/>
              <a:t>-uses-analytics/</a:t>
            </a:r>
          </a:p>
        </p:txBody>
      </p:sp>
    </p:spTree>
    <p:extLst>
      <p:ext uri="{BB962C8B-B14F-4D97-AF65-F5344CB8AC3E}">
        <p14:creationId xmlns:p14="http://schemas.microsoft.com/office/powerpoint/2010/main" val="91761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CA7F92-AF53-C942-8604-93116A26B533}" type="slidenum">
              <a:rPr lang="en-US" altLang="ko-KR"/>
              <a:pPr/>
              <a:t>7</a:t>
            </a:fld>
            <a:endParaRPr lang="en-US" altLang="ko-KR"/>
          </a:p>
        </p:txBody>
      </p:sp>
      <p:sp>
        <p:nvSpPr>
          <p:cNvPr id="12290" name="Rectangle 2"/>
          <p:cNvSpPr>
            <a:spLocks noGrp="1" noChangeArrowheads="1"/>
          </p:cNvSpPr>
          <p:nvPr>
            <p:ph type="title"/>
          </p:nvPr>
        </p:nvSpPr>
        <p:spPr/>
        <p:txBody>
          <a:bodyPr/>
          <a:lstStyle/>
          <a:p>
            <a:r>
              <a:rPr lang="en-US" altLang="ko-KR"/>
              <a:t>Strategies for Hybrid Recommendation</a:t>
            </a:r>
          </a:p>
        </p:txBody>
      </p:sp>
      <p:sp>
        <p:nvSpPr>
          <p:cNvPr id="12291" name="Rectangle 3"/>
          <p:cNvSpPr>
            <a:spLocks noGrp="1" noChangeArrowheads="1"/>
          </p:cNvSpPr>
          <p:nvPr>
            <p:ph type="body" idx="1"/>
          </p:nvPr>
        </p:nvSpPr>
        <p:spPr>
          <a:xfrm>
            <a:off x="685800" y="1600200"/>
            <a:ext cx="7772400" cy="4648200"/>
          </a:xfrm>
        </p:spPr>
        <p:txBody>
          <a:bodyPr/>
          <a:lstStyle/>
          <a:p>
            <a:pPr>
              <a:buFont typeface="Arial" charset="0"/>
              <a:buChar char="•"/>
            </a:pPr>
            <a:r>
              <a:rPr lang="en-US" altLang="ko-KR" sz="2400" b="1" dirty="0">
                <a:solidFill>
                  <a:srgbClr val="008000"/>
                </a:solidFill>
              </a:rPr>
              <a:t>Combination of multiple recommendation techniques together for producing output</a:t>
            </a:r>
            <a:br>
              <a:rPr lang="en-US" altLang="ko-KR" sz="2400" dirty="0"/>
            </a:br>
            <a:endParaRPr lang="en-US" altLang="ko-KR" sz="2400" dirty="0"/>
          </a:p>
          <a:p>
            <a:pPr>
              <a:buFont typeface="Arial" charset="0"/>
              <a:buChar char="•"/>
            </a:pPr>
            <a:r>
              <a:rPr lang="en-US" altLang="ko-KR" sz="2400" dirty="0"/>
              <a:t>Different techniques of </a:t>
            </a:r>
            <a:r>
              <a:rPr lang="en-US" altLang="ko-KR" sz="2400" b="1" i="1" dirty="0">
                <a:solidFill>
                  <a:srgbClr val="0000FF"/>
                </a:solidFill>
              </a:rPr>
              <a:t>different types</a:t>
            </a:r>
          </a:p>
          <a:p>
            <a:pPr lvl="1">
              <a:buFont typeface="Arial" charset="0"/>
              <a:buChar char="•"/>
            </a:pPr>
            <a:r>
              <a:rPr lang="en-US" altLang="ko-KR" sz="2000" dirty="0"/>
              <a:t>Most common implementations</a:t>
            </a:r>
          </a:p>
          <a:p>
            <a:pPr lvl="1">
              <a:buFont typeface="Arial" charset="0"/>
              <a:buChar char="•"/>
            </a:pPr>
            <a:r>
              <a:rPr lang="en-US" altLang="ko-KR" sz="2000" dirty="0"/>
              <a:t>Most promise to resolve cold-start problem</a:t>
            </a:r>
          </a:p>
          <a:p>
            <a:pPr>
              <a:buFont typeface="Arial" charset="0"/>
              <a:buChar char="•"/>
            </a:pPr>
            <a:endParaRPr lang="en-US" altLang="ko-KR" sz="2400" dirty="0"/>
          </a:p>
          <a:p>
            <a:pPr>
              <a:buFont typeface="Arial" charset="0"/>
              <a:buChar char="•"/>
            </a:pPr>
            <a:r>
              <a:rPr lang="en-US" altLang="ko-KR" sz="2400" dirty="0"/>
              <a:t>Different techniques of the </a:t>
            </a:r>
            <a:r>
              <a:rPr lang="en-US" altLang="ko-KR" sz="2400" b="1" i="1" dirty="0">
                <a:solidFill>
                  <a:srgbClr val="0000FF"/>
                </a:solidFill>
              </a:rPr>
              <a:t>same type</a:t>
            </a:r>
          </a:p>
          <a:p>
            <a:pPr lvl="1">
              <a:buFont typeface="Arial" charset="0"/>
              <a:buChar char="•"/>
            </a:pPr>
            <a:r>
              <a:rPr lang="en-US" altLang="ko-KR" sz="2000" dirty="0"/>
              <a:t>Example:  </a:t>
            </a:r>
            <a:r>
              <a:rPr lang="en-US" altLang="ko-KR" sz="2000" dirty="0" err="1"/>
              <a:t>NewsDude</a:t>
            </a:r>
            <a:r>
              <a:rPr lang="en-US" altLang="ko-KR" sz="2000" dirty="0"/>
              <a:t> – naïve Bayes + k-nearest neighbor</a:t>
            </a:r>
          </a:p>
          <a:p>
            <a:endParaRPr lang="en-US" altLang="ko-KR" sz="2400" dirty="0"/>
          </a:p>
        </p:txBody>
      </p:sp>
    </p:spTree>
    <p:extLst>
      <p:ext uri="{BB962C8B-B14F-4D97-AF65-F5344CB8AC3E}">
        <p14:creationId xmlns:p14="http://schemas.microsoft.com/office/powerpoint/2010/main" val="106640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EC58AA-493A-B94A-A988-4CB6AC6937D2}" type="slidenum">
              <a:rPr lang="en-US" altLang="ko-KR"/>
              <a:pPr/>
              <a:t>8</a:t>
            </a:fld>
            <a:endParaRPr lang="en-US" altLang="ko-KR"/>
          </a:p>
        </p:txBody>
      </p:sp>
      <p:sp>
        <p:nvSpPr>
          <p:cNvPr id="14338" name="Rectangle 2"/>
          <p:cNvSpPr>
            <a:spLocks noGrp="1" noChangeArrowheads="1"/>
          </p:cNvSpPr>
          <p:nvPr>
            <p:ph type="title"/>
          </p:nvPr>
        </p:nvSpPr>
        <p:spPr>
          <a:xfrm>
            <a:off x="685800" y="152400"/>
            <a:ext cx="7772400" cy="1143000"/>
          </a:xfrm>
        </p:spPr>
        <p:txBody>
          <a:bodyPr/>
          <a:lstStyle/>
          <a:p>
            <a:r>
              <a:rPr lang="en-US" altLang="ko-KR" sz="3200" dirty="0"/>
              <a:t>Seven Types of Hybrid Recommender Systems (Taxonomy by Burke, 2002)</a:t>
            </a:r>
          </a:p>
        </p:txBody>
      </p:sp>
      <p:sp>
        <p:nvSpPr>
          <p:cNvPr id="14339" name="Rectangle 3"/>
          <p:cNvSpPr>
            <a:spLocks noGrp="1" noChangeArrowheads="1"/>
          </p:cNvSpPr>
          <p:nvPr>
            <p:ph type="body" idx="1"/>
          </p:nvPr>
        </p:nvSpPr>
        <p:spPr>
          <a:xfrm>
            <a:off x="685800" y="1447800"/>
            <a:ext cx="8077200" cy="4648200"/>
          </a:xfrm>
        </p:spPr>
        <p:txBody>
          <a:bodyPr/>
          <a:lstStyle/>
          <a:p>
            <a:pPr marL="457200" indent="-457200">
              <a:buFont typeface="+mj-lt"/>
              <a:buAutoNum type="arabicPeriod"/>
            </a:pPr>
            <a:r>
              <a:rPr lang="en-US" sz="2000" b="1" dirty="0">
                <a:solidFill>
                  <a:srgbClr val="008000"/>
                </a:solidFill>
              </a:rPr>
              <a:t>Weighted: </a:t>
            </a:r>
            <a:r>
              <a:rPr lang="en-US" sz="2000" dirty="0"/>
              <a:t>The score of different recommendation components are combined numerically</a:t>
            </a:r>
          </a:p>
          <a:p>
            <a:pPr marL="457200" indent="-457200">
              <a:buFont typeface="+mj-lt"/>
              <a:buAutoNum type="arabicPeriod"/>
            </a:pPr>
            <a:r>
              <a:rPr lang="en-US" sz="2000" b="1" dirty="0">
                <a:solidFill>
                  <a:srgbClr val="008000"/>
                </a:solidFill>
              </a:rPr>
              <a:t>Switching: </a:t>
            </a:r>
            <a:r>
              <a:rPr lang="en-US" sz="2000" dirty="0"/>
              <a:t>The system chooses among recommendation components and applies the selected one.</a:t>
            </a:r>
          </a:p>
          <a:p>
            <a:pPr marL="457200" indent="-457200">
              <a:buFont typeface="+mj-lt"/>
              <a:buAutoNum type="arabicPeriod"/>
            </a:pPr>
            <a:r>
              <a:rPr lang="en-US" sz="2000" b="1" dirty="0">
                <a:solidFill>
                  <a:srgbClr val="008000"/>
                </a:solidFill>
              </a:rPr>
              <a:t>Mixed: </a:t>
            </a:r>
            <a:r>
              <a:rPr lang="en-US" sz="2000" dirty="0"/>
              <a:t>Recommendations from different recommenders are presented together.</a:t>
            </a:r>
          </a:p>
          <a:p>
            <a:pPr marL="457200" indent="-457200">
              <a:buFont typeface="+mj-lt"/>
              <a:buAutoNum type="arabicPeriod"/>
            </a:pPr>
            <a:r>
              <a:rPr lang="en-US" sz="2000" b="1" dirty="0">
                <a:solidFill>
                  <a:srgbClr val="008000"/>
                </a:solidFill>
              </a:rPr>
              <a:t>Feature Combination: </a:t>
            </a:r>
            <a:r>
              <a:rPr lang="en-US" sz="2000" dirty="0"/>
              <a:t>Features derived from different knowledge sources are combined together and given to a single recommendation algorithm.</a:t>
            </a:r>
          </a:p>
          <a:p>
            <a:pPr marL="457200" indent="-457200">
              <a:buFont typeface="+mj-lt"/>
              <a:buAutoNum type="arabicPeriod"/>
            </a:pPr>
            <a:r>
              <a:rPr lang="en-US" sz="2000" b="1" dirty="0">
                <a:solidFill>
                  <a:srgbClr val="008000"/>
                </a:solidFill>
              </a:rPr>
              <a:t>Feature Augmentation: </a:t>
            </a:r>
            <a:r>
              <a:rPr lang="en-US" sz="2000" dirty="0"/>
              <a:t>One recommendation technique is used to compute a feature or set of features, which is then part of the input to the next technique.</a:t>
            </a:r>
          </a:p>
          <a:p>
            <a:pPr marL="457200" indent="-457200">
              <a:buFont typeface="+mj-lt"/>
              <a:buAutoNum type="arabicPeriod"/>
            </a:pPr>
            <a:r>
              <a:rPr lang="en-US" sz="2000" b="1" dirty="0">
                <a:solidFill>
                  <a:srgbClr val="008000"/>
                </a:solidFill>
              </a:rPr>
              <a:t>Cascade: </a:t>
            </a:r>
            <a:r>
              <a:rPr lang="en-US" sz="2000" dirty="0"/>
              <a:t>Recommenders are given strict priority, with the lower priority ones breaking ties in the scoring of the higher ones.</a:t>
            </a:r>
          </a:p>
          <a:p>
            <a:pPr marL="457200" indent="-457200">
              <a:buFont typeface="+mj-lt"/>
              <a:buAutoNum type="arabicPeriod"/>
            </a:pPr>
            <a:r>
              <a:rPr lang="en-US" sz="2000" b="1" dirty="0">
                <a:solidFill>
                  <a:srgbClr val="008000"/>
                </a:solidFill>
              </a:rPr>
              <a:t>Meta-level: </a:t>
            </a:r>
            <a:r>
              <a:rPr lang="en-US" sz="2000" dirty="0"/>
              <a:t>One recommendation technique is applied and produces some sort of model, which is then the input used by the next technique.</a:t>
            </a:r>
            <a:endParaRPr lang="en-US" altLang="ko-KR" sz="6000" dirty="0"/>
          </a:p>
        </p:txBody>
      </p:sp>
    </p:spTree>
    <p:extLst>
      <p:ext uri="{BB962C8B-B14F-4D97-AF65-F5344CB8AC3E}">
        <p14:creationId xmlns:p14="http://schemas.microsoft.com/office/powerpoint/2010/main" val="411757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a:t>1. Weighted Hybrid</a:t>
            </a:r>
            <a:endParaRPr lang="en-US"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3198234"/>
      </p:ext>
    </p:extLst>
  </p:cSld>
  <p:clrMapOvr>
    <a:masterClrMapping/>
  </p:clrMapOvr>
</p:sld>
</file>

<file path=ppt/theme/theme1.xml><?xml version="1.0" encoding="utf-8"?>
<a:theme xmlns:a="http://schemas.openxmlformats.org/drawingml/2006/main" name="mydataMining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mydataMiningtemplate.potm</Template>
  <TotalTime>80987</TotalTime>
  <Words>2140</Words>
  <Application>Microsoft Macintosh PowerPoint</Application>
  <PresentationFormat>On-screen Show (4:3)</PresentationFormat>
  <Paragraphs>229</Paragraphs>
  <Slides>37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Monotype Sorts</vt:lpstr>
      <vt:lpstr>Tahoma</vt:lpstr>
      <vt:lpstr>Times New Roman</vt:lpstr>
      <vt:lpstr>Wingdings</vt:lpstr>
      <vt:lpstr>mydataMiningtemplate</vt:lpstr>
      <vt:lpstr>Hybrid Recommendation Systems</vt:lpstr>
      <vt:lpstr>Three Approaches to Recommendation Systems</vt:lpstr>
      <vt:lpstr>Hybrid recommender systems</vt:lpstr>
      <vt:lpstr>Hybrid Recommender Systems</vt:lpstr>
      <vt:lpstr>Hybrid Recommender Systems</vt:lpstr>
      <vt:lpstr>Netflix Example</vt:lpstr>
      <vt:lpstr>Strategies for Hybrid Recommendation</vt:lpstr>
      <vt:lpstr>Seven Types of Hybrid Recommender Systems (Taxonomy by Burke, 2002)</vt:lpstr>
      <vt:lpstr>1. Weighted Hybrid</vt:lpstr>
      <vt:lpstr>1. Weighted Hybrid</vt:lpstr>
      <vt:lpstr>1. Weighted Hybrid</vt:lpstr>
      <vt:lpstr>1. Weighted Hybrid</vt:lpstr>
      <vt:lpstr>1. Weighted Hybrid</vt:lpstr>
      <vt:lpstr>1. Weighted Hybrid</vt:lpstr>
      <vt:lpstr>1. Weighted Hybrid</vt:lpstr>
      <vt:lpstr>2. Mixed Hybrid</vt:lpstr>
      <vt:lpstr>2. Mixed Hybrid</vt:lpstr>
      <vt:lpstr>2. Mixed Hybrid</vt:lpstr>
      <vt:lpstr>3. Switching Hybrid</vt:lpstr>
      <vt:lpstr>3. Switching Hybrid</vt:lpstr>
      <vt:lpstr>3. Switching Hybrid</vt:lpstr>
      <vt:lpstr>3. Switching Hybrid</vt:lpstr>
      <vt:lpstr>4. Feature Combination</vt:lpstr>
      <vt:lpstr>4. Feature Combination</vt:lpstr>
      <vt:lpstr>4. Feature Combination</vt:lpstr>
      <vt:lpstr>5. Feature Augmentation</vt:lpstr>
      <vt:lpstr>5. Feature Augmentation</vt:lpstr>
      <vt:lpstr>5. Feature Augmentation</vt:lpstr>
      <vt:lpstr>Content-Boosted CF Example</vt:lpstr>
      <vt:lpstr>6. Cascade Hybrid </vt:lpstr>
      <vt:lpstr>6. Cascade Hybrid </vt:lpstr>
      <vt:lpstr>6. Cascade Hybrid </vt:lpstr>
      <vt:lpstr>7. Meta-Level Hybrid</vt:lpstr>
      <vt:lpstr>7. Meta-Level Hybrid</vt:lpstr>
      <vt:lpstr>7. Meta-level Hybrid</vt:lpstr>
      <vt:lpstr>Hybrid Recommendation Systems</vt:lpstr>
      <vt:lpstr>HW3/Competition &amp; More Readings</vt:lpstr>
    </vt:vector>
  </TitlesOfParts>
  <Company>Stanford University, 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CS206 --- Electronic Commerce</dc:title>
  <dc:creator>Jeff Ullman</dc:creator>
  <cp:lastModifiedBy>Wei-Min Shen</cp:lastModifiedBy>
  <cp:revision>1203</cp:revision>
  <cp:lastPrinted>2016-03-09T19:52:12Z</cp:lastPrinted>
  <dcterms:created xsi:type="dcterms:W3CDTF">2002-03-23T20:14:09Z</dcterms:created>
  <dcterms:modified xsi:type="dcterms:W3CDTF">2022-02-15T16:55:15Z</dcterms:modified>
</cp:coreProperties>
</file>