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Lst>
  <p:sldSz cy="6858000" cx="9144000"/>
  <p:notesSz cx="7315200" cy="9601200"/>
  <p:embeddedFontLst>
    <p:embeddedFont>
      <p:font typeface="Corbel"/>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24">
          <p15:clr>
            <a:srgbClr val="A4A3A4"/>
          </p15:clr>
        </p15:guide>
        <p15:guide id="2" pos="2305">
          <p15:clr>
            <a:srgbClr val="A4A3A4"/>
          </p15:clr>
        </p15:guide>
      </p15:notesGuideLst>
    </p:ext>
    <p:ext uri="http://customooxmlschemas.google.com/">
      <go:slidesCustomData xmlns:go="http://customooxmlschemas.google.com/" r:id="rId78" roundtripDataSignature="AMtx7mjKxfscQbZLIv5gv+8mn3q0uu80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26F95B-A361-43E7-A612-4C392F0E4DFE}">
  <a:tblStyle styleId="{F626F95B-A361-43E7-A612-4C392F0E4DFE}"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F1E6"/>
          </a:solidFill>
        </a:fill>
      </a:tcStyle>
    </a:wholeTbl>
    <a:band1H>
      <a:tcTxStyle/>
      <a:tcStyle>
        <a:fill>
          <a:solidFill>
            <a:srgbClr val="F9E2CA"/>
          </a:solidFill>
        </a:fill>
      </a:tcStyle>
    </a:band1H>
    <a:band2H>
      <a:tcTxStyle/>
    </a:band2H>
    <a:band1V>
      <a:tcTxStyle/>
      <a:tcStyle>
        <a:fill>
          <a:solidFill>
            <a:srgbClr val="F9E2CA"/>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Corbel-bold.fntdata"/><Relationship Id="rId30" Type="http://schemas.openxmlformats.org/officeDocument/2006/relationships/slide" Target="slides/slide23.xml"/><Relationship Id="rId74" Type="http://schemas.openxmlformats.org/officeDocument/2006/relationships/font" Target="fonts/Corbel-regular.fntdata"/><Relationship Id="rId33" Type="http://schemas.openxmlformats.org/officeDocument/2006/relationships/slide" Target="slides/slide26.xml"/><Relationship Id="rId77" Type="http://schemas.openxmlformats.org/officeDocument/2006/relationships/font" Target="fonts/Corbel-boldItalic.fntdata"/><Relationship Id="rId32" Type="http://schemas.openxmlformats.org/officeDocument/2006/relationships/slide" Target="slides/slide25.xml"/><Relationship Id="rId76" Type="http://schemas.openxmlformats.org/officeDocument/2006/relationships/font" Target="fonts/Corbel-italic.fntdata"/><Relationship Id="rId35" Type="http://schemas.openxmlformats.org/officeDocument/2006/relationships/slide" Target="slides/slide28.xml"/><Relationship Id="rId34" Type="http://schemas.openxmlformats.org/officeDocument/2006/relationships/slide" Target="slides/slide27.xml"/><Relationship Id="rId78" Type="http://customschemas.google.com/relationships/presentationmetadata" Target="meta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1"/>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5"/>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37" name="Google Shape;137;p1: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1" name="Google Shape;261;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9" name="Google Shape;269;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7" name="Google Shape;277;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5" name="Google Shape;285;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0" name="Google Shape;300;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5: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0" name="Google Shape;310;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9" name="Google Shape;319;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7" name="Google Shape;327;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7" name="Google Shape;367;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5" name="Google Shape;375;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7" name="Google Shape;397;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1: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5" name="Google Shape;40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2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b="1" lang="en-US"/>
              <a:t>Insertion</a:t>
            </a:r>
            <a:r>
              <a:rPr lang="en-US"/>
              <a:t> of a single symbol. If </a:t>
            </a:r>
            <a:r>
              <a:rPr i="1" lang="en-US" sz="1200">
                <a:solidFill>
                  <a:schemeClr val="dk1"/>
                </a:solidFill>
                <a:latin typeface="Calibri"/>
                <a:ea typeface="Calibri"/>
                <a:cs typeface="Calibri"/>
                <a:sym typeface="Calibri"/>
              </a:rPr>
              <a:t>a</a:t>
            </a:r>
            <a:r>
              <a:rPr lang="en-US"/>
              <a:t> = </a:t>
            </a:r>
            <a:r>
              <a:rPr i="1" lang="en-US" sz="1200">
                <a:solidFill>
                  <a:schemeClr val="dk1"/>
                </a:solidFill>
                <a:latin typeface="Calibri"/>
                <a:ea typeface="Calibri"/>
                <a:cs typeface="Calibri"/>
                <a:sym typeface="Calibri"/>
              </a:rPr>
              <a:t>uv</a:t>
            </a:r>
            <a:r>
              <a:rPr lang="en-US"/>
              <a:t>, then inserting the symbol </a:t>
            </a:r>
            <a:r>
              <a:rPr i="1" lang="en-US" sz="1200">
                <a:solidFill>
                  <a:schemeClr val="dk1"/>
                </a:solidFill>
                <a:latin typeface="Calibri"/>
                <a:ea typeface="Calibri"/>
                <a:cs typeface="Calibri"/>
                <a:sym typeface="Calibri"/>
              </a:rPr>
              <a:t>x</a:t>
            </a:r>
            <a:r>
              <a:rPr lang="en-US"/>
              <a:t> produces </a:t>
            </a:r>
            <a:r>
              <a:rPr i="1" lang="en-US" sz="1200">
                <a:solidFill>
                  <a:schemeClr val="dk1"/>
                </a:solidFill>
                <a:latin typeface="Calibri"/>
                <a:ea typeface="Calibri"/>
                <a:cs typeface="Calibri"/>
                <a:sym typeface="Calibri"/>
              </a:rPr>
              <a:t>uxv</a:t>
            </a:r>
            <a:r>
              <a:rPr lang="en-US"/>
              <a:t>. This can also be denoted ε→</a:t>
            </a:r>
            <a:r>
              <a:rPr i="1" lang="en-US" sz="1200">
                <a:solidFill>
                  <a:schemeClr val="dk1"/>
                </a:solidFill>
                <a:latin typeface="Calibri"/>
                <a:ea typeface="Calibri"/>
                <a:cs typeface="Calibri"/>
                <a:sym typeface="Calibri"/>
              </a:rPr>
              <a:t>x</a:t>
            </a:r>
            <a:r>
              <a:rPr lang="en-US"/>
              <a:t>, using ε to denote the empty string.</a:t>
            </a:r>
            <a:r>
              <a:rPr b="1" lang="en-US"/>
              <a:t>Deletion</a:t>
            </a:r>
            <a:r>
              <a:rPr lang="en-US"/>
              <a:t> of a single symbol changes </a:t>
            </a:r>
            <a:r>
              <a:rPr i="1" lang="en-US" sz="1200">
                <a:solidFill>
                  <a:schemeClr val="dk1"/>
                </a:solidFill>
                <a:latin typeface="Calibri"/>
                <a:ea typeface="Calibri"/>
                <a:cs typeface="Calibri"/>
                <a:sym typeface="Calibri"/>
              </a:rPr>
              <a:t>uxv</a:t>
            </a:r>
            <a:r>
              <a:rPr lang="en-US"/>
              <a:t> to </a:t>
            </a:r>
            <a:r>
              <a:rPr i="1" lang="en-US" sz="1200">
                <a:solidFill>
                  <a:schemeClr val="dk1"/>
                </a:solidFill>
                <a:latin typeface="Calibri"/>
                <a:ea typeface="Calibri"/>
                <a:cs typeface="Calibri"/>
                <a:sym typeface="Calibri"/>
              </a:rPr>
              <a:t>uv</a:t>
            </a:r>
            <a:r>
              <a:rPr lang="en-US"/>
              <a:t> (</a:t>
            </a:r>
            <a:r>
              <a:rPr i="1" lang="en-US" sz="1200">
                <a:solidFill>
                  <a:schemeClr val="dk1"/>
                </a:solidFill>
                <a:latin typeface="Calibri"/>
                <a:ea typeface="Calibri"/>
                <a:cs typeface="Calibri"/>
                <a:sym typeface="Calibri"/>
              </a:rPr>
              <a:t>x</a:t>
            </a:r>
            <a:r>
              <a:rPr lang="en-US"/>
              <a:t>→ε).</a:t>
            </a:r>
            <a:r>
              <a:rPr b="1" lang="en-US"/>
              <a:t>Substitution</a:t>
            </a:r>
            <a:r>
              <a:rPr lang="en-US"/>
              <a:t> of a single symbol </a:t>
            </a:r>
            <a:r>
              <a:rPr i="1" lang="en-US" sz="1200">
                <a:solidFill>
                  <a:schemeClr val="dk1"/>
                </a:solidFill>
                <a:latin typeface="Calibri"/>
                <a:ea typeface="Calibri"/>
                <a:cs typeface="Calibri"/>
                <a:sym typeface="Calibri"/>
              </a:rPr>
              <a:t>x</a:t>
            </a:r>
            <a:r>
              <a:rPr lang="en-US"/>
              <a:t> for a symbol </a:t>
            </a:r>
            <a:r>
              <a:rPr i="1" lang="en-US" sz="1200">
                <a:solidFill>
                  <a:schemeClr val="dk1"/>
                </a:solidFill>
                <a:latin typeface="Calibri"/>
                <a:ea typeface="Calibri"/>
                <a:cs typeface="Calibri"/>
                <a:sym typeface="Calibri"/>
              </a:rPr>
              <a:t>y</a:t>
            </a:r>
            <a:r>
              <a:rPr lang="en-US"/>
              <a:t> ≠ </a:t>
            </a:r>
            <a:r>
              <a:rPr i="1" lang="en-US" sz="1200">
                <a:solidFill>
                  <a:schemeClr val="dk1"/>
                </a:solidFill>
                <a:latin typeface="Calibri"/>
                <a:ea typeface="Calibri"/>
                <a:cs typeface="Calibri"/>
                <a:sym typeface="Calibri"/>
              </a:rPr>
              <a:t>x</a:t>
            </a:r>
            <a:r>
              <a:rPr lang="en-US"/>
              <a:t> changes </a:t>
            </a:r>
            <a:r>
              <a:rPr i="1" lang="en-US" sz="1200">
                <a:solidFill>
                  <a:schemeClr val="dk1"/>
                </a:solidFill>
                <a:latin typeface="Calibri"/>
                <a:ea typeface="Calibri"/>
                <a:cs typeface="Calibri"/>
                <a:sym typeface="Calibri"/>
              </a:rPr>
              <a:t>uxv</a:t>
            </a:r>
            <a:r>
              <a:rPr lang="en-US"/>
              <a:t> to </a:t>
            </a:r>
            <a:r>
              <a:rPr i="1" lang="en-US" sz="1200">
                <a:solidFill>
                  <a:schemeClr val="dk1"/>
                </a:solidFill>
                <a:latin typeface="Calibri"/>
                <a:ea typeface="Calibri"/>
                <a:cs typeface="Calibri"/>
                <a:sym typeface="Calibri"/>
              </a:rPr>
              <a:t>uyv</a:t>
            </a:r>
            <a:r>
              <a:rPr lang="en-US"/>
              <a:t> (</a:t>
            </a:r>
            <a:r>
              <a:rPr i="1" lang="en-US" sz="1200">
                <a:solidFill>
                  <a:schemeClr val="dk1"/>
                </a:solidFill>
                <a:latin typeface="Calibri"/>
                <a:ea typeface="Calibri"/>
                <a:cs typeface="Calibri"/>
                <a:sym typeface="Calibri"/>
              </a:rPr>
              <a:t>x</a:t>
            </a:r>
            <a:r>
              <a:rPr lang="en-US"/>
              <a:t>→</a:t>
            </a:r>
            <a:r>
              <a:rPr i="1" lang="en-US" sz="1200">
                <a:solidFill>
                  <a:schemeClr val="dk1"/>
                </a:solidFill>
                <a:latin typeface="Calibri"/>
                <a:ea typeface="Calibri"/>
                <a:cs typeface="Calibri"/>
                <a:sym typeface="Calibri"/>
              </a:rPr>
              <a:t>y</a:t>
            </a:r>
            <a:r>
              <a:rPr lang="en-US"/>
              <a:t>).</a:t>
            </a:r>
            <a:endParaRPr/>
          </a:p>
        </p:txBody>
      </p:sp>
      <p:sp>
        <p:nvSpPr>
          <p:cNvPr id="414" name="Google Shape;414;p22: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2" name="Google Shape;422;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1" name="Google Shape;431;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2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N, n-1, n-2,…k,…1 so n*k^2 = n^3</a:t>
            </a:r>
            <a:endParaRPr/>
          </a:p>
        </p:txBody>
      </p:sp>
      <p:sp>
        <p:nvSpPr>
          <p:cNvPr id="440" name="Google Shape;440;p25: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7" name="Google Shape;447;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7: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5" name="Google Shape;455;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1" name="Google Shape;461;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9" name="Google Shape;469;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4" name="Google Shape;494;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1: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1" name="Google Shape;521;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3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8" name="Google Shape;548;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6" name="Google Shape;556;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3" name="Google Shape;573;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5: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4" name="Google Shape;594;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20" name="Google Shape;620;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37: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44" name="Google Shape;644;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3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2" name="Google Shape;652;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8" name="Google Shape;658;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4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04" name="Google Shape;704;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41: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12" name="Google Shape;712;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0" name="Google Shape;720;p42: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20170101</a:t>
            </a:r>
            <a:endParaRPr/>
          </a:p>
        </p:txBody>
      </p:sp>
      <p:sp>
        <p:nvSpPr>
          <p:cNvPr id="721" name="Google Shape;721;p42: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4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62" name="Google Shape;762;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4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78" name="Google Shape;778;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45: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88" name="Google Shape;788;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4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02" name="Google Shape;802;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47: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11" name="Google Shape;811;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4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20" name="Google Shape;820;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4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1" name="Google Shape;861;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5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9" name="Google Shape;869;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51: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7" name="Google Shape;877;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5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86" name="Google Shape;886;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5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95" name="Google Shape;895;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5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06" name="Google Shape;906;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55: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23" name="Google Shape;923;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5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37" name="Google Shape;937;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57: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43" name="Google Shape;943;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5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55" name="Google Shape;955;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5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92" name="Google Shape;992;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6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00" name="Google Shape;1000;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61: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38" name="Google Shape;1038;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6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81" name="Google Shape;1081;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p6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24" name="Google Shape;1124;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6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41" name="Google Shape;1141;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65: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48" name="Google Shape;1148;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p6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56" name="Google Shape;1156;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2" name="Google Shape;252;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17" name="Shape 17"/>
        <p:cNvGrpSpPr/>
        <p:nvPr/>
      </p:nvGrpSpPr>
      <p:grpSpPr>
        <a:xfrm>
          <a:off x="0" y="0"/>
          <a:ext cx="0" cy="0"/>
          <a:chOff x="0" y="0"/>
          <a:chExt cx="0" cy="0"/>
        </a:xfrm>
      </p:grpSpPr>
      <p:sp>
        <p:nvSpPr>
          <p:cNvPr id="18" name="Google Shape;18;p70"/>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 name="Google Shape;19;p70"/>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70"/>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80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21" name="Google Shape;21;p70"/>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70"/>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78"/>
          <p:cNvSpPr txBox="1"/>
          <p:nvPr>
            <p:ph type="title"/>
          </p:nvPr>
        </p:nvSpPr>
        <p:spPr>
          <a:xfrm>
            <a:off x="167838" y="152400"/>
            <a:ext cx="2523744" cy="978408"/>
          </a:xfrm>
          <a:prstGeom prst="rect">
            <a:avLst/>
          </a:prstGeom>
          <a:noFill/>
          <a:ln>
            <a:noFill/>
          </a:ln>
        </p:spPr>
        <p:txBody>
          <a:bodyPr anchorCtr="0" anchor="b" bIns="0" lIns="73150" spcFirstLastPara="1" rIns="45700" wrap="square" tIns="45700">
            <a:normAutofit/>
          </a:bodyPr>
          <a:lstStyle>
            <a:lvl1pPr lvl="0" algn="l">
              <a:spcBef>
                <a:spcPts val="0"/>
              </a:spcBef>
              <a:spcAft>
                <a:spcPts val="0"/>
              </a:spcAft>
              <a:buClr>
                <a:srgbClr val="FFC700"/>
              </a:buClr>
              <a:buSzPts val="2000"/>
              <a:buFont typeface="Corbel"/>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78"/>
          <p:cNvSpPr txBox="1"/>
          <p:nvPr>
            <p:ph idx="1" type="body"/>
          </p:nvPr>
        </p:nvSpPr>
        <p:spPr>
          <a:xfrm>
            <a:off x="3019377" y="1743133"/>
            <a:ext cx="5920641" cy="4558885"/>
          </a:xfrm>
          <a:prstGeom prst="rect">
            <a:avLst/>
          </a:prstGeom>
          <a:noFill/>
          <a:ln>
            <a:noFill/>
          </a:ln>
        </p:spPr>
        <p:txBody>
          <a:bodyPr anchorCtr="0" anchor="t" bIns="45700" lIns="54850" spcFirstLastPara="1" rIns="91425" wrap="square" tIns="91425">
            <a:normAutofit/>
          </a:bodyPr>
          <a:lstStyle>
            <a:lvl1pPr indent="-391160" lvl="0" marL="457200" algn="l">
              <a:spcBef>
                <a:spcPts val="0"/>
              </a:spcBef>
              <a:spcAft>
                <a:spcPts val="0"/>
              </a:spcAft>
              <a:buSzPts val="256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91" name="Google Shape;91;p78"/>
          <p:cNvSpPr txBox="1"/>
          <p:nvPr>
            <p:ph idx="2" type="body"/>
          </p:nvPr>
        </p:nvSpPr>
        <p:spPr>
          <a:xfrm>
            <a:off x="167838" y="1730018"/>
            <a:ext cx="2468880" cy="4572000"/>
          </a:xfrm>
          <a:prstGeom prst="rect">
            <a:avLst/>
          </a:prstGeom>
          <a:noFill/>
          <a:ln>
            <a:noFill/>
          </a:ln>
        </p:spPr>
        <p:txBody>
          <a:bodyPr anchorCtr="0" anchor="t" bIns="45700" lIns="54850" spcFirstLastPara="1" rIns="91425" wrap="square" tIns="91425">
            <a:norm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92" name="Google Shape;92;p78"/>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78"/>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6" name="Google Shape;96;p78"/>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lt2"/>
        </a:solidFill>
      </p:bgPr>
    </p:bg>
    <p:spTree>
      <p:nvGrpSpPr>
        <p:cNvPr id="97" name="Shape 97"/>
        <p:cNvGrpSpPr/>
        <p:nvPr/>
      </p:nvGrpSpPr>
      <p:grpSpPr>
        <a:xfrm>
          <a:off x="0" y="0"/>
          <a:ext cx="0" cy="0"/>
          <a:chOff x="0" y="0"/>
          <a:chExt cx="0" cy="0"/>
        </a:xfrm>
      </p:grpSpPr>
      <p:sp>
        <p:nvSpPr>
          <p:cNvPr id="98" name="Google Shape;98;p79"/>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rmAutofit/>
          </a:bodyPr>
          <a:lstStyle>
            <a:lvl1pPr lvl="0" algn="l">
              <a:spcBef>
                <a:spcPts val="0"/>
              </a:spcBef>
              <a:spcAft>
                <a:spcPts val="0"/>
              </a:spcAft>
              <a:buClr>
                <a:srgbClr val="FFC700"/>
              </a:buClr>
              <a:buSzPts val="2000"/>
              <a:buFont typeface="Corbel"/>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79"/>
          <p:cNvSpPr/>
          <p:nvPr>
            <p:ph idx="2" type="pic"/>
          </p:nvPr>
        </p:nvSpPr>
        <p:spPr>
          <a:xfrm>
            <a:off x="2903805" y="1484808"/>
            <a:ext cx="6247397" cy="5373192"/>
          </a:xfrm>
          <a:prstGeom prst="rect">
            <a:avLst/>
          </a:prstGeom>
          <a:solidFill>
            <a:srgbClr val="BABABB"/>
          </a:solidFill>
          <a:ln>
            <a:noFill/>
          </a:ln>
        </p:spPr>
      </p:sp>
      <p:sp>
        <p:nvSpPr>
          <p:cNvPr id="100" name="Google Shape;100;p79"/>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rm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01" name="Google Shape;101;p79"/>
          <p:cNvSpPr txBox="1"/>
          <p:nvPr>
            <p:ph idx="10" type="dt"/>
          </p:nvPr>
        </p:nvSpPr>
        <p:spPr>
          <a:xfrm>
            <a:off x="164592" y="1170432"/>
            <a:ext cx="2523744" cy="201168"/>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9"/>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3" name="Google Shape;103;p79"/>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4" name="Google Shape;104;p79"/>
          <p:cNvSpPr txBox="1"/>
          <p:nvPr>
            <p:ph idx="11" type="ftr"/>
          </p:nvPr>
        </p:nvSpPr>
        <p:spPr>
          <a:xfrm>
            <a:off x="3035808" y="1170432"/>
            <a:ext cx="5193792" cy="201168"/>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79"/>
          <p:cNvSpPr txBox="1"/>
          <p:nvPr>
            <p:ph idx="12" type="sldNum"/>
          </p:nvPr>
        </p:nvSpPr>
        <p:spPr>
          <a:xfrm>
            <a:off x="8339328" y="1170432"/>
            <a:ext cx="733864" cy="201168"/>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80"/>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80"/>
          <p:cNvSpPr txBox="1"/>
          <p:nvPr>
            <p:ph idx="1" type="body"/>
          </p:nvPr>
        </p:nvSpPr>
        <p:spPr>
          <a:xfrm rot="5400000">
            <a:off x="1943099" y="-190500"/>
            <a:ext cx="5257801" cy="8229600"/>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9" name="Google Shape;109;p80"/>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8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8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2" name="Shape 112"/>
        <p:cNvGrpSpPr/>
        <p:nvPr/>
      </p:nvGrpSpPr>
      <p:grpSpPr>
        <a:xfrm>
          <a:off x="0" y="0"/>
          <a:ext cx="0" cy="0"/>
          <a:chOff x="0" y="0"/>
          <a:chExt cx="0" cy="0"/>
        </a:xfrm>
      </p:grpSpPr>
      <p:sp>
        <p:nvSpPr>
          <p:cNvPr id="113" name="Google Shape;113;p81"/>
          <p:cNvSpPr/>
          <p:nvPr/>
        </p:nvSpPr>
        <p:spPr>
          <a:xfrm>
            <a:off x="6598920" y="0"/>
            <a:ext cx="45720" cy="68580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14" name="Google Shape;114;p81"/>
          <p:cNvSpPr/>
          <p:nvPr/>
        </p:nvSpPr>
        <p:spPr>
          <a:xfrm>
            <a:off x="6647687" y="0"/>
            <a:ext cx="2514601"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15" name="Google Shape;115;p81"/>
          <p:cNvSpPr txBox="1"/>
          <p:nvPr>
            <p:ph type="title"/>
          </p:nvPr>
        </p:nvSpPr>
        <p:spPr>
          <a:xfrm rot="5400000">
            <a:off x="4808537" y="2247903"/>
            <a:ext cx="5851525" cy="19050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81"/>
          <p:cNvSpPr txBox="1"/>
          <p:nvPr>
            <p:ph idx="1" type="body"/>
          </p:nvPr>
        </p:nvSpPr>
        <p:spPr>
          <a:xfrm rot="5400000">
            <a:off x="541338" y="220663"/>
            <a:ext cx="5851525" cy="6019800"/>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7" name="Google Shape;117;p81"/>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81"/>
          <p:cNvSpPr txBox="1"/>
          <p:nvPr>
            <p:ph idx="11" type="ftr"/>
          </p:nvPr>
        </p:nvSpPr>
        <p:spPr>
          <a:xfrm>
            <a:off x="2640597" y="6377459"/>
            <a:ext cx="3836404" cy="365125"/>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8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20" name="Shape 120"/>
        <p:cNvGrpSpPr/>
        <p:nvPr/>
      </p:nvGrpSpPr>
      <p:grpSpPr>
        <a:xfrm>
          <a:off x="0" y="0"/>
          <a:ext cx="0" cy="0"/>
          <a:chOff x="0" y="0"/>
          <a:chExt cx="0" cy="0"/>
        </a:xfrm>
      </p:grpSpPr>
      <p:sp>
        <p:nvSpPr>
          <p:cNvPr id="121" name="Google Shape;121;p82"/>
          <p:cNvSpPr txBox="1"/>
          <p:nvPr>
            <p:ph type="title"/>
          </p:nvPr>
        </p:nvSpPr>
        <p:spPr>
          <a:xfrm>
            <a:off x="457920" y="273629"/>
            <a:ext cx="8226720" cy="1143480"/>
          </a:xfrm>
          <a:prstGeom prst="rect">
            <a:avLst/>
          </a:prstGeom>
          <a:noFill/>
          <a:ln>
            <a:noFill/>
          </a:ln>
        </p:spPr>
        <p:txBody>
          <a:bodyPr anchorCtr="0" anchor="ctr" bIns="41450" lIns="91425" spcFirstLastPara="1" rIns="45700" wrap="square" tIns="4145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82"/>
          <p:cNvSpPr txBox="1"/>
          <p:nvPr>
            <p:ph idx="1" type="body"/>
          </p:nvPr>
        </p:nvSpPr>
        <p:spPr>
          <a:xfrm>
            <a:off x="457920" y="1604329"/>
            <a:ext cx="4043520" cy="4524955"/>
          </a:xfrm>
          <a:prstGeom prst="rect">
            <a:avLst/>
          </a:prstGeom>
          <a:noFill/>
          <a:ln>
            <a:noFill/>
          </a:ln>
        </p:spPr>
        <p:txBody>
          <a:bodyPr anchorCtr="0" anchor="t" bIns="41450" lIns="54850" spcFirstLastPara="1" rIns="82925" wrap="square" tIns="91425">
            <a:norm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82"/>
          <p:cNvSpPr/>
          <p:nvPr>
            <p:ph idx="2" type="clipArt"/>
          </p:nvPr>
        </p:nvSpPr>
        <p:spPr>
          <a:xfrm>
            <a:off x="4639680" y="1604329"/>
            <a:ext cx="4044960" cy="4524955"/>
          </a:xfrm>
          <a:prstGeom prst="rect">
            <a:avLst/>
          </a:prstGeom>
          <a:noFill/>
          <a:ln>
            <a:noFill/>
          </a:ln>
        </p:spPr>
      </p:sp>
      <p:sp>
        <p:nvSpPr>
          <p:cNvPr id="124" name="Google Shape;124;p82"/>
          <p:cNvSpPr txBox="1"/>
          <p:nvPr>
            <p:ph idx="10" type="dt"/>
          </p:nvPr>
        </p:nvSpPr>
        <p:spPr>
          <a:xfrm>
            <a:off x="457920" y="6247376"/>
            <a:ext cx="2126880" cy="472370"/>
          </a:xfrm>
          <a:prstGeom prst="rect">
            <a:avLst/>
          </a:prstGeom>
          <a:noFill/>
          <a:ln>
            <a:noFill/>
          </a:ln>
        </p:spPr>
        <p:txBody>
          <a:bodyPr anchorCtr="0" anchor="b" bIns="0" lIns="109725" spcFirstLastPara="1" rIns="45700" wrap="square" tIns="41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82"/>
          <p:cNvSpPr txBox="1"/>
          <p:nvPr>
            <p:ph idx="11" type="ftr"/>
          </p:nvPr>
        </p:nvSpPr>
        <p:spPr>
          <a:xfrm>
            <a:off x="3126240" y="6247376"/>
            <a:ext cx="2897280" cy="472370"/>
          </a:xfrm>
          <a:prstGeom prst="rect">
            <a:avLst/>
          </a:prstGeom>
          <a:noFill/>
          <a:ln>
            <a:noFill/>
          </a:ln>
        </p:spPr>
        <p:txBody>
          <a:bodyPr anchorCtr="0" anchor="b" bIns="0" lIns="45700" spcFirstLastPara="1" rIns="45700" wrap="square" tIns="41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82"/>
          <p:cNvSpPr txBox="1"/>
          <p:nvPr>
            <p:ph idx="12" type="sldNum"/>
          </p:nvPr>
        </p:nvSpPr>
        <p:spPr>
          <a:xfrm>
            <a:off x="6554880" y="6247376"/>
            <a:ext cx="2128320" cy="472370"/>
          </a:xfrm>
          <a:prstGeom prst="rect">
            <a:avLst/>
          </a:prstGeom>
          <a:noFill/>
          <a:ln>
            <a:noFill/>
          </a:ln>
        </p:spPr>
        <p:txBody>
          <a:bodyPr anchorCtr="0" anchor="b" bIns="0" lIns="82925" spcFirstLastPara="1" rIns="82925" wrap="square" tIns="41450">
            <a:noAutofit/>
          </a:bodyPr>
          <a:lstStyle>
            <a:lvl1pPr indent="0" lvl="0" marL="0" algn="r">
              <a:spcBef>
                <a:spcPts val="0"/>
              </a:spcBef>
              <a:buNone/>
              <a:defRPr sz="900">
                <a:solidFill>
                  <a:srgbClr val="414141"/>
                </a:solidFill>
                <a:latin typeface="Calibri"/>
                <a:ea typeface="Calibri"/>
                <a:cs typeface="Calibri"/>
                <a:sym typeface="Calibri"/>
              </a:defRPr>
            </a:lvl1pPr>
            <a:lvl2pPr indent="0" lvl="1" marL="0" algn="r">
              <a:spcBef>
                <a:spcPts val="0"/>
              </a:spcBef>
              <a:buNone/>
              <a:defRPr sz="900">
                <a:solidFill>
                  <a:srgbClr val="414141"/>
                </a:solidFill>
                <a:latin typeface="Calibri"/>
                <a:ea typeface="Calibri"/>
                <a:cs typeface="Calibri"/>
                <a:sym typeface="Calibri"/>
              </a:defRPr>
            </a:lvl2pPr>
            <a:lvl3pPr indent="0" lvl="2" marL="0" algn="r">
              <a:spcBef>
                <a:spcPts val="0"/>
              </a:spcBef>
              <a:buNone/>
              <a:defRPr sz="900">
                <a:solidFill>
                  <a:srgbClr val="414141"/>
                </a:solidFill>
                <a:latin typeface="Calibri"/>
                <a:ea typeface="Calibri"/>
                <a:cs typeface="Calibri"/>
                <a:sym typeface="Calibri"/>
              </a:defRPr>
            </a:lvl3pPr>
            <a:lvl4pPr indent="0" lvl="3" marL="0" algn="r">
              <a:spcBef>
                <a:spcPts val="0"/>
              </a:spcBef>
              <a:buNone/>
              <a:defRPr sz="900">
                <a:solidFill>
                  <a:srgbClr val="414141"/>
                </a:solidFill>
                <a:latin typeface="Calibri"/>
                <a:ea typeface="Calibri"/>
                <a:cs typeface="Calibri"/>
                <a:sym typeface="Calibri"/>
              </a:defRPr>
            </a:lvl4pPr>
            <a:lvl5pPr indent="0" lvl="4" marL="0" algn="r">
              <a:spcBef>
                <a:spcPts val="0"/>
              </a:spcBef>
              <a:buNone/>
              <a:defRPr sz="900">
                <a:solidFill>
                  <a:srgbClr val="414141"/>
                </a:solidFill>
                <a:latin typeface="Calibri"/>
                <a:ea typeface="Calibri"/>
                <a:cs typeface="Calibri"/>
                <a:sym typeface="Calibri"/>
              </a:defRPr>
            </a:lvl5pPr>
            <a:lvl6pPr indent="0" lvl="5" marL="0" algn="r">
              <a:spcBef>
                <a:spcPts val="0"/>
              </a:spcBef>
              <a:buNone/>
              <a:defRPr sz="900">
                <a:solidFill>
                  <a:srgbClr val="414141"/>
                </a:solidFill>
                <a:latin typeface="Calibri"/>
                <a:ea typeface="Calibri"/>
                <a:cs typeface="Calibri"/>
                <a:sym typeface="Calibri"/>
              </a:defRPr>
            </a:lvl6pPr>
            <a:lvl7pPr indent="0" lvl="6" marL="0" algn="r">
              <a:spcBef>
                <a:spcPts val="0"/>
              </a:spcBef>
              <a:buNone/>
              <a:defRPr sz="900">
                <a:solidFill>
                  <a:srgbClr val="414141"/>
                </a:solidFill>
                <a:latin typeface="Calibri"/>
                <a:ea typeface="Calibri"/>
                <a:cs typeface="Calibri"/>
                <a:sym typeface="Calibri"/>
              </a:defRPr>
            </a:lvl7pPr>
            <a:lvl8pPr indent="0" lvl="7" marL="0" algn="r">
              <a:spcBef>
                <a:spcPts val="0"/>
              </a:spcBef>
              <a:buNone/>
              <a:defRPr sz="900">
                <a:solidFill>
                  <a:srgbClr val="414141"/>
                </a:solidFill>
                <a:latin typeface="Calibri"/>
                <a:ea typeface="Calibri"/>
                <a:cs typeface="Calibri"/>
                <a:sym typeface="Calibri"/>
              </a:defRPr>
            </a:lvl8pPr>
            <a:lvl9pPr indent="0" lvl="8" marL="0" algn="r">
              <a:spcBef>
                <a:spcPts val="0"/>
              </a:spcBef>
              <a:buNone/>
              <a:defRPr sz="900">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27" name="Shape 127"/>
        <p:cNvGrpSpPr/>
        <p:nvPr/>
      </p:nvGrpSpPr>
      <p:grpSpPr>
        <a:xfrm>
          <a:off x="0" y="0"/>
          <a:ext cx="0" cy="0"/>
          <a:chOff x="0" y="0"/>
          <a:chExt cx="0" cy="0"/>
        </a:xfrm>
      </p:grpSpPr>
      <p:sp>
        <p:nvSpPr>
          <p:cNvPr id="128" name="Google Shape;128;p83"/>
          <p:cNvSpPr txBox="1"/>
          <p:nvPr>
            <p:ph type="title"/>
          </p:nvPr>
        </p:nvSpPr>
        <p:spPr>
          <a:xfrm>
            <a:off x="457200" y="274638"/>
            <a:ext cx="8229600" cy="11430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83"/>
          <p:cNvSpPr txBox="1"/>
          <p:nvPr>
            <p:ph idx="1" type="body"/>
          </p:nvPr>
        </p:nvSpPr>
        <p:spPr>
          <a:xfrm>
            <a:off x="457200" y="1600200"/>
            <a:ext cx="4038600" cy="4525963"/>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0" name="Google Shape;130;p83"/>
          <p:cNvSpPr txBox="1"/>
          <p:nvPr>
            <p:ph idx="2" type="body"/>
          </p:nvPr>
        </p:nvSpPr>
        <p:spPr>
          <a:xfrm>
            <a:off x="4648200" y="1600200"/>
            <a:ext cx="4038600" cy="4525963"/>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1" name="Google Shape;131;p83"/>
          <p:cNvSpPr txBox="1"/>
          <p:nvPr>
            <p:ph idx="10" type="dt"/>
          </p:nvPr>
        </p:nvSpPr>
        <p:spPr>
          <a:xfrm>
            <a:off x="457200" y="6245225"/>
            <a:ext cx="2133600" cy="47625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83"/>
          <p:cNvSpPr txBox="1"/>
          <p:nvPr>
            <p:ph idx="11" type="ftr"/>
          </p:nvPr>
        </p:nvSpPr>
        <p:spPr>
          <a:xfrm>
            <a:off x="3124200" y="6245225"/>
            <a:ext cx="2895600" cy="47625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83"/>
          <p:cNvSpPr txBox="1"/>
          <p:nvPr>
            <p:ph idx="12" type="sldNum"/>
          </p:nvPr>
        </p:nvSpPr>
        <p:spPr>
          <a:xfrm>
            <a:off x="6553200" y="6245225"/>
            <a:ext cx="2133600" cy="47625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sz="900">
                <a:solidFill>
                  <a:srgbClr val="414141"/>
                </a:solidFill>
                <a:latin typeface="Calibri"/>
                <a:ea typeface="Calibri"/>
                <a:cs typeface="Calibri"/>
                <a:sym typeface="Calibri"/>
              </a:defRPr>
            </a:lvl1pPr>
            <a:lvl2pPr indent="0" lvl="1" marL="0" algn="r">
              <a:spcBef>
                <a:spcPts val="0"/>
              </a:spcBef>
              <a:buNone/>
              <a:defRPr sz="900">
                <a:solidFill>
                  <a:srgbClr val="414141"/>
                </a:solidFill>
                <a:latin typeface="Calibri"/>
                <a:ea typeface="Calibri"/>
                <a:cs typeface="Calibri"/>
                <a:sym typeface="Calibri"/>
              </a:defRPr>
            </a:lvl2pPr>
            <a:lvl3pPr indent="0" lvl="2" marL="0" algn="r">
              <a:spcBef>
                <a:spcPts val="0"/>
              </a:spcBef>
              <a:buNone/>
              <a:defRPr sz="900">
                <a:solidFill>
                  <a:srgbClr val="414141"/>
                </a:solidFill>
                <a:latin typeface="Calibri"/>
                <a:ea typeface="Calibri"/>
                <a:cs typeface="Calibri"/>
                <a:sym typeface="Calibri"/>
              </a:defRPr>
            </a:lvl3pPr>
            <a:lvl4pPr indent="0" lvl="3" marL="0" algn="r">
              <a:spcBef>
                <a:spcPts val="0"/>
              </a:spcBef>
              <a:buNone/>
              <a:defRPr sz="900">
                <a:solidFill>
                  <a:srgbClr val="414141"/>
                </a:solidFill>
                <a:latin typeface="Calibri"/>
                <a:ea typeface="Calibri"/>
                <a:cs typeface="Calibri"/>
                <a:sym typeface="Calibri"/>
              </a:defRPr>
            </a:lvl4pPr>
            <a:lvl5pPr indent="0" lvl="4" marL="0" algn="r">
              <a:spcBef>
                <a:spcPts val="0"/>
              </a:spcBef>
              <a:buNone/>
              <a:defRPr sz="900">
                <a:solidFill>
                  <a:srgbClr val="414141"/>
                </a:solidFill>
                <a:latin typeface="Calibri"/>
                <a:ea typeface="Calibri"/>
                <a:cs typeface="Calibri"/>
                <a:sym typeface="Calibri"/>
              </a:defRPr>
            </a:lvl5pPr>
            <a:lvl6pPr indent="0" lvl="5" marL="0" algn="r">
              <a:spcBef>
                <a:spcPts val="0"/>
              </a:spcBef>
              <a:buNone/>
              <a:defRPr sz="900">
                <a:solidFill>
                  <a:srgbClr val="414141"/>
                </a:solidFill>
                <a:latin typeface="Calibri"/>
                <a:ea typeface="Calibri"/>
                <a:cs typeface="Calibri"/>
                <a:sym typeface="Calibri"/>
              </a:defRPr>
            </a:lvl6pPr>
            <a:lvl7pPr indent="0" lvl="6" marL="0" algn="r">
              <a:spcBef>
                <a:spcPts val="0"/>
              </a:spcBef>
              <a:buNone/>
              <a:defRPr sz="900">
                <a:solidFill>
                  <a:srgbClr val="414141"/>
                </a:solidFill>
                <a:latin typeface="Calibri"/>
                <a:ea typeface="Calibri"/>
                <a:cs typeface="Calibri"/>
                <a:sym typeface="Calibri"/>
              </a:defRPr>
            </a:lvl7pPr>
            <a:lvl8pPr indent="0" lvl="7" marL="0" algn="r">
              <a:spcBef>
                <a:spcPts val="0"/>
              </a:spcBef>
              <a:buNone/>
              <a:defRPr sz="900">
                <a:solidFill>
                  <a:srgbClr val="414141"/>
                </a:solidFill>
                <a:latin typeface="Calibri"/>
                <a:ea typeface="Calibri"/>
                <a:cs typeface="Calibri"/>
                <a:sym typeface="Calibri"/>
              </a:defRPr>
            </a:lvl8pPr>
            <a:lvl9pPr indent="0" lvl="8" marL="0" algn="r">
              <a:spcBef>
                <a:spcPts val="0"/>
              </a:spcBef>
              <a:buNone/>
              <a:defRPr sz="900">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25" name="Shape 25"/>
        <p:cNvGrpSpPr/>
        <p:nvPr/>
      </p:nvGrpSpPr>
      <p:grpSpPr>
        <a:xfrm>
          <a:off x="0" y="0"/>
          <a:ext cx="0" cy="0"/>
          <a:chOff x="0" y="0"/>
          <a:chExt cx="0" cy="0"/>
        </a:xfrm>
      </p:grpSpPr>
      <p:sp>
        <p:nvSpPr>
          <p:cNvPr id="26" name="Google Shape;26;p74"/>
          <p:cNvSpPr/>
          <p:nvPr/>
        </p:nvSpPr>
        <p:spPr>
          <a:xfrm>
            <a:off x="0" y="0"/>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7" name="Google Shape;27;p74"/>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8" name="Google Shape;28;p74"/>
          <p:cNvSpPr txBox="1"/>
          <p:nvPr>
            <p:ph type="title"/>
          </p:nvPr>
        </p:nvSpPr>
        <p:spPr>
          <a:xfrm>
            <a:off x="749808" y="914400"/>
            <a:ext cx="8013192" cy="1636776"/>
          </a:xfrm>
          <a:prstGeom prst="rect">
            <a:avLst/>
          </a:prstGeom>
          <a:noFill/>
          <a:ln>
            <a:noFill/>
          </a:ln>
        </p:spPr>
        <p:txBody>
          <a:bodyPr anchorCtr="0" anchor="b" bIns="0" lIns="91425" spcFirstLastPara="1" rIns="91425" wrap="square" tIns="0">
            <a:normAutofit/>
          </a:bodyPr>
          <a:lstStyle>
            <a:lvl1pPr lvl="0" algn="l">
              <a:spcBef>
                <a:spcPts val="0"/>
              </a:spcBef>
              <a:spcAft>
                <a:spcPts val="0"/>
              </a:spcAft>
              <a:buClr>
                <a:srgbClr val="FFC700"/>
              </a:buClr>
              <a:buSzPts val="4700"/>
              <a:buFont typeface="Corbel"/>
              <a:buNone/>
              <a:defRPr b="1" sz="4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4"/>
          <p:cNvSpPr txBox="1"/>
          <p:nvPr>
            <p:ph idx="1" type="body"/>
          </p:nvPr>
        </p:nvSpPr>
        <p:spPr>
          <a:xfrm>
            <a:off x="740664" y="2743200"/>
            <a:ext cx="8022336" cy="685800"/>
          </a:xfrm>
          <a:prstGeom prst="rect">
            <a:avLst/>
          </a:prstGeom>
          <a:noFill/>
          <a:ln>
            <a:noFill/>
          </a:ln>
        </p:spPr>
        <p:txBody>
          <a:bodyPr anchorCtr="0" anchor="t" bIns="0" lIns="146300" spcFirstLastPara="1" rIns="45700" wrap="square" tIns="0">
            <a:normAutofit/>
          </a:bodyPr>
          <a:lstStyle>
            <a:lvl1pPr indent="-228600" lvl="0" marL="457200" algn="l">
              <a:spcBef>
                <a:spcPts val="0"/>
              </a:spcBef>
              <a:spcAft>
                <a:spcPts val="0"/>
              </a:spcAft>
              <a:buSzPts val="3200"/>
              <a:buNone/>
              <a:defRPr b="0" sz="4000">
                <a:solidFill>
                  <a:srgbClr val="FFFFFF"/>
                </a:solidFill>
              </a:defRPr>
            </a:lvl1pPr>
            <a:lvl2pPr indent="-228600" lvl="1" marL="914400" algn="l">
              <a:spcBef>
                <a:spcPts val="360"/>
              </a:spcBef>
              <a:spcAft>
                <a:spcPts val="0"/>
              </a:spcAft>
              <a:buSzPts val="180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30" name="Google Shape;30;p74"/>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7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71"/>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2"/>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2"/>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52" name="Shape 52"/>
        <p:cNvGrpSpPr/>
        <p:nvPr/>
      </p:nvGrpSpPr>
      <p:grpSpPr>
        <a:xfrm>
          <a:off x="0" y="0"/>
          <a:ext cx="0" cy="0"/>
          <a:chOff x="0" y="0"/>
          <a:chExt cx="0" cy="0"/>
        </a:xfrm>
      </p:grpSpPr>
      <p:sp>
        <p:nvSpPr>
          <p:cNvPr id="53" name="Google Shape;53;p69"/>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69"/>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9"/>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80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56" name="Google Shape;56;p69"/>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69"/>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60" name="Shape 60"/>
        <p:cNvGrpSpPr/>
        <p:nvPr/>
      </p:nvGrpSpPr>
      <p:grpSpPr>
        <a:xfrm>
          <a:off x="0" y="0"/>
          <a:ext cx="0" cy="0"/>
          <a:chOff x="0" y="0"/>
          <a:chExt cx="0" cy="0"/>
        </a:xfrm>
      </p:grpSpPr>
      <p:sp>
        <p:nvSpPr>
          <p:cNvPr id="61" name="Google Shape;61;p73"/>
          <p:cNvSpPr/>
          <p:nvPr/>
        </p:nvSpPr>
        <p:spPr>
          <a:xfrm>
            <a:off x="0" y="0"/>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2" name="Google Shape;62;p73"/>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3" name="Google Shape;63;p73"/>
          <p:cNvSpPr txBox="1"/>
          <p:nvPr>
            <p:ph type="title"/>
          </p:nvPr>
        </p:nvSpPr>
        <p:spPr>
          <a:xfrm>
            <a:off x="749808" y="914400"/>
            <a:ext cx="8013192" cy="1636776"/>
          </a:xfrm>
          <a:prstGeom prst="rect">
            <a:avLst/>
          </a:prstGeom>
          <a:noFill/>
          <a:ln>
            <a:noFill/>
          </a:ln>
        </p:spPr>
        <p:txBody>
          <a:bodyPr anchorCtr="0" anchor="b" bIns="0" lIns="91425" spcFirstLastPara="1" rIns="91425" wrap="square" tIns="0">
            <a:normAutofit/>
          </a:bodyPr>
          <a:lstStyle>
            <a:lvl1pPr lvl="0" algn="l">
              <a:spcBef>
                <a:spcPts val="0"/>
              </a:spcBef>
              <a:spcAft>
                <a:spcPts val="0"/>
              </a:spcAft>
              <a:buClr>
                <a:srgbClr val="FFC700"/>
              </a:buClr>
              <a:buSzPts val="4700"/>
              <a:buFont typeface="Corbel"/>
              <a:buNone/>
              <a:defRPr b="1" sz="4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3"/>
          <p:cNvSpPr txBox="1"/>
          <p:nvPr>
            <p:ph idx="1" type="body"/>
          </p:nvPr>
        </p:nvSpPr>
        <p:spPr>
          <a:xfrm>
            <a:off x="740664" y="2743200"/>
            <a:ext cx="8022336" cy="685800"/>
          </a:xfrm>
          <a:prstGeom prst="rect">
            <a:avLst/>
          </a:prstGeom>
          <a:noFill/>
          <a:ln>
            <a:noFill/>
          </a:ln>
        </p:spPr>
        <p:txBody>
          <a:bodyPr anchorCtr="0" anchor="t" bIns="0" lIns="146300" spcFirstLastPara="1" rIns="45700" wrap="square" tIns="0">
            <a:normAutofit/>
          </a:bodyPr>
          <a:lstStyle>
            <a:lvl1pPr indent="-228600" lvl="0" marL="457200" algn="l">
              <a:spcBef>
                <a:spcPts val="0"/>
              </a:spcBef>
              <a:spcAft>
                <a:spcPts val="0"/>
              </a:spcAft>
              <a:buSzPts val="3200"/>
              <a:buNone/>
              <a:defRPr b="0" sz="4000">
                <a:solidFill>
                  <a:srgbClr val="FFFFFF"/>
                </a:solidFill>
              </a:defRPr>
            </a:lvl1pPr>
            <a:lvl2pPr indent="-228600" lvl="1" marL="914400" algn="l">
              <a:spcBef>
                <a:spcPts val="360"/>
              </a:spcBef>
              <a:spcAft>
                <a:spcPts val="0"/>
              </a:spcAft>
              <a:buSzPts val="180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65" name="Google Shape;65;p73"/>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75"/>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5"/>
          <p:cNvSpPr txBox="1"/>
          <p:nvPr>
            <p:ph idx="1" type="body"/>
          </p:nvPr>
        </p:nvSpPr>
        <p:spPr>
          <a:xfrm>
            <a:off x="457200" y="1295400"/>
            <a:ext cx="4038600" cy="5504688"/>
          </a:xfrm>
          <a:prstGeom prst="rect">
            <a:avLst/>
          </a:prstGeom>
          <a:noFill/>
          <a:ln>
            <a:noFill/>
          </a:ln>
        </p:spPr>
        <p:txBody>
          <a:bodyPr anchorCtr="0" anchor="t" bIns="45700" lIns="91425" spcFirstLastPara="1" rIns="91425" wrap="square" tIns="91425">
            <a:normAutofit/>
          </a:bodyPr>
          <a:lstStyle>
            <a:lvl1pPr indent="-370840" lvl="0" marL="457200" algn="l">
              <a:spcBef>
                <a:spcPts val="0"/>
              </a:spcBef>
              <a:spcAft>
                <a:spcPts val="0"/>
              </a:spcAft>
              <a:buSzPts val="224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71" name="Google Shape;71;p75"/>
          <p:cNvSpPr txBox="1"/>
          <p:nvPr>
            <p:ph idx="2" type="body"/>
          </p:nvPr>
        </p:nvSpPr>
        <p:spPr>
          <a:xfrm>
            <a:off x="4648200" y="1295400"/>
            <a:ext cx="4038600" cy="5504688"/>
          </a:xfrm>
          <a:prstGeom prst="rect">
            <a:avLst/>
          </a:prstGeom>
          <a:noFill/>
          <a:ln>
            <a:noFill/>
          </a:ln>
        </p:spPr>
        <p:txBody>
          <a:bodyPr anchorCtr="0" anchor="t" bIns="45700" lIns="54850" spcFirstLastPara="1" rIns="91425" wrap="square" tIns="91425">
            <a:normAutofit/>
          </a:bodyPr>
          <a:lstStyle>
            <a:lvl1pPr indent="-370840" lvl="0" marL="457200" algn="l">
              <a:spcBef>
                <a:spcPts val="0"/>
              </a:spcBef>
              <a:spcAft>
                <a:spcPts val="0"/>
              </a:spcAft>
              <a:buSzPts val="224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72" name="Google Shape;72;p75"/>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76"/>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45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76"/>
          <p:cNvSpPr txBox="1"/>
          <p:nvPr>
            <p:ph idx="1" type="body"/>
          </p:nvPr>
        </p:nvSpPr>
        <p:spPr>
          <a:xfrm>
            <a:off x="457200" y="1295400"/>
            <a:ext cx="4040188" cy="715355"/>
          </a:xfrm>
          <a:prstGeom prst="rect">
            <a:avLst/>
          </a:prstGeom>
          <a:noFill/>
          <a:ln>
            <a:noFill/>
          </a:ln>
        </p:spPr>
        <p:txBody>
          <a:bodyPr anchorCtr="0" anchor="ctr" bIns="45700" lIns="146300" spcFirstLastPara="1" rIns="91425" wrap="square" tIns="91425">
            <a:norm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78" name="Google Shape;78;p76"/>
          <p:cNvSpPr txBox="1"/>
          <p:nvPr>
            <p:ph idx="2" type="body"/>
          </p:nvPr>
        </p:nvSpPr>
        <p:spPr>
          <a:xfrm>
            <a:off x="457200" y="2023338"/>
            <a:ext cx="4040188" cy="4377462"/>
          </a:xfrm>
          <a:prstGeom prst="rect">
            <a:avLst/>
          </a:prstGeom>
          <a:noFill/>
          <a:ln>
            <a:noFill/>
          </a:ln>
        </p:spPr>
        <p:txBody>
          <a:bodyPr anchorCtr="0" anchor="t" bIns="45700" lIns="54850" spcFirstLastPara="1" rIns="91425" wrap="square" tIns="91425">
            <a:normAutofit/>
          </a:bodyPr>
          <a:lstStyle>
            <a:lvl1pPr indent="-350520" lvl="0" marL="457200" algn="l">
              <a:spcBef>
                <a:spcPts val="0"/>
              </a:spcBef>
              <a:spcAft>
                <a:spcPts val="0"/>
              </a:spcAft>
              <a:buSzPts val="192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79" name="Google Shape;79;p76"/>
          <p:cNvSpPr txBox="1"/>
          <p:nvPr>
            <p:ph idx="3" type="body"/>
          </p:nvPr>
        </p:nvSpPr>
        <p:spPr>
          <a:xfrm>
            <a:off x="4645025" y="1295400"/>
            <a:ext cx="4041775" cy="715355"/>
          </a:xfrm>
          <a:prstGeom prst="rect">
            <a:avLst/>
          </a:prstGeom>
          <a:noFill/>
          <a:ln>
            <a:noFill/>
          </a:ln>
        </p:spPr>
        <p:txBody>
          <a:bodyPr anchorCtr="0" anchor="ctr" bIns="45700" lIns="146300" spcFirstLastPara="1" rIns="91425" wrap="square" tIns="91425">
            <a:norm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80" name="Google Shape;80;p76"/>
          <p:cNvSpPr txBox="1"/>
          <p:nvPr>
            <p:ph idx="4" type="body"/>
          </p:nvPr>
        </p:nvSpPr>
        <p:spPr>
          <a:xfrm>
            <a:off x="4645025" y="2023338"/>
            <a:ext cx="4041775" cy="4377462"/>
          </a:xfrm>
          <a:prstGeom prst="rect">
            <a:avLst/>
          </a:prstGeom>
          <a:noFill/>
          <a:ln>
            <a:noFill/>
          </a:ln>
        </p:spPr>
        <p:txBody>
          <a:bodyPr anchorCtr="0" anchor="t" bIns="45700" lIns="54850" spcFirstLastPara="1" rIns="91425" wrap="square" tIns="91425">
            <a:normAutofit/>
          </a:bodyPr>
          <a:lstStyle>
            <a:lvl1pPr indent="-350520" lvl="0" marL="457200" algn="l">
              <a:spcBef>
                <a:spcPts val="0"/>
              </a:spcBef>
              <a:spcAft>
                <a:spcPts val="0"/>
              </a:spcAft>
              <a:buSzPts val="192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1" name="Google Shape;81;p76"/>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4" name="Shape 84"/>
        <p:cNvGrpSpPr/>
        <p:nvPr/>
      </p:nvGrpSpPr>
      <p:grpSpPr>
        <a:xfrm>
          <a:off x="0" y="0"/>
          <a:ext cx="0" cy="0"/>
          <a:chOff x="0" y="0"/>
          <a:chExt cx="0" cy="0"/>
        </a:xfrm>
      </p:grpSpPr>
      <p:sp>
        <p:nvSpPr>
          <p:cNvPr id="85" name="Google Shape;85;p77"/>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68"/>
          <p:cNvSpPr/>
          <p:nvPr/>
        </p:nvSpPr>
        <p:spPr>
          <a:xfrm>
            <a:off x="0" y="102108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68"/>
          <p:cNvSpPr/>
          <p:nvPr/>
        </p:nvSpPr>
        <p:spPr>
          <a:xfrm>
            <a:off x="0" y="1"/>
            <a:ext cx="9143999" cy="10210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68"/>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6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accent2"/>
              </a:buClr>
              <a:buSzPts val="2800"/>
              <a:buFont typeface="Noto Sans Symbols"/>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accent3"/>
              </a:buClr>
              <a:buSzPts val="2400"/>
              <a:buFont typeface="Noto Sans Symbols"/>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accent4"/>
              </a:buClr>
              <a:buSzPts val="2000"/>
              <a:buFont typeface="Noto Sans Symbols"/>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lt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14" name="Google Shape;14;p68"/>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5" name="Google Shape;15;p6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6" name="Google Shape;16;p6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67"/>
          <p:cNvSpPr/>
          <p:nvPr/>
        </p:nvSpPr>
        <p:spPr>
          <a:xfrm>
            <a:off x="0" y="102108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5" name="Google Shape;35;p67"/>
          <p:cNvSpPr/>
          <p:nvPr/>
        </p:nvSpPr>
        <p:spPr>
          <a:xfrm>
            <a:off x="0" y="1"/>
            <a:ext cx="9143999" cy="10210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6" name="Google Shape;36;p67"/>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7"/>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accent2"/>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3"/>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accent4"/>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38" name="Google Shape;38;p67"/>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sz="900">
                <a:solidFill>
                  <a:srgbClr val="41414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9" name="Google Shape;39;p6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sz="900">
                <a:solidFill>
                  <a:srgbClr val="41414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0" name="Google Shape;40;p6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sz="900" u="none">
                <a:solidFill>
                  <a:srgbClr val="414141"/>
                </a:solidFill>
                <a:latin typeface="Calibri"/>
                <a:ea typeface="Calibri"/>
                <a:cs typeface="Calibri"/>
                <a:sym typeface="Calibri"/>
              </a:defRPr>
            </a:lvl1pPr>
            <a:lvl2pPr indent="0" lvl="1" marL="0" marR="0" rtl="0" algn="r">
              <a:spcBef>
                <a:spcPts val="0"/>
              </a:spcBef>
              <a:buNone/>
              <a:defRPr b="0" sz="900" u="none">
                <a:solidFill>
                  <a:srgbClr val="414141"/>
                </a:solidFill>
                <a:latin typeface="Calibri"/>
                <a:ea typeface="Calibri"/>
                <a:cs typeface="Calibri"/>
                <a:sym typeface="Calibri"/>
              </a:defRPr>
            </a:lvl2pPr>
            <a:lvl3pPr indent="0" lvl="2" marL="0" marR="0" rtl="0" algn="r">
              <a:spcBef>
                <a:spcPts val="0"/>
              </a:spcBef>
              <a:buNone/>
              <a:defRPr b="0" sz="900" u="none">
                <a:solidFill>
                  <a:srgbClr val="414141"/>
                </a:solidFill>
                <a:latin typeface="Calibri"/>
                <a:ea typeface="Calibri"/>
                <a:cs typeface="Calibri"/>
                <a:sym typeface="Calibri"/>
              </a:defRPr>
            </a:lvl3pPr>
            <a:lvl4pPr indent="0" lvl="3" marL="0" marR="0" rtl="0" algn="r">
              <a:spcBef>
                <a:spcPts val="0"/>
              </a:spcBef>
              <a:buNone/>
              <a:defRPr b="0" sz="900" u="none">
                <a:solidFill>
                  <a:srgbClr val="414141"/>
                </a:solidFill>
                <a:latin typeface="Calibri"/>
                <a:ea typeface="Calibri"/>
                <a:cs typeface="Calibri"/>
                <a:sym typeface="Calibri"/>
              </a:defRPr>
            </a:lvl4pPr>
            <a:lvl5pPr indent="0" lvl="4" marL="0" marR="0" rtl="0" algn="r">
              <a:spcBef>
                <a:spcPts val="0"/>
              </a:spcBef>
              <a:buNone/>
              <a:defRPr b="0" sz="900" u="none">
                <a:solidFill>
                  <a:srgbClr val="414141"/>
                </a:solidFill>
                <a:latin typeface="Calibri"/>
                <a:ea typeface="Calibri"/>
                <a:cs typeface="Calibri"/>
                <a:sym typeface="Calibri"/>
              </a:defRPr>
            </a:lvl5pPr>
            <a:lvl6pPr indent="0" lvl="5" marL="0" marR="0" rtl="0" algn="r">
              <a:spcBef>
                <a:spcPts val="0"/>
              </a:spcBef>
              <a:buNone/>
              <a:defRPr b="0" sz="900" u="none">
                <a:solidFill>
                  <a:srgbClr val="414141"/>
                </a:solidFill>
                <a:latin typeface="Calibri"/>
                <a:ea typeface="Calibri"/>
                <a:cs typeface="Calibri"/>
                <a:sym typeface="Calibri"/>
              </a:defRPr>
            </a:lvl6pPr>
            <a:lvl7pPr indent="0" lvl="6" marL="0" marR="0" rtl="0" algn="r">
              <a:spcBef>
                <a:spcPts val="0"/>
              </a:spcBef>
              <a:buNone/>
              <a:defRPr b="0" sz="900" u="none">
                <a:solidFill>
                  <a:srgbClr val="414141"/>
                </a:solidFill>
                <a:latin typeface="Calibri"/>
                <a:ea typeface="Calibri"/>
                <a:cs typeface="Calibri"/>
                <a:sym typeface="Calibri"/>
              </a:defRPr>
            </a:lvl7pPr>
            <a:lvl8pPr indent="0" lvl="7" marL="0" marR="0" rtl="0" algn="r">
              <a:spcBef>
                <a:spcPts val="0"/>
              </a:spcBef>
              <a:buNone/>
              <a:defRPr b="0" sz="900" u="none">
                <a:solidFill>
                  <a:srgbClr val="414141"/>
                </a:solidFill>
                <a:latin typeface="Calibri"/>
                <a:ea typeface="Calibri"/>
                <a:cs typeface="Calibri"/>
                <a:sym typeface="Calibri"/>
              </a:defRPr>
            </a:lvl8pPr>
            <a:lvl9pPr indent="0" lvl="8" marL="0" marR="0" rtl="0" algn="r">
              <a:spcBef>
                <a:spcPts val="0"/>
              </a:spcBef>
              <a:buNone/>
              <a:defRPr b="0" sz="900" u="non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gif"/><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gif"/><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8.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8.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0.png"/><Relationship Id="rId4" Type="http://schemas.openxmlformats.org/officeDocument/2006/relationships/image" Target="../media/image18.gif"/><Relationship Id="rId5" Type="http://schemas.openxmlformats.org/officeDocument/2006/relationships/image" Target="../media/image22.png"/><Relationship Id="rId6"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3.jpg"/><Relationship Id="rId4" Type="http://schemas.openxmlformats.org/officeDocument/2006/relationships/image" Target="../media/image27.png"/><Relationship Id="rId5"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533400" y="1447800"/>
            <a:ext cx="8610600" cy="3352800"/>
          </a:xfrm>
          <a:prstGeom prst="rect">
            <a:avLst/>
          </a:prstGeom>
          <a:noFill/>
          <a:ln>
            <a:noFill/>
          </a:ln>
        </p:spPr>
        <p:txBody>
          <a:bodyPr anchorCtr="0" anchor="b" bIns="0" lIns="91425" spcFirstLastPara="1" rIns="45700" wrap="square" tIns="0">
            <a:normAutofit/>
          </a:bodyPr>
          <a:lstStyle/>
          <a:p>
            <a:pPr indent="0" lvl="0" marL="0" rtl="0" algn="l">
              <a:spcBef>
                <a:spcPts val="0"/>
              </a:spcBef>
              <a:spcAft>
                <a:spcPts val="0"/>
              </a:spcAft>
              <a:buClr>
                <a:srgbClr val="FFC700"/>
              </a:buClr>
              <a:buSzPts val="6000"/>
              <a:buFont typeface="Corbel"/>
              <a:buNone/>
            </a:pPr>
            <a:r>
              <a:rPr lang="en-US" sz="6000"/>
              <a:t>Clustering</a:t>
            </a:r>
            <a:br>
              <a:rPr lang="en-US" sz="6000"/>
            </a:br>
            <a:br>
              <a:rPr lang="en-US" sz="2800"/>
            </a:br>
            <a:r>
              <a:rPr lang="en-US" sz="2800"/>
              <a:t>Professor Wei-Min Shen</a:t>
            </a:r>
            <a:br>
              <a:rPr lang="en-US" sz="2800"/>
            </a:br>
            <a:r>
              <a:rPr lang="en-US" sz="2800"/>
              <a:t>University of Southern California</a:t>
            </a:r>
            <a:br>
              <a:rPr lang="en-US" sz="2800"/>
            </a:br>
            <a:endParaRPr sz="6000"/>
          </a:p>
        </p:txBody>
      </p:sp>
      <p:sp>
        <p:nvSpPr>
          <p:cNvPr id="140" name="Google Shape;140;p1"/>
          <p:cNvSpPr txBox="1"/>
          <p:nvPr/>
        </p:nvSpPr>
        <p:spPr>
          <a:xfrm>
            <a:off x="762000" y="5257800"/>
            <a:ext cx="6705600"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Corbel"/>
                <a:ea typeface="Corbel"/>
                <a:cs typeface="Corbel"/>
                <a:sym typeface="Corbel"/>
              </a:rPr>
              <a:t>Mining of Massive Datasets</a:t>
            </a:r>
            <a:endParaRPr/>
          </a:p>
          <a:p>
            <a:pPr indent="0" lvl="0" marL="0" marR="0" rtl="0" algn="l">
              <a:spcBef>
                <a:spcPts val="0"/>
              </a:spcBef>
              <a:spcAft>
                <a:spcPts val="0"/>
              </a:spcAft>
              <a:buNone/>
            </a:pPr>
            <a:r>
              <a:rPr lang="en-US" sz="2400">
                <a:solidFill>
                  <a:schemeClr val="lt1"/>
                </a:solidFill>
                <a:latin typeface="Corbel"/>
                <a:ea typeface="Corbel"/>
                <a:cs typeface="Corbel"/>
                <a:sym typeface="Corbel"/>
              </a:rPr>
              <a:t>Jure Leskovec, Anand Rajaraman, Jeff Ullman </a:t>
            </a:r>
            <a:r>
              <a:rPr lang="en-US" sz="2000">
                <a:solidFill>
                  <a:schemeClr val="lt1"/>
                </a:solidFill>
                <a:latin typeface="Corbel"/>
                <a:ea typeface="Corbel"/>
                <a:cs typeface="Corbel"/>
                <a:sym typeface="Corbel"/>
              </a:rPr>
              <a:t>Stanford University</a:t>
            </a:r>
            <a:endParaRPr/>
          </a:p>
          <a:p>
            <a:pPr indent="0" lvl="0" marL="0" marR="0" rtl="0" algn="l">
              <a:spcBef>
                <a:spcPts val="0"/>
              </a:spcBef>
              <a:spcAft>
                <a:spcPts val="0"/>
              </a:spcAft>
              <a:buNone/>
            </a:pPr>
            <a:r>
              <a:rPr lang="en-US" sz="3200">
                <a:solidFill>
                  <a:schemeClr val="lt1"/>
                </a:solidFill>
                <a:latin typeface="Corbel"/>
                <a:ea typeface="Corbel"/>
                <a:cs typeface="Corbel"/>
                <a:sym typeface="Corbel"/>
              </a:rPr>
              <a:t>http://www.mmds.org </a:t>
            </a:r>
            <a:endParaRPr/>
          </a:p>
        </p:txBody>
      </p:sp>
      <p:pic>
        <p:nvPicPr>
          <p:cNvPr descr="http://asia.stanford.edu/images/StanfordSealSmall.jpg" id="141" name="Google Shape;141;p1"/>
          <p:cNvPicPr preferRelativeResize="0"/>
          <p:nvPr/>
        </p:nvPicPr>
        <p:blipFill rotWithShape="1">
          <a:blip r:embed="rId3">
            <a:alphaModFix/>
          </a:blip>
          <a:srcRect b="0" l="0" r="0" t="0"/>
          <a:stretch/>
        </p:blipFill>
        <p:spPr>
          <a:xfrm>
            <a:off x="7452360" y="5166360"/>
            <a:ext cx="1691640" cy="1691640"/>
          </a:xfrm>
          <a:prstGeom prst="rect">
            <a:avLst/>
          </a:prstGeom>
          <a:noFill/>
          <a:ln>
            <a:noFill/>
          </a:ln>
        </p:spPr>
      </p:pic>
      <p:sp>
        <p:nvSpPr>
          <p:cNvPr id="142" name="Google Shape;142;p1"/>
          <p:cNvSpPr txBox="1"/>
          <p:nvPr/>
        </p:nvSpPr>
        <p:spPr>
          <a:xfrm>
            <a:off x="2438400" y="44824"/>
            <a:ext cx="6705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Note to other teachers and users of these slides:</a:t>
            </a:r>
            <a:r>
              <a:rPr lang="en-US" sz="1200">
                <a:solidFill>
                  <a:schemeClr val="lt1"/>
                </a:solidFill>
                <a:latin typeface="Arial"/>
                <a:ea typeface="Arial"/>
                <a:cs typeface="Arial"/>
                <a:sym typeface="Arial"/>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u="sng">
                <a:solidFill>
                  <a:schemeClr val="lt1"/>
                </a:solidFill>
                <a:latin typeface="Arial"/>
                <a:ea typeface="Arial"/>
                <a:cs typeface="Arial"/>
                <a:sym typeface="Arial"/>
                <a:hlinkClick r:id="rId4">
                  <a:extLst>
                    <a:ext uri="{A12FA001-AC4F-418D-AE19-62706E023703}">
                      <ahyp:hlinkClr val="tx"/>
                    </a:ext>
                  </a:extLst>
                </a:hlinkClick>
              </a:rPr>
              <a:t>http://www.mmds.org</a:t>
            </a:r>
            <a:r>
              <a:rPr lang="en-US" sz="1200">
                <a:solidFill>
                  <a:schemeClr val="lt1"/>
                </a:solidFill>
                <a:latin typeface="Arial"/>
                <a:ea typeface="Arial"/>
                <a:cs typeface="Arial"/>
                <a:sym typeface="Aria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Clustering Problem: Music CDs</a:t>
            </a:r>
            <a:endParaRPr/>
          </a:p>
        </p:txBody>
      </p:sp>
      <p:sp>
        <p:nvSpPr>
          <p:cNvPr id="264" name="Google Shape;264;p10"/>
          <p:cNvSpPr txBox="1"/>
          <p:nvPr>
            <p:ph idx="1" type="body"/>
          </p:nvPr>
        </p:nvSpPr>
        <p:spPr>
          <a:xfrm>
            <a:off x="457200" y="1371600"/>
            <a:ext cx="8229600" cy="5334000"/>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D60093"/>
                </a:solidFill>
              </a:rPr>
              <a:t>Intuitively:</a:t>
            </a:r>
            <a:r>
              <a:rPr lang="en-US"/>
              <a:t> </a:t>
            </a:r>
            <a:r>
              <a:rPr b="1" lang="en-US"/>
              <a:t>Music divides into categories, and customers prefer a few categories</a:t>
            </a:r>
            <a:endParaRPr/>
          </a:p>
          <a:p>
            <a:pPr indent="-274319" lvl="1" marL="731520" rtl="0" algn="l">
              <a:spcBef>
                <a:spcPts val="560"/>
              </a:spcBef>
              <a:spcAft>
                <a:spcPts val="0"/>
              </a:spcAft>
              <a:buSzPts val="2800"/>
              <a:buChar char="▪"/>
            </a:pPr>
            <a:r>
              <a:rPr lang="en-US"/>
              <a:t>But what are categories really?</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lang="en-US"/>
              <a:t>Represent a CD by a set of customers who bought it</a:t>
            </a:r>
            <a:endParaRPr/>
          </a:p>
          <a:p>
            <a:pPr indent="-96519" lvl="1" marL="731520" rtl="0" algn="l">
              <a:spcBef>
                <a:spcPts val="560"/>
              </a:spcBef>
              <a:spcAft>
                <a:spcPts val="0"/>
              </a:spcAft>
              <a:buSzPts val="2800"/>
              <a:buNone/>
            </a:pPr>
            <a:r>
              <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lang="en-US"/>
              <a:t>Similar CDs have similar sets of customers, and vice-versa</a:t>
            </a:r>
            <a:endParaRPr/>
          </a:p>
          <a:p>
            <a:pPr indent="0" lvl="0" marL="118871" rtl="0" algn="l">
              <a:spcBef>
                <a:spcPts val="0"/>
              </a:spcBef>
              <a:spcAft>
                <a:spcPts val="0"/>
              </a:spcAft>
              <a:buSzPts val="2560"/>
              <a:buNone/>
            </a:pPr>
            <a:r>
              <a:t/>
            </a:r>
            <a:endParaRPr/>
          </a:p>
          <a:p>
            <a:pPr indent="-55880" lvl="3" marL="1216152" rtl="0" algn="l">
              <a:spcBef>
                <a:spcPts val="400"/>
              </a:spcBef>
              <a:spcAft>
                <a:spcPts val="0"/>
              </a:spcAft>
              <a:buSzPts val="2000"/>
              <a:buNone/>
            </a:pPr>
            <a:r>
              <a:t/>
            </a:r>
            <a:endParaRPr/>
          </a:p>
        </p:txBody>
      </p:sp>
      <p:sp>
        <p:nvSpPr>
          <p:cNvPr id="265" name="Google Shape;265;p1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1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Clustering Problem: Music CDs</a:t>
            </a:r>
            <a:endParaRPr/>
          </a:p>
        </p:txBody>
      </p:sp>
      <p:sp>
        <p:nvSpPr>
          <p:cNvPr id="272" name="Google Shape;272;p11"/>
          <p:cNvSpPr txBox="1"/>
          <p:nvPr>
            <p:ph idx="1" type="body"/>
          </p:nvPr>
        </p:nvSpPr>
        <p:spPr>
          <a:xfrm>
            <a:off x="457200" y="1295400"/>
            <a:ext cx="8534400" cy="5562600"/>
          </a:xfrm>
          <a:prstGeom prst="rect">
            <a:avLst/>
          </a:prstGeom>
          <a:noFill/>
          <a:ln>
            <a:noFill/>
          </a:ln>
        </p:spPr>
        <p:txBody>
          <a:bodyPr anchorCtr="0" anchor="t" bIns="45700" lIns="54850" spcFirstLastPara="1" rIns="91425" wrap="square" tIns="91425">
            <a:normAutofit/>
          </a:bodyPr>
          <a:lstStyle/>
          <a:p>
            <a:pPr indent="0" lvl="0" marL="118871" rtl="0" algn="l">
              <a:spcBef>
                <a:spcPts val="0"/>
              </a:spcBef>
              <a:spcAft>
                <a:spcPts val="0"/>
              </a:spcAft>
              <a:buSzPts val="2560"/>
              <a:buNone/>
            </a:pPr>
            <a:r>
              <a:rPr b="1" lang="en-US">
                <a:solidFill>
                  <a:srgbClr val="0000FF"/>
                </a:solidFill>
              </a:rPr>
              <a:t>Space of all CDs:</a:t>
            </a:r>
            <a:endParaRPr/>
          </a:p>
          <a:p>
            <a:pPr indent="-320040" lvl="0" marL="438912" rtl="0" algn="l">
              <a:spcBef>
                <a:spcPts val="0"/>
              </a:spcBef>
              <a:spcAft>
                <a:spcPts val="0"/>
              </a:spcAft>
              <a:buSzPts val="2560"/>
              <a:buChar char="◼"/>
            </a:pPr>
            <a:r>
              <a:rPr lang="en-US"/>
              <a:t>Think of a space with one dim. for each customer (there are many customers!)</a:t>
            </a:r>
            <a:endParaRPr/>
          </a:p>
          <a:p>
            <a:pPr indent="-274319" lvl="1" marL="731520" rtl="0" algn="l">
              <a:spcBef>
                <a:spcPts val="560"/>
              </a:spcBef>
              <a:spcAft>
                <a:spcPts val="0"/>
              </a:spcAft>
              <a:buSzPts val="2800"/>
              <a:buChar char="▪"/>
            </a:pPr>
            <a:r>
              <a:rPr lang="en-US"/>
              <a:t>Values in a dimension may be 0 or 1 only</a:t>
            </a:r>
            <a:endParaRPr/>
          </a:p>
          <a:p>
            <a:pPr indent="-274319" lvl="1" marL="731520" rtl="0" algn="l">
              <a:spcBef>
                <a:spcPts val="560"/>
              </a:spcBef>
              <a:spcAft>
                <a:spcPts val="0"/>
              </a:spcAft>
              <a:buSzPts val="2800"/>
              <a:buChar char="▪"/>
            </a:pPr>
            <a:r>
              <a:rPr lang="en-US"/>
              <a:t>A CD is a point in this space (</a:t>
            </a:r>
            <a:r>
              <a:rPr i="1" lang="en-US"/>
              <a:t>x</a:t>
            </a:r>
            <a:r>
              <a:rPr baseline="-25000" lang="en-US"/>
              <a:t>1</a:t>
            </a:r>
            <a:r>
              <a:rPr lang="en-US"/>
              <a:t>, </a:t>
            </a:r>
            <a:r>
              <a:rPr i="1" lang="en-US"/>
              <a:t>x</a:t>
            </a:r>
            <a:r>
              <a:rPr baseline="-25000" lang="en-US"/>
              <a:t>2</a:t>
            </a:r>
            <a:r>
              <a:rPr lang="en-US"/>
              <a:t>,…, </a:t>
            </a:r>
            <a:r>
              <a:rPr i="1" lang="en-US"/>
              <a:t>x</a:t>
            </a:r>
            <a:r>
              <a:rPr baseline="-25000" i="1" lang="en-US"/>
              <a:t>k</a:t>
            </a:r>
            <a:r>
              <a:rPr lang="en-US"/>
              <a:t>), </a:t>
            </a:r>
            <a:br>
              <a:rPr lang="en-US"/>
            </a:br>
            <a:r>
              <a:rPr lang="en-US"/>
              <a:t>where </a:t>
            </a:r>
            <a:r>
              <a:rPr i="1" lang="en-US"/>
              <a:t>x</a:t>
            </a:r>
            <a:r>
              <a:rPr baseline="-25000" i="1" lang="en-US"/>
              <a:t>i</a:t>
            </a:r>
            <a:r>
              <a:rPr lang="en-US"/>
              <a:t> = 1 iff the </a:t>
            </a:r>
            <a:r>
              <a:rPr i="1" lang="en-US"/>
              <a:t>i </a:t>
            </a:r>
            <a:r>
              <a:rPr baseline="30000" lang="en-US"/>
              <a:t>th</a:t>
            </a:r>
            <a:r>
              <a:rPr lang="en-US"/>
              <a:t> customer bought the CD</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lang="en-US"/>
              <a:t>For Amazon, the dimension is tens of millions</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t>Task:</a:t>
            </a:r>
            <a:r>
              <a:rPr lang="en-US"/>
              <a:t> Find clusters of similar CDs</a:t>
            </a:r>
            <a:endParaRPr/>
          </a:p>
        </p:txBody>
      </p:sp>
      <p:sp>
        <p:nvSpPr>
          <p:cNvPr id="273" name="Google Shape;273;p1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74" name="Google Shape;274;p1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Cosine, Jaccard, and Euclidean</a:t>
            </a:r>
            <a:endParaRPr/>
          </a:p>
        </p:txBody>
      </p:sp>
      <p:sp>
        <p:nvSpPr>
          <p:cNvPr id="280" name="Google Shape;280;p12"/>
          <p:cNvSpPr txBox="1"/>
          <p:nvPr>
            <p:ph idx="1" type="body"/>
          </p:nvPr>
        </p:nvSpPr>
        <p:spPr>
          <a:xfrm>
            <a:off x="457200" y="1295400"/>
            <a:ext cx="75438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0000FF"/>
                </a:solidFill>
              </a:rPr>
              <a:t>As with CDs we have a choice when we think of documents as sets of words or shingles:</a:t>
            </a:r>
            <a:endParaRPr/>
          </a:p>
          <a:p>
            <a:pPr indent="-274319" lvl="1" marL="731520" rtl="0" algn="l">
              <a:spcBef>
                <a:spcPts val="560"/>
              </a:spcBef>
              <a:spcAft>
                <a:spcPts val="0"/>
              </a:spcAft>
              <a:buSzPts val="2800"/>
              <a:buChar char="▪"/>
            </a:pPr>
            <a:r>
              <a:rPr b="1" lang="en-US">
                <a:solidFill>
                  <a:srgbClr val="D60093"/>
                </a:solidFill>
              </a:rPr>
              <a:t>Sets as vectors:</a:t>
            </a:r>
            <a:r>
              <a:rPr lang="en-US"/>
              <a:t> Measure similarity by the </a:t>
            </a:r>
            <a:r>
              <a:rPr b="1" lang="en-US"/>
              <a:t>cosine distance</a:t>
            </a:r>
            <a:endParaRPr/>
          </a:p>
          <a:p>
            <a:pPr indent="-274319" lvl="1" marL="731520" rtl="0" algn="l">
              <a:spcBef>
                <a:spcPts val="560"/>
              </a:spcBef>
              <a:spcAft>
                <a:spcPts val="0"/>
              </a:spcAft>
              <a:buSzPts val="2800"/>
              <a:buChar char="▪"/>
            </a:pPr>
            <a:r>
              <a:rPr b="1" lang="en-US">
                <a:solidFill>
                  <a:srgbClr val="D60093"/>
                </a:solidFill>
              </a:rPr>
              <a:t>Sets as sets:</a:t>
            </a:r>
            <a:r>
              <a:rPr lang="en-US"/>
              <a:t> Measure similarity by the </a:t>
            </a:r>
            <a:r>
              <a:rPr b="1" lang="en-US"/>
              <a:t>Jaccard distance</a:t>
            </a:r>
            <a:endParaRPr/>
          </a:p>
          <a:p>
            <a:pPr indent="-274319" lvl="1" marL="731520" rtl="0" algn="l">
              <a:spcBef>
                <a:spcPts val="560"/>
              </a:spcBef>
              <a:spcAft>
                <a:spcPts val="0"/>
              </a:spcAft>
              <a:buSzPts val="2800"/>
              <a:buChar char="▪"/>
            </a:pPr>
            <a:r>
              <a:rPr b="1" lang="en-US">
                <a:solidFill>
                  <a:srgbClr val="D60093"/>
                </a:solidFill>
              </a:rPr>
              <a:t>Sets as points:</a:t>
            </a:r>
            <a:r>
              <a:rPr lang="en-US"/>
              <a:t> Measure similarity by </a:t>
            </a:r>
            <a:r>
              <a:rPr b="1" lang="en-US"/>
              <a:t>Euclidean distance</a:t>
            </a:r>
            <a:endParaRPr/>
          </a:p>
        </p:txBody>
      </p:sp>
      <p:sp>
        <p:nvSpPr>
          <p:cNvPr id="281" name="Google Shape;281;p1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82" name="Google Shape;282;p1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Measure similarity</a:t>
            </a:r>
            <a:endParaRPr/>
          </a:p>
        </p:txBody>
      </p:sp>
      <p:sp>
        <p:nvSpPr>
          <p:cNvPr id="288" name="Google Shape;288;p1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157480" lvl="0" marL="438912" rtl="0" algn="l">
              <a:spcBef>
                <a:spcPts val="0"/>
              </a:spcBef>
              <a:spcAft>
                <a:spcPts val="0"/>
              </a:spcAft>
              <a:buSzPts val="2560"/>
              <a:buNone/>
            </a:pPr>
            <a:r>
              <a:t/>
            </a:r>
            <a:endParaRPr/>
          </a:p>
        </p:txBody>
      </p:sp>
      <p:sp>
        <p:nvSpPr>
          <p:cNvPr id="289" name="Google Shape;289;p1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0" name="Google Shape;290;p13"/>
          <p:cNvPicPr preferRelativeResize="0"/>
          <p:nvPr/>
        </p:nvPicPr>
        <p:blipFill rotWithShape="1">
          <a:blip r:embed="rId3">
            <a:alphaModFix/>
          </a:blip>
          <a:srcRect b="0" l="0" r="0" t="0"/>
          <a:stretch/>
        </p:blipFill>
        <p:spPr>
          <a:xfrm>
            <a:off x="152400" y="1268234"/>
            <a:ext cx="3182075" cy="2436939"/>
          </a:xfrm>
          <a:prstGeom prst="rect">
            <a:avLst/>
          </a:prstGeom>
          <a:noFill/>
          <a:ln>
            <a:noFill/>
          </a:ln>
        </p:spPr>
      </p:pic>
      <p:pic>
        <p:nvPicPr>
          <p:cNvPr id="291" name="Google Shape;291;p13"/>
          <p:cNvPicPr preferRelativeResize="0"/>
          <p:nvPr/>
        </p:nvPicPr>
        <p:blipFill rotWithShape="1">
          <a:blip r:embed="rId4">
            <a:alphaModFix/>
          </a:blip>
          <a:srcRect b="0" l="0" r="0" t="0"/>
          <a:stretch/>
        </p:blipFill>
        <p:spPr>
          <a:xfrm>
            <a:off x="609600" y="3728364"/>
            <a:ext cx="2438400" cy="966952"/>
          </a:xfrm>
          <a:prstGeom prst="rect">
            <a:avLst/>
          </a:prstGeom>
          <a:noFill/>
          <a:ln>
            <a:noFill/>
          </a:ln>
        </p:spPr>
      </p:pic>
      <p:pic>
        <p:nvPicPr>
          <p:cNvPr id="292" name="Google Shape;292;p13"/>
          <p:cNvPicPr preferRelativeResize="0"/>
          <p:nvPr/>
        </p:nvPicPr>
        <p:blipFill rotWithShape="1">
          <a:blip r:embed="rId5">
            <a:alphaModFix/>
          </a:blip>
          <a:srcRect b="0" l="0" r="0" t="0"/>
          <a:stretch/>
        </p:blipFill>
        <p:spPr>
          <a:xfrm>
            <a:off x="447261" y="4597496"/>
            <a:ext cx="7904922" cy="2220483"/>
          </a:xfrm>
          <a:prstGeom prst="rect">
            <a:avLst/>
          </a:prstGeom>
          <a:noFill/>
          <a:ln>
            <a:noFill/>
          </a:ln>
        </p:spPr>
      </p:pic>
      <p:pic>
        <p:nvPicPr>
          <p:cNvPr id="293" name="Google Shape;293;p13"/>
          <p:cNvPicPr preferRelativeResize="0"/>
          <p:nvPr/>
        </p:nvPicPr>
        <p:blipFill rotWithShape="1">
          <a:blip r:embed="rId6">
            <a:alphaModFix/>
          </a:blip>
          <a:srcRect b="0" l="0" r="0" t="0"/>
          <a:stretch/>
        </p:blipFill>
        <p:spPr>
          <a:xfrm>
            <a:off x="4953000" y="1309674"/>
            <a:ext cx="2984500" cy="3059487"/>
          </a:xfrm>
          <a:prstGeom prst="rect">
            <a:avLst/>
          </a:prstGeom>
          <a:noFill/>
          <a:ln>
            <a:noFill/>
          </a:ln>
        </p:spPr>
      </p:pic>
      <p:sp>
        <p:nvSpPr>
          <p:cNvPr id="294" name="Google Shape;294;p13"/>
          <p:cNvSpPr/>
          <p:nvPr/>
        </p:nvSpPr>
        <p:spPr>
          <a:xfrm>
            <a:off x="6679290" y="3048000"/>
            <a:ext cx="17027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rbel"/>
                <a:ea typeface="Corbel"/>
                <a:cs typeface="Corbel"/>
                <a:sym typeface="Corbel"/>
              </a:rPr>
              <a:t>cosine distance</a:t>
            </a:r>
            <a:endParaRPr sz="1800">
              <a:solidFill>
                <a:schemeClr val="dk1"/>
              </a:solidFill>
              <a:latin typeface="Corbel"/>
              <a:ea typeface="Corbel"/>
              <a:cs typeface="Corbel"/>
              <a:sym typeface="Corbel"/>
            </a:endParaRPr>
          </a:p>
        </p:txBody>
      </p:sp>
      <p:sp>
        <p:nvSpPr>
          <p:cNvPr id="295" name="Google Shape;295;p13"/>
          <p:cNvSpPr/>
          <p:nvPr/>
        </p:nvSpPr>
        <p:spPr>
          <a:xfrm>
            <a:off x="139148" y="3563245"/>
            <a:ext cx="18083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rbel"/>
                <a:ea typeface="Corbel"/>
                <a:cs typeface="Corbel"/>
                <a:sym typeface="Corbel"/>
              </a:rPr>
              <a:t>Jaccard distance</a:t>
            </a:r>
            <a:endParaRPr sz="1800">
              <a:solidFill>
                <a:schemeClr val="dk1"/>
              </a:solidFill>
              <a:latin typeface="Corbel"/>
              <a:ea typeface="Corbel"/>
              <a:cs typeface="Corbel"/>
              <a:sym typeface="Corbel"/>
            </a:endParaRPr>
          </a:p>
        </p:txBody>
      </p:sp>
      <p:sp>
        <p:nvSpPr>
          <p:cNvPr id="296" name="Google Shape;296;p13"/>
          <p:cNvSpPr/>
          <p:nvPr/>
        </p:nvSpPr>
        <p:spPr>
          <a:xfrm>
            <a:off x="6511776" y="1359339"/>
            <a:ext cx="20377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rbel"/>
                <a:ea typeface="Corbel"/>
                <a:cs typeface="Corbel"/>
                <a:sym typeface="Corbel"/>
              </a:rPr>
              <a:t>Euclidean distance</a:t>
            </a:r>
            <a:endParaRPr sz="1800">
              <a:solidFill>
                <a:schemeClr val="dk1"/>
              </a:solidFill>
              <a:latin typeface="Corbel"/>
              <a:ea typeface="Corbel"/>
              <a:cs typeface="Corbel"/>
              <a:sym typeface="Corbel"/>
            </a:endParaRPr>
          </a:p>
        </p:txBody>
      </p:sp>
      <p:sp>
        <p:nvSpPr>
          <p:cNvPr id="297" name="Google Shape;297;p13"/>
          <p:cNvSpPr/>
          <p:nvPr/>
        </p:nvSpPr>
        <p:spPr>
          <a:xfrm>
            <a:off x="6801873" y="4316884"/>
            <a:ext cx="17027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rbel"/>
                <a:ea typeface="Corbel"/>
                <a:cs typeface="Corbel"/>
                <a:sym typeface="Corbel"/>
              </a:rPr>
              <a:t>cosine distance</a:t>
            </a:r>
            <a:endParaRPr sz="1800">
              <a:solidFill>
                <a:schemeClr val="dk1"/>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p1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Overview: Methods of Clustering</a:t>
            </a:r>
            <a:endParaRPr/>
          </a:p>
        </p:txBody>
      </p:sp>
      <p:sp>
        <p:nvSpPr>
          <p:cNvPr id="304" name="Google Shape;304;p1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514350" lvl="0" marL="633222" rtl="0" algn="l">
              <a:spcBef>
                <a:spcPts val="0"/>
              </a:spcBef>
              <a:spcAft>
                <a:spcPts val="0"/>
              </a:spcAft>
              <a:buSzPts val="2560"/>
              <a:buFont typeface="Corbel"/>
              <a:buAutoNum type="arabicPeriod"/>
            </a:pPr>
            <a:r>
              <a:rPr b="1" lang="en-US">
                <a:solidFill>
                  <a:srgbClr val="0000FF"/>
                </a:solidFill>
              </a:rPr>
              <a:t>Hierarchical</a:t>
            </a:r>
            <a:endParaRPr/>
          </a:p>
          <a:p>
            <a:pPr indent="-274319" lvl="1" marL="731520" rtl="0" algn="l">
              <a:spcBef>
                <a:spcPts val="560"/>
              </a:spcBef>
              <a:spcAft>
                <a:spcPts val="0"/>
              </a:spcAft>
              <a:buSzPts val="2800"/>
              <a:buChar char="▪"/>
            </a:pPr>
            <a:r>
              <a:rPr b="1" lang="en-US">
                <a:solidFill>
                  <a:srgbClr val="D60093"/>
                </a:solidFill>
              </a:rPr>
              <a:t>Agglomerative</a:t>
            </a:r>
            <a:r>
              <a:rPr lang="en-US">
                <a:solidFill>
                  <a:srgbClr val="D60093"/>
                </a:solidFill>
              </a:rPr>
              <a:t> </a:t>
            </a:r>
            <a:r>
              <a:rPr lang="en-US"/>
              <a:t>(bottom up)</a:t>
            </a:r>
            <a:endParaRPr/>
          </a:p>
          <a:p>
            <a:pPr indent="-228600" lvl="2" marL="996696" rtl="0" algn="l">
              <a:spcBef>
                <a:spcPts val="480"/>
              </a:spcBef>
              <a:spcAft>
                <a:spcPts val="0"/>
              </a:spcAft>
              <a:buSzPts val="2400"/>
              <a:buChar char="▪"/>
            </a:pPr>
            <a:r>
              <a:rPr lang="en-US"/>
              <a:t>Initially, each point is a cluster</a:t>
            </a:r>
            <a:endParaRPr/>
          </a:p>
          <a:p>
            <a:pPr indent="-228600" lvl="2" marL="996696" rtl="0" algn="l">
              <a:spcBef>
                <a:spcPts val="480"/>
              </a:spcBef>
              <a:spcAft>
                <a:spcPts val="0"/>
              </a:spcAft>
              <a:buSzPts val="2400"/>
              <a:buChar char="▪"/>
            </a:pPr>
            <a:r>
              <a:rPr lang="en-US"/>
              <a:t>Repeatedly combine the two </a:t>
            </a:r>
            <a:br>
              <a:rPr lang="en-US"/>
            </a:br>
            <a:r>
              <a:rPr lang="en-US"/>
              <a:t>“nearest” clusters into one</a:t>
            </a:r>
            <a:endParaRPr/>
          </a:p>
          <a:p>
            <a:pPr indent="-274319" lvl="1" marL="731520" rtl="0" algn="l">
              <a:spcBef>
                <a:spcPts val="560"/>
              </a:spcBef>
              <a:spcAft>
                <a:spcPts val="0"/>
              </a:spcAft>
              <a:buSzPts val="2800"/>
              <a:buChar char="▪"/>
            </a:pPr>
            <a:r>
              <a:rPr b="1" lang="en-US">
                <a:solidFill>
                  <a:srgbClr val="D60093"/>
                </a:solidFill>
              </a:rPr>
              <a:t>Divisive</a:t>
            </a:r>
            <a:r>
              <a:rPr lang="en-US">
                <a:solidFill>
                  <a:srgbClr val="D60093"/>
                </a:solidFill>
              </a:rPr>
              <a:t> </a:t>
            </a:r>
            <a:r>
              <a:rPr lang="en-US"/>
              <a:t>(top down)</a:t>
            </a:r>
            <a:endParaRPr/>
          </a:p>
          <a:p>
            <a:pPr indent="-228600" lvl="2" marL="996696" rtl="0" algn="l">
              <a:spcBef>
                <a:spcPts val="480"/>
              </a:spcBef>
              <a:spcAft>
                <a:spcPts val="0"/>
              </a:spcAft>
              <a:buSzPts val="2400"/>
              <a:buChar char="▪"/>
            </a:pPr>
            <a:r>
              <a:rPr lang="en-US"/>
              <a:t>Start with one cluster and recursively split it</a:t>
            </a:r>
            <a:endParaRPr/>
          </a:p>
          <a:p>
            <a:pPr indent="-68579" lvl="8" marL="2231136" rtl="0" algn="l">
              <a:spcBef>
                <a:spcPts val="360"/>
              </a:spcBef>
              <a:spcAft>
                <a:spcPts val="0"/>
              </a:spcAft>
              <a:buSzPts val="1800"/>
              <a:buNone/>
            </a:pPr>
            <a:r>
              <a:t/>
            </a:r>
            <a:endParaRPr/>
          </a:p>
          <a:p>
            <a:pPr indent="-514350" lvl="0" marL="633222" rtl="0" algn="l">
              <a:spcBef>
                <a:spcPts val="0"/>
              </a:spcBef>
              <a:spcAft>
                <a:spcPts val="0"/>
              </a:spcAft>
              <a:buSzPts val="2560"/>
              <a:buFont typeface="Corbel"/>
              <a:buAutoNum type="arabicPeriod"/>
            </a:pPr>
            <a:r>
              <a:rPr b="1" lang="en-US">
                <a:solidFill>
                  <a:srgbClr val="008000"/>
                </a:solidFill>
              </a:rPr>
              <a:t>Point Assignment</a:t>
            </a:r>
            <a:endParaRPr/>
          </a:p>
          <a:p>
            <a:pPr indent="-274319" lvl="1" marL="731520" rtl="0" algn="l">
              <a:spcBef>
                <a:spcPts val="560"/>
              </a:spcBef>
              <a:spcAft>
                <a:spcPts val="0"/>
              </a:spcAft>
              <a:buSzPts val="2800"/>
              <a:buChar char="▪"/>
            </a:pPr>
            <a:r>
              <a:rPr lang="en-US"/>
              <a:t>Maintain a set of clusters</a:t>
            </a:r>
            <a:endParaRPr/>
          </a:p>
          <a:p>
            <a:pPr indent="-274319" lvl="1" marL="731520" rtl="0" algn="l">
              <a:spcBef>
                <a:spcPts val="560"/>
              </a:spcBef>
              <a:spcAft>
                <a:spcPts val="0"/>
              </a:spcAft>
              <a:buSzPts val="2800"/>
              <a:buChar char="▪"/>
            </a:pPr>
            <a:r>
              <a:rPr lang="en-US"/>
              <a:t>Points belong to “nearest” cluster</a:t>
            </a:r>
            <a:endParaRPr/>
          </a:p>
        </p:txBody>
      </p:sp>
      <p:pic>
        <p:nvPicPr>
          <p:cNvPr descr="http://www.mathworks.com/help/toolbox/stats/dendrogram.gif" id="305" name="Google Shape;305;p14"/>
          <p:cNvPicPr preferRelativeResize="0"/>
          <p:nvPr/>
        </p:nvPicPr>
        <p:blipFill rotWithShape="1">
          <a:blip r:embed="rId3">
            <a:alphaModFix/>
          </a:blip>
          <a:srcRect b="0" l="0" r="0" t="0"/>
          <a:stretch/>
        </p:blipFill>
        <p:spPr>
          <a:xfrm>
            <a:off x="5386924" y="1752600"/>
            <a:ext cx="3680876" cy="2209800"/>
          </a:xfrm>
          <a:prstGeom prst="rect">
            <a:avLst/>
          </a:prstGeom>
          <a:noFill/>
          <a:ln>
            <a:noFill/>
          </a:ln>
        </p:spPr>
      </p:pic>
      <p:pic>
        <p:nvPicPr>
          <p:cNvPr descr="http://www.ima.umn.edu/~iwen/REU/2Ddata.jpg" id="306" name="Google Shape;306;p14"/>
          <p:cNvPicPr preferRelativeResize="0"/>
          <p:nvPr/>
        </p:nvPicPr>
        <p:blipFill rotWithShape="1">
          <a:blip r:embed="rId4">
            <a:alphaModFix/>
          </a:blip>
          <a:srcRect b="0" l="0" r="0" t="0"/>
          <a:stretch/>
        </p:blipFill>
        <p:spPr>
          <a:xfrm>
            <a:off x="6781800" y="4827709"/>
            <a:ext cx="2325008" cy="1877891"/>
          </a:xfrm>
          <a:prstGeom prst="rect">
            <a:avLst/>
          </a:prstGeom>
          <a:noFill/>
          <a:ln>
            <a:noFill/>
          </a:ln>
        </p:spPr>
      </p:pic>
      <p:sp>
        <p:nvSpPr>
          <p:cNvPr id="307" name="Google Shape;307;p1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Hierarchical Clustering</a:t>
            </a:r>
            <a:endParaRPr/>
          </a:p>
        </p:txBody>
      </p:sp>
      <p:sp>
        <p:nvSpPr>
          <p:cNvPr id="313" name="Google Shape;313;p1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D60093"/>
                </a:solidFill>
              </a:rPr>
              <a:t>Key operation: </a:t>
            </a:r>
            <a:br>
              <a:rPr b="1" lang="en-US">
                <a:solidFill>
                  <a:schemeClr val="accent3"/>
                </a:solidFill>
              </a:rPr>
            </a:br>
            <a:r>
              <a:rPr b="1" lang="en-US"/>
              <a:t>Repeatedly combine </a:t>
            </a:r>
            <a:br>
              <a:rPr b="1" lang="en-US"/>
            </a:br>
            <a:r>
              <a:rPr b="1" lang="en-US"/>
              <a:t>two nearest clusters</a:t>
            </a:r>
            <a:endParaRPr/>
          </a:p>
          <a:p>
            <a:pPr indent="-76200" lvl="2" marL="996696" rtl="0" algn="l">
              <a:spcBef>
                <a:spcPts val="480"/>
              </a:spcBef>
              <a:spcAft>
                <a:spcPts val="0"/>
              </a:spcAft>
              <a:buSzPts val="2400"/>
              <a:buNone/>
            </a:pPr>
            <a:r>
              <a:t/>
            </a:r>
            <a:endParaRPr/>
          </a:p>
          <a:p>
            <a:pPr indent="-320040" lvl="0" marL="438912" rtl="0" algn="l">
              <a:spcBef>
                <a:spcPts val="0"/>
              </a:spcBef>
              <a:spcAft>
                <a:spcPts val="0"/>
              </a:spcAft>
              <a:buSzPts val="2560"/>
              <a:buChar char="◼"/>
            </a:pPr>
            <a:r>
              <a:rPr b="1" lang="en-US">
                <a:solidFill>
                  <a:srgbClr val="0000FF"/>
                </a:solidFill>
              </a:rPr>
              <a:t>Three important questions:</a:t>
            </a:r>
            <a:endParaRPr/>
          </a:p>
          <a:p>
            <a:pPr indent="-274319" lvl="1" marL="731520" rtl="0" algn="l">
              <a:spcBef>
                <a:spcPts val="560"/>
              </a:spcBef>
              <a:spcAft>
                <a:spcPts val="0"/>
              </a:spcAft>
              <a:buSzPts val="2800"/>
              <a:buChar char="▪"/>
            </a:pPr>
            <a:r>
              <a:rPr b="1" lang="en-US"/>
              <a:t>1)</a:t>
            </a:r>
            <a:r>
              <a:rPr lang="en-US"/>
              <a:t> How do you represent a cluster </a:t>
            </a:r>
            <a:r>
              <a:rPr lang="en-US">
                <a:solidFill>
                  <a:srgbClr val="FF0000"/>
                </a:solidFill>
              </a:rPr>
              <a:t>of more </a:t>
            </a:r>
            <a:br>
              <a:rPr lang="en-US">
                <a:solidFill>
                  <a:srgbClr val="FF0000"/>
                </a:solidFill>
              </a:rPr>
            </a:br>
            <a:r>
              <a:rPr lang="en-US">
                <a:solidFill>
                  <a:srgbClr val="FF0000"/>
                </a:solidFill>
              </a:rPr>
              <a:t>than one point</a:t>
            </a:r>
            <a:r>
              <a:rPr lang="en-US"/>
              <a:t>?</a:t>
            </a:r>
            <a:endParaRPr/>
          </a:p>
          <a:p>
            <a:pPr indent="-274319" lvl="1" marL="731520" rtl="0" algn="l">
              <a:spcBef>
                <a:spcPts val="560"/>
              </a:spcBef>
              <a:spcAft>
                <a:spcPts val="0"/>
              </a:spcAft>
              <a:buSzPts val="2800"/>
              <a:buChar char="▪"/>
            </a:pPr>
            <a:r>
              <a:rPr b="1" lang="en-US"/>
              <a:t>2)</a:t>
            </a:r>
            <a:r>
              <a:rPr lang="en-US"/>
              <a:t> How do you determine the “</a:t>
            </a:r>
            <a:r>
              <a:rPr lang="en-US">
                <a:solidFill>
                  <a:srgbClr val="FF0000"/>
                </a:solidFill>
              </a:rPr>
              <a:t>nearness</a:t>
            </a:r>
            <a:r>
              <a:rPr lang="en-US"/>
              <a:t>” of clusters?</a:t>
            </a:r>
            <a:endParaRPr/>
          </a:p>
          <a:p>
            <a:pPr indent="-274319" lvl="1" marL="731520" rtl="0" algn="l">
              <a:spcBef>
                <a:spcPts val="560"/>
              </a:spcBef>
              <a:spcAft>
                <a:spcPts val="0"/>
              </a:spcAft>
              <a:buSzPts val="2800"/>
              <a:buChar char="▪"/>
            </a:pPr>
            <a:r>
              <a:rPr b="1" lang="en-US"/>
              <a:t>3)</a:t>
            </a:r>
            <a:r>
              <a:rPr lang="en-US"/>
              <a:t> When to </a:t>
            </a:r>
            <a:r>
              <a:rPr lang="en-US">
                <a:solidFill>
                  <a:srgbClr val="FF0000"/>
                </a:solidFill>
              </a:rPr>
              <a:t>stop combining </a:t>
            </a:r>
            <a:r>
              <a:rPr lang="en-US"/>
              <a:t>clusters?</a:t>
            </a:r>
            <a:endParaRPr/>
          </a:p>
        </p:txBody>
      </p:sp>
      <p:sp>
        <p:nvSpPr>
          <p:cNvPr id="314" name="Google Shape;314;p1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315" name="Google Shape;315;p1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mathworks.com/help/toolbox/stats/dendrogram.gif" id="316" name="Google Shape;316;p15"/>
          <p:cNvPicPr preferRelativeResize="0"/>
          <p:nvPr/>
        </p:nvPicPr>
        <p:blipFill rotWithShape="1">
          <a:blip r:embed="rId3">
            <a:alphaModFix/>
          </a:blip>
          <a:srcRect b="0" l="0" r="0" t="0"/>
          <a:stretch/>
        </p:blipFill>
        <p:spPr>
          <a:xfrm>
            <a:off x="5715000" y="1218145"/>
            <a:ext cx="3048000" cy="18298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Hierarchical Clustering</a:t>
            </a:r>
            <a:endParaRPr/>
          </a:p>
        </p:txBody>
      </p:sp>
      <p:sp>
        <p:nvSpPr>
          <p:cNvPr id="322" name="Google Shape;322;p16"/>
          <p:cNvSpPr txBox="1"/>
          <p:nvPr>
            <p:ph idx="1" type="body"/>
          </p:nvPr>
        </p:nvSpPr>
        <p:spPr>
          <a:xfrm>
            <a:off x="457200" y="1295400"/>
            <a:ext cx="8686800" cy="5410200"/>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D60093"/>
                </a:solidFill>
              </a:rPr>
              <a:t>Key operation: </a:t>
            </a:r>
            <a:r>
              <a:rPr b="1" lang="en-US"/>
              <a:t>Repeatedly combine two nearest clusters</a:t>
            </a:r>
            <a:endParaRPr/>
          </a:p>
          <a:p>
            <a:pPr indent="-320040" lvl="0" marL="438912" rtl="0" algn="l">
              <a:spcBef>
                <a:spcPts val="0"/>
              </a:spcBef>
              <a:spcAft>
                <a:spcPts val="0"/>
              </a:spcAft>
              <a:buSzPts val="2560"/>
              <a:buChar char="◼"/>
            </a:pPr>
            <a:r>
              <a:rPr b="1" lang="en-US">
                <a:solidFill>
                  <a:srgbClr val="0000FF"/>
                </a:solidFill>
              </a:rPr>
              <a:t>(1) How to represent a cluster of many points?</a:t>
            </a:r>
            <a:endParaRPr/>
          </a:p>
          <a:p>
            <a:pPr indent="-274319" lvl="1" marL="731520" rtl="0" algn="l">
              <a:spcBef>
                <a:spcPts val="560"/>
              </a:spcBef>
              <a:spcAft>
                <a:spcPts val="0"/>
              </a:spcAft>
              <a:buSzPts val="2800"/>
              <a:buChar char="▪"/>
            </a:pPr>
            <a:r>
              <a:rPr b="1" lang="en-US">
                <a:solidFill>
                  <a:srgbClr val="008000"/>
                </a:solidFill>
              </a:rPr>
              <a:t>Euclidean case:</a:t>
            </a:r>
            <a:r>
              <a:rPr lang="en-US">
                <a:solidFill>
                  <a:srgbClr val="0000FF"/>
                </a:solidFill>
              </a:rPr>
              <a:t> </a:t>
            </a:r>
            <a:r>
              <a:rPr lang="en-US"/>
              <a:t>each cluster has a </a:t>
            </a:r>
            <a:br>
              <a:rPr lang="en-US"/>
            </a:br>
            <a:r>
              <a:rPr b="1" i="1" lang="en-US">
                <a:solidFill>
                  <a:srgbClr val="FF0066"/>
                </a:solidFill>
              </a:rPr>
              <a:t>centroid</a:t>
            </a:r>
            <a:r>
              <a:rPr lang="en-US">
                <a:solidFill>
                  <a:srgbClr val="FF0066"/>
                </a:solidFill>
              </a:rPr>
              <a:t> </a:t>
            </a:r>
            <a:r>
              <a:rPr lang="en-US"/>
              <a:t>= average of its (data)points</a:t>
            </a:r>
            <a:endParaRPr/>
          </a:p>
          <a:p>
            <a:pPr indent="-320040" lvl="0" marL="438912" rtl="0" algn="l">
              <a:spcBef>
                <a:spcPts val="0"/>
              </a:spcBef>
              <a:spcAft>
                <a:spcPts val="0"/>
              </a:spcAft>
              <a:buSzPts val="2560"/>
              <a:buChar char="◼"/>
            </a:pPr>
            <a:r>
              <a:rPr b="1" lang="en-US">
                <a:solidFill>
                  <a:srgbClr val="0000FF"/>
                </a:solidFill>
              </a:rPr>
              <a:t>(2) How to determine “nearness” of clusters?</a:t>
            </a:r>
            <a:endParaRPr/>
          </a:p>
          <a:p>
            <a:pPr indent="-274319" lvl="1" marL="731520" rtl="0" algn="l">
              <a:spcBef>
                <a:spcPts val="560"/>
              </a:spcBef>
              <a:spcAft>
                <a:spcPts val="0"/>
              </a:spcAft>
              <a:buSzPts val="2800"/>
              <a:buChar char="▪"/>
            </a:pPr>
            <a:r>
              <a:rPr lang="en-US"/>
              <a:t>Measure cluster distances by distances of centroids</a:t>
            </a:r>
            <a:endParaRPr/>
          </a:p>
        </p:txBody>
      </p:sp>
      <p:sp>
        <p:nvSpPr>
          <p:cNvPr id="323" name="Google Shape;323;p1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324" name="Google Shape;324;p1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p17"/>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Hierarchical clustering</a:t>
            </a:r>
            <a:endParaRPr/>
          </a:p>
        </p:txBody>
      </p:sp>
      <p:sp>
        <p:nvSpPr>
          <p:cNvPr id="331" name="Google Shape;331;p17"/>
          <p:cNvSpPr txBox="1"/>
          <p:nvPr/>
        </p:nvSpPr>
        <p:spPr>
          <a:xfrm>
            <a:off x="593725" y="1787525"/>
            <a:ext cx="5416868"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					</a:t>
            </a:r>
            <a:r>
              <a:rPr lang="en-US" sz="1800">
                <a:solidFill>
                  <a:srgbClr val="D8243D"/>
                </a:solidFill>
                <a:latin typeface="Corbel"/>
                <a:ea typeface="Corbel"/>
                <a:cs typeface="Corbel"/>
                <a:sym typeface="Corbel"/>
              </a:rPr>
              <a:t>  </a:t>
            </a:r>
            <a:r>
              <a:rPr lang="en-US" sz="1800">
                <a:solidFill>
                  <a:srgbClr val="D8243D"/>
                </a:solidFill>
                <a:latin typeface="Times New Roman"/>
                <a:ea typeface="Times New Roman"/>
                <a:cs typeface="Times New Roman"/>
                <a:sym typeface="Times New Roman"/>
              </a:rPr>
              <a:t>(5,3)</a:t>
            </a:r>
            <a:endParaRPr/>
          </a:p>
          <a:p>
            <a:pPr indent="0" lvl="0" marL="0" marR="0" rtl="0" algn="l">
              <a:spcBef>
                <a:spcPts val="0"/>
              </a:spcBef>
              <a:spcAft>
                <a:spcPts val="0"/>
              </a:spcAft>
              <a:buNone/>
            </a:pPr>
            <a:r>
              <a:rPr lang="en-US" sz="1800">
                <a:solidFill>
                  <a:srgbClr val="D8243D"/>
                </a:solidFill>
                <a:latin typeface="Times New Roman"/>
                <a:ea typeface="Times New Roman"/>
                <a:cs typeface="Times New Roman"/>
                <a:sym typeface="Times New Roman"/>
              </a:rPr>
              <a:t>					o</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rgbClr val="0070C0"/>
                </a:solidFill>
                <a:latin typeface="Times New Roman"/>
                <a:ea typeface="Times New Roman"/>
                <a:cs typeface="Times New Roman"/>
                <a:sym typeface="Times New Roman"/>
              </a:rPr>
              <a:t> (1,2)</a:t>
            </a:r>
            <a:endParaRPr/>
          </a:p>
          <a:p>
            <a:pPr indent="0" lvl="0" marL="0" marR="0" rtl="0" algn="l">
              <a:spcBef>
                <a:spcPts val="0"/>
              </a:spcBef>
              <a:spcAft>
                <a:spcPts val="0"/>
              </a:spcAft>
              <a:buNone/>
            </a:pPr>
            <a:r>
              <a:rPr lang="en-US" sz="1800">
                <a:solidFill>
                  <a:srgbClr val="0070C0"/>
                </a:solidFill>
                <a:latin typeface="Times New Roman"/>
                <a:ea typeface="Times New Roman"/>
                <a:cs typeface="Times New Roman"/>
                <a:sym typeface="Times New Roman"/>
              </a:rPr>
              <a:t>	o</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rgbClr val="0070C0"/>
                </a:solidFill>
                <a:latin typeface="Times New Roman"/>
                <a:ea typeface="Times New Roman"/>
                <a:cs typeface="Times New Roman"/>
                <a:sym typeface="Times New Roman"/>
              </a:rPr>
              <a:t>o  (2,1)	</a:t>
            </a:r>
            <a:r>
              <a:rPr lang="en-US" sz="1800">
                <a:solidFill>
                  <a:schemeClr val="dk1"/>
                </a:solidFill>
                <a:latin typeface="Times New Roman"/>
                <a:ea typeface="Times New Roman"/>
                <a:cs typeface="Times New Roman"/>
                <a:sym typeface="Times New Roman"/>
              </a:rPr>
              <a:t>	</a:t>
            </a:r>
            <a:r>
              <a:rPr lang="en-US" sz="1800">
                <a:solidFill>
                  <a:srgbClr val="00B050"/>
                </a:solidFill>
                <a:latin typeface="Times New Roman"/>
                <a:ea typeface="Times New Roman"/>
                <a:cs typeface="Times New Roman"/>
                <a:sym typeface="Times New Roman"/>
              </a:rPr>
              <a:t>o  (4,1)</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lang="en-US" sz="1800">
                <a:solidFill>
                  <a:srgbClr val="C00000"/>
                </a:solidFill>
                <a:latin typeface="Times New Roman"/>
                <a:ea typeface="Times New Roman"/>
                <a:cs typeface="Times New Roman"/>
                <a:sym typeface="Times New Roman"/>
              </a:rPr>
              <a:t>       o  (0,0)</a:t>
            </a:r>
            <a:r>
              <a:rPr lang="en-US" sz="1800">
                <a:solidFill>
                  <a:schemeClr val="dk1"/>
                </a:solidFill>
                <a:latin typeface="Times New Roman"/>
                <a:ea typeface="Times New Roman"/>
                <a:cs typeface="Times New Roman"/>
                <a:sym typeface="Times New Roman"/>
              </a:rPr>
              <a:t>				</a:t>
            </a:r>
            <a:r>
              <a:rPr lang="en-US" sz="1800">
                <a:solidFill>
                  <a:srgbClr val="00B050"/>
                </a:solidFill>
                <a:latin typeface="Times New Roman"/>
                <a:ea typeface="Times New Roman"/>
                <a:cs typeface="Times New Roman"/>
                <a:sym typeface="Times New Roman"/>
              </a:rPr>
              <a:t>o (5,0)</a:t>
            </a:r>
            <a:endParaRPr/>
          </a:p>
          <a:p>
            <a:pPr indent="0" lvl="0" marL="0" marR="0" rtl="0" algn="l">
              <a:spcBef>
                <a:spcPts val="0"/>
              </a:spcBef>
              <a:spcAft>
                <a:spcPts val="0"/>
              </a:spcAft>
              <a:buNone/>
            </a:pPr>
            <a:r>
              <a:rPr lang="en-US" sz="1800">
                <a:solidFill>
                  <a:srgbClr val="00B050"/>
                </a:solidFill>
                <a:latin typeface="Times New Roman"/>
                <a:ea typeface="Times New Roman"/>
                <a:cs typeface="Times New Roman"/>
                <a:sym typeface="Times New Roman"/>
              </a:rPr>
              <a:t>					</a:t>
            </a:r>
            <a:endParaRPr sz="1800">
              <a:solidFill>
                <a:srgbClr val="00B050"/>
              </a:solidFill>
              <a:latin typeface="Corbel"/>
              <a:ea typeface="Corbel"/>
              <a:cs typeface="Corbel"/>
              <a:sym typeface="Corbel"/>
            </a:endParaRPr>
          </a:p>
        </p:txBody>
      </p:sp>
      <p:sp>
        <p:nvSpPr>
          <p:cNvPr id="332" name="Google Shape;332;p17"/>
          <p:cNvSpPr/>
          <p:nvPr/>
        </p:nvSpPr>
        <p:spPr>
          <a:xfrm>
            <a:off x="1316515" y="2263966"/>
            <a:ext cx="1676400" cy="1676400"/>
          </a:xfrm>
          <a:prstGeom prst="ellipse">
            <a:avLst/>
          </a:prstGeom>
          <a:noFill/>
          <a:ln cap="flat" cmpd="sng" w="952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33" name="Google Shape;333;p17"/>
          <p:cNvSpPr txBox="1"/>
          <p:nvPr/>
        </p:nvSpPr>
        <p:spPr>
          <a:xfrm>
            <a:off x="1944882" y="2863468"/>
            <a:ext cx="11464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Times New Roman"/>
                <a:ea typeface="Times New Roman"/>
                <a:cs typeface="Times New Roman"/>
                <a:sym typeface="Times New Roman"/>
              </a:rPr>
              <a:t>x</a:t>
            </a:r>
            <a:r>
              <a:rPr lang="en-US" sz="1800">
                <a:solidFill>
                  <a:srgbClr val="0070C0"/>
                </a:solidFill>
                <a:latin typeface="Times New Roman"/>
                <a:ea typeface="Times New Roman"/>
                <a:cs typeface="Times New Roman"/>
                <a:sym typeface="Times New Roman"/>
              </a:rPr>
              <a:t> (1.5,1.5)</a:t>
            </a:r>
            <a:endParaRPr/>
          </a:p>
        </p:txBody>
      </p:sp>
      <p:sp>
        <p:nvSpPr>
          <p:cNvPr id="334" name="Google Shape;334;p17"/>
          <p:cNvSpPr/>
          <p:nvPr/>
        </p:nvSpPr>
        <p:spPr>
          <a:xfrm>
            <a:off x="4114800" y="2971800"/>
            <a:ext cx="1676400" cy="1676400"/>
          </a:xfrm>
          <a:prstGeom prst="ellipse">
            <a:avLst/>
          </a:prstGeom>
          <a:noFill/>
          <a:ln cap="flat" cmpd="sng" w="952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35" name="Google Shape;335;p17"/>
          <p:cNvSpPr txBox="1"/>
          <p:nvPr/>
        </p:nvSpPr>
        <p:spPr>
          <a:xfrm>
            <a:off x="4762315" y="3471169"/>
            <a:ext cx="11464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B050"/>
                </a:solidFill>
                <a:latin typeface="Times New Roman"/>
                <a:ea typeface="Times New Roman"/>
                <a:cs typeface="Times New Roman"/>
                <a:sym typeface="Times New Roman"/>
              </a:rPr>
              <a:t>x</a:t>
            </a:r>
            <a:r>
              <a:rPr lang="en-US" sz="1800">
                <a:solidFill>
                  <a:srgbClr val="00B050"/>
                </a:solidFill>
                <a:latin typeface="Times New Roman"/>
                <a:ea typeface="Times New Roman"/>
                <a:cs typeface="Times New Roman"/>
                <a:sym typeface="Times New Roman"/>
              </a:rPr>
              <a:t> (4.5,0.5)</a:t>
            </a:r>
            <a:endParaRPr/>
          </a:p>
        </p:txBody>
      </p:sp>
      <p:sp>
        <p:nvSpPr>
          <p:cNvPr id="336" name="Google Shape;336;p17"/>
          <p:cNvSpPr/>
          <p:nvPr/>
        </p:nvSpPr>
        <p:spPr>
          <a:xfrm>
            <a:off x="457200" y="2133600"/>
            <a:ext cx="3048000" cy="2743200"/>
          </a:xfrm>
          <a:prstGeom prst="ellipse">
            <a:avLst/>
          </a:prstGeom>
          <a:no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37" name="Google Shape;337;p17"/>
          <p:cNvSpPr txBox="1"/>
          <p:nvPr/>
        </p:nvSpPr>
        <p:spPr>
          <a:xfrm>
            <a:off x="1600200" y="3200400"/>
            <a:ext cx="8002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Times New Roman"/>
                <a:ea typeface="Times New Roman"/>
                <a:cs typeface="Times New Roman"/>
                <a:sym typeface="Times New Roman"/>
              </a:rPr>
              <a:t>x (1,1)</a:t>
            </a:r>
            <a:endParaRPr/>
          </a:p>
        </p:txBody>
      </p:sp>
      <p:sp>
        <p:nvSpPr>
          <p:cNvPr id="338" name="Google Shape;338;p17"/>
          <p:cNvSpPr/>
          <p:nvPr/>
        </p:nvSpPr>
        <p:spPr>
          <a:xfrm>
            <a:off x="4038600" y="1447800"/>
            <a:ext cx="2286000" cy="3581400"/>
          </a:xfrm>
          <a:prstGeom prst="ellipse">
            <a:avLst/>
          </a:prstGeom>
          <a:noFill/>
          <a:ln cap="flat" cmpd="sng" w="9525">
            <a:solidFill>
              <a:srgbClr val="D8243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39" name="Google Shape;339;p17"/>
          <p:cNvSpPr txBox="1"/>
          <p:nvPr/>
        </p:nvSpPr>
        <p:spPr>
          <a:xfrm>
            <a:off x="4998353" y="2917567"/>
            <a:ext cx="11464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D8243D"/>
                </a:solidFill>
                <a:latin typeface="Times New Roman"/>
                <a:ea typeface="Times New Roman"/>
                <a:cs typeface="Times New Roman"/>
                <a:sym typeface="Times New Roman"/>
              </a:rPr>
              <a:t>x</a:t>
            </a:r>
            <a:r>
              <a:rPr lang="en-US" sz="1800">
                <a:solidFill>
                  <a:srgbClr val="D8243D"/>
                </a:solidFill>
                <a:latin typeface="Times New Roman"/>
                <a:ea typeface="Times New Roman"/>
                <a:cs typeface="Times New Roman"/>
                <a:sym typeface="Times New Roman"/>
              </a:rPr>
              <a:t> (4.7,1.3)</a:t>
            </a:r>
            <a:endParaRPr/>
          </a:p>
        </p:txBody>
      </p:sp>
      <p:sp>
        <p:nvSpPr>
          <p:cNvPr id="340" name="Google Shape;340;p17"/>
          <p:cNvSpPr/>
          <p:nvPr/>
        </p:nvSpPr>
        <p:spPr>
          <a:xfrm>
            <a:off x="6781800" y="6019801"/>
            <a:ext cx="152400" cy="152400"/>
          </a:xfrm>
          <a:prstGeom prst="ellipse">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41" name="Google Shape;341;p17"/>
          <p:cNvSpPr/>
          <p:nvPr/>
        </p:nvSpPr>
        <p:spPr>
          <a:xfrm>
            <a:off x="7216966" y="6019801"/>
            <a:ext cx="152400" cy="152400"/>
          </a:xfrm>
          <a:prstGeom prst="ellipse">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42" name="Google Shape;342;p17"/>
          <p:cNvSpPr/>
          <p:nvPr/>
        </p:nvSpPr>
        <p:spPr>
          <a:xfrm>
            <a:off x="6400800" y="6019801"/>
            <a:ext cx="152400" cy="1524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43" name="Google Shape;343;p17"/>
          <p:cNvSpPr/>
          <p:nvPr/>
        </p:nvSpPr>
        <p:spPr>
          <a:xfrm>
            <a:off x="8099234" y="6019801"/>
            <a:ext cx="152400" cy="1524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44" name="Google Shape;344;p17"/>
          <p:cNvSpPr/>
          <p:nvPr/>
        </p:nvSpPr>
        <p:spPr>
          <a:xfrm>
            <a:off x="8534400" y="6019801"/>
            <a:ext cx="152400" cy="152400"/>
          </a:xfrm>
          <a:prstGeom prst="ellipse">
            <a:avLst/>
          </a:prstGeom>
          <a:solidFill>
            <a:srgbClr val="D824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45" name="Google Shape;345;p17"/>
          <p:cNvSpPr/>
          <p:nvPr/>
        </p:nvSpPr>
        <p:spPr>
          <a:xfrm>
            <a:off x="7718234" y="6019801"/>
            <a:ext cx="152400" cy="152400"/>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346" name="Google Shape;346;p17"/>
          <p:cNvCxnSpPr>
            <a:stCxn id="342" idx="0"/>
          </p:cNvCxnSpPr>
          <p:nvPr/>
        </p:nvCxnSpPr>
        <p:spPr>
          <a:xfrm rot="-5400000">
            <a:off x="6324600" y="5334001"/>
            <a:ext cx="838200" cy="533400"/>
          </a:xfrm>
          <a:prstGeom prst="bentConnector3">
            <a:avLst>
              <a:gd fmla="val 50000" name="adj1"/>
            </a:avLst>
          </a:prstGeom>
          <a:noFill/>
          <a:ln cap="flat" cmpd="sng" w="12700">
            <a:solidFill>
              <a:schemeClr val="dk1"/>
            </a:solidFill>
            <a:prstDash val="solid"/>
            <a:round/>
            <a:headEnd len="sm" w="sm" type="none"/>
            <a:tailEnd len="sm" w="sm" type="none"/>
          </a:ln>
        </p:spPr>
      </p:cxnSp>
      <p:cxnSp>
        <p:nvCxnSpPr>
          <p:cNvPr id="347" name="Google Shape;347;p17"/>
          <p:cNvCxnSpPr>
            <a:stCxn id="340" idx="0"/>
          </p:cNvCxnSpPr>
          <p:nvPr/>
        </p:nvCxnSpPr>
        <p:spPr>
          <a:xfrm rot="-5400000">
            <a:off x="6705600" y="5715001"/>
            <a:ext cx="457200" cy="152400"/>
          </a:xfrm>
          <a:prstGeom prst="bentConnector3">
            <a:avLst>
              <a:gd fmla="val 42771" name="adj1"/>
            </a:avLst>
          </a:prstGeom>
          <a:noFill/>
          <a:ln cap="flat" cmpd="sng" w="12700">
            <a:solidFill>
              <a:schemeClr val="dk1"/>
            </a:solidFill>
            <a:prstDash val="solid"/>
            <a:round/>
            <a:headEnd len="sm" w="sm" type="none"/>
            <a:tailEnd len="sm" w="sm" type="none"/>
          </a:ln>
        </p:spPr>
      </p:cxnSp>
      <p:cxnSp>
        <p:nvCxnSpPr>
          <p:cNvPr id="348" name="Google Shape;348;p17"/>
          <p:cNvCxnSpPr>
            <a:stCxn id="341" idx="0"/>
          </p:cNvCxnSpPr>
          <p:nvPr/>
        </p:nvCxnSpPr>
        <p:spPr>
          <a:xfrm flipH="1" rot="5400000">
            <a:off x="6961216" y="5687851"/>
            <a:ext cx="381000" cy="282900"/>
          </a:xfrm>
          <a:prstGeom prst="bentConnector3">
            <a:avLst>
              <a:gd fmla="val 50000" name="adj1"/>
            </a:avLst>
          </a:prstGeom>
          <a:noFill/>
          <a:ln cap="flat" cmpd="sng" w="12700">
            <a:solidFill>
              <a:schemeClr val="dk1"/>
            </a:solidFill>
            <a:prstDash val="solid"/>
            <a:round/>
            <a:headEnd len="sm" w="sm" type="none"/>
            <a:tailEnd len="sm" w="sm" type="none"/>
          </a:ln>
        </p:spPr>
      </p:cxnSp>
      <p:cxnSp>
        <p:nvCxnSpPr>
          <p:cNvPr id="349" name="Google Shape;349;p17"/>
          <p:cNvCxnSpPr>
            <a:stCxn id="345" idx="0"/>
          </p:cNvCxnSpPr>
          <p:nvPr/>
        </p:nvCxnSpPr>
        <p:spPr>
          <a:xfrm rot="-5400000">
            <a:off x="7669184" y="5764051"/>
            <a:ext cx="381000" cy="130500"/>
          </a:xfrm>
          <a:prstGeom prst="bentConnector3">
            <a:avLst>
              <a:gd fmla="val 76024" name="adj1"/>
            </a:avLst>
          </a:prstGeom>
          <a:noFill/>
          <a:ln cap="flat" cmpd="sng" w="12700">
            <a:solidFill>
              <a:schemeClr val="dk1"/>
            </a:solidFill>
            <a:prstDash val="solid"/>
            <a:round/>
            <a:headEnd len="sm" w="sm" type="none"/>
            <a:tailEnd len="sm" w="sm" type="none"/>
          </a:ln>
        </p:spPr>
      </p:cxnSp>
      <p:cxnSp>
        <p:nvCxnSpPr>
          <p:cNvPr id="350" name="Google Shape;350;p17"/>
          <p:cNvCxnSpPr>
            <a:stCxn id="343" idx="0"/>
          </p:cNvCxnSpPr>
          <p:nvPr/>
        </p:nvCxnSpPr>
        <p:spPr>
          <a:xfrm flipH="1" rot="5400000">
            <a:off x="7745384" y="5589751"/>
            <a:ext cx="609600" cy="250500"/>
          </a:xfrm>
          <a:prstGeom prst="bentConnector3">
            <a:avLst>
              <a:gd fmla="val 48193" name="adj1"/>
            </a:avLst>
          </a:prstGeom>
          <a:noFill/>
          <a:ln cap="flat" cmpd="sng" w="12700">
            <a:solidFill>
              <a:schemeClr val="dk1"/>
            </a:solidFill>
            <a:prstDash val="solid"/>
            <a:round/>
            <a:headEnd len="sm" w="sm" type="none"/>
            <a:tailEnd len="sm" w="sm" type="none"/>
          </a:ln>
        </p:spPr>
      </p:cxnSp>
      <p:cxnSp>
        <p:nvCxnSpPr>
          <p:cNvPr id="351" name="Google Shape;351;p17"/>
          <p:cNvCxnSpPr>
            <a:stCxn id="344" idx="0"/>
          </p:cNvCxnSpPr>
          <p:nvPr/>
        </p:nvCxnSpPr>
        <p:spPr>
          <a:xfrm flipH="1" rot="5400000">
            <a:off x="7810500" y="5219701"/>
            <a:ext cx="914400" cy="685800"/>
          </a:xfrm>
          <a:prstGeom prst="bentConnector3">
            <a:avLst>
              <a:gd fmla="val 63253" name="adj1"/>
            </a:avLst>
          </a:prstGeom>
          <a:noFill/>
          <a:ln cap="flat" cmpd="sng" w="12700">
            <a:solidFill>
              <a:schemeClr val="dk1"/>
            </a:solidFill>
            <a:prstDash val="solid"/>
            <a:round/>
            <a:headEnd len="sm" w="sm" type="none"/>
            <a:tailEnd len="sm" w="sm" type="none"/>
          </a:ln>
        </p:spPr>
      </p:cxnSp>
      <p:cxnSp>
        <p:nvCxnSpPr>
          <p:cNvPr id="352" name="Google Shape;352;p17"/>
          <p:cNvCxnSpPr/>
          <p:nvPr/>
        </p:nvCxnSpPr>
        <p:spPr>
          <a:xfrm rot="-5400000">
            <a:off x="6858000" y="4876801"/>
            <a:ext cx="762000" cy="457200"/>
          </a:xfrm>
          <a:prstGeom prst="bentConnector3">
            <a:avLst>
              <a:gd fmla="val 50000" name="adj1"/>
            </a:avLst>
          </a:prstGeom>
          <a:noFill/>
          <a:ln cap="flat" cmpd="sng" w="12700">
            <a:solidFill>
              <a:schemeClr val="dk1"/>
            </a:solidFill>
            <a:prstDash val="solid"/>
            <a:round/>
            <a:headEnd len="sm" w="sm" type="none"/>
            <a:tailEnd len="sm" w="sm" type="none"/>
          </a:ln>
        </p:spPr>
      </p:cxnSp>
      <p:cxnSp>
        <p:nvCxnSpPr>
          <p:cNvPr id="353" name="Google Shape;353;p17"/>
          <p:cNvCxnSpPr/>
          <p:nvPr/>
        </p:nvCxnSpPr>
        <p:spPr>
          <a:xfrm flipH="1" rot="5400000">
            <a:off x="7391400" y="4800601"/>
            <a:ext cx="609600" cy="457200"/>
          </a:xfrm>
          <a:prstGeom prst="bentConnector3">
            <a:avLst>
              <a:gd fmla="val 37349" name="adj1"/>
            </a:avLst>
          </a:prstGeom>
          <a:noFill/>
          <a:ln cap="flat" cmpd="sng" w="12700">
            <a:solidFill>
              <a:schemeClr val="dk1"/>
            </a:solidFill>
            <a:prstDash val="solid"/>
            <a:round/>
            <a:headEnd len="sm" w="sm" type="none"/>
            <a:tailEnd len="sm" w="sm" type="none"/>
          </a:ln>
        </p:spPr>
      </p:cxnSp>
      <p:sp>
        <p:nvSpPr>
          <p:cNvPr id="354" name="Google Shape;354;p17"/>
          <p:cNvSpPr txBox="1"/>
          <p:nvPr/>
        </p:nvSpPr>
        <p:spPr>
          <a:xfrm>
            <a:off x="2154692" y="5562600"/>
            <a:ext cx="183575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8000"/>
                </a:solidFill>
                <a:latin typeface="Arial"/>
                <a:ea typeface="Arial"/>
                <a:cs typeface="Arial"/>
                <a:sym typeface="Arial"/>
              </a:rPr>
              <a:t>Data:</a:t>
            </a:r>
            <a:endParaRPr/>
          </a:p>
          <a:p>
            <a:pPr indent="0" lvl="0" marL="0" marR="0" rtl="0" algn="l">
              <a:spcBef>
                <a:spcPts val="0"/>
              </a:spcBef>
              <a:spcAft>
                <a:spcPts val="0"/>
              </a:spcAft>
              <a:buNone/>
            </a:pPr>
            <a:r>
              <a:rPr lang="en-US" sz="2000">
                <a:solidFill>
                  <a:srgbClr val="008000"/>
                </a:solidFill>
                <a:latin typeface="Times New Roman"/>
                <a:ea typeface="Times New Roman"/>
                <a:cs typeface="Times New Roman"/>
                <a:sym typeface="Times New Roman"/>
              </a:rPr>
              <a:t>o</a:t>
            </a:r>
            <a:r>
              <a:rPr lang="en-US" sz="2000">
                <a:solidFill>
                  <a:srgbClr val="008000"/>
                </a:solidFill>
                <a:latin typeface="Arial"/>
                <a:ea typeface="Arial"/>
                <a:cs typeface="Arial"/>
                <a:sym typeface="Arial"/>
              </a:rPr>
              <a:t> … data point</a:t>
            </a:r>
            <a:endParaRPr/>
          </a:p>
          <a:p>
            <a:pPr indent="0" lvl="0" marL="0" marR="0" rtl="0" algn="l">
              <a:spcBef>
                <a:spcPts val="0"/>
              </a:spcBef>
              <a:spcAft>
                <a:spcPts val="0"/>
              </a:spcAft>
              <a:buNone/>
            </a:pPr>
            <a:r>
              <a:rPr lang="en-US" sz="2000">
                <a:solidFill>
                  <a:srgbClr val="008000"/>
                </a:solidFill>
                <a:latin typeface="Times New Roman"/>
                <a:ea typeface="Times New Roman"/>
                <a:cs typeface="Times New Roman"/>
                <a:sym typeface="Times New Roman"/>
              </a:rPr>
              <a:t>x</a:t>
            </a:r>
            <a:r>
              <a:rPr lang="en-US" sz="2000">
                <a:solidFill>
                  <a:srgbClr val="008000"/>
                </a:solidFill>
                <a:latin typeface="Arial"/>
                <a:ea typeface="Arial"/>
                <a:cs typeface="Arial"/>
                <a:sym typeface="Arial"/>
              </a:rPr>
              <a:t> … centroid</a:t>
            </a:r>
            <a:endParaRPr/>
          </a:p>
        </p:txBody>
      </p:sp>
      <p:sp>
        <p:nvSpPr>
          <p:cNvPr id="355" name="Google Shape;355;p17"/>
          <p:cNvSpPr txBox="1"/>
          <p:nvPr/>
        </p:nvSpPr>
        <p:spPr>
          <a:xfrm>
            <a:off x="6685872" y="6303994"/>
            <a:ext cx="17107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8000"/>
                </a:solidFill>
                <a:latin typeface="Arial"/>
                <a:ea typeface="Arial"/>
                <a:cs typeface="Arial"/>
                <a:sym typeface="Arial"/>
              </a:rPr>
              <a:t>Dendrogram</a:t>
            </a:r>
            <a:endParaRPr b="1" sz="2000">
              <a:solidFill>
                <a:srgbClr val="008000"/>
              </a:solidFill>
              <a:latin typeface="Arial"/>
              <a:ea typeface="Arial"/>
              <a:cs typeface="Arial"/>
              <a:sym typeface="Arial"/>
            </a:endParaRPr>
          </a:p>
        </p:txBody>
      </p:sp>
      <p:sp>
        <p:nvSpPr>
          <p:cNvPr id="356" name="Google Shape;356;p1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cxnSp>
        <p:nvCxnSpPr>
          <p:cNvPr id="357" name="Google Shape;357;p17"/>
          <p:cNvCxnSpPr/>
          <p:nvPr/>
        </p:nvCxnSpPr>
        <p:spPr>
          <a:xfrm>
            <a:off x="1676400" y="2819400"/>
            <a:ext cx="914400" cy="565666"/>
          </a:xfrm>
          <a:prstGeom prst="straightConnector1">
            <a:avLst/>
          </a:prstGeom>
          <a:noFill/>
          <a:ln cap="flat" cmpd="sng" w="12700">
            <a:solidFill>
              <a:srgbClr val="0070C0"/>
            </a:solidFill>
            <a:prstDash val="dash"/>
            <a:round/>
            <a:headEnd len="sm" w="sm" type="none"/>
            <a:tailEnd len="sm" w="sm" type="none"/>
          </a:ln>
        </p:spPr>
      </p:cxnSp>
      <p:cxnSp>
        <p:nvCxnSpPr>
          <p:cNvPr id="358" name="Google Shape;358;p17"/>
          <p:cNvCxnSpPr/>
          <p:nvPr/>
        </p:nvCxnSpPr>
        <p:spPr>
          <a:xfrm>
            <a:off x="4434838" y="3392758"/>
            <a:ext cx="822962" cy="493442"/>
          </a:xfrm>
          <a:prstGeom prst="straightConnector1">
            <a:avLst/>
          </a:prstGeom>
          <a:noFill/>
          <a:ln cap="flat" cmpd="sng" w="12700">
            <a:solidFill>
              <a:srgbClr val="00B050"/>
            </a:solidFill>
            <a:prstDash val="dash"/>
            <a:round/>
            <a:headEnd len="sm" w="sm" type="none"/>
            <a:tailEnd len="sm" w="sm" type="none"/>
          </a:ln>
        </p:spPr>
      </p:cxnSp>
      <p:cxnSp>
        <p:nvCxnSpPr>
          <p:cNvPr id="359" name="Google Shape;359;p17"/>
          <p:cNvCxnSpPr/>
          <p:nvPr/>
        </p:nvCxnSpPr>
        <p:spPr>
          <a:xfrm>
            <a:off x="1676400" y="2863468"/>
            <a:ext cx="76200" cy="529290"/>
          </a:xfrm>
          <a:prstGeom prst="straightConnector1">
            <a:avLst/>
          </a:prstGeom>
          <a:noFill/>
          <a:ln cap="flat" cmpd="sng" w="12700">
            <a:solidFill>
              <a:srgbClr val="C00000"/>
            </a:solidFill>
            <a:prstDash val="dash"/>
            <a:round/>
            <a:headEnd len="sm" w="sm" type="none"/>
            <a:tailEnd len="sm" w="sm" type="none"/>
          </a:ln>
        </p:spPr>
      </p:cxnSp>
      <p:cxnSp>
        <p:nvCxnSpPr>
          <p:cNvPr id="360" name="Google Shape;360;p17"/>
          <p:cNvCxnSpPr/>
          <p:nvPr/>
        </p:nvCxnSpPr>
        <p:spPr>
          <a:xfrm rot="10800000">
            <a:off x="1752600" y="3392758"/>
            <a:ext cx="765516" cy="0"/>
          </a:xfrm>
          <a:prstGeom prst="straightConnector1">
            <a:avLst/>
          </a:prstGeom>
          <a:noFill/>
          <a:ln cap="flat" cmpd="sng" w="12700">
            <a:solidFill>
              <a:srgbClr val="C00000"/>
            </a:solidFill>
            <a:prstDash val="dash"/>
            <a:round/>
            <a:headEnd len="sm" w="sm" type="none"/>
            <a:tailEnd len="sm" w="sm" type="none"/>
          </a:ln>
        </p:spPr>
      </p:cxnSp>
      <p:cxnSp>
        <p:nvCxnSpPr>
          <p:cNvPr id="361" name="Google Shape;361;p17"/>
          <p:cNvCxnSpPr/>
          <p:nvPr/>
        </p:nvCxnSpPr>
        <p:spPr>
          <a:xfrm flipH="1">
            <a:off x="1143000" y="3392758"/>
            <a:ext cx="609600" cy="493442"/>
          </a:xfrm>
          <a:prstGeom prst="straightConnector1">
            <a:avLst/>
          </a:prstGeom>
          <a:noFill/>
          <a:ln cap="flat" cmpd="sng" w="12700">
            <a:solidFill>
              <a:srgbClr val="C00000"/>
            </a:solidFill>
            <a:prstDash val="dash"/>
            <a:round/>
            <a:headEnd len="sm" w="sm" type="none"/>
            <a:tailEnd len="sm" w="sm" type="none"/>
          </a:ln>
        </p:spPr>
      </p:cxnSp>
      <p:cxnSp>
        <p:nvCxnSpPr>
          <p:cNvPr id="362" name="Google Shape;362;p17"/>
          <p:cNvCxnSpPr/>
          <p:nvPr/>
        </p:nvCxnSpPr>
        <p:spPr>
          <a:xfrm flipH="1">
            <a:off x="5152398" y="2329739"/>
            <a:ext cx="150755" cy="780316"/>
          </a:xfrm>
          <a:prstGeom prst="straightConnector1">
            <a:avLst/>
          </a:prstGeom>
          <a:noFill/>
          <a:ln cap="flat" cmpd="sng" w="12700">
            <a:solidFill>
              <a:srgbClr val="C00000"/>
            </a:solidFill>
            <a:prstDash val="dash"/>
            <a:round/>
            <a:headEnd len="sm" w="sm" type="none"/>
            <a:tailEnd len="sm" w="sm" type="none"/>
          </a:ln>
        </p:spPr>
      </p:cxnSp>
      <p:cxnSp>
        <p:nvCxnSpPr>
          <p:cNvPr id="363" name="Google Shape;363;p17"/>
          <p:cNvCxnSpPr/>
          <p:nvPr/>
        </p:nvCxnSpPr>
        <p:spPr>
          <a:xfrm flipH="1" rot="10800000">
            <a:off x="4434838" y="3128113"/>
            <a:ext cx="717560" cy="224688"/>
          </a:xfrm>
          <a:prstGeom prst="straightConnector1">
            <a:avLst/>
          </a:prstGeom>
          <a:noFill/>
          <a:ln cap="flat" cmpd="sng" w="12700">
            <a:solidFill>
              <a:srgbClr val="C00000"/>
            </a:solidFill>
            <a:prstDash val="dash"/>
            <a:round/>
            <a:headEnd len="sm" w="sm" type="none"/>
            <a:tailEnd len="sm" w="sm" type="none"/>
          </a:ln>
        </p:spPr>
      </p:cxnSp>
      <p:cxnSp>
        <p:nvCxnSpPr>
          <p:cNvPr id="364" name="Google Shape;364;p17"/>
          <p:cNvCxnSpPr/>
          <p:nvPr/>
        </p:nvCxnSpPr>
        <p:spPr>
          <a:xfrm rot="10800000">
            <a:off x="5152398" y="3128113"/>
            <a:ext cx="183151" cy="712388"/>
          </a:xfrm>
          <a:prstGeom prst="straightConnector1">
            <a:avLst/>
          </a:prstGeom>
          <a:noFill/>
          <a:ln cap="flat" cmpd="sng" w="12700">
            <a:solidFill>
              <a:srgbClr val="C00000"/>
            </a:solidFill>
            <a:prstDash val="dash"/>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500"/>
                                        <p:tgtEl>
                                          <p:spTgt spid="332"/>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500"/>
                                        <p:tgtEl>
                                          <p:spTgt spid="333"/>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500"/>
                                        <p:tgtEl>
                                          <p:spTgt spid="334"/>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500"/>
                                        <p:tgtEl>
                                          <p:spTgt spid="335"/>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gtEl>
                                        <p:attrNameLst>
                                          <p:attrName>style.visibility</p:attrName>
                                        </p:attrNameLst>
                                      </p:cBhvr>
                                      <p:to>
                                        <p:strVal val="visible"/>
                                      </p:to>
                                    </p:set>
                                    <p:anim calcmode="lin" valueType="num">
                                      <p:cBhvr additive="base">
                                        <p:cTn dur="500"/>
                                        <p:tgtEl>
                                          <p:spTgt spid="336"/>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500"/>
                                        <p:tgtEl>
                                          <p:spTgt spid="337"/>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500"/>
                                        <p:tgtEl>
                                          <p:spTgt spid="3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And in the Non-Euclidean Case?</a:t>
            </a:r>
            <a:endParaRPr/>
          </a:p>
        </p:txBody>
      </p:sp>
      <p:sp>
        <p:nvSpPr>
          <p:cNvPr id="370" name="Google Shape;370;p18"/>
          <p:cNvSpPr txBox="1"/>
          <p:nvPr>
            <p:ph idx="1" type="body"/>
          </p:nvPr>
        </p:nvSpPr>
        <p:spPr>
          <a:xfrm>
            <a:off x="228600" y="1194815"/>
            <a:ext cx="8839200" cy="5257801"/>
          </a:xfrm>
          <a:prstGeom prst="rect">
            <a:avLst/>
          </a:prstGeom>
          <a:noFill/>
          <a:ln>
            <a:noFill/>
          </a:ln>
        </p:spPr>
        <p:txBody>
          <a:bodyPr anchorCtr="0" anchor="t" bIns="45700" lIns="54850" spcFirstLastPara="1" rIns="91425" wrap="square" tIns="91425">
            <a:normAutofit/>
          </a:bodyPr>
          <a:lstStyle/>
          <a:p>
            <a:pPr indent="0" lvl="0" marL="118871" rtl="0" algn="l">
              <a:spcBef>
                <a:spcPts val="0"/>
              </a:spcBef>
              <a:spcAft>
                <a:spcPts val="0"/>
              </a:spcAft>
              <a:buSzPts val="2560"/>
              <a:buNone/>
            </a:pPr>
            <a:r>
              <a:rPr b="1" lang="en-US">
                <a:solidFill>
                  <a:srgbClr val="0000FF"/>
                </a:solidFill>
              </a:rPr>
              <a:t>What about the Non-Euclidean case?</a:t>
            </a:r>
            <a:endParaRPr/>
          </a:p>
          <a:p>
            <a:pPr indent="-320040" lvl="0" marL="438912" rtl="0" algn="l">
              <a:spcBef>
                <a:spcPts val="0"/>
              </a:spcBef>
              <a:spcAft>
                <a:spcPts val="0"/>
              </a:spcAft>
              <a:buSzPts val="2560"/>
              <a:buChar char="◼"/>
            </a:pPr>
            <a:r>
              <a:rPr lang="en-US"/>
              <a:t>The only “locations” we can talk about are the points themselves</a:t>
            </a:r>
            <a:endParaRPr/>
          </a:p>
          <a:p>
            <a:pPr indent="-274319" lvl="1" marL="731520" rtl="0" algn="l">
              <a:spcBef>
                <a:spcPts val="560"/>
              </a:spcBef>
              <a:spcAft>
                <a:spcPts val="0"/>
              </a:spcAft>
              <a:buSzPts val="2800"/>
              <a:buChar char="▪"/>
            </a:pPr>
            <a:r>
              <a:rPr lang="en-US"/>
              <a:t>i.e., there is no “average” of two points (e.g., students)</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solidFill>
                  <a:srgbClr val="008000"/>
                </a:solidFill>
              </a:rPr>
              <a:t>Approach 1:</a:t>
            </a:r>
            <a:endParaRPr/>
          </a:p>
          <a:p>
            <a:pPr indent="-274319" lvl="1" marL="731520" rtl="0" algn="l">
              <a:spcBef>
                <a:spcPts val="560"/>
              </a:spcBef>
              <a:spcAft>
                <a:spcPts val="0"/>
              </a:spcAft>
              <a:buSzPts val="2800"/>
              <a:buChar char="▪"/>
            </a:pPr>
            <a:r>
              <a:rPr b="1" lang="en-US">
                <a:solidFill>
                  <a:srgbClr val="0000FF"/>
                </a:solidFill>
              </a:rPr>
              <a:t>(1) How to represent a cluster of many points?</a:t>
            </a:r>
            <a:br>
              <a:rPr b="1" lang="en-US">
                <a:solidFill>
                  <a:srgbClr val="0000FF"/>
                </a:solidFill>
              </a:rPr>
            </a:br>
            <a:r>
              <a:rPr b="1" i="1" lang="en-US">
                <a:solidFill>
                  <a:srgbClr val="FF0066"/>
                </a:solidFill>
              </a:rPr>
              <a:t>clustroid</a:t>
            </a:r>
            <a:r>
              <a:rPr lang="en-US"/>
              <a:t>  = (data)point “</a:t>
            </a:r>
            <a:r>
              <a:rPr b="1" i="1" lang="en-US" u="sng"/>
              <a:t>closest</a:t>
            </a:r>
            <a:r>
              <a:rPr lang="en-US"/>
              <a:t>” to other points</a:t>
            </a:r>
            <a:endParaRPr/>
          </a:p>
          <a:p>
            <a:pPr indent="-274319" lvl="1" marL="731520" rtl="0" algn="l">
              <a:spcBef>
                <a:spcPts val="560"/>
              </a:spcBef>
              <a:spcAft>
                <a:spcPts val="0"/>
              </a:spcAft>
              <a:buSzPts val="2800"/>
              <a:buChar char="▪"/>
            </a:pPr>
            <a:r>
              <a:rPr b="1" lang="en-US">
                <a:solidFill>
                  <a:srgbClr val="0000FF"/>
                </a:solidFill>
              </a:rPr>
              <a:t>(2) How do you determine the “nearness” of clusters? </a:t>
            </a:r>
            <a:r>
              <a:rPr lang="en-US"/>
              <a:t>Treat clustroid as if it were centroid, when computing inter-cluster distances</a:t>
            </a:r>
            <a:endParaRPr/>
          </a:p>
        </p:txBody>
      </p:sp>
      <p:sp>
        <p:nvSpPr>
          <p:cNvPr id="371" name="Google Shape;371;p1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2" name="Google Shape;372;p1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“Closest” Point?</a:t>
            </a:r>
            <a:endParaRPr/>
          </a:p>
        </p:txBody>
      </p:sp>
      <p:sp>
        <p:nvSpPr>
          <p:cNvPr id="378" name="Google Shape;378;p19"/>
          <p:cNvSpPr txBox="1"/>
          <p:nvPr>
            <p:ph idx="1" type="body"/>
          </p:nvPr>
        </p:nvSpPr>
        <p:spPr>
          <a:xfrm>
            <a:off x="457200" y="1295401"/>
            <a:ext cx="8458200" cy="3886200"/>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0000FF"/>
                </a:solidFill>
              </a:rPr>
              <a:t>(1) How to represent a cluster of many points?</a:t>
            </a:r>
            <a:br>
              <a:rPr b="1" lang="en-US">
                <a:solidFill>
                  <a:srgbClr val="0000FF"/>
                </a:solidFill>
              </a:rPr>
            </a:br>
            <a:r>
              <a:rPr b="1" i="1" lang="en-US">
                <a:solidFill>
                  <a:srgbClr val="FF0066"/>
                </a:solidFill>
              </a:rPr>
              <a:t>clustroid</a:t>
            </a:r>
            <a:r>
              <a:rPr lang="en-US"/>
              <a:t>  = point “</a:t>
            </a:r>
            <a:r>
              <a:rPr b="1" i="1" lang="en-US" u="sng"/>
              <a:t>closest</a:t>
            </a:r>
            <a:r>
              <a:rPr lang="en-US"/>
              <a:t>” to other points</a:t>
            </a:r>
            <a:endParaRPr/>
          </a:p>
          <a:p>
            <a:pPr indent="-320040" lvl="0" marL="438912" rtl="0" algn="l">
              <a:spcBef>
                <a:spcPts val="0"/>
              </a:spcBef>
              <a:spcAft>
                <a:spcPts val="0"/>
              </a:spcAft>
              <a:buSzPts val="2560"/>
              <a:buChar char="◼"/>
            </a:pPr>
            <a:r>
              <a:rPr b="1" lang="en-US">
                <a:solidFill>
                  <a:srgbClr val="008000"/>
                </a:solidFill>
              </a:rPr>
              <a:t>Possible meanings of “closest”:</a:t>
            </a:r>
            <a:endParaRPr/>
          </a:p>
          <a:p>
            <a:pPr indent="-274319" lvl="1" marL="731520" rtl="0" algn="l">
              <a:spcBef>
                <a:spcPts val="560"/>
              </a:spcBef>
              <a:spcAft>
                <a:spcPts val="0"/>
              </a:spcAft>
              <a:buSzPts val="2800"/>
              <a:buChar char="▪"/>
            </a:pPr>
            <a:r>
              <a:rPr lang="en-US"/>
              <a:t>Smallest </a:t>
            </a:r>
            <a:r>
              <a:rPr lang="en-US">
                <a:solidFill>
                  <a:srgbClr val="FF0000"/>
                </a:solidFill>
              </a:rPr>
              <a:t>maximum</a:t>
            </a:r>
            <a:r>
              <a:rPr lang="en-US"/>
              <a:t> distance to other points</a:t>
            </a:r>
            <a:endParaRPr/>
          </a:p>
          <a:p>
            <a:pPr indent="-274319" lvl="1" marL="731520" rtl="0" algn="l">
              <a:spcBef>
                <a:spcPts val="560"/>
              </a:spcBef>
              <a:spcAft>
                <a:spcPts val="0"/>
              </a:spcAft>
              <a:buSzPts val="2800"/>
              <a:buChar char="▪"/>
            </a:pPr>
            <a:r>
              <a:rPr lang="en-US"/>
              <a:t>Smallest </a:t>
            </a:r>
            <a:r>
              <a:rPr lang="en-US">
                <a:solidFill>
                  <a:srgbClr val="FF0000"/>
                </a:solidFill>
              </a:rPr>
              <a:t>average</a:t>
            </a:r>
            <a:r>
              <a:rPr lang="en-US"/>
              <a:t> distance to other points</a:t>
            </a:r>
            <a:endParaRPr/>
          </a:p>
          <a:p>
            <a:pPr indent="-274319" lvl="1" marL="731520" rtl="0" algn="l">
              <a:spcBef>
                <a:spcPts val="560"/>
              </a:spcBef>
              <a:spcAft>
                <a:spcPts val="0"/>
              </a:spcAft>
              <a:buSzPts val="2800"/>
              <a:buChar char="▪"/>
            </a:pPr>
            <a:r>
              <a:rPr lang="en-US"/>
              <a:t>Smallest </a:t>
            </a:r>
            <a:r>
              <a:rPr lang="en-US">
                <a:solidFill>
                  <a:srgbClr val="FF0000"/>
                </a:solidFill>
              </a:rPr>
              <a:t>sum of squares </a:t>
            </a:r>
            <a:r>
              <a:rPr lang="en-US"/>
              <a:t>of distances to other points</a:t>
            </a:r>
            <a:endParaRPr/>
          </a:p>
          <a:p>
            <a:pPr indent="-228600" lvl="2" marL="996696" rtl="0" algn="l">
              <a:spcBef>
                <a:spcPts val="480"/>
              </a:spcBef>
              <a:spcAft>
                <a:spcPts val="0"/>
              </a:spcAft>
              <a:buSzPts val="2400"/>
              <a:buChar char="▪"/>
            </a:pPr>
            <a:r>
              <a:rPr lang="en-US"/>
              <a:t>For distance metric </a:t>
            </a:r>
            <a:r>
              <a:rPr b="1" i="1" lang="en-US"/>
              <a:t>d</a:t>
            </a:r>
            <a:r>
              <a:rPr lang="en-US"/>
              <a:t> clustroid </a:t>
            </a:r>
            <a:r>
              <a:rPr b="1" i="1" lang="en-US"/>
              <a:t>c</a:t>
            </a:r>
            <a:r>
              <a:rPr lang="en-US"/>
              <a:t> of cluster </a:t>
            </a:r>
            <a:r>
              <a:rPr b="1" i="1" lang="en-US"/>
              <a:t>C</a:t>
            </a:r>
            <a:r>
              <a:rPr lang="en-US"/>
              <a:t> is:</a:t>
            </a:r>
            <a:endParaRPr/>
          </a:p>
          <a:p>
            <a:pPr indent="-96519" lvl="1" marL="731520" rtl="0" algn="l">
              <a:spcBef>
                <a:spcPts val="560"/>
              </a:spcBef>
              <a:spcAft>
                <a:spcPts val="0"/>
              </a:spcAft>
              <a:buSzPts val="2800"/>
              <a:buNone/>
            </a:pPr>
            <a:r>
              <a:t/>
            </a:r>
            <a:endParaRPr/>
          </a:p>
        </p:txBody>
      </p:sp>
      <p:sp>
        <p:nvSpPr>
          <p:cNvPr id="379" name="Google Shape;379;p1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380" name="Google Shape;380;p1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1" name="Google Shape;381;p19"/>
          <p:cNvPicPr preferRelativeResize="0"/>
          <p:nvPr/>
        </p:nvPicPr>
        <p:blipFill rotWithShape="1">
          <a:blip r:embed="rId3">
            <a:alphaModFix/>
          </a:blip>
          <a:srcRect b="0" l="0" r="0" t="0"/>
          <a:stretch/>
        </p:blipFill>
        <p:spPr>
          <a:xfrm>
            <a:off x="7239000" y="4407520"/>
            <a:ext cx="1785492" cy="642998"/>
          </a:xfrm>
          <a:prstGeom prst="rect">
            <a:avLst/>
          </a:prstGeom>
          <a:noFill/>
          <a:ln>
            <a:noFill/>
          </a:ln>
        </p:spPr>
      </p:pic>
      <p:sp>
        <p:nvSpPr>
          <p:cNvPr id="382" name="Google Shape;382;p19"/>
          <p:cNvSpPr txBox="1"/>
          <p:nvPr/>
        </p:nvSpPr>
        <p:spPr>
          <a:xfrm>
            <a:off x="4953000" y="5059740"/>
            <a:ext cx="3657600" cy="156966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8000"/>
                </a:solidFill>
                <a:latin typeface="Arial"/>
                <a:ea typeface="Arial"/>
                <a:cs typeface="Arial"/>
                <a:sym typeface="Arial"/>
              </a:rPr>
              <a:t>Centroid</a:t>
            </a:r>
            <a:r>
              <a:rPr lang="en-US" sz="1600">
                <a:solidFill>
                  <a:srgbClr val="008000"/>
                </a:solidFill>
                <a:latin typeface="Arial"/>
                <a:ea typeface="Arial"/>
                <a:cs typeface="Arial"/>
                <a:sym typeface="Arial"/>
              </a:rPr>
              <a:t> is the avg. of all (data)points in the cluster. This means centroid is an “artificial” point.</a:t>
            </a:r>
            <a:endParaRPr/>
          </a:p>
          <a:p>
            <a:pPr indent="0" lvl="0" marL="0" marR="0" rtl="0" algn="l">
              <a:spcBef>
                <a:spcPts val="0"/>
              </a:spcBef>
              <a:spcAft>
                <a:spcPts val="0"/>
              </a:spcAft>
              <a:buNone/>
            </a:pPr>
            <a:r>
              <a:rPr b="1" lang="en-US" sz="1600">
                <a:solidFill>
                  <a:srgbClr val="008000"/>
                </a:solidFill>
                <a:latin typeface="Arial"/>
                <a:ea typeface="Arial"/>
                <a:cs typeface="Arial"/>
                <a:sym typeface="Arial"/>
              </a:rPr>
              <a:t>Clustroid</a:t>
            </a:r>
            <a:r>
              <a:rPr lang="en-US" sz="1600">
                <a:solidFill>
                  <a:srgbClr val="008000"/>
                </a:solidFill>
                <a:latin typeface="Arial"/>
                <a:ea typeface="Arial"/>
                <a:cs typeface="Arial"/>
                <a:sym typeface="Arial"/>
              </a:rPr>
              <a:t> is an </a:t>
            </a:r>
            <a:r>
              <a:rPr b="1" lang="en-US" sz="1600">
                <a:solidFill>
                  <a:srgbClr val="008000"/>
                </a:solidFill>
                <a:latin typeface="Arial"/>
                <a:ea typeface="Arial"/>
                <a:cs typeface="Arial"/>
                <a:sym typeface="Arial"/>
              </a:rPr>
              <a:t>existing</a:t>
            </a:r>
            <a:r>
              <a:rPr lang="en-US" sz="1600">
                <a:solidFill>
                  <a:srgbClr val="008000"/>
                </a:solidFill>
                <a:latin typeface="Arial"/>
                <a:ea typeface="Arial"/>
                <a:cs typeface="Arial"/>
                <a:sym typeface="Arial"/>
              </a:rPr>
              <a:t> (data)point that is “closest” to all other points in the cluster.</a:t>
            </a:r>
            <a:endParaRPr/>
          </a:p>
        </p:txBody>
      </p:sp>
      <p:sp>
        <p:nvSpPr>
          <p:cNvPr id="383" name="Google Shape;383;p19"/>
          <p:cNvSpPr/>
          <p:nvPr/>
        </p:nvSpPr>
        <p:spPr>
          <a:xfrm>
            <a:off x="1524000" y="5246132"/>
            <a:ext cx="1447800" cy="685800"/>
          </a:xfrm>
          <a:prstGeom prst="ellipse">
            <a:avLst/>
          </a:prstGeom>
          <a:solidFill>
            <a:srgbClr val="D60093">
              <a:alpha val="40000"/>
            </a:srgbClr>
          </a:solid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384" name="Google Shape;384;p19"/>
          <p:cNvSpPr/>
          <p:nvPr/>
        </p:nvSpPr>
        <p:spPr>
          <a:xfrm>
            <a:off x="2590800" y="5550932"/>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385" name="Google Shape;385;p19"/>
          <p:cNvSpPr/>
          <p:nvPr/>
        </p:nvSpPr>
        <p:spPr>
          <a:xfrm>
            <a:off x="1981200" y="5627132"/>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386" name="Google Shape;386;p19"/>
          <p:cNvSpPr/>
          <p:nvPr/>
        </p:nvSpPr>
        <p:spPr>
          <a:xfrm>
            <a:off x="1752600" y="5550932"/>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387" name="Google Shape;387;p19"/>
          <p:cNvSpPr txBox="1"/>
          <p:nvPr/>
        </p:nvSpPr>
        <p:spPr>
          <a:xfrm>
            <a:off x="2074942" y="5438001"/>
            <a:ext cx="2872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00FF"/>
                </a:solidFill>
                <a:latin typeface="Arial"/>
                <a:ea typeface="Arial"/>
                <a:cs typeface="Arial"/>
                <a:sym typeface="Arial"/>
              </a:rPr>
              <a:t>X</a:t>
            </a:r>
            <a:endParaRPr/>
          </a:p>
        </p:txBody>
      </p:sp>
      <p:sp>
        <p:nvSpPr>
          <p:cNvPr id="388" name="Google Shape;388;p19"/>
          <p:cNvSpPr txBox="1"/>
          <p:nvPr/>
        </p:nvSpPr>
        <p:spPr>
          <a:xfrm>
            <a:off x="1467118" y="6019800"/>
            <a:ext cx="1580882"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Cluster on</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3 datapoints</a:t>
            </a:r>
            <a:endParaRPr sz="2000">
              <a:solidFill>
                <a:schemeClr val="dk1"/>
              </a:solidFill>
              <a:latin typeface="Arial"/>
              <a:ea typeface="Arial"/>
              <a:cs typeface="Arial"/>
              <a:sym typeface="Arial"/>
            </a:endParaRPr>
          </a:p>
        </p:txBody>
      </p:sp>
      <p:sp>
        <p:nvSpPr>
          <p:cNvPr id="389" name="Google Shape;389;p19"/>
          <p:cNvSpPr txBox="1"/>
          <p:nvPr/>
        </p:nvSpPr>
        <p:spPr>
          <a:xfrm>
            <a:off x="3124200" y="4876800"/>
            <a:ext cx="11336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Arial"/>
                <a:ea typeface="Arial"/>
                <a:cs typeface="Arial"/>
                <a:sym typeface="Arial"/>
              </a:rPr>
              <a:t>Centroid</a:t>
            </a:r>
            <a:endParaRPr/>
          </a:p>
        </p:txBody>
      </p:sp>
      <p:sp>
        <p:nvSpPr>
          <p:cNvPr id="390" name="Google Shape;390;p19"/>
          <p:cNvSpPr txBox="1"/>
          <p:nvPr/>
        </p:nvSpPr>
        <p:spPr>
          <a:xfrm>
            <a:off x="2943428" y="5779532"/>
            <a:ext cx="11977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Clustroid</a:t>
            </a:r>
            <a:endParaRPr b="1" sz="1800">
              <a:solidFill>
                <a:srgbClr val="008000"/>
              </a:solidFill>
              <a:latin typeface="Arial"/>
              <a:ea typeface="Arial"/>
              <a:cs typeface="Arial"/>
              <a:sym typeface="Arial"/>
            </a:endParaRPr>
          </a:p>
        </p:txBody>
      </p:sp>
      <p:sp>
        <p:nvSpPr>
          <p:cNvPr id="391" name="Google Shape;391;p19"/>
          <p:cNvSpPr txBox="1"/>
          <p:nvPr/>
        </p:nvSpPr>
        <p:spPr>
          <a:xfrm>
            <a:off x="351884" y="4953000"/>
            <a:ext cx="11721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Datapoint</a:t>
            </a:r>
            <a:endParaRPr sz="1800">
              <a:solidFill>
                <a:schemeClr val="dk1"/>
              </a:solidFill>
              <a:latin typeface="Arial"/>
              <a:ea typeface="Arial"/>
              <a:cs typeface="Arial"/>
              <a:sym typeface="Arial"/>
            </a:endParaRPr>
          </a:p>
        </p:txBody>
      </p:sp>
      <p:cxnSp>
        <p:nvCxnSpPr>
          <p:cNvPr id="392" name="Google Shape;392;p19"/>
          <p:cNvCxnSpPr/>
          <p:nvPr/>
        </p:nvCxnSpPr>
        <p:spPr>
          <a:xfrm>
            <a:off x="1143000" y="5246132"/>
            <a:ext cx="609600" cy="290899"/>
          </a:xfrm>
          <a:prstGeom prst="straightConnector1">
            <a:avLst/>
          </a:prstGeom>
          <a:noFill/>
          <a:ln cap="flat" cmpd="sng" w="12700">
            <a:solidFill>
              <a:schemeClr val="dk1"/>
            </a:solidFill>
            <a:prstDash val="solid"/>
            <a:round/>
            <a:headEnd len="sm" w="sm" type="none"/>
            <a:tailEnd len="med" w="med" type="stealth"/>
          </a:ln>
        </p:spPr>
      </p:cxnSp>
      <p:cxnSp>
        <p:nvCxnSpPr>
          <p:cNvPr id="393" name="Google Shape;393;p19"/>
          <p:cNvCxnSpPr/>
          <p:nvPr/>
        </p:nvCxnSpPr>
        <p:spPr>
          <a:xfrm flipH="1">
            <a:off x="2257720" y="5109385"/>
            <a:ext cx="901044" cy="424934"/>
          </a:xfrm>
          <a:prstGeom prst="straightConnector1">
            <a:avLst/>
          </a:prstGeom>
          <a:noFill/>
          <a:ln cap="flat" cmpd="sng" w="12700">
            <a:solidFill>
              <a:schemeClr val="dk1"/>
            </a:solidFill>
            <a:prstDash val="solid"/>
            <a:round/>
            <a:headEnd len="sm" w="sm" type="none"/>
            <a:tailEnd len="med" w="med" type="stealth"/>
          </a:ln>
        </p:spPr>
      </p:cxnSp>
      <p:cxnSp>
        <p:nvCxnSpPr>
          <p:cNvPr id="394" name="Google Shape;394;p19"/>
          <p:cNvCxnSpPr/>
          <p:nvPr/>
        </p:nvCxnSpPr>
        <p:spPr>
          <a:xfrm rot="10800000">
            <a:off x="2074942" y="5703332"/>
            <a:ext cx="925139" cy="260867"/>
          </a:xfrm>
          <a:prstGeom prst="straightConnector1">
            <a:avLst/>
          </a:prstGeom>
          <a:noFill/>
          <a:ln cap="flat" cmpd="sng" w="12700">
            <a:solidFill>
              <a:schemeClr val="dk1"/>
            </a:solidFill>
            <a:prstDash val="solid"/>
            <a:round/>
            <a:headEnd len="sm" w="sm"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High Dimensional Data</a:t>
            </a:r>
            <a:endParaRPr/>
          </a:p>
        </p:txBody>
      </p:sp>
      <p:sp>
        <p:nvSpPr>
          <p:cNvPr id="148" name="Google Shape;148;p2"/>
          <p:cNvSpPr txBox="1"/>
          <p:nvPr>
            <p:ph idx="1" type="body"/>
          </p:nvPr>
        </p:nvSpPr>
        <p:spPr>
          <a:xfrm>
            <a:off x="457200" y="11430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FF0066"/>
                </a:solidFill>
              </a:rPr>
              <a:t>Given a cloud of data points we want to understand its structure</a:t>
            </a:r>
            <a:endParaRPr/>
          </a:p>
        </p:txBody>
      </p:sp>
      <p:sp>
        <p:nvSpPr>
          <p:cNvPr id="149" name="Google Shape;149;p2"/>
          <p:cNvSpPr txBox="1"/>
          <p:nvPr>
            <p:ph idx="11" type="ftr"/>
          </p:nvPr>
        </p:nvSpPr>
        <p:spPr>
          <a:xfrm>
            <a:off x="2640596" y="6356011"/>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50" name="Google Shape;150;p2"/>
          <p:cNvSpPr txBox="1"/>
          <p:nvPr>
            <p:ph idx="12" type="sldNum"/>
          </p:nvPr>
        </p:nvSpPr>
        <p:spPr>
          <a:xfrm>
            <a:off x="8204396" y="6356011"/>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cs.toronto.edu/~laurens/drtoronto/Dimensionality_Reduction_@_Toronto_files/shapeimage_2.png" id="151" name="Google Shape;151;p2"/>
          <p:cNvPicPr preferRelativeResize="0"/>
          <p:nvPr/>
        </p:nvPicPr>
        <p:blipFill rotWithShape="1">
          <a:blip r:embed="rId3">
            <a:alphaModFix/>
          </a:blip>
          <a:srcRect b="0" l="7047" r="9697" t="0"/>
          <a:stretch/>
        </p:blipFill>
        <p:spPr>
          <a:xfrm>
            <a:off x="533400" y="2133600"/>
            <a:ext cx="8077200" cy="44967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Defining “Nearness” of Clusters</a:t>
            </a:r>
            <a:endParaRPr/>
          </a:p>
        </p:txBody>
      </p:sp>
      <p:sp>
        <p:nvSpPr>
          <p:cNvPr id="400" name="Google Shape;400;p20"/>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0000FF"/>
                </a:solidFill>
              </a:rPr>
              <a:t>(2) How do you determine the “nearness” of clusters? </a:t>
            </a:r>
            <a:endParaRPr/>
          </a:p>
          <a:p>
            <a:pPr indent="-274319" lvl="1" marL="731520" rtl="0" algn="l">
              <a:spcBef>
                <a:spcPts val="560"/>
              </a:spcBef>
              <a:spcAft>
                <a:spcPts val="0"/>
              </a:spcAft>
              <a:buSzPts val="2800"/>
              <a:buChar char="▪"/>
            </a:pPr>
            <a:r>
              <a:rPr b="1" lang="en-US">
                <a:solidFill>
                  <a:srgbClr val="D60093"/>
                </a:solidFill>
              </a:rPr>
              <a:t>Approach 2:</a:t>
            </a:r>
            <a:r>
              <a:rPr lang="en-US">
                <a:solidFill>
                  <a:srgbClr val="D60093"/>
                </a:solidFill>
              </a:rPr>
              <a:t> </a:t>
            </a:r>
            <a:br>
              <a:rPr lang="en-US">
                <a:solidFill>
                  <a:srgbClr val="D60093"/>
                </a:solidFill>
              </a:rPr>
            </a:br>
            <a:r>
              <a:rPr b="1" lang="en-US"/>
              <a:t>Intercluster distance </a:t>
            </a:r>
            <a:r>
              <a:rPr lang="en-US"/>
              <a:t>= minimum of the distances between any two points, one from each cluster</a:t>
            </a:r>
            <a:endParaRPr/>
          </a:p>
          <a:p>
            <a:pPr indent="-274319" lvl="1" marL="731520" rtl="0" algn="l">
              <a:spcBef>
                <a:spcPts val="560"/>
              </a:spcBef>
              <a:spcAft>
                <a:spcPts val="0"/>
              </a:spcAft>
              <a:buSzPts val="2800"/>
              <a:buChar char="▪"/>
            </a:pPr>
            <a:r>
              <a:rPr b="1" lang="en-US">
                <a:solidFill>
                  <a:srgbClr val="D60093"/>
                </a:solidFill>
              </a:rPr>
              <a:t>Approach 3:</a:t>
            </a:r>
            <a:br>
              <a:rPr b="1" lang="en-US">
                <a:solidFill>
                  <a:srgbClr val="33CC33"/>
                </a:solidFill>
              </a:rPr>
            </a:br>
            <a:r>
              <a:rPr lang="en-US"/>
              <a:t>Pick a notion of “</a:t>
            </a:r>
            <a:r>
              <a:rPr b="1" lang="en-US">
                <a:solidFill>
                  <a:srgbClr val="008000"/>
                </a:solidFill>
              </a:rPr>
              <a:t>cohesion</a:t>
            </a:r>
            <a:r>
              <a:rPr lang="en-US"/>
              <a:t>” of clusters, </a:t>
            </a:r>
            <a:r>
              <a:rPr i="1" lang="en-US"/>
              <a:t>e.g.</a:t>
            </a:r>
            <a:r>
              <a:rPr lang="en-US"/>
              <a:t>, maximum distance from the clustroid</a:t>
            </a:r>
            <a:endParaRPr/>
          </a:p>
          <a:p>
            <a:pPr indent="-228600" lvl="2" marL="996696" rtl="0" algn="l">
              <a:spcBef>
                <a:spcPts val="480"/>
              </a:spcBef>
              <a:spcAft>
                <a:spcPts val="0"/>
              </a:spcAft>
              <a:buSzPts val="2400"/>
              <a:buChar char="▪"/>
            </a:pPr>
            <a:r>
              <a:rPr lang="en-US"/>
              <a:t>Merge clusters whose </a:t>
            </a:r>
            <a:r>
              <a:rPr i="1" lang="en-US">
                <a:solidFill>
                  <a:srgbClr val="008000"/>
                </a:solidFill>
              </a:rPr>
              <a:t>union</a:t>
            </a:r>
            <a:r>
              <a:rPr lang="en-US">
                <a:solidFill>
                  <a:srgbClr val="008000"/>
                </a:solidFill>
              </a:rPr>
              <a:t> </a:t>
            </a:r>
            <a:r>
              <a:rPr lang="en-US"/>
              <a:t>is most cohesive</a:t>
            </a:r>
            <a:endParaRPr/>
          </a:p>
        </p:txBody>
      </p:sp>
      <p:sp>
        <p:nvSpPr>
          <p:cNvPr id="401" name="Google Shape;401;p2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2" name="Google Shape;402;p2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Cohesion</a:t>
            </a:r>
            <a:endParaRPr/>
          </a:p>
        </p:txBody>
      </p:sp>
      <p:sp>
        <p:nvSpPr>
          <p:cNvPr id="408" name="Google Shape;408;p2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D60093"/>
                </a:solidFill>
              </a:rPr>
              <a:t>Approach 3.1:</a:t>
            </a:r>
            <a:r>
              <a:rPr lang="en-US"/>
              <a:t> Use the </a:t>
            </a:r>
            <a:r>
              <a:rPr b="1" lang="en-US">
                <a:solidFill>
                  <a:srgbClr val="008000"/>
                </a:solidFill>
              </a:rPr>
              <a:t>diameter</a:t>
            </a:r>
            <a:r>
              <a:rPr lang="en-US">
                <a:solidFill>
                  <a:srgbClr val="008000"/>
                </a:solidFill>
              </a:rPr>
              <a:t> </a:t>
            </a:r>
            <a:r>
              <a:rPr lang="en-US"/>
              <a:t>of the merged cluster = maximum distance between points in the cluster</a:t>
            </a:r>
            <a:endParaRPr/>
          </a:p>
          <a:p>
            <a:pPr indent="-320040" lvl="0" marL="438912" rtl="0" algn="l">
              <a:spcBef>
                <a:spcPts val="0"/>
              </a:spcBef>
              <a:spcAft>
                <a:spcPts val="0"/>
              </a:spcAft>
              <a:buSzPts val="2560"/>
              <a:buChar char="◼"/>
            </a:pPr>
            <a:r>
              <a:rPr b="1" lang="en-US">
                <a:solidFill>
                  <a:srgbClr val="D60093"/>
                </a:solidFill>
              </a:rPr>
              <a:t>Approach 3.2:</a:t>
            </a:r>
            <a:r>
              <a:rPr lang="en-US"/>
              <a:t> Use the </a:t>
            </a:r>
            <a:r>
              <a:rPr b="1" lang="en-US">
                <a:solidFill>
                  <a:srgbClr val="008000"/>
                </a:solidFill>
              </a:rPr>
              <a:t>average distance</a:t>
            </a:r>
            <a:r>
              <a:rPr b="1" lang="en-US"/>
              <a:t> </a:t>
            </a:r>
            <a:r>
              <a:rPr lang="en-US"/>
              <a:t>between points in the cluster</a:t>
            </a:r>
            <a:endParaRPr/>
          </a:p>
          <a:p>
            <a:pPr indent="-320040" lvl="0" marL="438912" rtl="0" algn="l">
              <a:spcBef>
                <a:spcPts val="0"/>
              </a:spcBef>
              <a:spcAft>
                <a:spcPts val="0"/>
              </a:spcAft>
              <a:buSzPts val="2560"/>
              <a:buChar char="◼"/>
            </a:pPr>
            <a:r>
              <a:rPr b="1" lang="en-US">
                <a:solidFill>
                  <a:srgbClr val="D60093"/>
                </a:solidFill>
              </a:rPr>
              <a:t>Approach 3.3:</a:t>
            </a:r>
            <a:r>
              <a:rPr lang="en-US"/>
              <a:t> Use a</a:t>
            </a:r>
            <a:r>
              <a:rPr b="1" lang="en-US">
                <a:solidFill>
                  <a:srgbClr val="008000"/>
                </a:solidFill>
              </a:rPr>
              <a:t> density-based approach</a:t>
            </a:r>
            <a:endParaRPr/>
          </a:p>
          <a:p>
            <a:pPr indent="-274319" lvl="1" marL="731520" rtl="0" algn="l">
              <a:spcBef>
                <a:spcPts val="560"/>
              </a:spcBef>
              <a:spcAft>
                <a:spcPts val="0"/>
              </a:spcAft>
              <a:buSzPts val="2800"/>
              <a:buChar char="▪"/>
            </a:pPr>
            <a:r>
              <a:rPr lang="en-US"/>
              <a:t>Take the diameter or avg. distance, e.g., and divide by the number of points in the cluster</a:t>
            </a:r>
            <a:endParaRPr/>
          </a:p>
        </p:txBody>
      </p:sp>
      <p:sp>
        <p:nvSpPr>
          <p:cNvPr id="409" name="Google Shape;409;p2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410" name="Google Shape;410;p2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a:t>
            </a:r>
            <a:endParaRPr/>
          </a:p>
        </p:txBody>
      </p:sp>
      <p:sp>
        <p:nvSpPr>
          <p:cNvPr id="417" name="Google Shape;417;p22"/>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Consider a cluster of 4 points: </a:t>
            </a:r>
            <a:endParaRPr/>
          </a:p>
          <a:p>
            <a:pPr indent="-274319" lvl="1" marL="731520" rtl="0" algn="l">
              <a:spcBef>
                <a:spcPts val="560"/>
              </a:spcBef>
              <a:spcAft>
                <a:spcPts val="0"/>
              </a:spcAft>
              <a:buSzPts val="2800"/>
              <a:buChar char="▪"/>
            </a:pPr>
            <a:r>
              <a:rPr lang="en-US"/>
              <a:t>abcd, aecdb, abecb, ecdab</a:t>
            </a:r>
            <a:endParaRPr/>
          </a:p>
          <a:p>
            <a:pPr indent="-96519" lvl="1" marL="731520" rtl="0" algn="l">
              <a:spcBef>
                <a:spcPts val="560"/>
              </a:spcBef>
              <a:spcAft>
                <a:spcPts val="0"/>
              </a:spcAft>
              <a:buSzPts val="2800"/>
              <a:buNone/>
            </a:pPr>
            <a:r>
              <a:t/>
            </a:r>
            <a:endParaRPr/>
          </a:p>
          <a:p>
            <a:pPr indent="-320040" lvl="0" marL="438912" rtl="0" algn="l">
              <a:spcBef>
                <a:spcPts val="0"/>
              </a:spcBef>
              <a:spcAft>
                <a:spcPts val="0"/>
              </a:spcAft>
              <a:buSzPts val="2560"/>
              <a:buChar char="◼"/>
            </a:pPr>
            <a:r>
              <a:rPr lang="en-US"/>
              <a:t>Their edit distances:</a:t>
            </a:r>
            <a:endParaRPr/>
          </a:p>
          <a:p>
            <a:pPr indent="-96519" lvl="1" marL="731520" rtl="0" algn="l">
              <a:spcBef>
                <a:spcPts val="560"/>
              </a:spcBef>
              <a:spcAft>
                <a:spcPts val="0"/>
              </a:spcAft>
              <a:buSzPts val="2800"/>
              <a:buNone/>
            </a:pPr>
            <a:r>
              <a:t/>
            </a:r>
            <a:endParaRPr/>
          </a:p>
        </p:txBody>
      </p:sp>
      <p:sp>
        <p:nvSpPr>
          <p:cNvPr id="418" name="Google Shape;418;p2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19" name="Google Shape;419;p22"/>
          <p:cNvGraphicFramePr/>
          <p:nvPr/>
        </p:nvGraphicFramePr>
        <p:xfrm>
          <a:off x="1371600" y="3962400"/>
          <a:ext cx="3000000" cy="3000000"/>
        </p:xfrm>
        <a:graphic>
          <a:graphicData uri="http://schemas.openxmlformats.org/drawingml/2006/table">
            <a:tbl>
              <a:tblPr bandRow="1" firstRow="1">
                <a:noFill/>
                <a:tableStyleId>{F626F95B-A361-43E7-A612-4C392F0E4DFE}</a:tableStyleId>
              </a:tblPr>
              <a:tblGrid>
                <a:gridCol w="1219200"/>
                <a:gridCol w="1219200"/>
                <a:gridCol w="1219200"/>
                <a:gridCol w="1219200"/>
              </a:tblGrid>
              <a:tr h="365675">
                <a:tc>
                  <a:txBody>
                    <a:bodyPr/>
                    <a:lstStyle/>
                    <a:p>
                      <a:pPr indent="0" lvl="0" marL="0" marR="0" rtl="0" algn="l">
                        <a:spcBef>
                          <a:spcPts val="0"/>
                        </a:spcBef>
                        <a:spcAft>
                          <a:spcPts val="0"/>
                        </a:spcAft>
                        <a:buNone/>
                      </a:pPr>
                      <a:r>
                        <a:t/>
                      </a:r>
                      <a:endParaRPr sz="1800"/>
                    </a:p>
                  </a:txBody>
                  <a:tcPr marT="45700" marB="45700" marR="91450" marL="91450"/>
                </a:tc>
                <a:tc>
                  <a:txBody>
                    <a:bodyPr/>
                    <a:lstStyle/>
                    <a:p>
                      <a:pPr indent="0" lvl="0" marL="0" marR="0" rtl="0" algn="l">
                        <a:spcBef>
                          <a:spcPts val="0"/>
                        </a:spcBef>
                        <a:spcAft>
                          <a:spcPts val="0"/>
                        </a:spcAft>
                        <a:buNone/>
                      </a:pPr>
                      <a:r>
                        <a:rPr lang="en-US" sz="1800"/>
                        <a:t>aecdb</a:t>
                      </a:r>
                      <a:endParaRPr sz="1800"/>
                    </a:p>
                  </a:txBody>
                  <a:tcPr marT="45700" marB="45700" marR="91450" marL="91450"/>
                </a:tc>
                <a:tc>
                  <a:txBody>
                    <a:bodyPr/>
                    <a:lstStyle/>
                    <a:p>
                      <a:pPr indent="0" lvl="0" marL="0" marR="0" rtl="0" algn="l">
                        <a:spcBef>
                          <a:spcPts val="0"/>
                        </a:spcBef>
                        <a:spcAft>
                          <a:spcPts val="0"/>
                        </a:spcAft>
                        <a:buNone/>
                      </a:pPr>
                      <a:r>
                        <a:rPr lang="en-US" sz="1800"/>
                        <a:t>abecb</a:t>
                      </a:r>
                      <a:endParaRPr sz="1800"/>
                    </a:p>
                  </a:txBody>
                  <a:tcPr marT="45700" marB="45700" marR="91450" marL="91450"/>
                </a:tc>
                <a:tc>
                  <a:txBody>
                    <a:bodyPr/>
                    <a:lstStyle/>
                    <a:p>
                      <a:pPr indent="0" lvl="0" marL="0" marR="0" rtl="0" algn="l">
                        <a:spcBef>
                          <a:spcPts val="0"/>
                        </a:spcBef>
                        <a:spcAft>
                          <a:spcPts val="0"/>
                        </a:spcAft>
                        <a:buNone/>
                      </a:pPr>
                      <a:r>
                        <a:rPr lang="en-US" sz="1800"/>
                        <a:t>ecdab</a:t>
                      </a:r>
                      <a:endParaRPr sz="1800"/>
                    </a:p>
                  </a:txBody>
                  <a:tcPr marT="45700" marB="45700" marR="91450" marL="91450"/>
                </a:tc>
              </a:tr>
              <a:tr h="370750">
                <a:tc>
                  <a:txBody>
                    <a:bodyPr/>
                    <a:lstStyle/>
                    <a:p>
                      <a:pPr indent="0" lvl="0" marL="0" marR="0" rtl="0" algn="l">
                        <a:lnSpc>
                          <a:spcPct val="100000"/>
                        </a:lnSpc>
                        <a:spcBef>
                          <a:spcPts val="0"/>
                        </a:spcBef>
                        <a:spcAft>
                          <a:spcPts val="0"/>
                        </a:spcAft>
                        <a:buClr>
                          <a:schemeClr val="dk1"/>
                        </a:buClr>
                        <a:buSzPts val="1800"/>
                        <a:buFont typeface="Corbel"/>
                        <a:buNone/>
                      </a:pPr>
                      <a:r>
                        <a:rPr lang="en-US" sz="1800"/>
                        <a:t>abcd</a:t>
                      </a:r>
                      <a:endParaRPr sz="1800"/>
                    </a:p>
                  </a:txBody>
                  <a:tcPr marT="45700" marB="45700" marR="91450" marL="91450"/>
                </a:tc>
                <a:tc>
                  <a:txBody>
                    <a:bodyPr/>
                    <a:lstStyle/>
                    <a:p>
                      <a:pPr indent="0" lvl="0" marL="0" marR="0" rtl="0" algn="l">
                        <a:spcBef>
                          <a:spcPts val="0"/>
                        </a:spcBef>
                        <a:spcAft>
                          <a:spcPts val="0"/>
                        </a:spcAft>
                        <a:buNone/>
                      </a:pPr>
                      <a:r>
                        <a:rPr lang="en-US" sz="1800"/>
                        <a:t>3</a:t>
                      </a:r>
                      <a:endParaRPr/>
                    </a:p>
                  </a:txBody>
                  <a:tcPr marT="45700" marB="45700" marR="91450" marL="91450"/>
                </a:tc>
                <a:tc>
                  <a:txBody>
                    <a:bodyPr/>
                    <a:lstStyle/>
                    <a:p>
                      <a:pPr indent="0" lvl="0" marL="0" marR="0" rtl="0" algn="l">
                        <a:spcBef>
                          <a:spcPts val="0"/>
                        </a:spcBef>
                        <a:spcAft>
                          <a:spcPts val="0"/>
                        </a:spcAft>
                        <a:buNone/>
                      </a:pPr>
                      <a:r>
                        <a:rPr lang="en-US" sz="1800"/>
                        <a:t>3</a:t>
                      </a:r>
                      <a:endParaRPr/>
                    </a:p>
                  </a:txBody>
                  <a:tcPr marT="45700" marB="45700" marR="91450" marL="91450"/>
                </a:tc>
                <a:tc>
                  <a:txBody>
                    <a:bodyPr/>
                    <a:lstStyle/>
                    <a:p>
                      <a:pPr indent="0" lvl="0" marL="0" marR="0" rtl="0" algn="l">
                        <a:spcBef>
                          <a:spcPts val="0"/>
                        </a:spcBef>
                        <a:spcAft>
                          <a:spcPts val="0"/>
                        </a:spcAft>
                        <a:buNone/>
                      </a:pPr>
                      <a:r>
                        <a:rPr lang="en-US" sz="1800"/>
                        <a:t>5</a:t>
                      </a:r>
                      <a:endParaRPr/>
                    </a:p>
                  </a:txBody>
                  <a:tcPr marT="45700" marB="45700" marR="91450" marL="91450"/>
                </a:tc>
              </a:tr>
              <a:tr h="370750">
                <a:tc>
                  <a:txBody>
                    <a:bodyPr/>
                    <a:lstStyle/>
                    <a:p>
                      <a:pPr indent="0" lvl="0" marL="0" marR="0" rtl="0" algn="l">
                        <a:spcBef>
                          <a:spcPts val="0"/>
                        </a:spcBef>
                        <a:spcAft>
                          <a:spcPts val="0"/>
                        </a:spcAft>
                        <a:buNone/>
                      </a:pPr>
                      <a:r>
                        <a:rPr lang="en-US" sz="1800"/>
                        <a:t>aecdb</a:t>
                      </a:r>
                      <a:endParaRPr sz="1800"/>
                    </a:p>
                  </a:txBody>
                  <a:tcPr marT="45700" marB="45700" marR="91450" marL="91450"/>
                </a:tc>
                <a:tc>
                  <a:txBody>
                    <a:bodyPr/>
                    <a:lstStyle/>
                    <a:p>
                      <a:pPr indent="0" lvl="0" marL="0" marR="0" rtl="0" algn="l">
                        <a:spcBef>
                          <a:spcPts val="0"/>
                        </a:spcBef>
                        <a:spcAft>
                          <a:spcPts val="0"/>
                        </a:spcAft>
                        <a:buNone/>
                      </a:pPr>
                      <a:r>
                        <a:t/>
                      </a:r>
                      <a:endParaRPr sz="1800"/>
                    </a:p>
                  </a:txBody>
                  <a:tcPr marT="45700" marB="45700" marR="91450" marL="91450"/>
                </a:tc>
                <a:tc>
                  <a:txBody>
                    <a:bodyPr/>
                    <a:lstStyle/>
                    <a:p>
                      <a:pPr indent="0" lvl="0" marL="0" marR="0" rtl="0" algn="l">
                        <a:spcBef>
                          <a:spcPts val="0"/>
                        </a:spcBef>
                        <a:spcAft>
                          <a:spcPts val="0"/>
                        </a:spcAft>
                        <a:buNone/>
                      </a:pPr>
                      <a:r>
                        <a:rPr lang="en-US" sz="1800"/>
                        <a:t>2</a:t>
                      </a:r>
                      <a:endParaRPr/>
                    </a:p>
                  </a:txBody>
                  <a:tcPr marT="45700" marB="45700" marR="91450" marL="91450"/>
                </a:tc>
                <a:tc>
                  <a:txBody>
                    <a:bodyPr/>
                    <a:lstStyle/>
                    <a:p>
                      <a:pPr indent="0" lvl="0" marL="0" marR="0" rtl="0" algn="l">
                        <a:spcBef>
                          <a:spcPts val="0"/>
                        </a:spcBef>
                        <a:spcAft>
                          <a:spcPts val="0"/>
                        </a:spcAft>
                        <a:buNone/>
                      </a:pPr>
                      <a:r>
                        <a:rPr lang="en-US" sz="1800"/>
                        <a:t>2</a:t>
                      </a:r>
                      <a:endParaRPr/>
                    </a:p>
                  </a:txBody>
                  <a:tcPr marT="45700" marB="45700" marR="91450" marL="91450"/>
                </a:tc>
              </a:tr>
              <a:tr h="370750">
                <a:tc>
                  <a:txBody>
                    <a:bodyPr/>
                    <a:lstStyle/>
                    <a:p>
                      <a:pPr indent="0" lvl="0" marL="0" marR="0" rtl="0" algn="l">
                        <a:spcBef>
                          <a:spcPts val="0"/>
                        </a:spcBef>
                        <a:spcAft>
                          <a:spcPts val="0"/>
                        </a:spcAft>
                        <a:buNone/>
                      </a:pPr>
                      <a:r>
                        <a:rPr lang="en-US" sz="1800"/>
                        <a:t>abecb</a:t>
                      </a:r>
                      <a:endParaRPr sz="1800"/>
                    </a:p>
                  </a:txBody>
                  <a:tcPr marT="45700" marB="45700" marR="91450" marL="91450"/>
                </a:tc>
                <a:tc>
                  <a:txBody>
                    <a:bodyPr/>
                    <a:lstStyle/>
                    <a:p>
                      <a:pPr indent="0" lvl="0" marL="0" marR="0" rtl="0" algn="l">
                        <a:spcBef>
                          <a:spcPts val="0"/>
                        </a:spcBef>
                        <a:spcAft>
                          <a:spcPts val="0"/>
                        </a:spcAft>
                        <a:buNone/>
                      </a:pPr>
                      <a:r>
                        <a:t/>
                      </a:r>
                      <a:endParaRPr sz="1800"/>
                    </a:p>
                  </a:txBody>
                  <a:tcPr marT="45700" marB="45700" marR="91450" marL="91450"/>
                </a:tc>
                <a:tc>
                  <a:txBody>
                    <a:bodyPr/>
                    <a:lstStyle/>
                    <a:p>
                      <a:pPr indent="0" lvl="0" marL="0" marR="0" rtl="0" algn="l">
                        <a:spcBef>
                          <a:spcPts val="0"/>
                        </a:spcBef>
                        <a:spcAft>
                          <a:spcPts val="0"/>
                        </a:spcAft>
                        <a:buNone/>
                      </a:pPr>
                      <a:r>
                        <a:t/>
                      </a:r>
                      <a:endParaRPr sz="1800"/>
                    </a:p>
                  </a:txBody>
                  <a:tcPr marT="45700" marB="45700" marR="91450" marL="91450"/>
                </a:tc>
                <a:tc>
                  <a:txBody>
                    <a:bodyPr/>
                    <a:lstStyle/>
                    <a:p>
                      <a:pPr indent="0" lvl="0" marL="0" marR="0" rtl="0" algn="l">
                        <a:spcBef>
                          <a:spcPts val="0"/>
                        </a:spcBef>
                        <a:spcAft>
                          <a:spcPts val="0"/>
                        </a:spcAft>
                        <a:buNone/>
                      </a:pPr>
                      <a:r>
                        <a:rPr lang="en-US" sz="1800"/>
                        <a:t>4</a:t>
                      </a:r>
                      <a:endParaRPr/>
                    </a:p>
                  </a:txBody>
                  <a:tcPr marT="45700" marB="45700"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Determine Clusteroid</a:t>
            </a:r>
            <a:endParaRPr/>
          </a:p>
        </p:txBody>
      </p:sp>
      <p:sp>
        <p:nvSpPr>
          <p:cNvPr id="425" name="Google Shape;425;p2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aecdb will be chosen as clusteroid</a:t>
            </a:r>
            <a:endParaRPr/>
          </a:p>
          <a:p>
            <a:pPr indent="-274319" lvl="1" marL="731520" rtl="0" algn="l">
              <a:spcBef>
                <a:spcPts val="560"/>
              </a:spcBef>
              <a:spcAft>
                <a:spcPts val="0"/>
              </a:spcAft>
              <a:buSzPts val="2800"/>
              <a:buChar char="▪"/>
            </a:pPr>
            <a:r>
              <a:rPr lang="en-US"/>
              <a:t>Located in “center” judged by all 3 measures </a:t>
            </a:r>
            <a:endParaRPr/>
          </a:p>
        </p:txBody>
      </p:sp>
      <p:sp>
        <p:nvSpPr>
          <p:cNvPr id="426" name="Google Shape;426;p2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27" name="Google Shape;427;p23"/>
          <p:cNvGraphicFramePr/>
          <p:nvPr/>
        </p:nvGraphicFramePr>
        <p:xfrm>
          <a:off x="685800" y="3451225"/>
          <a:ext cx="3000000" cy="3000000"/>
        </p:xfrm>
        <a:graphic>
          <a:graphicData uri="http://schemas.openxmlformats.org/drawingml/2006/table">
            <a:tbl>
              <a:tblPr bandRow="1" firstRow="1">
                <a:noFill/>
                <a:tableStyleId>{F626F95B-A361-43E7-A612-4C392F0E4DFE}</a:tableStyleId>
              </a:tblPr>
              <a:tblGrid>
                <a:gridCol w="781050"/>
                <a:gridCol w="781050"/>
                <a:gridCol w="781050"/>
                <a:gridCol w="781050"/>
              </a:tblGrid>
              <a:tr h="366075">
                <a:tc>
                  <a:txBody>
                    <a:bodyPr/>
                    <a:lstStyle/>
                    <a:p>
                      <a:pPr indent="0" lvl="0" marL="0" marR="0" rtl="0" algn="ctr">
                        <a:spcBef>
                          <a:spcPts val="0"/>
                        </a:spcBef>
                        <a:spcAft>
                          <a:spcPts val="0"/>
                        </a:spcAft>
                        <a:buNone/>
                      </a:pPr>
                      <a:r>
                        <a:t/>
                      </a:r>
                      <a:endParaRPr sz="1800"/>
                    </a:p>
                  </a:txBody>
                  <a:tcPr marT="45750" marB="45750" marR="91450" marL="91450"/>
                </a:tc>
                <a:tc>
                  <a:txBody>
                    <a:bodyPr/>
                    <a:lstStyle/>
                    <a:p>
                      <a:pPr indent="0" lvl="0" marL="0" marR="0" rtl="0" algn="ctr">
                        <a:spcBef>
                          <a:spcPts val="0"/>
                        </a:spcBef>
                        <a:spcAft>
                          <a:spcPts val="0"/>
                        </a:spcAft>
                        <a:buNone/>
                      </a:pPr>
                      <a:r>
                        <a:rPr lang="en-US" sz="1800"/>
                        <a:t>aecdb</a:t>
                      </a:r>
                      <a:endParaRPr sz="1800"/>
                    </a:p>
                  </a:txBody>
                  <a:tcPr marT="45750" marB="45750" marR="91450" marL="91450"/>
                </a:tc>
                <a:tc>
                  <a:txBody>
                    <a:bodyPr/>
                    <a:lstStyle/>
                    <a:p>
                      <a:pPr indent="0" lvl="0" marL="0" marR="0" rtl="0" algn="ctr">
                        <a:spcBef>
                          <a:spcPts val="0"/>
                        </a:spcBef>
                        <a:spcAft>
                          <a:spcPts val="0"/>
                        </a:spcAft>
                        <a:buNone/>
                      </a:pPr>
                      <a:r>
                        <a:rPr lang="en-US" sz="1800"/>
                        <a:t>abecb</a:t>
                      </a:r>
                      <a:endParaRPr sz="1800"/>
                    </a:p>
                  </a:txBody>
                  <a:tcPr marT="45750" marB="45750" marR="91450" marL="91450"/>
                </a:tc>
                <a:tc>
                  <a:txBody>
                    <a:bodyPr/>
                    <a:lstStyle/>
                    <a:p>
                      <a:pPr indent="0" lvl="0" marL="0" marR="0" rtl="0" algn="ctr">
                        <a:spcBef>
                          <a:spcPts val="0"/>
                        </a:spcBef>
                        <a:spcAft>
                          <a:spcPts val="0"/>
                        </a:spcAft>
                        <a:buNone/>
                      </a:pPr>
                      <a:r>
                        <a:rPr lang="en-US" sz="1800"/>
                        <a:t>ecdab</a:t>
                      </a:r>
                      <a:endParaRPr sz="1800"/>
                    </a:p>
                  </a:txBody>
                  <a:tcPr marT="45750" marB="45750" marR="91450" marL="91450"/>
                </a:tc>
              </a:tr>
              <a:tr h="371150">
                <a:tc>
                  <a:txBody>
                    <a:bodyPr/>
                    <a:lstStyle/>
                    <a:p>
                      <a:pPr indent="0" lvl="0" marL="0" marR="0" rtl="0" algn="ctr">
                        <a:lnSpc>
                          <a:spcPct val="100000"/>
                        </a:lnSpc>
                        <a:spcBef>
                          <a:spcPts val="0"/>
                        </a:spcBef>
                        <a:spcAft>
                          <a:spcPts val="0"/>
                        </a:spcAft>
                        <a:buClr>
                          <a:schemeClr val="dk1"/>
                        </a:buClr>
                        <a:buSzPts val="1800"/>
                        <a:buFont typeface="Corbel"/>
                        <a:buNone/>
                      </a:pPr>
                      <a:r>
                        <a:rPr lang="en-US" sz="1800"/>
                        <a:t>abcd</a:t>
                      </a:r>
                      <a:endParaRPr sz="1800"/>
                    </a:p>
                  </a:txBody>
                  <a:tcPr marT="45750" marB="45750" marR="91450" marL="91450"/>
                </a:tc>
                <a:tc>
                  <a:txBody>
                    <a:bodyPr/>
                    <a:lstStyle/>
                    <a:p>
                      <a:pPr indent="0" lvl="0" marL="0" marR="0" rtl="0" algn="ctr">
                        <a:spcBef>
                          <a:spcPts val="0"/>
                        </a:spcBef>
                        <a:spcAft>
                          <a:spcPts val="0"/>
                        </a:spcAft>
                        <a:buNone/>
                      </a:pPr>
                      <a:r>
                        <a:rPr lang="en-US" sz="1800"/>
                        <a:t>3</a:t>
                      </a:r>
                      <a:endParaRPr/>
                    </a:p>
                  </a:txBody>
                  <a:tcPr marT="45750" marB="45750" marR="91450" marL="91450"/>
                </a:tc>
                <a:tc>
                  <a:txBody>
                    <a:bodyPr/>
                    <a:lstStyle/>
                    <a:p>
                      <a:pPr indent="0" lvl="0" marL="0" marR="0" rtl="0" algn="ctr">
                        <a:spcBef>
                          <a:spcPts val="0"/>
                        </a:spcBef>
                        <a:spcAft>
                          <a:spcPts val="0"/>
                        </a:spcAft>
                        <a:buNone/>
                      </a:pPr>
                      <a:r>
                        <a:rPr lang="en-US" sz="1800"/>
                        <a:t>3</a:t>
                      </a:r>
                      <a:endParaRPr/>
                    </a:p>
                  </a:txBody>
                  <a:tcPr marT="45750" marB="45750" marR="91450" marL="91450"/>
                </a:tc>
                <a:tc>
                  <a:txBody>
                    <a:bodyPr/>
                    <a:lstStyle/>
                    <a:p>
                      <a:pPr indent="0" lvl="0" marL="0" marR="0" rtl="0" algn="ctr">
                        <a:spcBef>
                          <a:spcPts val="0"/>
                        </a:spcBef>
                        <a:spcAft>
                          <a:spcPts val="0"/>
                        </a:spcAft>
                        <a:buNone/>
                      </a:pPr>
                      <a:r>
                        <a:rPr lang="en-US" sz="1800"/>
                        <a:t>5</a:t>
                      </a:r>
                      <a:endParaRPr/>
                    </a:p>
                  </a:txBody>
                  <a:tcPr marT="45750" marB="45750" marR="91450" marL="91450"/>
                </a:tc>
              </a:tr>
              <a:tr h="371150">
                <a:tc>
                  <a:txBody>
                    <a:bodyPr/>
                    <a:lstStyle/>
                    <a:p>
                      <a:pPr indent="0" lvl="0" marL="0" marR="0" rtl="0" algn="ctr">
                        <a:spcBef>
                          <a:spcPts val="0"/>
                        </a:spcBef>
                        <a:spcAft>
                          <a:spcPts val="0"/>
                        </a:spcAft>
                        <a:buNone/>
                      </a:pPr>
                      <a:r>
                        <a:rPr lang="en-US" sz="1800"/>
                        <a:t>aecdb</a:t>
                      </a:r>
                      <a:endParaRPr sz="1800"/>
                    </a:p>
                  </a:txBody>
                  <a:tcPr marT="45750" marB="45750" marR="91450" marL="91450"/>
                </a:tc>
                <a:tc>
                  <a:txBody>
                    <a:bodyPr/>
                    <a:lstStyle/>
                    <a:p>
                      <a:pPr indent="0" lvl="0" marL="0" marR="0" rtl="0" algn="ctr">
                        <a:spcBef>
                          <a:spcPts val="0"/>
                        </a:spcBef>
                        <a:spcAft>
                          <a:spcPts val="0"/>
                        </a:spcAft>
                        <a:buNone/>
                      </a:pPr>
                      <a:r>
                        <a:t/>
                      </a:r>
                      <a:endParaRPr sz="1800"/>
                    </a:p>
                  </a:txBody>
                  <a:tcPr marT="45750" marB="45750" marR="91450" marL="91450"/>
                </a:tc>
                <a:tc>
                  <a:txBody>
                    <a:bodyPr/>
                    <a:lstStyle/>
                    <a:p>
                      <a:pPr indent="0" lvl="0" marL="0" marR="0" rtl="0" algn="ctr">
                        <a:spcBef>
                          <a:spcPts val="0"/>
                        </a:spcBef>
                        <a:spcAft>
                          <a:spcPts val="0"/>
                        </a:spcAft>
                        <a:buNone/>
                      </a:pPr>
                      <a:r>
                        <a:rPr lang="en-US" sz="1800"/>
                        <a:t>2</a:t>
                      </a:r>
                      <a:endParaRPr/>
                    </a:p>
                  </a:txBody>
                  <a:tcPr marT="45750" marB="45750" marR="91450" marL="91450"/>
                </a:tc>
                <a:tc>
                  <a:txBody>
                    <a:bodyPr/>
                    <a:lstStyle/>
                    <a:p>
                      <a:pPr indent="0" lvl="0" marL="0" marR="0" rtl="0" algn="ctr">
                        <a:spcBef>
                          <a:spcPts val="0"/>
                        </a:spcBef>
                        <a:spcAft>
                          <a:spcPts val="0"/>
                        </a:spcAft>
                        <a:buNone/>
                      </a:pPr>
                      <a:r>
                        <a:rPr lang="en-US" sz="1800"/>
                        <a:t>2</a:t>
                      </a:r>
                      <a:endParaRPr/>
                    </a:p>
                  </a:txBody>
                  <a:tcPr marT="45750" marB="45750" marR="91450" marL="91450"/>
                </a:tc>
              </a:tr>
              <a:tr h="371150">
                <a:tc>
                  <a:txBody>
                    <a:bodyPr/>
                    <a:lstStyle/>
                    <a:p>
                      <a:pPr indent="0" lvl="0" marL="0" marR="0" rtl="0" algn="ctr">
                        <a:spcBef>
                          <a:spcPts val="0"/>
                        </a:spcBef>
                        <a:spcAft>
                          <a:spcPts val="0"/>
                        </a:spcAft>
                        <a:buNone/>
                      </a:pPr>
                      <a:r>
                        <a:rPr lang="en-US" sz="1800"/>
                        <a:t>abecb</a:t>
                      </a:r>
                      <a:endParaRPr sz="1800"/>
                    </a:p>
                  </a:txBody>
                  <a:tcPr marT="45750" marB="45750" marR="91450" marL="91450"/>
                </a:tc>
                <a:tc>
                  <a:txBody>
                    <a:bodyPr/>
                    <a:lstStyle/>
                    <a:p>
                      <a:pPr indent="0" lvl="0" marL="0" marR="0" rtl="0" algn="ctr">
                        <a:spcBef>
                          <a:spcPts val="0"/>
                        </a:spcBef>
                        <a:spcAft>
                          <a:spcPts val="0"/>
                        </a:spcAft>
                        <a:buNone/>
                      </a:pPr>
                      <a:r>
                        <a:t/>
                      </a:r>
                      <a:endParaRPr sz="1800"/>
                    </a:p>
                  </a:txBody>
                  <a:tcPr marT="45750" marB="45750" marR="91450" marL="91450"/>
                </a:tc>
                <a:tc>
                  <a:txBody>
                    <a:bodyPr/>
                    <a:lstStyle/>
                    <a:p>
                      <a:pPr indent="0" lvl="0" marL="0" marR="0" rtl="0" algn="ctr">
                        <a:spcBef>
                          <a:spcPts val="0"/>
                        </a:spcBef>
                        <a:spcAft>
                          <a:spcPts val="0"/>
                        </a:spcAft>
                        <a:buNone/>
                      </a:pPr>
                      <a:r>
                        <a:t/>
                      </a:r>
                      <a:endParaRPr sz="1800"/>
                    </a:p>
                  </a:txBody>
                  <a:tcPr marT="45750" marB="45750" marR="91450" marL="91450"/>
                </a:tc>
                <a:tc>
                  <a:txBody>
                    <a:bodyPr/>
                    <a:lstStyle/>
                    <a:p>
                      <a:pPr indent="0" lvl="0" marL="0" marR="0" rtl="0" algn="ctr">
                        <a:spcBef>
                          <a:spcPts val="0"/>
                        </a:spcBef>
                        <a:spcAft>
                          <a:spcPts val="0"/>
                        </a:spcAft>
                        <a:buNone/>
                      </a:pPr>
                      <a:r>
                        <a:rPr lang="en-US" sz="1800"/>
                        <a:t>4</a:t>
                      </a:r>
                      <a:endParaRPr/>
                    </a:p>
                  </a:txBody>
                  <a:tcPr marT="45750" marB="45750" marR="91450" marL="91450"/>
                </a:tc>
              </a:tr>
            </a:tbl>
          </a:graphicData>
        </a:graphic>
      </p:graphicFrame>
      <p:graphicFrame>
        <p:nvGraphicFramePr>
          <p:cNvPr id="428" name="Google Shape;428;p23"/>
          <p:cNvGraphicFramePr/>
          <p:nvPr/>
        </p:nvGraphicFramePr>
        <p:xfrm>
          <a:off x="4495800" y="3276600"/>
          <a:ext cx="3000000" cy="3000000"/>
        </p:xfrm>
        <a:graphic>
          <a:graphicData uri="http://schemas.openxmlformats.org/drawingml/2006/table">
            <a:tbl>
              <a:tblPr bandRow="1" firstRow="1">
                <a:noFill/>
                <a:tableStyleId>{F626F95B-A361-43E7-A612-4C392F0E4DFE}</a:tableStyleId>
              </a:tblPr>
              <a:tblGrid>
                <a:gridCol w="933450"/>
                <a:gridCol w="933450"/>
                <a:gridCol w="933450"/>
                <a:gridCol w="933450"/>
              </a:tblGrid>
              <a:tr h="281425">
                <a:tc>
                  <a:txBody>
                    <a:bodyPr/>
                    <a:lstStyle/>
                    <a:p>
                      <a:pPr indent="0" lvl="0" marL="0" marR="0" rtl="0" algn="ctr">
                        <a:spcBef>
                          <a:spcPts val="0"/>
                        </a:spcBef>
                        <a:spcAft>
                          <a:spcPts val="0"/>
                        </a:spcAft>
                        <a:buNone/>
                      </a:pPr>
                      <a:r>
                        <a:rPr b="1" lang="en-US" sz="1800"/>
                        <a:t>Point</a:t>
                      </a:r>
                      <a:endParaRPr/>
                    </a:p>
                  </a:txBody>
                  <a:tcPr marT="45725" marB="45725" marR="91450" marL="91450"/>
                </a:tc>
                <a:tc>
                  <a:txBody>
                    <a:bodyPr/>
                    <a:lstStyle/>
                    <a:p>
                      <a:pPr indent="0" lvl="0" marL="0" marR="0" rtl="0" algn="ctr">
                        <a:spcBef>
                          <a:spcPts val="0"/>
                        </a:spcBef>
                        <a:spcAft>
                          <a:spcPts val="0"/>
                        </a:spcAft>
                        <a:buNone/>
                      </a:pPr>
                      <a:r>
                        <a:rPr b="1" lang="en-US" sz="1800"/>
                        <a:t>Sum</a:t>
                      </a:r>
                      <a:endParaRPr/>
                    </a:p>
                  </a:txBody>
                  <a:tcPr marT="45725" marB="45725" marR="91450" marL="91450"/>
                </a:tc>
                <a:tc>
                  <a:txBody>
                    <a:bodyPr/>
                    <a:lstStyle/>
                    <a:p>
                      <a:pPr indent="0" lvl="0" marL="0" marR="0" rtl="0" algn="ctr">
                        <a:spcBef>
                          <a:spcPts val="0"/>
                        </a:spcBef>
                        <a:spcAft>
                          <a:spcPts val="0"/>
                        </a:spcAft>
                        <a:buNone/>
                      </a:pPr>
                      <a:r>
                        <a:rPr b="1" lang="en-US" sz="1800"/>
                        <a:t>Sum-sq</a:t>
                      </a:r>
                      <a:endParaRPr b="1" sz="1800"/>
                    </a:p>
                  </a:txBody>
                  <a:tcPr marT="45725" marB="45725" marR="91450" marL="91450"/>
                </a:tc>
                <a:tc>
                  <a:txBody>
                    <a:bodyPr/>
                    <a:lstStyle/>
                    <a:p>
                      <a:pPr indent="0" lvl="0" marL="0" marR="0" rtl="0" algn="ctr">
                        <a:spcBef>
                          <a:spcPts val="0"/>
                        </a:spcBef>
                        <a:spcAft>
                          <a:spcPts val="0"/>
                        </a:spcAft>
                        <a:buNone/>
                      </a:pPr>
                      <a:r>
                        <a:rPr b="1" lang="en-US" sz="1800"/>
                        <a:t>Max</a:t>
                      </a:r>
                      <a:endParaRPr/>
                    </a:p>
                  </a:txBody>
                  <a:tcPr marT="45725" marB="45725" marR="91450" marL="91450"/>
                </a:tc>
              </a:tr>
              <a:tr h="281425">
                <a:tc>
                  <a:txBody>
                    <a:bodyPr/>
                    <a:lstStyle/>
                    <a:p>
                      <a:pPr indent="0" lvl="0" marL="0" marR="0" rtl="0" algn="ctr">
                        <a:spcBef>
                          <a:spcPts val="0"/>
                        </a:spcBef>
                        <a:spcAft>
                          <a:spcPts val="0"/>
                        </a:spcAft>
                        <a:buNone/>
                      </a:pPr>
                      <a:r>
                        <a:rPr lang="en-US" sz="1800"/>
                        <a:t>abcd</a:t>
                      </a:r>
                      <a:endParaRPr sz="1800"/>
                    </a:p>
                  </a:txBody>
                  <a:tcPr marT="45725" marB="45725" marR="91450" marL="91450"/>
                </a:tc>
                <a:tc>
                  <a:txBody>
                    <a:bodyPr/>
                    <a:lstStyle/>
                    <a:p>
                      <a:pPr indent="0" lvl="0" marL="0" marR="0" rtl="0" algn="ctr">
                        <a:spcBef>
                          <a:spcPts val="0"/>
                        </a:spcBef>
                        <a:spcAft>
                          <a:spcPts val="0"/>
                        </a:spcAft>
                        <a:buNone/>
                      </a:pPr>
                      <a:r>
                        <a:rPr lang="en-US" sz="1800"/>
                        <a:t>11</a:t>
                      </a:r>
                      <a:endParaRPr/>
                    </a:p>
                  </a:txBody>
                  <a:tcPr marT="45725" marB="45725" marR="91450" marL="91450"/>
                </a:tc>
                <a:tc>
                  <a:txBody>
                    <a:bodyPr/>
                    <a:lstStyle/>
                    <a:p>
                      <a:pPr indent="0" lvl="0" marL="0" marR="0" rtl="0" algn="ctr">
                        <a:spcBef>
                          <a:spcPts val="0"/>
                        </a:spcBef>
                        <a:spcAft>
                          <a:spcPts val="0"/>
                        </a:spcAft>
                        <a:buNone/>
                      </a:pPr>
                      <a:r>
                        <a:rPr lang="en-US" sz="1800"/>
                        <a:t>43</a:t>
                      </a:r>
                      <a:endParaRPr/>
                    </a:p>
                  </a:txBody>
                  <a:tcPr marT="45725" marB="45725" marR="91450" marL="91450"/>
                </a:tc>
                <a:tc>
                  <a:txBody>
                    <a:bodyPr/>
                    <a:lstStyle/>
                    <a:p>
                      <a:pPr indent="0" lvl="0" marL="0" marR="0" rtl="0" algn="ctr">
                        <a:spcBef>
                          <a:spcPts val="0"/>
                        </a:spcBef>
                        <a:spcAft>
                          <a:spcPts val="0"/>
                        </a:spcAft>
                        <a:buNone/>
                      </a:pPr>
                      <a:r>
                        <a:rPr lang="en-US" sz="1800"/>
                        <a:t>5</a:t>
                      </a:r>
                      <a:endParaRPr/>
                    </a:p>
                  </a:txBody>
                  <a:tcPr marT="45725" marB="45725" marR="91450" marL="91450"/>
                </a:tc>
              </a:tr>
              <a:tr h="281425">
                <a:tc>
                  <a:txBody>
                    <a:bodyPr/>
                    <a:lstStyle/>
                    <a:p>
                      <a:pPr indent="0" lvl="0" marL="0" marR="0" rtl="0" algn="ctr">
                        <a:spcBef>
                          <a:spcPts val="0"/>
                        </a:spcBef>
                        <a:spcAft>
                          <a:spcPts val="0"/>
                        </a:spcAft>
                        <a:buNone/>
                      </a:pPr>
                      <a:r>
                        <a:rPr lang="en-US" sz="1800"/>
                        <a:t>aecdb</a:t>
                      </a:r>
                      <a:endParaRPr sz="1800"/>
                    </a:p>
                  </a:txBody>
                  <a:tcPr marT="45725" marB="45725" marR="91450" marL="91450"/>
                </a:tc>
                <a:tc>
                  <a:txBody>
                    <a:bodyPr/>
                    <a:lstStyle/>
                    <a:p>
                      <a:pPr indent="0" lvl="0" marL="0" marR="0" rtl="0" algn="ctr">
                        <a:spcBef>
                          <a:spcPts val="0"/>
                        </a:spcBef>
                        <a:spcAft>
                          <a:spcPts val="0"/>
                        </a:spcAft>
                        <a:buNone/>
                      </a:pPr>
                      <a:r>
                        <a:rPr b="1" lang="en-US" sz="1800"/>
                        <a:t>7</a:t>
                      </a:r>
                      <a:endParaRPr/>
                    </a:p>
                  </a:txBody>
                  <a:tcPr marT="45725" marB="45725" marR="91450" marL="91450"/>
                </a:tc>
                <a:tc>
                  <a:txBody>
                    <a:bodyPr/>
                    <a:lstStyle/>
                    <a:p>
                      <a:pPr indent="0" lvl="0" marL="0" marR="0" rtl="0" algn="ctr">
                        <a:spcBef>
                          <a:spcPts val="0"/>
                        </a:spcBef>
                        <a:spcAft>
                          <a:spcPts val="0"/>
                        </a:spcAft>
                        <a:buNone/>
                      </a:pPr>
                      <a:r>
                        <a:rPr b="1" lang="en-US" sz="1800"/>
                        <a:t>17</a:t>
                      </a:r>
                      <a:endParaRPr/>
                    </a:p>
                  </a:txBody>
                  <a:tcPr marT="45725" marB="45725" marR="91450" marL="91450"/>
                </a:tc>
                <a:tc>
                  <a:txBody>
                    <a:bodyPr/>
                    <a:lstStyle/>
                    <a:p>
                      <a:pPr indent="0" lvl="0" marL="0" marR="0" rtl="0" algn="ctr">
                        <a:spcBef>
                          <a:spcPts val="0"/>
                        </a:spcBef>
                        <a:spcAft>
                          <a:spcPts val="0"/>
                        </a:spcAft>
                        <a:buNone/>
                      </a:pPr>
                      <a:r>
                        <a:rPr b="1" lang="en-US" sz="1800"/>
                        <a:t>3</a:t>
                      </a:r>
                      <a:endParaRPr/>
                    </a:p>
                  </a:txBody>
                  <a:tcPr marT="45725" marB="45725" marR="91450" marL="91450"/>
                </a:tc>
              </a:tr>
              <a:tr h="281425">
                <a:tc>
                  <a:txBody>
                    <a:bodyPr/>
                    <a:lstStyle/>
                    <a:p>
                      <a:pPr indent="0" lvl="0" marL="0" marR="0" rtl="0" algn="ctr">
                        <a:spcBef>
                          <a:spcPts val="0"/>
                        </a:spcBef>
                        <a:spcAft>
                          <a:spcPts val="0"/>
                        </a:spcAft>
                        <a:buNone/>
                      </a:pPr>
                      <a:r>
                        <a:rPr lang="en-US" sz="1800"/>
                        <a:t>abecb</a:t>
                      </a:r>
                      <a:endParaRPr sz="1800"/>
                    </a:p>
                  </a:txBody>
                  <a:tcPr marT="45725" marB="45725" marR="91450" marL="91450"/>
                </a:tc>
                <a:tc>
                  <a:txBody>
                    <a:bodyPr/>
                    <a:lstStyle/>
                    <a:p>
                      <a:pPr indent="0" lvl="0" marL="0" marR="0" rtl="0" algn="ctr">
                        <a:spcBef>
                          <a:spcPts val="0"/>
                        </a:spcBef>
                        <a:spcAft>
                          <a:spcPts val="0"/>
                        </a:spcAft>
                        <a:buNone/>
                      </a:pPr>
                      <a:r>
                        <a:rPr lang="en-US" sz="1800"/>
                        <a:t>9</a:t>
                      </a:r>
                      <a:endParaRPr/>
                    </a:p>
                  </a:txBody>
                  <a:tcPr marT="45725" marB="45725" marR="91450" marL="91450"/>
                </a:tc>
                <a:tc>
                  <a:txBody>
                    <a:bodyPr/>
                    <a:lstStyle/>
                    <a:p>
                      <a:pPr indent="0" lvl="0" marL="0" marR="0" rtl="0" algn="ctr">
                        <a:spcBef>
                          <a:spcPts val="0"/>
                        </a:spcBef>
                        <a:spcAft>
                          <a:spcPts val="0"/>
                        </a:spcAft>
                        <a:buNone/>
                      </a:pPr>
                      <a:r>
                        <a:rPr lang="en-US" sz="1800"/>
                        <a:t>29</a:t>
                      </a:r>
                      <a:endParaRPr/>
                    </a:p>
                  </a:txBody>
                  <a:tcPr marT="45725" marB="45725" marR="91450" marL="91450"/>
                </a:tc>
                <a:tc>
                  <a:txBody>
                    <a:bodyPr/>
                    <a:lstStyle/>
                    <a:p>
                      <a:pPr indent="0" lvl="0" marL="0" marR="0" rtl="0" algn="ctr">
                        <a:spcBef>
                          <a:spcPts val="0"/>
                        </a:spcBef>
                        <a:spcAft>
                          <a:spcPts val="0"/>
                        </a:spcAft>
                        <a:buNone/>
                      </a:pPr>
                      <a:r>
                        <a:rPr lang="en-US" sz="1800"/>
                        <a:t>4</a:t>
                      </a:r>
                      <a:endParaRPr/>
                    </a:p>
                  </a:txBody>
                  <a:tcPr marT="45725" marB="45725" marR="91450" marL="91450"/>
                </a:tc>
              </a:tr>
              <a:tr h="281425">
                <a:tc>
                  <a:txBody>
                    <a:bodyPr/>
                    <a:lstStyle/>
                    <a:p>
                      <a:pPr indent="0" lvl="0" marL="0" marR="0" rtl="0" algn="ctr">
                        <a:spcBef>
                          <a:spcPts val="0"/>
                        </a:spcBef>
                        <a:spcAft>
                          <a:spcPts val="0"/>
                        </a:spcAft>
                        <a:buNone/>
                      </a:pPr>
                      <a:r>
                        <a:rPr lang="en-US" sz="1800"/>
                        <a:t>ecdab</a:t>
                      </a:r>
                      <a:endParaRPr sz="1800"/>
                    </a:p>
                  </a:txBody>
                  <a:tcPr marT="45725" marB="45725" marR="91450" marL="91450"/>
                </a:tc>
                <a:tc>
                  <a:txBody>
                    <a:bodyPr/>
                    <a:lstStyle/>
                    <a:p>
                      <a:pPr indent="0" lvl="0" marL="0" marR="0" rtl="0" algn="ctr">
                        <a:spcBef>
                          <a:spcPts val="0"/>
                        </a:spcBef>
                        <a:spcAft>
                          <a:spcPts val="0"/>
                        </a:spcAft>
                        <a:buNone/>
                      </a:pPr>
                      <a:r>
                        <a:rPr lang="en-US" sz="1800"/>
                        <a:t>11</a:t>
                      </a:r>
                      <a:endParaRPr/>
                    </a:p>
                  </a:txBody>
                  <a:tcPr marT="45725" marB="45725" marR="91450" marL="91450"/>
                </a:tc>
                <a:tc>
                  <a:txBody>
                    <a:bodyPr/>
                    <a:lstStyle/>
                    <a:p>
                      <a:pPr indent="0" lvl="0" marL="0" marR="0" rtl="0" algn="ctr">
                        <a:spcBef>
                          <a:spcPts val="0"/>
                        </a:spcBef>
                        <a:spcAft>
                          <a:spcPts val="0"/>
                        </a:spcAft>
                        <a:buNone/>
                      </a:pPr>
                      <a:r>
                        <a:rPr lang="en-US" sz="1800"/>
                        <a:t>45</a:t>
                      </a:r>
                      <a:endParaRPr/>
                    </a:p>
                  </a:txBody>
                  <a:tcPr marT="45725" marB="45725" marR="91450" marL="91450"/>
                </a:tc>
                <a:tc>
                  <a:txBody>
                    <a:bodyPr/>
                    <a:lstStyle/>
                    <a:p>
                      <a:pPr indent="0" lvl="0" marL="0" marR="0" rtl="0" algn="ctr">
                        <a:spcBef>
                          <a:spcPts val="0"/>
                        </a:spcBef>
                        <a:spcAft>
                          <a:spcPts val="0"/>
                        </a:spcAft>
                        <a:buNone/>
                      </a:pPr>
                      <a:r>
                        <a:rPr lang="en-US" sz="1800"/>
                        <a:t>5</a:t>
                      </a:r>
                      <a:endParaRPr/>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3600"/>
              <a:buFont typeface="Corbel"/>
              <a:buNone/>
            </a:pPr>
            <a:r>
              <a:rPr lang="en-US" sz="3600"/>
              <a:t>Complexity of Hierarchical Clustering</a:t>
            </a:r>
            <a:endParaRPr/>
          </a:p>
        </p:txBody>
      </p:sp>
      <p:sp>
        <p:nvSpPr>
          <p:cNvPr id="434" name="Google Shape;434;p2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solidFill>
                  <a:srgbClr val="FF0000"/>
                </a:solidFill>
              </a:rPr>
              <a:t>n</a:t>
            </a:r>
            <a:r>
              <a:rPr lang="en-US"/>
              <a:t> data points</a:t>
            </a:r>
            <a:endParaRPr/>
          </a:p>
          <a:p>
            <a:pPr indent="-320040" lvl="0" marL="438912" rtl="0" algn="l">
              <a:spcBef>
                <a:spcPts val="0"/>
              </a:spcBef>
              <a:spcAft>
                <a:spcPts val="0"/>
              </a:spcAft>
              <a:buSzPts val="2560"/>
              <a:buChar char="◼"/>
            </a:pPr>
            <a:r>
              <a:rPr lang="en-US"/>
              <a:t>At most </a:t>
            </a:r>
            <a:r>
              <a:rPr lang="en-US">
                <a:solidFill>
                  <a:srgbClr val="FF0000"/>
                </a:solidFill>
              </a:rPr>
              <a:t>n – 1 </a:t>
            </a:r>
            <a:r>
              <a:rPr lang="en-US"/>
              <a:t>step of merging</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Naive implementation, e.g., storing pairwise cluster distances in a matrix</a:t>
            </a:r>
            <a:endParaRPr/>
          </a:p>
          <a:p>
            <a:pPr indent="-96519" lvl="1" marL="731520" rtl="0" algn="l">
              <a:spcBef>
                <a:spcPts val="560"/>
              </a:spcBef>
              <a:spcAft>
                <a:spcPts val="0"/>
              </a:spcAft>
              <a:buSzPts val="2800"/>
              <a:buNone/>
            </a:pPr>
            <a:r>
              <a:t/>
            </a:r>
            <a:endParaRPr/>
          </a:p>
          <a:p>
            <a:pPr indent="-157480" lvl="0" marL="438912" rtl="0" algn="l">
              <a:spcBef>
                <a:spcPts val="0"/>
              </a:spcBef>
              <a:spcAft>
                <a:spcPts val="0"/>
              </a:spcAft>
              <a:buSzPts val="2560"/>
              <a:buNone/>
            </a:pPr>
            <a:r>
              <a:t/>
            </a:r>
            <a:endParaRPr/>
          </a:p>
        </p:txBody>
      </p:sp>
      <p:sp>
        <p:nvSpPr>
          <p:cNvPr id="435" name="Google Shape;435;p2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36" name="Google Shape;436;p24"/>
          <p:cNvGraphicFramePr/>
          <p:nvPr/>
        </p:nvGraphicFramePr>
        <p:xfrm>
          <a:off x="2781300" y="4267200"/>
          <a:ext cx="3000000" cy="3000000"/>
        </p:xfrm>
        <a:graphic>
          <a:graphicData uri="http://schemas.openxmlformats.org/drawingml/2006/table">
            <a:tbl>
              <a:tblPr bandRow="1" firstRow="1">
                <a:noFill/>
                <a:tableStyleId>{F626F95B-A361-43E7-A612-4C392F0E4DFE}</a:tableStyleId>
              </a:tblPr>
              <a:tblGrid>
                <a:gridCol w="716275"/>
                <a:gridCol w="716275"/>
                <a:gridCol w="716275"/>
                <a:gridCol w="716275"/>
                <a:gridCol w="716275"/>
              </a:tblGrid>
              <a:tr h="361325">
                <a:tc>
                  <a:txBody>
                    <a:bodyPr/>
                    <a:lstStyle/>
                    <a:p>
                      <a:pPr indent="0" lvl="0" marL="0" marR="0" rtl="0" algn="l">
                        <a:spcBef>
                          <a:spcPts val="0"/>
                        </a:spcBef>
                        <a:spcAft>
                          <a:spcPts val="0"/>
                        </a:spcAft>
                        <a:buNone/>
                      </a:pPr>
                      <a:r>
                        <a:t/>
                      </a:r>
                      <a:endParaRPr b="1" sz="1800"/>
                    </a:p>
                  </a:txBody>
                  <a:tcPr marT="45725" marB="45725" marR="91450" marL="91450"/>
                </a:tc>
                <a:tc>
                  <a:txBody>
                    <a:bodyPr/>
                    <a:lstStyle/>
                    <a:p>
                      <a:pPr indent="0" lvl="0" marL="0" marR="0" rtl="0" algn="l">
                        <a:spcBef>
                          <a:spcPts val="0"/>
                        </a:spcBef>
                        <a:spcAft>
                          <a:spcPts val="0"/>
                        </a:spcAft>
                        <a:buNone/>
                      </a:pPr>
                      <a:r>
                        <a:rPr b="1" lang="en-US" sz="1800"/>
                        <a:t>C1</a:t>
                      </a:r>
                      <a:endParaRPr/>
                    </a:p>
                  </a:txBody>
                  <a:tcPr marT="45725" marB="45725" marR="91450" marL="91450"/>
                </a:tc>
                <a:tc>
                  <a:txBody>
                    <a:bodyPr/>
                    <a:lstStyle/>
                    <a:p>
                      <a:pPr indent="0" lvl="0" marL="0" marR="0" rtl="0" algn="l">
                        <a:spcBef>
                          <a:spcPts val="0"/>
                        </a:spcBef>
                        <a:spcAft>
                          <a:spcPts val="0"/>
                        </a:spcAft>
                        <a:buNone/>
                      </a:pPr>
                      <a:r>
                        <a:rPr b="1" lang="en-US" sz="1800"/>
                        <a:t>C2</a:t>
                      </a:r>
                      <a:endParaRPr/>
                    </a:p>
                  </a:txBody>
                  <a:tcPr marT="45725" marB="45725" marR="91450" marL="91450"/>
                </a:tc>
                <a:tc>
                  <a:txBody>
                    <a:bodyPr/>
                    <a:lstStyle/>
                    <a:p>
                      <a:pPr indent="0" lvl="0" marL="0" marR="0" rtl="0" algn="l">
                        <a:spcBef>
                          <a:spcPts val="0"/>
                        </a:spcBef>
                        <a:spcAft>
                          <a:spcPts val="0"/>
                        </a:spcAft>
                        <a:buNone/>
                      </a:pPr>
                      <a:r>
                        <a:rPr b="1" lang="en-US" sz="1800"/>
                        <a:t>C3</a:t>
                      </a:r>
                      <a:endParaRPr/>
                    </a:p>
                  </a:txBody>
                  <a:tcPr marT="45725" marB="45725" marR="91450" marL="91450"/>
                </a:tc>
                <a:tc>
                  <a:txBody>
                    <a:bodyPr/>
                    <a:lstStyle/>
                    <a:p>
                      <a:pPr indent="0" lvl="0" marL="0" marR="0" rtl="0" algn="l">
                        <a:spcBef>
                          <a:spcPts val="0"/>
                        </a:spcBef>
                        <a:spcAft>
                          <a:spcPts val="0"/>
                        </a:spcAft>
                        <a:buNone/>
                      </a:pPr>
                      <a:r>
                        <a:rPr b="1" lang="en-US" sz="1800"/>
                        <a:t>C4</a:t>
                      </a:r>
                      <a:endParaRPr/>
                    </a:p>
                  </a:txBody>
                  <a:tcPr marT="45725" marB="45725" marR="91450" marL="91450"/>
                </a:tc>
              </a:tr>
              <a:tr h="361325">
                <a:tc>
                  <a:txBody>
                    <a:bodyPr/>
                    <a:lstStyle/>
                    <a:p>
                      <a:pPr indent="0" lvl="0" marL="0" marR="0" rtl="0" algn="l">
                        <a:lnSpc>
                          <a:spcPct val="100000"/>
                        </a:lnSpc>
                        <a:spcBef>
                          <a:spcPts val="0"/>
                        </a:spcBef>
                        <a:spcAft>
                          <a:spcPts val="0"/>
                        </a:spcAft>
                        <a:buClr>
                          <a:schemeClr val="dk1"/>
                        </a:buClr>
                        <a:buSzPts val="1800"/>
                        <a:buFont typeface="Corbel"/>
                        <a:buNone/>
                      </a:pPr>
                      <a:r>
                        <a:rPr b="1" lang="en-US" sz="1800"/>
                        <a:t>C1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361325">
                <a:tc>
                  <a:txBody>
                    <a:bodyPr/>
                    <a:lstStyle/>
                    <a:p>
                      <a:pPr indent="0" lvl="0" marL="0" marR="0" rtl="0" algn="l">
                        <a:spcBef>
                          <a:spcPts val="0"/>
                        </a:spcBef>
                        <a:spcAft>
                          <a:spcPts val="0"/>
                        </a:spcAft>
                        <a:buNone/>
                      </a:pPr>
                      <a:r>
                        <a:rPr b="1" lang="en-US" sz="1800"/>
                        <a:t>C2</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r h="361325">
                <a:tc>
                  <a:txBody>
                    <a:bodyPr/>
                    <a:lstStyle/>
                    <a:p>
                      <a:pPr indent="0" lvl="0" marL="0" marR="0" rtl="0" algn="l">
                        <a:spcBef>
                          <a:spcPts val="0"/>
                        </a:spcBef>
                        <a:spcAft>
                          <a:spcPts val="0"/>
                        </a:spcAft>
                        <a:buNone/>
                      </a:pPr>
                      <a:r>
                        <a:rPr b="1" lang="en-US" sz="1800"/>
                        <a:t>C3</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61325">
                <a:tc>
                  <a:txBody>
                    <a:bodyPr/>
                    <a:lstStyle/>
                    <a:p>
                      <a:pPr indent="0" lvl="0" marL="0" marR="0" rtl="0" algn="l">
                        <a:spcBef>
                          <a:spcPts val="0"/>
                        </a:spcBef>
                        <a:spcAft>
                          <a:spcPts val="0"/>
                        </a:spcAft>
                        <a:buNone/>
                      </a:pPr>
                      <a:r>
                        <a:rPr b="1" lang="en-US" sz="1800"/>
                        <a:t>C4</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3600"/>
              <a:buFont typeface="Corbel"/>
              <a:buNone/>
            </a:pPr>
            <a:r>
              <a:rPr lang="en-US" sz="3600"/>
              <a:t>Complexity of Naive Implementation</a:t>
            </a:r>
            <a:endParaRPr/>
          </a:p>
        </p:txBody>
      </p:sp>
      <p:sp>
        <p:nvSpPr>
          <p:cNvPr id="443" name="Google Shape;443;p2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Font typeface="Arial"/>
              <a:buChar char="•"/>
            </a:pPr>
            <a:r>
              <a:rPr lang="en-US"/>
              <a:t>Initially, </a:t>
            </a:r>
            <a:r>
              <a:rPr lang="en-US">
                <a:solidFill>
                  <a:srgbClr val="FF0000"/>
                </a:solidFill>
              </a:rPr>
              <a:t>O(n</a:t>
            </a:r>
            <a:r>
              <a:rPr baseline="30000" lang="en-US">
                <a:solidFill>
                  <a:srgbClr val="FF0000"/>
                </a:solidFill>
              </a:rPr>
              <a:t>2</a:t>
            </a:r>
            <a:r>
              <a:rPr lang="en-US">
                <a:solidFill>
                  <a:srgbClr val="FF0000"/>
                </a:solidFill>
              </a:rPr>
              <a:t>)</a:t>
            </a:r>
            <a:r>
              <a:rPr lang="en-US"/>
              <a:t> for creating matrix and finding pair with minimum distance</a:t>
            </a:r>
            <a:endParaRPr/>
          </a:p>
          <a:p>
            <a:pPr indent="-157480" lvl="0" marL="438912" rtl="0" algn="l">
              <a:spcBef>
                <a:spcPts val="0"/>
              </a:spcBef>
              <a:spcAft>
                <a:spcPts val="0"/>
              </a:spcAft>
              <a:buSzPts val="2560"/>
              <a:buFont typeface="Arial"/>
              <a:buNone/>
            </a:pPr>
            <a:r>
              <a:t/>
            </a:r>
            <a:endParaRPr/>
          </a:p>
          <a:p>
            <a:pPr indent="-320040" lvl="0" marL="438912" rtl="0" algn="l">
              <a:spcBef>
                <a:spcPts val="0"/>
              </a:spcBef>
              <a:spcAft>
                <a:spcPts val="0"/>
              </a:spcAft>
              <a:buSzPts val="2560"/>
              <a:buFont typeface="Arial"/>
              <a:buChar char="•"/>
            </a:pPr>
            <a:r>
              <a:rPr lang="en-US"/>
              <a:t>Subsequent merge, assuming matrix: k x k</a:t>
            </a:r>
            <a:endParaRPr/>
          </a:p>
          <a:p>
            <a:pPr indent="-274319" lvl="1" marL="731520" rtl="0" algn="l">
              <a:spcBef>
                <a:spcPts val="560"/>
              </a:spcBef>
              <a:spcAft>
                <a:spcPts val="0"/>
              </a:spcAft>
              <a:buSzPts val="2800"/>
              <a:buFont typeface="Arial"/>
              <a:buChar char="–"/>
            </a:pPr>
            <a:r>
              <a:rPr lang="en-US"/>
              <a:t>Delete columns for old clusters: O(k)</a:t>
            </a:r>
            <a:endParaRPr/>
          </a:p>
          <a:p>
            <a:pPr indent="-274319" lvl="1" marL="731520" rtl="0" algn="l">
              <a:spcBef>
                <a:spcPts val="560"/>
              </a:spcBef>
              <a:spcAft>
                <a:spcPts val="0"/>
              </a:spcAft>
              <a:buSzPts val="2800"/>
              <a:buFont typeface="Arial"/>
              <a:buChar char="–"/>
            </a:pPr>
            <a:r>
              <a:rPr lang="en-US"/>
              <a:t>Add new column for new cluster C’: O(k)</a:t>
            </a:r>
            <a:endParaRPr/>
          </a:p>
          <a:p>
            <a:pPr indent="-274319" lvl="1" marL="731520" rtl="0" algn="l">
              <a:spcBef>
                <a:spcPts val="560"/>
              </a:spcBef>
              <a:spcAft>
                <a:spcPts val="0"/>
              </a:spcAft>
              <a:buSzPts val="2800"/>
              <a:buFont typeface="Arial"/>
              <a:buChar char="–"/>
            </a:pPr>
            <a:r>
              <a:rPr lang="en-US"/>
              <a:t>Compute dist. of C’ with other clusters: O(k)</a:t>
            </a:r>
            <a:endParaRPr/>
          </a:p>
          <a:p>
            <a:pPr indent="-274319" lvl="1" marL="731520" rtl="0" algn="l">
              <a:spcBef>
                <a:spcPts val="560"/>
              </a:spcBef>
              <a:spcAft>
                <a:spcPts val="0"/>
              </a:spcAft>
              <a:buSzPts val="2800"/>
              <a:buFont typeface="Arial"/>
              <a:buChar char="–"/>
            </a:pPr>
            <a:r>
              <a:rPr lang="en-US"/>
              <a:t>Find new pair of clusters with min. dist: O(k</a:t>
            </a:r>
            <a:r>
              <a:rPr baseline="30000" lang="en-US"/>
              <a:t>2</a:t>
            </a:r>
            <a:r>
              <a:rPr lang="en-US"/>
              <a:t>)</a:t>
            </a:r>
            <a:endParaRPr/>
          </a:p>
          <a:p>
            <a:pPr indent="-96519" lvl="1" marL="731520" rtl="0" algn="l">
              <a:spcBef>
                <a:spcPts val="560"/>
              </a:spcBef>
              <a:spcAft>
                <a:spcPts val="0"/>
              </a:spcAft>
              <a:buSzPts val="2800"/>
              <a:buFont typeface="Arial"/>
              <a:buNone/>
            </a:pPr>
            <a:r>
              <a:t/>
            </a:r>
            <a:endParaRPr/>
          </a:p>
          <a:p>
            <a:pPr indent="0" lvl="0" marL="0" rtl="0" algn="l">
              <a:spcBef>
                <a:spcPts val="0"/>
              </a:spcBef>
              <a:spcAft>
                <a:spcPts val="0"/>
              </a:spcAft>
              <a:buSzPts val="2560"/>
              <a:buFont typeface="Arial"/>
              <a:buNone/>
            </a:pPr>
            <a:r>
              <a:rPr lang="en-US"/>
              <a:t>=&gt; Overall complexity: O(n</a:t>
            </a:r>
            <a:r>
              <a:rPr baseline="30000" lang="en-US"/>
              <a:t>3</a:t>
            </a:r>
            <a:r>
              <a:rPr lang="en-US"/>
              <a:t>)</a:t>
            </a:r>
            <a:endParaRPr/>
          </a:p>
          <a:p>
            <a:pPr indent="-96519" lvl="1" marL="731520" rtl="0" algn="l">
              <a:spcBef>
                <a:spcPts val="560"/>
              </a:spcBef>
              <a:spcAft>
                <a:spcPts val="0"/>
              </a:spcAft>
              <a:buSzPts val="2800"/>
              <a:buFont typeface="Arial"/>
              <a:buNone/>
            </a:pPr>
            <a:r>
              <a:t/>
            </a:r>
            <a:endParaRPr/>
          </a:p>
        </p:txBody>
      </p:sp>
      <p:sp>
        <p:nvSpPr>
          <p:cNvPr id="444" name="Google Shape;444;p2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Implementation Summary</a:t>
            </a:r>
            <a:endParaRPr/>
          </a:p>
        </p:txBody>
      </p:sp>
      <p:sp>
        <p:nvSpPr>
          <p:cNvPr id="450" name="Google Shape;450;p2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D60093"/>
                </a:solidFill>
              </a:rPr>
              <a:t>Naïve implementation of hierarchical clustering:</a:t>
            </a:r>
            <a:endParaRPr/>
          </a:p>
          <a:p>
            <a:pPr indent="-274319" lvl="1" marL="731520" rtl="0" algn="l">
              <a:spcBef>
                <a:spcPts val="560"/>
              </a:spcBef>
              <a:spcAft>
                <a:spcPts val="0"/>
              </a:spcAft>
              <a:buSzPts val="2800"/>
              <a:buChar char="▪"/>
            </a:pPr>
            <a:r>
              <a:rPr lang="en-US"/>
              <a:t>At each step, compute pairwise distances </a:t>
            </a:r>
            <a:br>
              <a:rPr lang="en-US"/>
            </a:br>
            <a:r>
              <a:rPr lang="en-US"/>
              <a:t>between all pairs of clusters, then merge</a:t>
            </a:r>
            <a:endParaRPr/>
          </a:p>
          <a:p>
            <a:pPr indent="-274319" lvl="1" marL="731520" rtl="0" algn="l">
              <a:spcBef>
                <a:spcPts val="560"/>
              </a:spcBef>
              <a:spcAft>
                <a:spcPts val="0"/>
              </a:spcAft>
              <a:buSzPts val="2800"/>
              <a:buChar char="▪"/>
            </a:pPr>
            <a:r>
              <a:rPr lang="en-US"/>
              <a:t>O(</a:t>
            </a:r>
            <a:r>
              <a:rPr i="1" lang="en-US"/>
              <a:t>N</a:t>
            </a:r>
            <a:r>
              <a:rPr baseline="30000" lang="en-US"/>
              <a:t>3</a:t>
            </a:r>
            <a:r>
              <a:rPr lang="en-US"/>
              <a:t>)</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lang="en-US"/>
              <a:t>Careful implementation using priority queue can reduce time to O(</a:t>
            </a:r>
            <a:r>
              <a:rPr i="1" lang="en-US"/>
              <a:t>N</a:t>
            </a:r>
            <a:r>
              <a:rPr baseline="30000" lang="en-US"/>
              <a:t>2</a:t>
            </a:r>
            <a:r>
              <a:rPr lang="en-US"/>
              <a:t> log </a:t>
            </a:r>
            <a:r>
              <a:rPr i="1" lang="en-US"/>
              <a:t>N</a:t>
            </a:r>
            <a:r>
              <a:rPr lang="en-US"/>
              <a:t>) (read textbook)</a:t>
            </a:r>
            <a:endParaRPr/>
          </a:p>
          <a:p>
            <a:pPr indent="-274319" lvl="1" marL="731520" rtl="0" algn="l">
              <a:spcBef>
                <a:spcPts val="560"/>
              </a:spcBef>
              <a:spcAft>
                <a:spcPts val="0"/>
              </a:spcAft>
              <a:buSzPts val="2800"/>
              <a:buChar char="▪"/>
            </a:pPr>
            <a:r>
              <a:rPr b="1" lang="en-US">
                <a:solidFill>
                  <a:srgbClr val="0000FF"/>
                </a:solidFill>
              </a:rPr>
              <a:t>Still too expensive for really big datasets </a:t>
            </a:r>
            <a:br>
              <a:rPr b="1" lang="en-US">
                <a:solidFill>
                  <a:srgbClr val="0000FF"/>
                </a:solidFill>
              </a:rPr>
            </a:br>
            <a:r>
              <a:rPr b="1" lang="en-US">
                <a:solidFill>
                  <a:srgbClr val="0000FF"/>
                </a:solidFill>
              </a:rPr>
              <a:t>that do not fit in memory</a:t>
            </a:r>
            <a:endParaRPr/>
          </a:p>
        </p:txBody>
      </p:sp>
      <p:sp>
        <p:nvSpPr>
          <p:cNvPr id="451" name="Google Shape;451;p2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452" name="Google Shape;452;p2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7"/>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l">
              <a:spcBef>
                <a:spcPts val="0"/>
              </a:spcBef>
              <a:spcAft>
                <a:spcPts val="0"/>
              </a:spcAft>
              <a:buClr>
                <a:srgbClr val="FFC700"/>
              </a:buClr>
              <a:buSzPts val="4700"/>
              <a:buFont typeface="Corbel"/>
              <a:buNone/>
            </a:pPr>
            <a:br>
              <a:rPr lang="en-US"/>
            </a:br>
            <a:r>
              <a:rPr i="1" lang="en-US"/>
              <a:t>k</a:t>
            </a:r>
            <a:r>
              <a:rPr lang="en-US"/>
              <a:t>-means clustering</a:t>
            </a:r>
            <a:endParaRPr/>
          </a:p>
        </p:txBody>
      </p:sp>
      <p:sp>
        <p:nvSpPr>
          <p:cNvPr id="458" name="Google Shape;458;p27"/>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p>
            <a:pPr indent="0" lvl="0" marL="0" rtl="0" algn="l">
              <a:spcBef>
                <a:spcPts val="0"/>
              </a:spcBef>
              <a:spcAft>
                <a:spcPts val="0"/>
              </a:spcAft>
              <a:buSzPts val="16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i="1" lang="en-US"/>
              <a:t>k</a:t>
            </a:r>
            <a:r>
              <a:rPr lang="en-US"/>
              <a:t>–means Algorithm(s)</a:t>
            </a:r>
            <a:endParaRPr/>
          </a:p>
        </p:txBody>
      </p:sp>
      <p:sp>
        <p:nvSpPr>
          <p:cNvPr id="464" name="Google Shape;464;p2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Assumes Euclidean space/distance</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lang="en-US"/>
              <a:t>Start by picking </a:t>
            </a:r>
            <a:r>
              <a:rPr b="1" i="1" lang="en-US"/>
              <a:t>k</a:t>
            </a:r>
            <a:r>
              <a:rPr lang="en-US"/>
              <a:t>, the number of clusters</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lang="en-US"/>
              <a:t>Initialize clusters by picking one point per cluster</a:t>
            </a:r>
            <a:endParaRPr/>
          </a:p>
          <a:p>
            <a:pPr indent="-274319" lvl="1" marL="731520" rtl="0" algn="l">
              <a:spcBef>
                <a:spcPts val="560"/>
              </a:spcBef>
              <a:spcAft>
                <a:spcPts val="0"/>
              </a:spcAft>
              <a:buSzPts val="2800"/>
              <a:buChar char="▪"/>
            </a:pPr>
            <a:r>
              <a:rPr b="1" lang="en-US">
                <a:solidFill>
                  <a:srgbClr val="008000"/>
                </a:solidFill>
              </a:rPr>
              <a:t>Example:</a:t>
            </a:r>
            <a:r>
              <a:rPr lang="en-US"/>
              <a:t> Pick one point </a:t>
            </a:r>
            <a:r>
              <a:rPr lang="en-US">
                <a:solidFill>
                  <a:srgbClr val="FF0000"/>
                </a:solidFill>
              </a:rPr>
              <a:t>at random</a:t>
            </a:r>
            <a:r>
              <a:rPr lang="en-US"/>
              <a:t>, then  </a:t>
            </a:r>
            <a:r>
              <a:rPr b="1" i="1" lang="en-US"/>
              <a:t>k</a:t>
            </a:r>
            <a:r>
              <a:rPr b="1" lang="en-US"/>
              <a:t>-1 </a:t>
            </a:r>
            <a:r>
              <a:rPr lang="en-US"/>
              <a:t>other points, each </a:t>
            </a:r>
            <a:r>
              <a:rPr lang="en-US">
                <a:solidFill>
                  <a:srgbClr val="FF0000"/>
                </a:solidFill>
              </a:rPr>
              <a:t>as far away as possible </a:t>
            </a:r>
            <a:r>
              <a:rPr lang="en-US"/>
              <a:t>from </a:t>
            </a:r>
            <a:br>
              <a:rPr lang="en-US"/>
            </a:br>
            <a:r>
              <a:rPr lang="en-US"/>
              <a:t>the previous points</a:t>
            </a:r>
            <a:endParaRPr/>
          </a:p>
        </p:txBody>
      </p:sp>
      <p:sp>
        <p:nvSpPr>
          <p:cNvPr id="465" name="Google Shape;465;p2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6" name="Google Shape;466;p2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9"/>
          <p:cNvSpPr/>
          <p:nvPr/>
        </p:nvSpPr>
        <p:spPr>
          <a:xfrm>
            <a:off x="1371600" y="4068207"/>
            <a:ext cx="2258279" cy="808593"/>
          </a:xfrm>
          <a:prstGeom prst="ellipse">
            <a:avLst/>
          </a:prstGeom>
          <a:solidFill>
            <a:srgbClr val="D60093">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472" name="Google Shape;472;p29"/>
          <p:cNvSpPr/>
          <p:nvPr/>
        </p:nvSpPr>
        <p:spPr>
          <a:xfrm rot="2616022">
            <a:off x="4341333" y="1890140"/>
            <a:ext cx="1324078" cy="3376820"/>
          </a:xfrm>
          <a:prstGeom prst="ellipse">
            <a:avLst/>
          </a:prstGeom>
          <a:solidFill>
            <a:srgbClr val="00B0F0">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473" name="Google Shape;473;p29"/>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Assigning Clusters</a:t>
            </a:r>
            <a:endParaRPr/>
          </a:p>
        </p:txBody>
      </p:sp>
      <p:sp>
        <p:nvSpPr>
          <p:cNvPr id="474" name="Google Shape;474;p2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475" name="Google Shape;475;p2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6" name="Google Shape;476;p29"/>
          <p:cNvSpPr txBox="1"/>
          <p:nvPr/>
        </p:nvSpPr>
        <p:spPr>
          <a:xfrm>
            <a:off x="3733800" y="4320143"/>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477" name="Google Shape;477;p29"/>
          <p:cNvSpPr txBox="1"/>
          <p:nvPr/>
        </p:nvSpPr>
        <p:spPr>
          <a:xfrm>
            <a:off x="5851525" y="2403475"/>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478" name="Google Shape;478;p29"/>
          <p:cNvSpPr txBox="1"/>
          <p:nvPr/>
        </p:nvSpPr>
        <p:spPr>
          <a:xfrm>
            <a:off x="3136895" y="4305308"/>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479" name="Google Shape;479;p29"/>
          <p:cNvSpPr txBox="1"/>
          <p:nvPr/>
        </p:nvSpPr>
        <p:spPr>
          <a:xfrm>
            <a:off x="5318125" y="3089275"/>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480" name="Google Shape;480;p29"/>
          <p:cNvSpPr txBox="1"/>
          <p:nvPr/>
        </p:nvSpPr>
        <p:spPr>
          <a:xfrm>
            <a:off x="26717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481" name="Google Shape;481;p29"/>
          <p:cNvSpPr txBox="1"/>
          <p:nvPr/>
        </p:nvSpPr>
        <p:spPr>
          <a:xfrm>
            <a:off x="4784725" y="3775075"/>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482" name="Google Shape;482;p29"/>
          <p:cNvSpPr txBox="1"/>
          <p:nvPr/>
        </p:nvSpPr>
        <p:spPr>
          <a:xfrm>
            <a:off x="17573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483" name="Google Shape;483;p29"/>
          <p:cNvSpPr txBox="1"/>
          <p:nvPr/>
        </p:nvSpPr>
        <p:spPr>
          <a:xfrm>
            <a:off x="4479925" y="4308475"/>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484" name="Google Shape;484;p29"/>
          <p:cNvSpPr txBox="1"/>
          <p:nvPr/>
        </p:nvSpPr>
        <p:spPr>
          <a:xfrm>
            <a:off x="588843" y="5715000"/>
            <a:ext cx="16209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Times New Roman"/>
                <a:ea typeface="Times New Roman"/>
                <a:cs typeface="Times New Roman"/>
                <a:sym typeface="Times New Roman"/>
              </a:rPr>
              <a:t>x  … data point</a:t>
            </a:r>
            <a:endParaRPr/>
          </a:p>
          <a:p>
            <a:pPr indent="0" lvl="0" marL="0" marR="0" rtl="0" algn="l">
              <a:spcBef>
                <a:spcPts val="0"/>
              </a:spcBef>
              <a:spcAft>
                <a:spcPts val="0"/>
              </a:spcAft>
              <a:buNone/>
            </a:pPr>
            <a:r>
              <a:rPr b="1" lang="en-US" sz="1800">
                <a:solidFill>
                  <a:srgbClr val="008000"/>
                </a:solidFill>
                <a:latin typeface="Times New Roman"/>
                <a:ea typeface="Times New Roman"/>
                <a:cs typeface="Times New Roman"/>
                <a:sym typeface="Times New Roman"/>
              </a:rPr>
              <a:t>  </a:t>
            </a:r>
            <a:r>
              <a:rPr lang="en-US" sz="1800">
                <a:solidFill>
                  <a:srgbClr val="008000"/>
                </a:solidFill>
                <a:latin typeface="Times New Roman"/>
                <a:ea typeface="Times New Roman"/>
                <a:cs typeface="Times New Roman"/>
                <a:sym typeface="Times New Roman"/>
              </a:rPr>
              <a:t>  … centroid</a:t>
            </a:r>
            <a:endParaRPr/>
          </a:p>
        </p:txBody>
      </p:sp>
      <p:sp>
        <p:nvSpPr>
          <p:cNvPr id="485" name="Google Shape;485;p29"/>
          <p:cNvSpPr txBox="1"/>
          <p:nvPr/>
        </p:nvSpPr>
        <p:spPr>
          <a:xfrm>
            <a:off x="5102340" y="3454497"/>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486" name="Google Shape;486;p29"/>
          <p:cNvSpPr txBox="1"/>
          <p:nvPr/>
        </p:nvSpPr>
        <p:spPr>
          <a:xfrm>
            <a:off x="5608065" y="2772807"/>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487" name="Google Shape;487;p29"/>
          <p:cNvSpPr/>
          <p:nvPr/>
        </p:nvSpPr>
        <p:spPr>
          <a:xfrm>
            <a:off x="609600" y="6096000"/>
            <a:ext cx="228600" cy="228600"/>
          </a:xfrm>
          <a:prstGeom prst="rect">
            <a:avLst/>
          </a:prstGeom>
          <a:no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488" name="Google Shape;488;p29"/>
          <p:cNvSpPr/>
          <p:nvPr/>
        </p:nvSpPr>
        <p:spPr>
          <a:xfrm>
            <a:off x="4820466" y="3845441"/>
            <a:ext cx="228600" cy="228600"/>
          </a:xfrm>
          <a:prstGeom prst="rect">
            <a:avLst/>
          </a:prstGeom>
          <a:no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489" name="Google Shape;489;p29"/>
          <p:cNvSpPr/>
          <p:nvPr/>
        </p:nvSpPr>
        <p:spPr>
          <a:xfrm>
            <a:off x="1793059" y="4337566"/>
            <a:ext cx="228600" cy="228600"/>
          </a:xfrm>
          <a:prstGeom prst="rect">
            <a:avLst/>
          </a:prstGeom>
          <a:no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490" name="Google Shape;490;p29"/>
          <p:cNvSpPr txBox="1"/>
          <p:nvPr/>
        </p:nvSpPr>
        <p:spPr>
          <a:xfrm>
            <a:off x="4119518" y="4343400"/>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491" name="Google Shape;491;p29"/>
          <p:cNvSpPr txBox="1"/>
          <p:nvPr/>
        </p:nvSpPr>
        <p:spPr>
          <a:xfrm>
            <a:off x="5562600" y="6096000"/>
            <a:ext cx="25827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Clusters after round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The Problem of Clustering</a:t>
            </a:r>
            <a:endParaRPr/>
          </a:p>
        </p:txBody>
      </p:sp>
      <p:sp>
        <p:nvSpPr>
          <p:cNvPr id="158" name="Google Shape;158;p3"/>
          <p:cNvSpPr txBox="1"/>
          <p:nvPr>
            <p:ph idx="1" type="body"/>
          </p:nvPr>
        </p:nvSpPr>
        <p:spPr>
          <a:xfrm>
            <a:off x="457200" y="1295400"/>
            <a:ext cx="8610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Given a </a:t>
            </a:r>
            <a:r>
              <a:rPr b="1" lang="en-US"/>
              <a:t>set of points</a:t>
            </a:r>
            <a:r>
              <a:rPr lang="en-US"/>
              <a:t>, with a notion of </a:t>
            </a:r>
            <a:r>
              <a:rPr b="1" lang="en-US"/>
              <a:t>distance</a:t>
            </a:r>
            <a:r>
              <a:rPr lang="en-US"/>
              <a:t> between points, </a:t>
            </a:r>
            <a:r>
              <a:rPr b="1" lang="en-US"/>
              <a:t>group the points</a:t>
            </a:r>
            <a:r>
              <a:rPr lang="en-US"/>
              <a:t> into some number of </a:t>
            </a:r>
            <a:r>
              <a:rPr b="1" i="1" lang="en-US">
                <a:solidFill>
                  <a:srgbClr val="FF0066"/>
                </a:solidFill>
              </a:rPr>
              <a:t>clusters</a:t>
            </a:r>
            <a:r>
              <a:rPr lang="en-US"/>
              <a:t>, so that </a:t>
            </a:r>
            <a:endParaRPr/>
          </a:p>
          <a:p>
            <a:pPr indent="-274319" lvl="1" marL="731520" rtl="0" algn="l">
              <a:spcBef>
                <a:spcPts val="560"/>
              </a:spcBef>
              <a:spcAft>
                <a:spcPts val="0"/>
              </a:spcAft>
              <a:buSzPts val="2800"/>
              <a:buChar char="▪"/>
            </a:pPr>
            <a:r>
              <a:rPr lang="en-US"/>
              <a:t>Members of a cluster are close/similar to each other</a:t>
            </a:r>
            <a:endParaRPr/>
          </a:p>
          <a:p>
            <a:pPr indent="-274319" lvl="1" marL="731520" rtl="0" algn="l">
              <a:spcBef>
                <a:spcPts val="560"/>
              </a:spcBef>
              <a:spcAft>
                <a:spcPts val="0"/>
              </a:spcAft>
              <a:buSzPts val="2800"/>
              <a:buChar char="▪"/>
            </a:pPr>
            <a:r>
              <a:rPr lang="en-US"/>
              <a:t>Members of different clusters are dissimilar</a:t>
            </a:r>
            <a:endParaRPr/>
          </a:p>
          <a:p>
            <a:pPr indent="-320040" lvl="0" marL="438912" rtl="0" algn="l">
              <a:spcBef>
                <a:spcPts val="0"/>
              </a:spcBef>
              <a:spcAft>
                <a:spcPts val="0"/>
              </a:spcAft>
              <a:buSzPts val="2560"/>
              <a:buChar char="◼"/>
            </a:pPr>
            <a:r>
              <a:rPr b="1" lang="en-US">
                <a:solidFill>
                  <a:srgbClr val="0000FF"/>
                </a:solidFill>
              </a:rPr>
              <a:t>Usually:</a:t>
            </a:r>
            <a:r>
              <a:rPr b="1" lang="en-US">
                <a:solidFill>
                  <a:schemeClr val="accent3"/>
                </a:solidFill>
              </a:rPr>
              <a:t> </a:t>
            </a:r>
            <a:endParaRPr/>
          </a:p>
          <a:p>
            <a:pPr indent="-274319" lvl="1" marL="731520" rtl="0" algn="l">
              <a:spcBef>
                <a:spcPts val="560"/>
              </a:spcBef>
              <a:spcAft>
                <a:spcPts val="0"/>
              </a:spcAft>
              <a:buSzPts val="2800"/>
              <a:buChar char="▪"/>
            </a:pPr>
            <a:r>
              <a:rPr lang="en-US"/>
              <a:t>Points are in a high-dimensional space</a:t>
            </a:r>
            <a:endParaRPr/>
          </a:p>
          <a:p>
            <a:pPr indent="-274319" lvl="1" marL="731520" rtl="0" algn="l">
              <a:spcBef>
                <a:spcPts val="560"/>
              </a:spcBef>
              <a:spcAft>
                <a:spcPts val="0"/>
              </a:spcAft>
              <a:buSzPts val="2800"/>
              <a:buChar char="▪"/>
            </a:pPr>
            <a:r>
              <a:rPr lang="en-US"/>
              <a:t>Similarity is defined using a distance measure</a:t>
            </a:r>
            <a:endParaRPr/>
          </a:p>
          <a:p>
            <a:pPr indent="-228600" lvl="2" marL="996696" rtl="0" algn="l">
              <a:spcBef>
                <a:spcPts val="480"/>
              </a:spcBef>
              <a:spcAft>
                <a:spcPts val="0"/>
              </a:spcAft>
              <a:buSzPts val="2400"/>
              <a:buChar char="▪"/>
            </a:pPr>
            <a:r>
              <a:rPr lang="en-US"/>
              <a:t>Euclidean, Cosine, Jaccard, edit distance, …</a:t>
            </a:r>
            <a:endParaRPr/>
          </a:p>
        </p:txBody>
      </p:sp>
      <p:sp>
        <p:nvSpPr>
          <p:cNvPr id="159" name="Google Shape;159;p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0"/>
          <p:cNvSpPr/>
          <p:nvPr/>
        </p:nvSpPr>
        <p:spPr>
          <a:xfrm rot="2616022">
            <a:off x="4341333" y="1890140"/>
            <a:ext cx="1324078" cy="3376820"/>
          </a:xfrm>
          <a:prstGeom prst="ellipse">
            <a:avLst/>
          </a:prstGeom>
          <a:solidFill>
            <a:srgbClr val="00B0F0">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497" name="Google Shape;497;p30"/>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Assigning Clusters</a:t>
            </a:r>
            <a:endParaRPr/>
          </a:p>
        </p:txBody>
      </p:sp>
      <p:sp>
        <p:nvSpPr>
          <p:cNvPr id="498" name="Google Shape;498;p3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499" name="Google Shape;499;p3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0" name="Google Shape;500;p30"/>
          <p:cNvSpPr txBox="1"/>
          <p:nvPr/>
        </p:nvSpPr>
        <p:spPr>
          <a:xfrm>
            <a:off x="3733800" y="4320143"/>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01" name="Google Shape;501;p30"/>
          <p:cNvSpPr txBox="1"/>
          <p:nvPr/>
        </p:nvSpPr>
        <p:spPr>
          <a:xfrm>
            <a:off x="5851525" y="2403475"/>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02" name="Google Shape;502;p30"/>
          <p:cNvSpPr txBox="1"/>
          <p:nvPr/>
        </p:nvSpPr>
        <p:spPr>
          <a:xfrm>
            <a:off x="3136895" y="4305308"/>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03" name="Google Shape;503;p30"/>
          <p:cNvSpPr txBox="1"/>
          <p:nvPr/>
        </p:nvSpPr>
        <p:spPr>
          <a:xfrm>
            <a:off x="5318125" y="3089275"/>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04" name="Google Shape;504;p30"/>
          <p:cNvSpPr txBox="1"/>
          <p:nvPr/>
        </p:nvSpPr>
        <p:spPr>
          <a:xfrm>
            <a:off x="26717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05" name="Google Shape;505;p30"/>
          <p:cNvSpPr txBox="1"/>
          <p:nvPr/>
        </p:nvSpPr>
        <p:spPr>
          <a:xfrm>
            <a:off x="4784725" y="3775075"/>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06" name="Google Shape;506;p30"/>
          <p:cNvSpPr txBox="1"/>
          <p:nvPr/>
        </p:nvSpPr>
        <p:spPr>
          <a:xfrm>
            <a:off x="17573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07" name="Google Shape;507;p30"/>
          <p:cNvSpPr txBox="1"/>
          <p:nvPr/>
        </p:nvSpPr>
        <p:spPr>
          <a:xfrm>
            <a:off x="4479925" y="4308475"/>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08" name="Google Shape;508;p30"/>
          <p:cNvSpPr txBox="1"/>
          <p:nvPr/>
        </p:nvSpPr>
        <p:spPr>
          <a:xfrm>
            <a:off x="588843" y="5715000"/>
            <a:ext cx="16209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Times New Roman"/>
                <a:ea typeface="Times New Roman"/>
                <a:cs typeface="Times New Roman"/>
                <a:sym typeface="Times New Roman"/>
              </a:rPr>
              <a:t>x  … data point</a:t>
            </a:r>
            <a:endParaRPr/>
          </a:p>
          <a:p>
            <a:pPr indent="0" lvl="0" marL="0" marR="0" rtl="0" algn="l">
              <a:spcBef>
                <a:spcPts val="0"/>
              </a:spcBef>
              <a:spcAft>
                <a:spcPts val="0"/>
              </a:spcAft>
              <a:buNone/>
            </a:pPr>
            <a:r>
              <a:rPr b="1" lang="en-US" sz="1800">
                <a:solidFill>
                  <a:srgbClr val="008000"/>
                </a:solidFill>
                <a:latin typeface="Times New Roman"/>
                <a:ea typeface="Times New Roman"/>
                <a:cs typeface="Times New Roman"/>
                <a:sym typeface="Times New Roman"/>
              </a:rPr>
              <a:t>  </a:t>
            </a:r>
            <a:r>
              <a:rPr lang="en-US" sz="1800">
                <a:solidFill>
                  <a:srgbClr val="008000"/>
                </a:solidFill>
                <a:latin typeface="Times New Roman"/>
                <a:ea typeface="Times New Roman"/>
                <a:cs typeface="Times New Roman"/>
                <a:sym typeface="Times New Roman"/>
              </a:rPr>
              <a:t>  … centroid</a:t>
            </a:r>
            <a:endParaRPr/>
          </a:p>
        </p:txBody>
      </p:sp>
      <p:sp>
        <p:nvSpPr>
          <p:cNvPr id="509" name="Google Shape;509;p30"/>
          <p:cNvSpPr txBox="1"/>
          <p:nvPr/>
        </p:nvSpPr>
        <p:spPr>
          <a:xfrm>
            <a:off x="5102340" y="3454497"/>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10" name="Google Shape;510;p30"/>
          <p:cNvSpPr txBox="1"/>
          <p:nvPr/>
        </p:nvSpPr>
        <p:spPr>
          <a:xfrm>
            <a:off x="5608065" y="2772807"/>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11" name="Google Shape;511;p30"/>
          <p:cNvSpPr/>
          <p:nvPr/>
        </p:nvSpPr>
        <p:spPr>
          <a:xfrm>
            <a:off x="609600" y="6096000"/>
            <a:ext cx="228600" cy="228600"/>
          </a:xfrm>
          <a:prstGeom prst="rect">
            <a:avLst/>
          </a:prstGeom>
          <a:no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12" name="Google Shape;512;p30"/>
          <p:cNvSpPr/>
          <p:nvPr/>
        </p:nvSpPr>
        <p:spPr>
          <a:xfrm>
            <a:off x="5105400" y="3352800"/>
            <a:ext cx="228600" cy="228600"/>
          </a:xfrm>
          <a:prstGeom prst="rect">
            <a:avLst/>
          </a:prstGeom>
          <a:no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13" name="Google Shape;513;p30"/>
          <p:cNvSpPr/>
          <p:nvPr/>
        </p:nvSpPr>
        <p:spPr>
          <a:xfrm>
            <a:off x="2593159" y="4358203"/>
            <a:ext cx="228600" cy="228600"/>
          </a:xfrm>
          <a:prstGeom prst="rect">
            <a:avLst/>
          </a:prstGeom>
          <a:no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14" name="Google Shape;514;p30"/>
          <p:cNvSpPr txBox="1"/>
          <p:nvPr/>
        </p:nvSpPr>
        <p:spPr>
          <a:xfrm>
            <a:off x="4119518" y="4343400"/>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15" name="Google Shape;515;p30"/>
          <p:cNvSpPr/>
          <p:nvPr/>
        </p:nvSpPr>
        <p:spPr>
          <a:xfrm>
            <a:off x="1371600" y="4068207"/>
            <a:ext cx="2258279" cy="808593"/>
          </a:xfrm>
          <a:prstGeom prst="ellipse">
            <a:avLst/>
          </a:prstGeom>
          <a:solidFill>
            <a:srgbClr val="D60093">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16" name="Google Shape;516;p30"/>
          <p:cNvSpPr/>
          <p:nvPr/>
        </p:nvSpPr>
        <p:spPr>
          <a:xfrm>
            <a:off x="1676401" y="4123769"/>
            <a:ext cx="2357482" cy="808593"/>
          </a:xfrm>
          <a:prstGeom prst="ellipse">
            <a:avLst/>
          </a:prstGeom>
          <a:solidFill>
            <a:srgbClr val="D60093">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17" name="Google Shape;517;p30"/>
          <p:cNvSpPr/>
          <p:nvPr/>
        </p:nvSpPr>
        <p:spPr>
          <a:xfrm rot="2616022">
            <a:off x="4462074" y="1946844"/>
            <a:ext cx="1324078" cy="3007002"/>
          </a:xfrm>
          <a:prstGeom prst="ellipse">
            <a:avLst/>
          </a:prstGeom>
          <a:solidFill>
            <a:srgbClr val="00B0F0">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18" name="Google Shape;518;p30"/>
          <p:cNvSpPr txBox="1"/>
          <p:nvPr/>
        </p:nvSpPr>
        <p:spPr>
          <a:xfrm>
            <a:off x="5562600" y="6096000"/>
            <a:ext cx="25827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Clusters after round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96"/>
                                        </p:tgtEl>
                                      </p:cBhvr>
                                    </p:animEffect>
                                    <p:set>
                                      <p:cBhvr>
                                        <p:cTn dur="1" fill="hold">
                                          <p:stCondLst>
                                            <p:cond delay="500"/>
                                          </p:stCondLst>
                                        </p:cTn>
                                        <p:tgtEl>
                                          <p:spTgt spid="4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5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5"/>
                                        </p:tgtEl>
                                      </p:cBhvr>
                                    </p:animEffect>
                                    <p:set>
                                      <p:cBhvr>
                                        <p:cTn dur="1" fill="hold">
                                          <p:stCondLst>
                                            <p:cond delay="500"/>
                                          </p:stCondLst>
                                        </p:cTn>
                                        <p:tgtEl>
                                          <p:spTgt spid="5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1"/>
          <p:cNvSpPr/>
          <p:nvPr/>
        </p:nvSpPr>
        <p:spPr>
          <a:xfrm rot="2616022">
            <a:off x="4461582" y="1938236"/>
            <a:ext cx="1324078" cy="3028081"/>
          </a:xfrm>
          <a:prstGeom prst="ellipse">
            <a:avLst/>
          </a:prstGeom>
          <a:solidFill>
            <a:srgbClr val="00B0F0">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24" name="Google Shape;524;p31"/>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Assigning Clusters</a:t>
            </a:r>
            <a:endParaRPr/>
          </a:p>
        </p:txBody>
      </p:sp>
      <p:sp>
        <p:nvSpPr>
          <p:cNvPr id="525" name="Google Shape;525;p3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526" name="Google Shape;526;p3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7" name="Google Shape;527;p31"/>
          <p:cNvSpPr txBox="1"/>
          <p:nvPr/>
        </p:nvSpPr>
        <p:spPr>
          <a:xfrm>
            <a:off x="3733800" y="4320143"/>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28" name="Google Shape;528;p31"/>
          <p:cNvSpPr txBox="1"/>
          <p:nvPr/>
        </p:nvSpPr>
        <p:spPr>
          <a:xfrm>
            <a:off x="5851525" y="2403475"/>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29" name="Google Shape;529;p31"/>
          <p:cNvSpPr txBox="1"/>
          <p:nvPr/>
        </p:nvSpPr>
        <p:spPr>
          <a:xfrm>
            <a:off x="3136895" y="4305308"/>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30" name="Google Shape;530;p31"/>
          <p:cNvSpPr txBox="1"/>
          <p:nvPr/>
        </p:nvSpPr>
        <p:spPr>
          <a:xfrm>
            <a:off x="5318125" y="3089275"/>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31" name="Google Shape;531;p31"/>
          <p:cNvSpPr txBox="1"/>
          <p:nvPr/>
        </p:nvSpPr>
        <p:spPr>
          <a:xfrm>
            <a:off x="26717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32" name="Google Shape;532;p31"/>
          <p:cNvSpPr txBox="1"/>
          <p:nvPr/>
        </p:nvSpPr>
        <p:spPr>
          <a:xfrm>
            <a:off x="4784725" y="3775075"/>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33" name="Google Shape;533;p31"/>
          <p:cNvSpPr txBox="1"/>
          <p:nvPr/>
        </p:nvSpPr>
        <p:spPr>
          <a:xfrm>
            <a:off x="1757318" y="4267200"/>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34" name="Google Shape;534;p31"/>
          <p:cNvSpPr txBox="1"/>
          <p:nvPr/>
        </p:nvSpPr>
        <p:spPr>
          <a:xfrm>
            <a:off x="4479925" y="4308475"/>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35" name="Google Shape;535;p31"/>
          <p:cNvSpPr txBox="1"/>
          <p:nvPr/>
        </p:nvSpPr>
        <p:spPr>
          <a:xfrm>
            <a:off x="588843" y="5715000"/>
            <a:ext cx="16209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Times New Roman"/>
                <a:ea typeface="Times New Roman"/>
                <a:cs typeface="Times New Roman"/>
                <a:sym typeface="Times New Roman"/>
              </a:rPr>
              <a:t>x  … data point</a:t>
            </a:r>
            <a:endParaRPr/>
          </a:p>
          <a:p>
            <a:pPr indent="0" lvl="0" marL="0" marR="0" rtl="0" algn="l">
              <a:spcBef>
                <a:spcPts val="0"/>
              </a:spcBef>
              <a:spcAft>
                <a:spcPts val="0"/>
              </a:spcAft>
              <a:buNone/>
            </a:pPr>
            <a:r>
              <a:rPr b="1" lang="en-US" sz="1800">
                <a:solidFill>
                  <a:srgbClr val="008000"/>
                </a:solidFill>
                <a:latin typeface="Times New Roman"/>
                <a:ea typeface="Times New Roman"/>
                <a:cs typeface="Times New Roman"/>
                <a:sym typeface="Times New Roman"/>
              </a:rPr>
              <a:t>  </a:t>
            </a:r>
            <a:r>
              <a:rPr lang="en-US" sz="1800">
                <a:solidFill>
                  <a:srgbClr val="008000"/>
                </a:solidFill>
                <a:latin typeface="Times New Roman"/>
                <a:ea typeface="Times New Roman"/>
                <a:cs typeface="Times New Roman"/>
                <a:sym typeface="Times New Roman"/>
              </a:rPr>
              <a:t>  … centroid</a:t>
            </a:r>
            <a:endParaRPr/>
          </a:p>
        </p:txBody>
      </p:sp>
      <p:sp>
        <p:nvSpPr>
          <p:cNvPr id="536" name="Google Shape;536;p31"/>
          <p:cNvSpPr txBox="1"/>
          <p:nvPr/>
        </p:nvSpPr>
        <p:spPr>
          <a:xfrm>
            <a:off x="5102340" y="3454497"/>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37" name="Google Shape;537;p31"/>
          <p:cNvSpPr txBox="1"/>
          <p:nvPr/>
        </p:nvSpPr>
        <p:spPr>
          <a:xfrm>
            <a:off x="5608065" y="2772807"/>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38" name="Google Shape;538;p31"/>
          <p:cNvSpPr/>
          <p:nvPr/>
        </p:nvSpPr>
        <p:spPr>
          <a:xfrm>
            <a:off x="609600" y="6096000"/>
            <a:ext cx="228600" cy="228600"/>
          </a:xfrm>
          <a:prstGeom prst="rect">
            <a:avLst/>
          </a:prstGeom>
          <a:no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39" name="Google Shape;539;p31"/>
          <p:cNvSpPr/>
          <p:nvPr/>
        </p:nvSpPr>
        <p:spPr>
          <a:xfrm>
            <a:off x="5318125" y="3045341"/>
            <a:ext cx="228600" cy="228600"/>
          </a:xfrm>
          <a:prstGeom prst="rect">
            <a:avLst/>
          </a:prstGeom>
          <a:no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40" name="Google Shape;540;p31"/>
          <p:cNvSpPr/>
          <p:nvPr/>
        </p:nvSpPr>
        <p:spPr>
          <a:xfrm>
            <a:off x="3116261" y="4378841"/>
            <a:ext cx="228600" cy="228600"/>
          </a:xfrm>
          <a:prstGeom prst="rect">
            <a:avLst/>
          </a:prstGeom>
          <a:no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41" name="Google Shape;541;p31"/>
          <p:cNvSpPr txBox="1"/>
          <p:nvPr/>
        </p:nvSpPr>
        <p:spPr>
          <a:xfrm>
            <a:off x="4119518" y="4343400"/>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42" name="Google Shape;542;p31"/>
          <p:cNvSpPr/>
          <p:nvPr/>
        </p:nvSpPr>
        <p:spPr>
          <a:xfrm>
            <a:off x="1676400" y="4144407"/>
            <a:ext cx="2357483" cy="808593"/>
          </a:xfrm>
          <a:prstGeom prst="ellipse">
            <a:avLst/>
          </a:prstGeom>
          <a:solidFill>
            <a:srgbClr val="D60093">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43" name="Google Shape;543;p31"/>
          <p:cNvSpPr/>
          <p:nvPr/>
        </p:nvSpPr>
        <p:spPr>
          <a:xfrm>
            <a:off x="1676399" y="4123769"/>
            <a:ext cx="3108325" cy="808593"/>
          </a:xfrm>
          <a:prstGeom prst="ellipse">
            <a:avLst/>
          </a:prstGeom>
          <a:solidFill>
            <a:srgbClr val="D60093">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44" name="Google Shape;544;p31"/>
          <p:cNvSpPr/>
          <p:nvPr/>
        </p:nvSpPr>
        <p:spPr>
          <a:xfrm rot="2616022">
            <a:off x="4731170" y="2054476"/>
            <a:ext cx="1324078" cy="2226588"/>
          </a:xfrm>
          <a:prstGeom prst="ellipse">
            <a:avLst/>
          </a:prstGeom>
          <a:solidFill>
            <a:srgbClr val="00B0F0">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545" name="Google Shape;545;p31"/>
          <p:cNvSpPr txBox="1"/>
          <p:nvPr/>
        </p:nvSpPr>
        <p:spPr>
          <a:xfrm>
            <a:off x="5562600" y="6096000"/>
            <a:ext cx="22621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Clusters at the 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3"/>
                                        </p:tgtEl>
                                      </p:cBhvr>
                                    </p:animEffect>
                                    <p:set>
                                      <p:cBhvr>
                                        <p:cTn dur="1" fill="hold">
                                          <p:stCondLst>
                                            <p:cond delay="500"/>
                                          </p:stCondLst>
                                        </p:cTn>
                                        <p:tgtEl>
                                          <p:spTgt spid="5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5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42"/>
                                        </p:tgtEl>
                                      </p:cBhvr>
                                    </p:animEffect>
                                    <p:set>
                                      <p:cBhvr>
                                        <p:cTn dur="1" fill="hold">
                                          <p:stCondLst>
                                            <p:cond delay="500"/>
                                          </p:stCondLst>
                                        </p:cTn>
                                        <p:tgtEl>
                                          <p:spTgt spid="5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5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Populating Clusters</a:t>
            </a:r>
            <a:endParaRPr/>
          </a:p>
        </p:txBody>
      </p:sp>
      <p:sp>
        <p:nvSpPr>
          <p:cNvPr id="551" name="Google Shape;551;p32"/>
          <p:cNvSpPr txBox="1"/>
          <p:nvPr>
            <p:ph idx="1" type="body"/>
          </p:nvPr>
        </p:nvSpPr>
        <p:spPr>
          <a:xfrm>
            <a:off x="457200" y="1295400"/>
            <a:ext cx="8458200" cy="5486400"/>
          </a:xfrm>
          <a:prstGeom prst="rect">
            <a:avLst/>
          </a:prstGeom>
          <a:noFill/>
          <a:ln>
            <a:noFill/>
          </a:ln>
        </p:spPr>
        <p:txBody>
          <a:bodyPr anchorCtr="0" anchor="t" bIns="45700" lIns="54850" spcFirstLastPara="1" rIns="91425" wrap="square" tIns="91425">
            <a:normAutofit lnSpcReduction="10000"/>
          </a:bodyPr>
          <a:lstStyle/>
          <a:p>
            <a:pPr indent="-320040" lvl="0" marL="438912" rtl="0" algn="l">
              <a:spcBef>
                <a:spcPts val="0"/>
              </a:spcBef>
              <a:spcAft>
                <a:spcPts val="0"/>
              </a:spcAft>
              <a:buSzPts val="2560"/>
              <a:buChar char="◼"/>
            </a:pPr>
            <a:r>
              <a:rPr b="1" lang="en-US"/>
              <a:t>1) </a:t>
            </a:r>
            <a:r>
              <a:rPr lang="en-US"/>
              <a:t>For each point, place it in the cluster whose current centroid it is nearest</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t>2)</a:t>
            </a:r>
            <a:r>
              <a:rPr lang="en-US"/>
              <a:t> After all points are assigned, update the locations of centroids of the </a:t>
            </a:r>
            <a:r>
              <a:rPr b="1" i="1" lang="en-US"/>
              <a:t>k</a:t>
            </a:r>
            <a:r>
              <a:rPr lang="en-US"/>
              <a:t> clusters</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t>3) </a:t>
            </a:r>
            <a:r>
              <a:rPr lang="en-US"/>
              <a:t>Reassign all points to their closest centroid</a:t>
            </a:r>
            <a:endParaRPr/>
          </a:p>
          <a:p>
            <a:pPr indent="-274319" lvl="1" marL="731520" rtl="0" algn="l">
              <a:spcBef>
                <a:spcPts val="560"/>
              </a:spcBef>
              <a:spcAft>
                <a:spcPts val="0"/>
              </a:spcAft>
              <a:buSzPts val="2800"/>
              <a:buChar char="▪"/>
            </a:pPr>
            <a:r>
              <a:rPr lang="en-US"/>
              <a:t>Sometimes moves points between clusters</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solidFill>
                  <a:srgbClr val="008000"/>
                </a:solidFill>
              </a:rPr>
              <a:t>Repeat 2 and 3 until convergence</a:t>
            </a:r>
            <a:endParaRPr/>
          </a:p>
          <a:p>
            <a:pPr indent="-274319" lvl="1" marL="731520" rtl="0" algn="l">
              <a:spcBef>
                <a:spcPts val="560"/>
              </a:spcBef>
              <a:spcAft>
                <a:spcPts val="0"/>
              </a:spcAft>
              <a:buSzPts val="2800"/>
              <a:buChar char="▪"/>
            </a:pPr>
            <a:r>
              <a:rPr b="1" lang="en-US"/>
              <a:t>Convergence:</a:t>
            </a:r>
            <a:r>
              <a:rPr lang="en-US"/>
              <a:t> Points don’t move between clusters and centroids stabilize</a:t>
            </a:r>
            <a:endParaRPr/>
          </a:p>
        </p:txBody>
      </p:sp>
      <p:sp>
        <p:nvSpPr>
          <p:cNvPr id="552" name="Google Shape;552;p3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553" name="Google Shape;553;p3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Getting the </a:t>
            </a:r>
            <a:r>
              <a:rPr i="1" lang="en-US"/>
              <a:t>k</a:t>
            </a:r>
            <a:r>
              <a:rPr lang="en-US"/>
              <a:t> right</a:t>
            </a:r>
            <a:endParaRPr/>
          </a:p>
        </p:txBody>
      </p:sp>
      <p:sp>
        <p:nvSpPr>
          <p:cNvPr id="559" name="Google Shape;559;p3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0" lvl="0" marL="118871" rtl="0" algn="l">
              <a:spcBef>
                <a:spcPts val="0"/>
              </a:spcBef>
              <a:spcAft>
                <a:spcPts val="0"/>
              </a:spcAft>
              <a:buSzPts val="2560"/>
              <a:buNone/>
            </a:pPr>
            <a:r>
              <a:rPr b="1" lang="en-US">
                <a:solidFill>
                  <a:srgbClr val="0000FF"/>
                </a:solidFill>
              </a:rPr>
              <a:t>How to select </a:t>
            </a:r>
            <a:r>
              <a:rPr b="1" i="1" lang="en-US">
                <a:solidFill>
                  <a:srgbClr val="0000FF"/>
                </a:solidFill>
              </a:rPr>
              <a:t>k</a:t>
            </a:r>
            <a:r>
              <a:rPr b="1" lang="en-US">
                <a:solidFill>
                  <a:srgbClr val="0000FF"/>
                </a:solidFill>
              </a:rPr>
              <a:t>?</a:t>
            </a:r>
            <a:endParaRPr/>
          </a:p>
          <a:p>
            <a:pPr indent="-320040" lvl="0" marL="438912" rtl="0" algn="l">
              <a:spcBef>
                <a:spcPts val="0"/>
              </a:spcBef>
              <a:spcAft>
                <a:spcPts val="0"/>
              </a:spcAft>
              <a:buSzPts val="2560"/>
              <a:buChar char="◼"/>
            </a:pPr>
            <a:r>
              <a:rPr lang="en-US"/>
              <a:t>Try different </a:t>
            </a:r>
            <a:r>
              <a:rPr b="1" lang="en-US"/>
              <a:t>k</a:t>
            </a:r>
            <a:r>
              <a:rPr lang="en-US"/>
              <a:t>, looking at the change in the average distance to centroid as </a:t>
            </a:r>
            <a:r>
              <a:rPr b="1" lang="en-US"/>
              <a:t>k</a:t>
            </a:r>
            <a:r>
              <a:rPr lang="en-US"/>
              <a:t> increases</a:t>
            </a:r>
            <a:endParaRPr/>
          </a:p>
          <a:p>
            <a:pPr indent="-320040" lvl="0" marL="438912" rtl="0" algn="l">
              <a:spcBef>
                <a:spcPts val="0"/>
              </a:spcBef>
              <a:spcAft>
                <a:spcPts val="0"/>
              </a:spcAft>
              <a:buSzPts val="2560"/>
              <a:buChar char="◼"/>
            </a:pPr>
            <a:r>
              <a:rPr lang="en-US"/>
              <a:t>Average falls rapidly until right </a:t>
            </a:r>
            <a:r>
              <a:rPr b="1" lang="en-US"/>
              <a:t>k</a:t>
            </a:r>
            <a:r>
              <a:rPr lang="en-US"/>
              <a:t>, then changes little</a:t>
            </a:r>
            <a:endParaRPr/>
          </a:p>
        </p:txBody>
      </p:sp>
      <p:sp>
        <p:nvSpPr>
          <p:cNvPr id="560" name="Google Shape;560;p3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561" name="Google Shape;561;p33"/>
          <p:cNvGrpSpPr/>
          <p:nvPr/>
        </p:nvGrpSpPr>
        <p:grpSpPr>
          <a:xfrm>
            <a:off x="3124200" y="4222749"/>
            <a:ext cx="3475038" cy="1720851"/>
            <a:chOff x="518" y="2962"/>
            <a:chExt cx="2189" cy="1084"/>
          </a:xfrm>
        </p:grpSpPr>
        <p:sp>
          <p:nvSpPr>
            <p:cNvPr id="562" name="Google Shape;562;p33"/>
            <p:cNvSpPr txBox="1"/>
            <p:nvPr/>
          </p:nvSpPr>
          <p:spPr>
            <a:xfrm>
              <a:off x="1814" y="3813"/>
              <a:ext cx="189"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k</a:t>
              </a:r>
              <a:endParaRPr/>
            </a:p>
          </p:txBody>
        </p:sp>
        <p:sp>
          <p:nvSpPr>
            <p:cNvPr id="563" name="Google Shape;563;p33"/>
            <p:cNvSpPr txBox="1"/>
            <p:nvPr/>
          </p:nvSpPr>
          <p:spPr>
            <a:xfrm>
              <a:off x="518" y="3408"/>
              <a:ext cx="819" cy="5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Average</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distance to</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centroid</a:t>
              </a:r>
              <a:endParaRPr/>
            </a:p>
          </p:txBody>
        </p:sp>
        <p:cxnSp>
          <p:nvCxnSpPr>
            <p:cNvPr id="564" name="Google Shape;564;p33"/>
            <p:cNvCxnSpPr/>
            <p:nvPr/>
          </p:nvCxnSpPr>
          <p:spPr>
            <a:xfrm rot="10800000">
              <a:off x="912" y="2962"/>
              <a:ext cx="0" cy="504"/>
            </a:xfrm>
            <a:prstGeom prst="straightConnector1">
              <a:avLst/>
            </a:prstGeom>
            <a:noFill/>
            <a:ln cap="flat" cmpd="sng" w="9525">
              <a:solidFill>
                <a:schemeClr val="dk1"/>
              </a:solidFill>
              <a:prstDash val="solid"/>
              <a:round/>
              <a:headEnd len="med" w="med" type="none"/>
              <a:tailEnd len="med" w="med" type="triangle"/>
            </a:ln>
          </p:spPr>
        </p:cxnSp>
        <p:cxnSp>
          <p:nvCxnSpPr>
            <p:cNvPr id="565" name="Google Shape;565;p33"/>
            <p:cNvCxnSpPr/>
            <p:nvPr/>
          </p:nvCxnSpPr>
          <p:spPr>
            <a:xfrm>
              <a:off x="2064" y="3936"/>
              <a:ext cx="643" cy="0"/>
            </a:xfrm>
            <a:prstGeom prst="straightConnector1">
              <a:avLst/>
            </a:prstGeom>
            <a:noFill/>
            <a:ln cap="flat" cmpd="sng" w="9525">
              <a:solidFill>
                <a:schemeClr val="dk1"/>
              </a:solidFill>
              <a:prstDash val="solid"/>
              <a:round/>
              <a:headEnd len="med" w="med" type="none"/>
              <a:tailEnd len="med" w="med" type="triangle"/>
            </a:ln>
          </p:spPr>
        </p:cxnSp>
      </p:grpSp>
      <p:grpSp>
        <p:nvGrpSpPr>
          <p:cNvPr id="566" name="Google Shape;566;p33"/>
          <p:cNvGrpSpPr/>
          <p:nvPr/>
        </p:nvGrpSpPr>
        <p:grpSpPr>
          <a:xfrm>
            <a:off x="5285112" y="4306013"/>
            <a:ext cx="1398588" cy="1109662"/>
            <a:chOff x="2544" y="2997"/>
            <a:chExt cx="881" cy="699"/>
          </a:xfrm>
        </p:grpSpPr>
        <p:sp>
          <p:nvSpPr>
            <p:cNvPr id="567" name="Google Shape;567;p33"/>
            <p:cNvSpPr txBox="1"/>
            <p:nvPr/>
          </p:nvSpPr>
          <p:spPr>
            <a:xfrm>
              <a:off x="2582" y="2997"/>
              <a:ext cx="843" cy="4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Best value</a:t>
              </a:r>
              <a:endParaRPr/>
            </a:p>
            <a:p>
              <a:pPr indent="0" lvl="0" marL="0" marR="0" rtl="0" algn="l">
                <a:spcBef>
                  <a:spcPts val="0"/>
                </a:spcBef>
                <a:spcAft>
                  <a:spcPts val="0"/>
                </a:spcAft>
                <a:buNone/>
              </a:pPr>
              <a:r>
                <a:rPr b="1" lang="en-US" sz="1800">
                  <a:solidFill>
                    <a:srgbClr val="008000"/>
                  </a:solidFill>
                  <a:latin typeface="Arial"/>
                  <a:ea typeface="Arial"/>
                  <a:cs typeface="Arial"/>
                  <a:sym typeface="Arial"/>
                </a:rPr>
                <a:t>of </a:t>
              </a:r>
              <a:r>
                <a:rPr b="1" i="1" lang="en-US" sz="1800">
                  <a:solidFill>
                    <a:srgbClr val="008000"/>
                  </a:solidFill>
                  <a:latin typeface="Arial"/>
                  <a:ea typeface="Arial"/>
                  <a:cs typeface="Arial"/>
                  <a:sym typeface="Arial"/>
                </a:rPr>
                <a:t>k</a:t>
              </a:r>
              <a:endParaRPr/>
            </a:p>
          </p:txBody>
        </p:sp>
        <p:cxnSp>
          <p:nvCxnSpPr>
            <p:cNvPr id="568" name="Google Shape;568;p33"/>
            <p:cNvCxnSpPr/>
            <p:nvPr/>
          </p:nvCxnSpPr>
          <p:spPr>
            <a:xfrm>
              <a:off x="2544" y="3360"/>
              <a:ext cx="0" cy="336"/>
            </a:xfrm>
            <a:prstGeom prst="straightConnector1">
              <a:avLst/>
            </a:prstGeom>
            <a:noFill/>
            <a:ln cap="flat" cmpd="sng" w="9525">
              <a:solidFill>
                <a:schemeClr val="dk1"/>
              </a:solidFill>
              <a:prstDash val="solid"/>
              <a:round/>
              <a:headEnd len="med" w="med" type="none"/>
              <a:tailEnd len="med" w="med" type="triangle"/>
            </a:ln>
          </p:spPr>
        </p:cxnSp>
      </p:grpSp>
      <p:sp>
        <p:nvSpPr>
          <p:cNvPr id="569" name="Google Shape;569;p3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570" name="Google Shape;570;p33"/>
          <p:cNvSpPr/>
          <p:nvPr/>
        </p:nvSpPr>
        <p:spPr>
          <a:xfrm>
            <a:off x="4418687" y="4123013"/>
            <a:ext cx="2080671" cy="1401715"/>
          </a:xfrm>
          <a:custGeom>
            <a:rect b="b" l="l" r="r" t="t"/>
            <a:pathLst>
              <a:path extrusionOk="0" h="1401715" w="2080671">
                <a:moveTo>
                  <a:pt x="0" y="0"/>
                </a:moveTo>
                <a:lnTo>
                  <a:pt x="186166" y="865121"/>
                </a:lnTo>
                <a:lnTo>
                  <a:pt x="427085" y="1144369"/>
                </a:lnTo>
                <a:lnTo>
                  <a:pt x="848695" y="1357912"/>
                </a:lnTo>
                <a:lnTo>
                  <a:pt x="1226501" y="1401715"/>
                </a:lnTo>
                <a:lnTo>
                  <a:pt x="1768570" y="1401715"/>
                </a:lnTo>
                <a:lnTo>
                  <a:pt x="2080671" y="1401715"/>
                </a:lnTo>
              </a:path>
            </a:pathLst>
          </a:custGeom>
          <a:no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4"/>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Picking </a:t>
            </a:r>
            <a:r>
              <a:rPr i="1" lang="en-US"/>
              <a:t>k</a:t>
            </a:r>
            <a:endParaRPr/>
          </a:p>
        </p:txBody>
      </p:sp>
      <p:sp>
        <p:nvSpPr>
          <p:cNvPr id="576" name="Google Shape;576;p3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577" name="Google Shape;577;p3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8" name="Google Shape;578;p34"/>
          <p:cNvSpPr/>
          <p:nvPr/>
        </p:nvSpPr>
        <p:spPr>
          <a:xfrm>
            <a:off x="2743200" y="2286000"/>
            <a:ext cx="1828800" cy="22860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a:t>
            </a:r>
            <a:endParaRPr/>
          </a:p>
        </p:txBody>
      </p:sp>
      <p:sp>
        <p:nvSpPr>
          <p:cNvPr id="579" name="Google Shape;579;p34"/>
          <p:cNvSpPr/>
          <p:nvPr/>
        </p:nvSpPr>
        <p:spPr>
          <a:xfrm>
            <a:off x="5486400" y="1524000"/>
            <a:ext cx="1752600" cy="28194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80" name="Google Shape;580;p34"/>
          <p:cNvSpPr/>
          <p:nvPr/>
        </p:nvSpPr>
        <p:spPr>
          <a:xfrm>
            <a:off x="4572000" y="4648200"/>
            <a:ext cx="1905000" cy="16002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a:t>
            </a:r>
            <a:endParaRPr/>
          </a:p>
        </p:txBody>
      </p:sp>
      <p:sp>
        <p:nvSpPr>
          <p:cNvPr id="581" name="Google Shape;581;p34"/>
          <p:cNvSpPr txBox="1"/>
          <p:nvPr/>
        </p:nvSpPr>
        <p:spPr>
          <a:xfrm>
            <a:off x="5013325" y="1717675"/>
            <a:ext cx="3365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82" name="Google Shape;582;p34"/>
          <p:cNvSpPr txBox="1"/>
          <p:nvPr/>
        </p:nvSpPr>
        <p:spPr>
          <a:xfrm>
            <a:off x="3641725" y="4918075"/>
            <a:ext cx="3365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583" name="Google Shape;583;p34"/>
          <p:cNvSpPr/>
          <p:nvPr/>
        </p:nvSpPr>
        <p:spPr>
          <a:xfrm>
            <a:off x="2438400" y="1600200"/>
            <a:ext cx="5334000" cy="3048000"/>
          </a:xfrm>
          <a:prstGeom prst="ellipse">
            <a:avLst/>
          </a:prstGeom>
          <a:solidFill>
            <a:srgbClr val="CCFF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584" name="Google Shape;584;p34"/>
          <p:cNvSpPr/>
          <p:nvPr/>
        </p:nvSpPr>
        <p:spPr>
          <a:xfrm>
            <a:off x="3505200" y="4724400"/>
            <a:ext cx="3581400" cy="1676400"/>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585" name="Google Shape;585;p34"/>
          <p:cNvGrpSpPr/>
          <p:nvPr/>
        </p:nvGrpSpPr>
        <p:grpSpPr>
          <a:xfrm>
            <a:off x="441325" y="1709738"/>
            <a:ext cx="5959475" cy="2328862"/>
            <a:chOff x="278" y="1077"/>
            <a:chExt cx="3754" cy="1467"/>
          </a:xfrm>
        </p:grpSpPr>
        <p:cxnSp>
          <p:nvCxnSpPr>
            <p:cNvPr id="586" name="Google Shape;586;p34"/>
            <p:cNvCxnSpPr/>
            <p:nvPr/>
          </p:nvCxnSpPr>
          <p:spPr>
            <a:xfrm rot="10800000">
              <a:off x="2112" y="1728"/>
              <a:ext cx="1056" cy="288"/>
            </a:xfrm>
            <a:prstGeom prst="straightConnector1">
              <a:avLst/>
            </a:prstGeom>
            <a:noFill/>
            <a:ln cap="flat" cmpd="sng" w="9525">
              <a:solidFill>
                <a:schemeClr val="dk1"/>
              </a:solidFill>
              <a:prstDash val="solid"/>
              <a:round/>
              <a:headEnd len="med" w="med" type="none"/>
              <a:tailEnd len="med" w="med" type="none"/>
            </a:ln>
          </p:spPr>
        </p:cxnSp>
        <p:cxnSp>
          <p:nvCxnSpPr>
            <p:cNvPr id="587" name="Google Shape;587;p34"/>
            <p:cNvCxnSpPr/>
            <p:nvPr/>
          </p:nvCxnSpPr>
          <p:spPr>
            <a:xfrm flipH="1">
              <a:off x="2112" y="2016"/>
              <a:ext cx="1056" cy="384"/>
            </a:xfrm>
            <a:prstGeom prst="straightConnector1">
              <a:avLst/>
            </a:prstGeom>
            <a:noFill/>
            <a:ln cap="flat" cmpd="sng" w="9525">
              <a:solidFill>
                <a:schemeClr val="dk1"/>
              </a:solidFill>
              <a:prstDash val="solid"/>
              <a:round/>
              <a:headEnd len="med" w="med" type="none"/>
              <a:tailEnd len="med" w="med" type="none"/>
            </a:ln>
          </p:spPr>
        </p:cxnSp>
        <p:cxnSp>
          <p:nvCxnSpPr>
            <p:cNvPr id="588" name="Google Shape;588;p34"/>
            <p:cNvCxnSpPr/>
            <p:nvPr/>
          </p:nvCxnSpPr>
          <p:spPr>
            <a:xfrm>
              <a:off x="3168" y="2016"/>
              <a:ext cx="864" cy="528"/>
            </a:xfrm>
            <a:prstGeom prst="straightConnector1">
              <a:avLst/>
            </a:prstGeom>
            <a:noFill/>
            <a:ln cap="flat" cmpd="sng" w="9525">
              <a:solidFill>
                <a:schemeClr val="dk1"/>
              </a:solidFill>
              <a:prstDash val="solid"/>
              <a:round/>
              <a:headEnd len="med" w="med" type="none"/>
              <a:tailEnd len="med" w="med" type="none"/>
            </a:ln>
          </p:spPr>
        </p:cxnSp>
        <p:cxnSp>
          <p:nvCxnSpPr>
            <p:cNvPr id="589" name="Google Shape;589;p34"/>
            <p:cNvCxnSpPr/>
            <p:nvPr/>
          </p:nvCxnSpPr>
          <p:spPr>
            <a:xfrm flipH="1" rot="10800000">
              <a:off x="3168" y="1680"/>
              <a:ext cx="720" cy="336"/>
            </a:xfrm>
            <a:prstGeom prst="straightConnector1">
              <a:avLst/>
            </a:prstGeom>
            <a:noFill/>
            <a:ln cap="flat" cmpd="sng" w="9525">
              <a:solidFill>
                <a:schemeClr val="dk1"/>
              </a:solidFill>
              <a:prstDash val="solid"/>
              <a:round/>
              <a:headEnd len="med" w="med" type="none"/>
              <a:tailEnd len="med" w="med" type="none"/>
            </a:ln>
          </p:spPr>
        </p:cxnSp>
        <p:cxnSp>
          <p:nvCxnSpPr>
            <p:cNvPr id="590" name="Google Shape;590;p34"/>
            <p:cNvCxnSpPr/>
            <p:nvPr/>
          </p:nvCxnSpPr>
          <p:spPr>
            <a:xfrm flipH="1" rot="10800000">
              <a:off x="3168" y="1200"/>
              <a:ext cx="816" cy="816"/>
            </a:xfrm>
            <a:prstGeom prst="straightConnector1">
              <a:avLst/>
            </a:prstGeom>
            <a:noFill/>
            <a:ln cap="flat" cmpd="sng" w="9525">
              <a:solidFill>
                <a:schemeClr val="dk1"/>
              </a:solidFill>
              <a:prstDash val="solid"/>
              <a:round/>
              <a:headEnd len="med" w="med" type="none"/>
              <a:tailEnd len="med" w="med" type="none"/>
            </a:ln>
          </p:spPr>
        </p:cxnSp>
        <p:sp>
          <p:nvSpPr>
            <p:cNvPr id="591" name="Google Shape;591;p34"/>
            <p:cNvSpPr txBox="1"/>
            <p:nvPr/>
          </p:nvSpPr>
          <p:spPr>
            <a:xfrm>
              <a:off x="278" y="1077"/>
              <a:ext cx="914" cy="8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8000"/>
                  </a:solidFill>
                  <a:latin typeface="Arial"/>
                  <a:ea typeface="Arial"/>
                  <a:cs typeface="Arial"/>
                  <a:sym typeface="Arial"/>
                </a:rPr>
                <a:t>Too few;</a:t>
              </a:r>
              <a:endParaRPr/>
            </a:p>
            <a:p>
              <a:pPr indent="0" lvl="0" marL="0" marR="0" rtl="0" algn="l">
                <a:spcBef>
                  <a:spcPts val="0"/>
                </a:spcBef>
                <a:spcAft>
                  <a:spcPts val="0"/>
                </a:spcAft>
                <a:buNone/>
              </a:pPr>
              <a:r>
                <a:rPr lang="en-US" sz="2000">
                  <a:solidFill>
                    <a:srgbClr val="008000"/>
                  </a:solidFill>
                  <a:latin typeface="Arial"/>
                  <a:ea typeface="Arial"/>
                  <a:cs typeface="Arial"/>
                  <a:sym typeface="Arial"/>
                </a:rPr>
                <a:t>many long</a:t>
              </a:r>
              <a:endParaRPr/>
            </a:p>
            <a:p>
              <a:pPr indent="0" lvl="0" marL="0" marR="0" rtl="0" algn="l">
                <a:spcBef>
                  <a:spcPts val="0"/>
                </a:spcBef>
                <a:spcAft>
                  <a:spcPts val="0"/>
                </a:spcAft>
                <a:buNone/>
              </a:pPr>
              <a:r>
                <a:rPr lang="en-US" sz="2000">
                  <a:solidFill>
                    <a:srgbClr val="008000"/>
                  </a:solidFill>
                  <a:latin typeface="Arial"/>
                  <a:ea typeface="Arial"/>
                  <a:cs typeface="Arial"/>
                  <a:sym typeface="Arial"/>
                </a:rPr>
                <a:t>distances</a:t>
              </a:r>
              <a:endParaRPr/>
            </a:p>
            <a:p>
              <a:pPr indent="0" lvl="0" marL="0" marR="0" rtl="0" algn="l">
                <a:spcBef>
                  <a:spcPts val="0"/>
                </a:spcBef>
                <a:spcAft>
                  <a:spcPts val="0"/>
                </a:spcAft>
                <a:buNone/>
              </a:pPr>
              <a:r>
                <a:rPr lang="en-US" sz="2000">
                  <a:solidFill>
                    <a:srgbClr val="008000"/>
                  </a:solidFill>
                  <a:latin typeface="Arial"/>
                  <a:ea typeface="Arial"/>
                  <a:cs typeface="Arial"/>
                  <a:sym typeface="Arial"/>
                </a:rPr>
                <a:t>to centroid.</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5"/>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Picking </a:t>
            </a:r>
            <a:r>
              <a:rPr i="1" lang="en-US"/>
              <a:t>k</a:t>
            </a:r>
            <a:endParaRPr/>
          </a:p>
        </p:txBody>
      </p:sp>
      <p:sp>
        <p:nvSpPr>
          <p:cNvPr id="597" name="Google Shape;597;p3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598" name="Google Shape;598;p3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9" name="Google Shape;599;p35"/>
          <p:cNvSpPr/>
          <p:nvPr/>
        </p:nvSpPr>
        <p:spPr>
          <a:xfrm>
            <a:off x="2743200" y="2286000"/>
            <a:ext cx="1828800" cy="22860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a:t>
            </a:r>
            <a:endParaRPr/>
          </a:p>
        </p:txBody>
      </p:sp>
      <p:sp>
        <p:nvSpPr>
          <p:cNvPr id="600" name="Google Shape;600;p35"/>
          <p:cNvSpPr/>
          <p:nvPr/>
        </p:nvSpPr>
        <p:spPr>
          <a:xfrm>
            <a:off x="5486400" y="1524000"/>
            <a:ext cx="1752600" cy="28194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601" name="Google Shape;601;p35"/>
          <p:cNvSpPr/>
          <p:nvPr/>
        </p:nvSpPr>
        <p:spPr>
          <a:xfrm>
            <a:off x="4572000" y="4648200"/>
            <a:ext cx="1905000" cy="16002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a:t>
            </a:r>
            <a:endParaRPr/>
          </a:p>
        </p:txBody>
      </p:sp>
      <p:sp>
        <p:nvSpPr>
          <p:cNvPr id="602" name="Google Shape;602;p35"/>
          <p:cNvSpPr txBox="1"/>
          <p:nvPr/>
        </p:nvSpPr>
        <p:spPr>
          <a:xfrm>
            <a:off x="5013325" y="1717675"/>
            <a:ext cx="3365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603" name="Google Shape;603;p35"/>
          <p:cNvSpPr txBox="1"/>
          <p:nvPr/>
        </p:nvSpPr>
        <p:spPr>
          <a:xfrm>
            <a:off x="3641725" y="4918075"/>
            <a:ext cx="3365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604" name="Google Shape;604;p35"/>
          <p:cNvSpPr/>
          <p:nvPr/>
        </p:nvSpPr>
        <p:spPr>
          <a:xfrm>
            <a:off x="3505200" y="4724400"/>
            <a:ext cx="3581400" cy="1676400"/>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05" name="Google Shape;605;p35"/>
          <p:cNvSpPr/>
          <p:nvPr/>
        </p:nvSpPr>
        <p:spPr>
          <a:xfrm>
            <a:off x="2743200" y="2514600"/>
            <a:ext cx="1905000" cy="1905000"/>
          </a:xfrm>
          <a:prstGeom prst="ellipse">
            <a:avLst/>
          </a:prstGeom>
          <a:solidFill>
            <a:srgbClr val="CCFFFF">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06" name="Google Shape;606;p35"/>
          <p:cNvSpPr/>
          <p:nvPr/>
        </p:nvSpPr>
        <p:spPr>
          <a:xfrm>
            <a:off x="4648200" y="1447800"/>
            <a:ext cx="2819400" cy="28956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607" name="Google Shape;607;p35"/>
          <p:cNvGrpSpPr/>
          <p:nvPr/>
        </p:nvGrpSpPr>
        <p:grpSpPr>
          <a:xfrm>
            <a:off x="669925" y="1862138"/>
            <a:ext cx="5807075" cy="4081462"/>
            <a:chOff x="422" y="1173"/>
            <a:chExt cx="3658" cy="2571"/>
          </a:xfrm>
        </p:grpSpPr>
        <p:cxnSp>
          <p:nvCxnSpPr>
            <p:cNvPr id="608" name="Google Shape;608;p35"/>
            <p:cNvCxnSpPr/>
            <p:nvPr/>
          </p:nvCxnSpPr>
          <p:spPr>
            <a:xfrm rot="10800000">
              <a:off x="2112" y="1968"/>
              <a:ext cx="192" cy="192"/>
            </a:xfrm>
            <a:prstGeom prst="straightConnector1">
              <a:avLst/>
            </a:prstGeom>
            <a:noFill/>
            <a:ln cap="flat" cmpd="sng" w="9525">
              <a:solidFill>
                <a:schemeClr val="dk1"/>
              </a:solidFill>
              <a:prstDash val="solid"/>
              <a:round/>
              <a:headEnd len="med" w="med" type="none"/>
              <a:tailEnd len="med" w="med" type="none"/>
            </a:ln>
          </p:spPr>
        </p:cxnSp>
        <p:cxnSp>
          <p:nvCxnSpPr>
            <p:cNvPr id="609" name="Google Shape;609;p35"/>
            <p:cNvCxnSpPr/>
            <p:nvPr/>
          </p:nvCxnSpPr>
          <p:spPr>
            <a:xfrm flipH="1" rot="10800000">
              <a:off x="2304" y="1968"/>
              <a:ext cx="336" cy="192"/>
            </a:xfrm>
            <a:prstGeom prst="straightConnector1">
              <a:avLst/>
            </a:prstGeom>
            <a:noFill/>
            <a:ln cap="flat" cmpd="sng" w="9525">
              <a:solidFill>
                <a:schemeClr val="dk1"/>
              </a:solidFill>
              <a:prstDash val="solid"/>
              <a:round/>
              <a:headEnd len="med" w="med" type="none"/>
              <a:tailEnd len="med" w="med" type="none"/>
            </a:ln>
          </p:spPr>
        </p:cxnSp>
        <p:cxnSp>
          <p:nvCxnSpPr>
            <p:cNvPr id="610" name="Google Shape;610;p35"/>
            <p:cNvCxnSpPr/>
            <p:nvPr/>
          </p:nvCxnSpPr>
          <p:spPr>
            <a:xfrm flipH="1">
              <a:off x="2208" y="2160"/>
              <a:ext cx="96" cy="384"/>
            </a:xfrm>
            <a:prstGeom prst="straightConnector1">
              <a:avLst/>
            </a:prstGeom>
            <a:noFill/>
            <a:ln cap="flat" cmpd="sng" w="9525">
              <a:solidFill>
                <a:schemeClr val="dk1"/>
              </a:solidFill>
              <a:prstDash val="solid"/>
              <a:round/>
              <a:headEnd len="med" w="med" type="none"/>
              <a:tailEnd len="med" w="med" type="none"/>
            </a:ln>
          </p:spPr>
        </p:cxnSp>
        <p:cxnSp>
          <p:nvCxnSpPr>
            <p:cNvPr id="611" name="Google Shape;611;p35"/>
            <p:cNvCxnSpPr/>
            <p:nvPr/>
          </p:nvCxnSpPr>
          <p:spPr>
            <a:xfrm rot="10800000">
              <a:off x="3120" y="3408"/>
              <a:ext cx="192" cy="48"/>
            </a:xfrm>
            <a:prstGeom prst="straightConnector1">
              <a:avLst/>
            </a:prstGeom>
            <a:noFill/>
            <a:ln cap="flat" cmpd="sng" w="9525">
              <a:solidFill>
                <a:schemeClr val="dk1"/>
              </a:solidFill>
              <a:prstDash val="solid"/>
              <a:round/>
              <a:headEnd len="med" w="med" type="none"/>
              <a:tailEnd len="med" w="med" type="none"/>
            </a:ln>
          </p:spPr>
        </p:cxnSp>
        <p:cxnSp>
          <p:nvCxnSpPr>
            <p:cNvPr id="612" name="Google Shape;612;p35"/>
            <p:cNvCxnSpPr/>
            <p:nvPr/>
          </p:nvCxnSpPr>
          <p:spPr>
            <a:xfrm flipH="1" rot="10800000">
              <a:off x="3312" y="3168"/>
              <a:ext cx="336" cy="288"/>
            </a:xfrm>
            <a:prstGeom prst="straightConnector1">
              <a:avLst/>
            </a:prstGeom>
            <a:noFill/>
            <a:ln cap="flat" cmpd="sng" w="9525">
              <a:solidFill>
                <a:schemeClr val="dk1"/>
              </a:solidFill>
              <a:prstDash val="solid"/>
              <a:round/>
              <a:headEnd len="med" w="med" type="none"/>
              <a:tailEnd len="med" w="med" type="none"/>
            </a:ln>
          </p:spPr>
        </p:cxnSp>
        <p:cxnSp>
          <p:nvCxnSpPr>
            <p:cNvPr id="613" name="Google Shape;613;p35"/>
            <p:cNvCxnSpPr/>
            <p:nvPr/>
          </p:nvCxnSpPr>
          <p:spPr>
            <a:xfrm>
              <a:off x="3312" y="3456"/>
              <a:ext cx="96" cy="288"/>
            </a:xfrm>
            <a:prstGeom prst="straightConnector1">
              <a:avLst/>
            </a:prstGeom>
            <a:noFill/>
            <a:ln cap="flat" cmpd="sng" w="9525">
              <a:solidFill>
                <a:schemeClr val="dk1"/>
              </a:solidFill>
              <a:prstDash val="solid"/>
              <a:round/>
              <a:headEnd len="med" w="med" type="none"/>
              <a:tailEnd len="med" w="med" type="none"/>
            </a:ln>
          </p:spPr>
        </p:cxnSp>
        <p:cxnSp>
          <p:nvCxnSpPr>
            <p:cNvPr id="614" name="Google Shape;614;p35"/>
            <p:cNvCxnSpPr/>
            <p:nvPr/>
          </p:nvCxnSpPr>
          <p:spPr>
            <a:xfrm rot="10800000">
              <a:off x="3312" y="1296"/>
              <a:ext cx="480" cy="528"/>
            </a:xfrm>
            <a:prstGeom prst="straightConnector1">
              <a:avLst/>
            </a:prstGeom>
            <a:noFill/>
            <a:ln cap="flat" cmpd="sng" w="9525">
              <a:solidFill>
                <a:schemeClr val="dk1"/>
              </a:solidFill>
              <a:prstDash val="solid"/>
              <a:round/>
              <a:headEnd len="med" w="med" type="none"/>
              <a:tailEnd len="med" w="med" type="none"/>
            </a:ln>
          </p:spPr>
        </p:cxnSp>
        <p:cxnSp>
          <p:nvCxnSpPr>
            <p:cNvPr id="615" name="Google Shape;615;p35"/>
            <p:cNvCxnSpPr/>
            <p:nvPr/>
          </p:nvCxnSpPr>
          <p:spPr>
            <a:xfrm>
              <a:off x="3792" y="1824"/>
              <a:ext cx="288" cy="0"/>
            </a:xfrm>
            <a:prstGeom prst="straightConnector1">
              <a:avLst/>
            </a:prstGeom>
            <a:noFill/>
            <a:ln cap="flat" cmpd="sng" w="9525">
              <a:solidFill>
                <a:schemeClr val="dk1"/>
              </a:solidFill>
              <a:prstDash val="solid"/>
              <a:round/>
              <a:headEnd len="med" w="med" type="none"/>
              <a:tailEnd len="med" w="med" type="none"/>
            </a:ln>
          </p:spPr>
        </p:cxnSp>
        <p:cxnSp>
          <p:nvCxnSpPr>
            <p:cNvPr id="616" name="Google Shape;616;p35"/>
            <p:cNvCxnSpPr/>
            <p:nvPr/>
          </p:nvCxnSpPr>
          <p:spPr>
            <a:xfrm>
              <a:off x="3792" y="1824"/>
              <a:ext cx="144" cy="384"/>
            </a:xfrm>
            <a:prstGeom prst="straightConnector1">
              <a:avLst/>
            </a:prstGeom>
            <a:noFill/>
            <a:ln cap="flat" cmpd="sng" w="9525">
              <a:solidFill>
                <a:schemeClr val="dk1"/>
              </a:solidFill>
              <a:prstDash val="solid"/>
              <a:round/>
              <a:headEnd len="med" w="med" type="none"/>
              <a:tailEnd len="med" w="med" type="none"/>
            </a:ln>
          </p:spPr>
        </p:cxnSp>
        <p:sp>
          <p:nvSpPr>
            <p:cNvPr id="617" name="Google Shape;617;p35"/>
            <p:cNvSpPr txBox="1"/>
            <p:nvPr/>
          </p:nvSpPr>
          <p:spPr>
            <a:xfrm>
              <a:off x="422" y="1173"/>
              <a:ext cx="985" cy="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8000"/>
                  </a:solidFill>
                  <a:latin typeface="Arial"/>
                  <a:ea typeface="Arial"/>
                  <a:cs typeface="Arial"/>
                  <a:sym typeface="Arial"/>
                </a:rPr>
                <a:t>Just right;</a:t>
              </a:r>
              <a:endParaRPr/>
            </a:p>
            <a:p>
              <a:pPr indent="0" lvl="0" marL="0" marR="0" rtl="0" algn="l">
                <a:spcBef>
                  <a:spcPts val="0"/>
                </a:spcBef>
                <a:spcAft>
                  <a:spcPts val="0"/>
                </a:spcAft>
                <a:buNone/>
              </a:pPr>
              <a:r>
                <a:rPr lang="en-US" sz="2000">
                  <a:solidFill>
                    <a:srgbClr val="008000"/>
                  </a:solidFill>
                  <a:latin typeface="Arial"/>
                  <a:ea typeface="Arial"/>
                  <a:cs typeface="Arial"/>
                  <a:sym typeface="Arial"/>
                </a:rPr>
                <a:t>distances</a:t>
              </a:r>
              <a:endParaRPr/>
            </a:p>
            <a:p>
              <a:pPr indent="0" lvl="0" marL="0" marR="0" rtl="0" algn="l">
                <a:spcBef>
                  <a:spcPts val="0"/>
                </a:spcBef>
                <a:spcAft>
                  <a:spcPts val="0"/>
                </a:spcAft>
                <a:buNone/>
              </a:pPr>
              <a:r>
                <a:rPr lang="en-US" sz="2000">
                  <a:solidFill>
                    <a:srgbClr val="008000"/>
                  </a:solidFill>
                  <a:latin typeface="Arial"/>
                  <a:ea typeface="Arial"/>
                  <a:cs typeface="Arial"/>
                  <a:sym typeface="Arial"/>
                </a:rPr>
                <a:t>rather short.</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6"/>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Picking </a:t>
            </a:r>
            <a:r>
              <a:rPr i="1" lang="en-US"/>
              <a:t>k</a:t>
            </a:r>
            <a:endParaRPr/>
          </a:p>
        </p:txBody>
      </p:sp>
      <p:sp>
        <p:nvSpPr>
          <p:cNvPr id="623" name="Google Shape;623;p3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624" name="Google Shape;624;p3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5" name="Google Shape;625;p36"/>
          <p:cNvSpPr/>
          <p:nvPr/>
        </p:nvSpPr>
        <p:spPr>
          <a:xfrm>
            <a:off x="2743200" y="2286000"/>
            <a:ext cx="1828800" cy="22860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a:t>
            </a:r>
            <a:endParaRPr/>
          </a:p>
        </p:txBody>
      </p:sp>
      <p:sp>
        <p:nvSpPr>
          <p:cNvPr id="626" name="Google Shape;626;p36"/>
          <p:cNvSpPr/>
          <p:nvPr/>
        </p:nvSpPr>
        <p:spPr>
          <a:xfrm>
            <a:off x="5486400" y="1524000"/>
            <a:ext cx="1752600" cy="28194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627" name="Google Shape;627;p36"/>
          <p:cNvSpPr/>
          <p:nvPr/>
        </p:nvSpPr>
        <p:spPr>
          <a:xfrm>
            <a:off x="4572000" y="4648200"/>
            <a:ext cx="1905000" cy="16002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a:t>
            </a:r>
            <a:endParaRPr/>
          </a:p>
        </p:txBody>
      </p:sp>
      <p:sp>
        <p:nvSpPr>
          <p:cNvPr id="628" name="Google Shape;628;p36"/>
          <p:cNvSpPr txBox="1"/>
          <p:nvPr/>
        </p:nvSpPr>
        <p:spPr>
          <a:xfrm>
            <a:off x="5013325" y="1717675"/>
            <a:ext cx="3365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629" name="Google Shape;629;p36"/>
          <p:cNvSpPr txBox="1"/>
          <p:nvPr/>
        </p:nvSpPr>
        <p:spPr>
          <a:xfrm>
            <a:off x="3641725" y="4918075"/>
            <a:ext cx="3365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630" name="Google Shape;630;p36"/>
          <p:cNvSpPr/>
          <p:nvPr/>
        </p:nvSpPr>
        <p:spPr>
          <a:xfrm>
            <a:off x="3505200" y="4724400"/>
            <a:ext cx="3581400" cy="1676400"/>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31" name="Google Shape;631;p36"/>
          <p:cNvSpPr/>
          <p:nvPr/>
        </p:nvSpPr>
        <p:spPr>
          <a:xfrm>
            <a:off x="2819400" y="2514600"/>
            <a:ext cx="1752600" cy="1905000"/>
          </a:xfrm>
          <a:prstGeom prst="ellipse">
            <a:avLst/>
          </a:prstGeom>
          <a:solidFill>
            <a:srgbClr val="CCFF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32" name="Google Shape;632;p36"/>
          <p:cNvSpPr/>
          <p:nvPr/>
        </p:nvSpPr>
        <p:spPr>
          <a:xfrm>
            <a:off x="5029200" y="1524000"/>
            <a:ext cx="2133600" cy="1600200"/>
          </a:xfrm>
          <a:prstGeom prst="ellipse">
            <a:avLst/>
          </a:prstGeom>
          <a:solidFill>
            <a:srgbClr val="CC99FF">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33" name="Google Shape;633;p36"/>
          <p:cNvSpPr/>
          <p:nvPr/>
        </p:nvSpPr>
        <p:spPr>
          <a:xfrm>
            <a:off x="5867400" y="3200400"/>
            <a:ext cx="990600" cy="1066800"/>
          </a:xfrm>
          <a:prstGeom prst="ellipse">
            <a:avLst/>
          </a:prstGeom>
          <a:solidFill>
            <a:srgbClr val="99CCFF">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634" name="Google Shape;634;p36"/>
          <p:cNvGrpSpPr/>
          <p:nvPr/>
        </p:nvGrpSpPr>
        <p:grpSpPr>
          <a:xfrm>
            <a:off x="593725" y="1633538"/>
            <a:ext cx="5959475" cy="2328862"/>
            <a:chOff x="374" y="1029"/>
            <a:chExt cx="3754" cy="1467"/>
          </a:xfrm>
        </p:grpSpPr>
        <p:cxnSp>
          <p:nvCxnSpPr>
            <p:cNvPr id="635" name="Google Shape;635;p36"/>
            <p:cNvCxnSpPr/>
            <p:nvPr/>
          </p:nvCxnSpPr>
          <p:spPr>
            <a:xfrm rot="10800000">
              <a:off x="3360" y="1296"/>
              <a:ext cx="432" cy="192"/>
            </a:xfrm>
            <a:prstGeom prst="straightConnector1">
              <a:avLst/>
            </a:prstGeom>
            <a:noFill/>
            <a:ln cap="flat" cmpd="sng" w="9525">
              <a:solidFill>
                <a:schemeClr val="dk1"/>
              </a:solidFill>
              <a:prstDash val="solid"/>
              <a:round/>
              <a:headEnd len="med" w="med" type="none"/>
              <a:tailEnd len="med" w="med" type="none"/>
            </a:ln>
          </p:spPr>
        </p:cxnSp>
        <p:cxnSp>
          <p:nvCxnSpPr>
            <p:cNvPr id="636" name="Google Shape;636;p36"/>
            <p:cNvCxnSpPr/>
            <p:nvPr/>
          </p:nvCxnSpPr>
          <p:spPr>
            <a:xfrm flipH="1" rot="10800000">
              <a:off x="3792" y="1440"/>
              <a:ext cx="336" cy="48"/>
            </a:xfrm>
            <a:prstGeom prst="straightConnector1">
              <a:avLst/>
            </a:prstGeom>
            <a:noFill/>
            <a:ln cap="flat" cmpd="sng" w="9525">
              <a:solidFill>
                <a:schemeClr val="dk1"/>
              </a:solidFill>
              <a:prstDash val="solid"/>
              <a:round/>
              <a:headEnd len="med" w="med" type="none"/>
              <a:tailEnd len="med" w="med" type="none"/>
            </a:ln>
          </p:spPr>
        </p:cxnSp>
        <p:cxnSp>
          <p:nvCxnSpPr>
            <p:cNvPr id="637" name="Google Shape;637;p36"/>
            <p:cNvCxnSpPr/>
            <p:nvPr/>
          </p:nvCxnSpPr>
          <p:spPr>
            <a:xfrm>
              <a:off x="3792" y="1488"/>
              <a:ext cx="96" cy="96"/>
            </a:xfrm>
            <a:prstGeom prst="straightConnector1">
              <a:avLst/>
            </a:prstGeom>
            <a:noFill/>
            <a:ln cap="flat" cmpd="sng" w="9525">
              <a:solidFill>
                <a:schemeClr val="dk1"/>
              </a:solidFill>
              <a:prstDash val="solid"/>
              <a:round/>
              <a:headEnd len="med" w="med" type="none"/>
              <a:tailEnd len="med" w="med" type="none"/>
            </a:ln>
          </p:spPr>
        </p:cxnSp>
        <p:cxnSp>
          <p:nvCxnSpPr>
            <p:cNvPr id="638" name="Google Shape;638;p36"/>
            <p:cNvCxnSpPr/>
            <p:nvPr/>
          </p:nvCxnSpPr>
          <p:spPr>
            <a:xfrm rot="10800000">
              <a:off x="3984" y="2160"/>
              <a:ext cx="0" cy="192"/>
            </a:xfrm>
            <a:prstGeom prst="straightConnector1">
              <a:avLst/>
            </a:prstGeom>
            <a:noFill/>
            <a:ln cap="flat" cmpd="sng" w="9525">
              <a:solidFill>
                <a:schemeClr val="dk1"/>
              </a:solidFill>
              <a:prstDash val="solid"/>
              <a:round/>
              <a:headEnd len="med" w="med" type="none"/>
              <a:tailEnd len="med" w="med" type="none"/>
            </a:ln>
          </p:spPr>
        </p:cxnSp>
        <p:cxnSp>
          <p:nvCxnSpPr>
            <p:cNvPr id="639" name="Google Shape;639;p36"/>
            <p:cNvCxnSpPr/>
            <p:nvPr/>
          </p:nvCxnSpPr>
          <p:spPr>
            <a:xfrm>
              <a:off x="3984" y="2352"/>
              <a:ext cx="144" cy="0"/>
            </a:xfrm>
            <a:prstGeom prst="straightConnector1">
              <a:avLst/>
            </a:prstGeom>
            <a:noFill/>
            <a:ln cap="flat" cmpd="sng" w="9525">
              <a:solidFill>
                <a:schemeClr val="dk1"/>
              </a:solidFill>
              <a:prstDash val="solid"/>
              <a:round/>
              <a:headEnd len="med" w="med" type="none"/>
              <a:tailEnd len="med" w="med" type="none"/>
            </a:ln>
          </p:spPr>
        </p:cxnSp>
        <p:cxnSp>
          <p:nvCxnSpPr>
            <p:cNvPr id="640" name="Google Shape;640;p36"/>
            <p:cNvCxnSpPr/>
            <p:nvPr/>
          </p:nvCxnSpPr>
          <p:spPr>
            <a:xfrm flipH="1">
              <a:off x="3936" y="2352"/>
              <a:ext cx="48" cy="144"/>
            </a:xfrm>
            <a:prstGeom prst="straightConnector1">
              <a:avLst/>
            </a:prstGeom>
            <a:noFill/>
            <a:ln cap="flat" cmpd="sng" w="9525">
              <a:solidFill>
                <a:schemeClr val="dk1"/>
              </a:solidFill>
              <a:prstDash val="solid"/>
              <a:round/>
              <a:headEnd len="med" w="med" type="none"/>
              <a:tailEnd len="med" w="med" type="none"/>
            </a:ln>
          </p:spPr>
        </p:cxnSp>
        <p:sp>
          <p:nvSpPr>
            <p:cNvPr id="641" name="Google Shape;641;p36"/>
            <p:cNvSpPr txBox="1"/>
            <p:nvPr/>
          </p:nvSpPr>
          <p:spPr>
            <a:xfrm>
              <a:off x="374" y="1029"/>
              <a:ext cx="1382" cy="8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8000"/>
                  </a:solidFill>
                  <a:latin typeface="Arial"/>
                  <a:ea typeface="Arial"/>
                  <a:cs typeface="Arial"/>
                  <a:sym typeface="Arial"/>
                </a:rPr>
                <a:t>Too many;</a:t>
              </a:r>
              <a:endParaRPr/>
            </a:p>
            <a:p>
              <a:pPr indent="0" lvl="0" marL="0" marR="0" rtl="0" algn="l">
                <a:spcBef>
                  <a:spcPts val="0"/>
                </a:spcBef>
                <a:spcAft>
                  <a:spcPts val="0"/>
                </a:spcAft>
                <a:buNone/>
              </a:pPr>
              <a:r>
                <a:rPr lang="en-US" sz="2000">
                  <a:solidFill>
                    <a:srgbClr val="008000"/>
                  </a:solidFill>
                  <a:latin typeface="Arial"/>
                  <a:ea typeface="Arial"/>
                  <a:cs typeface="Arial"/>
                  <a:sym typeface="Arial"/>
                </a:rPr>
                <a:t>little improvement</a:t>
              </a:r>
              <a:endParaRPr/>
            </a:p>
            <a:p>
              <a:pPr indent="0" lvl="0" marL="0" marR="0" rtl="0" algn="l">
                <a:spcBef>
                  <a:spcPts val="0"/>
                </a:spcBef>
                <a:spcAft>
                  <a:spcPts val="0"/>
                </a:spcAft>
                <a:buNone/>
              </a:pPr>
              <a:r>
                <a:rPr lang="en-US" sz="2000">
                  <a:solidFill>
                    <a:srgbClr val="008000"/>
                  </a:solidFill>
                  <a:latin typeface="Arial"/>
                  <a:ea typeface="Arial"/>
                  <a:cs typeface="Arial"/>
                  <a:sym typeface="Arial"/>
                </a:rPr>
                <a:t>in average</a:t>
              </a:r>
              <a:endParaRPr/>
            </a:p>
            <a:p>
              <a:pPr indent="0" lvl="0" marL="0" marR="0" rtl="0" algn="l">
                <a:spcBef>
                  <a:spcPts val="0"/>
                </a:spcBef>
                <a:spcAft>
                  <a:spcPts val="0"/>
                </a:spcAft>
                <a:buNone/>
              </a:pPr>
              <a:r>
                <a:rPr lang="en-US" sz="2000">
                  <a:solidFill>
                    <a:srgbClr val="008000"/>
                  </a:solidFill>
                  <a:latin typeface="Arial"/>
                  <a:ea typeface="Arial"/>
                  <a:cs typeface="Arial"/>
                  <a:sym typeface="Arial"/>
                </a:rPr>
                <a:t>distance.</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7"/>
          <p:cNvSpPr txBox="1"/>
          <p:nvPr>
            <p:ph type="title"/>
          </p:nvPr>
        </p:nvSpPr>
        <p:spPr>
          <a:xfrm>
            <a:off x="749808" y="914400"/>
            <a:ext cx="8013192" cy="1636776"/>
          </a:xfrm>
          <a:prstGeom prst="rect">
            <a:avLst/>
          </a:prstGeom>
          <a:noFill/>
          <a:ln>
            <a:noFill/>
          </a:ln>
        </p:spPr>
        <p:txBody>
          <a:bodyPr anchorCtr="0" anchor="b" bIns="0" lIns="91425" spcFirstLastPara="1" rIns="91425" wrap="square" tIns="0">
            <a:normAutofit/>
          </a:bodyPr>
          <a:lstStyle/>
          <a:p>
            <a:pPr indent="0" lvl="0" marL="0" rtl="0" algn="l">
              <a:spcBef>
                <a:spcPts val="0"/>
              </a:spcBef>
              <a:spcAft>
                <a:spcPts val="0"/>
              </a:spcAft>
              <a:buClr>
                <a:srgbClr val="FFC700"/>
              </a:buClr>
              <a:buSzPts val="4700"/>
              <a:buFont typeface="Corbel"/>
              <a:buNone/>
            </a:pPr>
            <a:r>
              <a:rPr lang="en-US"/>
              <a:t>Two Scalable Algorithms</a:t>
            </a:r>
            <a:endParaRPr/>
          </a:p>
        </p:txBody>
      </p:sp>
      <p:sp>
        <p:nvSpPr>
          <p:cNvPr id="647" name="Google Shape;647;p37"/>
          <p:cNvSpPr txBox="1"/>
          <p:nvPr>
            <p:ph idx="1" type="body"/>
          </p:nvPr>
        </p:nvSpPr>
        <p:spPr>
          <a:xfrm>
            <a:off x="740664" y="2743200"/>
            <a:ext cx="8197596" cy="2971800"/>
          </a:xfrm>
          <a:prstGeom prst="rect">
            <a:avLst/>
          </a:prstGeom>
          <a:noFill/>
          <a:ln>
            <a:noFill/>
          </a:ln>
        </p:spPr>
        <p:txBody>
          <a:bodyPr anchorCtr="0" anchor="t" bIns="0" lIns="146300" spcFirstLastPara="1" rIns="45700" wrap="square" tIns="0">
            <a:normAutofit/>
          </a:bodyPr>
          <a:lstStyle/>
          <a:p>
            <a:pPr indent="0" lvl="0" marL="0" rtl="0" algn="l">
              <a:spcBef>
                <a:spcPts val="0"/>
              </a:spcBef>
              <a:spcAft>
                <a:spcPts val="0"/>
              </a:spcAft>
              <a:buSzPts val="2880"/>
              <a:buNone/>
            </a:pPr>
            <a:r>
              <a:rPr lang="en-US" sz="3600"/>
              <a:t>BFR: </a:t>
            </a:r>
            <a:r>
              <a:rPr lang="en-US" sz="3600" u="sng">
                <a:solidFill>
                  <a:schemeClr val="lt1"/>
                </a:solidFill>
              </a:rPr>
              <a:t>B</a:t>
            </a:r>
            <a:r>
              <a:rPr lang="en-US" sz="3600">
                <a:solidFill>
                  <a:schemeClr val="lt1"/>
                </a:solidFill>
              </a:rPr>
              <a:t>radley-</a:t>
            </a:r>
            <a:r>
              <a:rPr lang="en-US" sz="3600" u="sng">
                <a:solidFill>
                  <a:schemeClr val="lt1"/>
                </a:solidFill>
              </a:rPr>
              <a:t>F</a:t>
            </a:r>
            <a:r>
              <a:rPr lang="en-US" sz="3600">
                <a:solidFill>
                  <a:schemeClr val="lt1"/>
                </a:solidFill>
              </a:rPr>
              <a:t>ayyad-</a:t>
            </a:r>
            <a:r>
              <a:rPr lang="en-US" sz="3600" u="sng">
                <a:solidFill>
                  <a:schemeClr val="lt1"/>
                </a:solidFill>
              </a:rPr>
              <a:t>R</a:t>
            </a:r>
            <a:r>
              <a:rPr lang="en-US" sz="3600">
                <a:solidFill>
                  <a:schemeClr val="lt1"/>
                </a:solidFill>
              </a:rPr>
              <a:t>eina</a:t>
            </a:r>
            <a:endParaRPr/>
          </a:p>
          <a:p>
            <a:pPr indent="0" lvl="0" marL="0" rtl="0" algn="l">
              <a:spcBef>
                <a:spcPts val="0"/>
              </a:spcBef>
              <a:spcAft>
                <a:spcPts val="0"/>
              </a:spcAft>
              <a:buSzPts val="2560"/>
              <a:buNone/>
            </a:pPr>
            <a:r>
              <a:rPr lang="en-US" sz="3200">
                <a:solidFill>
                  <a:schemeClr val="lt1"/>
                </a:solidFill>
              </a:rPr>
              <a:t>       - for uniform-distributed axis-aligned shapes</a:t>
            </a:r>
            <a:endParaRPr/>
          </a:p>
          <a:p>
            <a:pPr indent="0" lvl="0" marL="0" rtl="0" algn="l">
              <a:spcBef>
                <a:spcPts val="0"/>
              </a:spcBef>
              <a:spcAft>
                <a:spcPts val="0"/>
              </a:spcAft>
              <a:buSzPts val="2880"/>
              <a:buNone/>
            </a:pPr>
            <a:r>
              <a:rPr lang="en-US" sz="3600"/>
              <a:t>CURE: </a:t>
            </a:r>
            <a:r>
              <a:rPr lang="en-US" sz="3600" u="sng"/>
              <a:t>C</a:t>
            </a:r>
            <a:r>
              <a:rPr lang="en-US" sz="3600"/>
              <a:t>lustering </a:t>
            </a:r>
            <a:r>
              <a:rPr lang="en-US" sz="3600" u="sng"/>
              <a:t>U</a:t>
            </a:r>
            <a:r>
              <a:rPr lang="en-US" sz="3600"/>
              <a:t>sing </a:t>
            </a:r>
            <a:r>
              <a:rPr lang="en-US" sz="3600" u="sng"/>
              <a:t>RE</a:t>
            </a:r>
            <a:r>
              <a:rPr lang="en-US" sz="3600"/>
              <a:t>presentitives</a:t>
            </a:r>
            <a:endParaRPr sz="3600"/>
          </a:p>
          <a:p>
            <a:pPr indent="0" lvl="0" marL="0" rtl="0" algn="l">
              <a:spcBef>
                <a:spcPts val="0"/>
              </a:spcBef>
              <a:spcAft>
                <a:spcPts val="0"/>
              </a:spcAft>
              <a:buSzPts val="2560"/>
              <a:buNone/>
            </a:pPr>
            <a:r>
              <a:rPr lang="en-US" sz="3200"/>
              <a:t>       - for arbitrary shapes</a:t>
            </a:r>
            <a:endParaRPr/>
          </a:p>
        </p:txBody>
      </p:sp>
      <p:sp>
        <p:nvSpPr>
          <p:cNvPr id="648" name="Google Shape;648;p3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649" name="Google Shape;649;p3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38"/>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l">
              <a:spcBef>
                <a:spcPts val="0"/>
              </a:spcBef>
              <a:spcAft>
                <a:spcPts val="0"/>
              </a:spcAft>
              <a:buClr>
                <a:srgbClr val="FFC700"/>
              </a:buClr>
              <a:buSzPts val="4700"/>
              <a:buFont typeface="Corbel"/>
              <a:buNone/>
            </a:pPr>
            <a:r>
              <a:rPr lang="en-US"/>
              <a:t>The BFR Algorithm</a:t>
            </a:r>
            <a:endParaRPr b="0"/>
          </a:p>
        </p:txBody>
      </p:sp>
      <p:sp>
        <p:nvSpPr>
          <p:cNvPr id="655" name="Google Shape;655;p38"/>
          <p:cNvSpPr/>
          <p:nvPr/>
        </p:nvSpPr>
        <p:spPr>
          <a:xfrm>
            <a:off x="796498" y="5181600"/>
            <a:ext cx="789030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Corbel"/>
                <a:ea typeface="Corbel"/>
                <a:cs typeface="Corbel"/>
                <a:sym typeface="Corbel"/>
              </a:rPr>
              <a:t>Extension of </a:t>
            </a:r>
            <a:r>
              <a:rPr b="1" i="1" lang="en-US" sz="4000">
                <a:solidFill>
                  <a:schemeClr val="lt1"/>
                </a:solidFill>
                <a:latin typeface="Corbel"/>
                <a:ea typeface="Corbel"/>
                <a:cs typeface="Corbel"/>
                <a:sym typeface="Corbel"/>
              </a:rPr>
              <a:t>k</a:t>
            </a:r>
            <a:r>
              <a:rPr b="1" lang="en-US" sz="4000">
                <a:solidFill>
                  <a:schemeClr val="lt1"/>
                </a:solidFill>
                <a:latin typeface="Corbel"/>
                <a:ea typeface="Corbel"/>
                <a:cs typeface="Corbel"/>
                <a:sym typeface="Corbel"/>
              </a:rPr>
              <a:t>-means to large data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9"/>
          <p:cNvSpPr/>
          <p:nvPr/>
        </p:nvSpPr>
        <p:spPr>
          <a:xfrm>
            <a:off x="6324600" y="0"/>
            <a:ext cx="2822772"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61" name="Google Shape;661;p3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BFR Algorithm</a:t>
            </a:r>
            <a:endParaRPr/>
          </a:p>
        </p:txBody>
      </p:sp>
      <p:sp>
        <p:nvSpPr>
          <p:cNvPr id="662" name="Google Shape;662;p39"/>
          <p:cNvSpPr txBox="1"/>
          <p:nvPr>
            <p:ph idx="1" type="body"/>
          </p:nvPr>
        </p:nvSpPr>
        <p:spPr>
          <a:xfrm>
            <a:off x="457200" y="1295400"/>
            <a:ext cx="8610600" cy="5410200"/>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1920"/>
              <a:buChar char="◼"/>
            </a:pPr>
            <a:r>
              <a:rPr b="1" lang="en-US" sz="2400">
                <a:solidFill>
                  <a:srgbClr val="D60093"/>
                </a:solidFill>
              </a:rPr>
              <a:t>BFR</a:t>
            </a:r>
            <a:r>
              <a:rPr lang="en-US" sz="2400">
                <a:solidFill>
                  <a:srgbClr val="D60093"/>
                </a:solidFill>
              </a:rPr>
              <a:t> </a:t>
            </a:r>
            <a:r>
              <a:rPr lang="en-US" sz="2400">
                <a:solidFill>
                  <a:srgbClr val="7F7F7F"/>
                </a:solidFill>
              </a:rPr>
              <a:t>[Bradley-Fayyad-Reina]</a:t>
            </a:r>
            <a:r>
              <a:rPr lang="en-US" sz="2400"/>
              <a:t> is a </a:t>
            </a:r>
            <a:br>
              <a:rPr lang="en-US" sz="2400"/>
            </a:br>
            <a:r>
              <a:rPr lang="en-US" sz="2400"/>
              <a:t>variant of </a:t>
            </a:r>
            <a:r>
              <a:rPr i="1" lang="en-US" sz="2400"/>
              <a:t>k</a:t>
            </a:r>
            <a:r>
              <a:rPr lang="en-US" sz="2400"/>
              <a:t>-means designed to </a:t>
            </a:r>
            <a:br>
              <a:rPr lang="en-US" sz="2400"/>
            </a:br>
            <a:r>
              <a:rPr lang="en-US" sz="2400"/>
              <a:t>handle </a:t>
            </a:r>
            <a:r>
              <a:rPr b="1" lang="en-US" sz="2400"/>
              <a:t>very large</a:t>
            </a:r>
            <a:r>
              <a:rPr lang="en-US" sz="2400"/>
              <a:t> (disk-resident) data sets</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1920"/>
              <a:buChar char="◼"/>
            </a:pPr>
            <a:r>
              <a:rPr b="1" lang="en-US" sz="2400" u="sng"/>
              <a:t>Assumes</a:t>
            </a:r>
            <a:r>
              <a:rPr lang="en-US" sz="2400"/>
              <a:t> that clusters are </a:t>
            </a:r>
            <a:r>
              <a:rPr lang="en-US" sz="2400">
                <a:solidFill>
                  <a:srgbClr val="FF0000"/>
                </a:solidFill>
              </a:rPr>
              <a:t>normally distributed </a:t>
            </a:r>
            <a:r>
              <a:rPr lang="en-US" sz="2400"/>
              <a:t>around a centroid in a Euclidean space</a:t>
            </a:r>
            <a:endParaRPr/>
          </a:p>
          <a:p>
            <a:pPr indent="-274319" lvl="1" marL="731520" rtl="0" algn="l">
              <a:spcBef>
                <a:spcPts val="400"/>
              </a:spcBef>
              <a:spcAft>
                <a:spcPts val="0"/>
              </a:spcAft>
              <a:buSzPts val="2000"/>
              <a:buChar char="▪"/>
            </a:pPr>
            <a:r>
              <a:rPr lang="en-US" sz="2000"/>
              <a:t>About 68% of values are within σ away from the mean; about 95% 2σ away; and about 99.7% 3σ away.</a:t>
            </a:r>
            <a:endParaRPr/>
          </a:p>
          <a:p>
            <a:pPr indent="-274319" lvl="1" marL="731520" rtl="0" algn="l">
              <a:spcBef>
                <a:spcPts val="400"/>
              </a:spcBef>
              <a:spcAft>
                <a:spcPts val="0"/>
              </a:spcAft>
              <a:buSzPts val="2000"/>
              <a:buChar char="▪"/>
            </a:pPr>
            <a:r>
              <a:rPr lang="en-US" sz="2000"/>
              <a:t>Standard deviations in different </a:t>
            </a:r>
            <a:br>
              <a:rPr lang="en-US" sz="2000"/>
            </a:br>
            <a:r>
              <a:rPr lang="en-US" sz="2000"/>
              <a:t>dimensions may vary</a:t>
            </a:r>
            <a:endParaRPr/>
          </a:p>
          <a:p>
            <a:pPr indent="-228600" lvl="2" marL="996696" rtl="0" algn="l">
              <a:spcBef>
                <a:spcPts val="360"/>
              </a:spcBef>
              <a:spcAft>
                <a:spcPts val="0"/>
              </a:spcAft>
              <a:buSzPts val="1800"/>
              <a:buChar char="▪"/>
            </a:pPr>
            <a:r>
              <a:rPr lang="en-US" sz="1800"/>
              <a:t>Clusters are </a:t>
            </a:r>
            <a:r>
              <a:rPr lang="en-US" sz="1800" u="sng"/>
              <a:t>axis-aligned</a:t>
            </a:r>
            <a:r>
              <a:rPr lang="en-US" sz="1800"/>
              <a:t> ellipses</a:t>
            </a:r>
            <a:endParaRPr/>
          </a:p>
          <a:p>
            <a:pPr indent="-320040" lvl="0" marL="438912" rtl="0" algn="l">
              <a:spcBef>
                <a:spcPts val="0"/>
              </a:spcBef>
              <a:spcAft>
                <a:spcPts val="0"/>
              </a:spcAft>
              <a:buSzPts val="2240"/>
              <a:buChar char="◼"/>
            </a:pPr>
            <a:r>
              <a:rPr b="1" lang="en-US" sz="2800">
                <a:solidFill>
                  <a:srgbClr val="008000"/>
                </a:solidFill>
              </a:rPr>
              <a:t>Efficient way to summarize clusters </a:t>
            </a:r>
            <a:br>
              <a:rPr b="1" lang="en-US" sz="2800">
                <a:solidFill>
                  <a:srgbClr val="008000"/>
                </a:solidFill>
              </a:rPr>
            </a:br>
            <a:r>
              <a:rPr lang="en-US" sz="2400"/>
              <a:t>(want memory required </a:t>
            </a:r>
            <a:r>
              <a:rPr lang="en-US" sz="2400">
                <a:solidFill>
                  <a:srgbClr val="FF0000"/>
                </a:solidFill>
              </a:rPr>
              <a:t>O(clusters) and not O(data)</a:t>
            </a:r>
            <a:r>
              <a:rPr lang="en-US" sz="2400"/>
              <a:t>)</a:t>
            </a:r>
            <a:endParaRPr/>
          </a:p>
        </p:txBody>
      </p:sp>
      <p:sp>
        <p:nvSpPr>
          <p:cNvPr id="663" name="Google Shape;663;p3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4" name="Google Shape;664;p3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665" name="Google Shape;665;p39"/>
          <p:cNvSpPr/>
          <p:nvPr/>
        </p:nvSpPr>
        <p:spPr>
          <a:xfrm>
            <a:off x="7200900" y="4191000"/>
            <a:ext cx="723900" cy="685800"/>
          </a:xfrm>
          <a:prstGeom prst="ellipse">
            <a:avLst/>
          </a:prstGeom>
          <a:solidFill>
            <a:srgbClr val="0000FF">
              <a:alpha val="40000"/>
            </a:srgbClr>
          </a:solid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66" name="Google Shape;666;p39"/>
          <p:cNvSpPr/>
          <p:nvPr/>
        </p:nvSpPr>
        <p:spPr>
          <a:xfrm>
            <a:off x="7581900" y="42995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67" name="Google Shape;667;p39"/>
          <p:cNvSpPr/>
          <p:nvPr/>
        </p:nvSpPr>
        <p:spPr>
          <a:xfrm>
            <a:off x="7658100" y="44519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68" name="Google Shape;668;p39"/>
          <p:cNvSpPr/>
          <p:nvPr/>
        </p:nvSpPr>
        <p:spPr>
          <a:xfrm>
            <a:off x="7505700" y="45281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69" name="Google Shape;669;p39"/>
          <p:cNvSpPr/>
          <p:nvPr/>
        </p:nvSpPr>
        <p:spPr>
          <a:xfrm>
            <a:off x="7353300" y="43757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70" name="Google Shape;670;p39"/>
          <p:cNvSpPr/>
          <p:nvPr/>
        </p:nvSpPr>
        <p:spPr>
          <a:xfrm>
            <a:off x="7429500" y="4680568"/>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grpSp>
        <p:nvGrpSpPr>
          <p:cNvPr id="671" name="Google Shape;671;p39"/>
          <p:cNvGrpSpPr/>
          <p:nvPr/>
        </p:nvGrpSpPr>
        <p:grpSpPr>
          <a:xfrm>
            <a:off x="8229600" y="3810000"/>
            <a:ext cx="838200" cy="1905000"/>
            <a:chOff x="8229600" y="3657600"/>
            <a:chExt cx="838200" cy="1905000"/>
          </a:xfrm>
        </p:grpSpPr>
        <p:sp>
          <p:nvSpPr>
            <p:cNvPr id="672" name="Google Shape;672;p39"/>
            <p:cNvSpPr/>
            <p:nvPr/>
          </p:nvSpPr>
          <p:spPr>
            <a:xfrm>
              <a:off x="8229600" y="3657600"/>
              <a:ext cx="838200" cy="1905000"/>
            </a:xfrm>
            <a:prstGeom prst="ellipse">
              <a:avLst/>
            </a:prstGeom>
            <a:solidFill>
              <a:srgbClr val="008000">
                <a:alpha val="40000"/>
              </a:srgbClr>
            </a:solid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73" name="Google Shape;673;p39"/>
            <p:cNvSpPr/>
            <p:nvPr/>
          </p:nvSpPr>
          <p:spPr>
            <a:xfrm>
              <a:off x="8686800" y="3962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74" name="Google Shape;674;p39"/>
            <p:cNvSpPr/>
            <p:nvPr/>
          </p:nvSpPr>
          <p:spPr>
            <a:xfrm>
              <a:off x="8763000" y="4114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75" name="Google Shape;675;p39"/>
            <p:cNvSpPr/>
            <p:nvPr/>
          </p:nvSpPr>
          <p:spPr>
            <a:xfrm>
              <a:off x="8610600" y="4191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76" name="Google Shape;676;p39"/>
            <p:cNvSpPr/>
            <p:nvPr/>
          </p:nvSpPr>
          <p:spPr>
            <a:xfrm>
              <a:off x="8458200" y="40386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77" name="Google Shape;677;p39"/>
            <p:cNvSpPr/>
            <p:nvPr/>
          </p:nvSpPr>
          <p:spPr>
            <a:xfrm>
              <a:off x="8534400" y="4343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78" name="Google Shape;678;p39"/>
            <p:cNvSpPr/>
            <p:nvPr/>
          </p:nvSpPr>
          <p:spPr>
            <a:xfrm>
              <a:off x="8686800" y="4876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79" name="Google Shape;679;p39"/>
            <p:cNvSpPr/>
            <p:nvPr/>
          </p:nvSpPr>
          <p:spPr>
            <a:xfrm>
              <a:off x="8763000" y="50292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80" name="Google Shape;680;p39"/>
            <p:cNvSpPr/>
            <p:nvPr/>
          </p:nvSpPr>
          <p:spPr>
            <a:xfrm>
              <a:off x="8610600" y="5105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81" name="Google Shape;681;p39"/>
            <p:cNvSpPr/>
            <p:nvPr/>
          </p:nvSpPr>
          <p:spPr>
            <a:xfrm>
              <a:off x="8458200" y="4953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82" name="Google Shape;682;p39"/>
            <p:cNvSpPr/>
            <p:nvPr/>
          </p:nvSpPr>
          <p:spPr>
            <a:xfrm>
              <a:off x="8534400" y="5257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83" name="Google Shape;683;p39"/>
            <p:cNvSpPr/>
            <p:nvPr/>
          </p:nvSpPr>
          <p:spPr>
            <a:xfrm>
              <a:off x="8763000" y="4343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84" name="Google Shape;684;p39"/>
            <p:cNvSpPr/>
            <p:nvPr/>
          </p:nvSpPr>
          <p:spPr>
            <a:xfrm>
              <a:off x="8839200" y="4495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85" name="Google Shape;685;p39"/>
            <p:cNvSpPr/>
            <p:nvPr/>
          </p:nvSpPr>
          <p:spPr>
            <a:xfrm>
              <a:off x="8686800" y="4572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86" name="Google Shape;686;p39"/>
            <p:cNvSpPr/>
            <p:nvPr/>
          </p:nvSpPr>
          <p:spPr>
            <a:xfrm>
              <a:off x="8382000" y="4572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87" name="Google Shape;687;p39"/>
            <p:cNvSpPr/>
            <p:nvPr/>
          </p:nvSpPr>
          <p:spPr>
            <a:xfrm>
              <a:off x="8534400" y="4724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grpSp>
      <p:grpSp>
        <p:nvGrpSpPr>
          <p:cNvPr id="688" name="Google Shape;688;p39"/>
          <p:cNvGrpSpPr/>
          <p:nvPr/>
        </p:nvGrpSpPr>
        <p:grpSpPr>
          <a:xfrm>
            <a:off x="6781800" y="4953000"/>
            <a:ext cx="1447800" cy="685800"/>
            <a:chOff x="6858000" y="5029200"/>
            <a:chExt cx="1447800" cy="685800"/>
          </a:xfrm>
        </p:grpSpPr>
        <p:sp>
          <p:nvSpPr>
            <p:cNvPr id="689" name="Google Shape;689;p39"/>
            <p:cNvSpPr/>
            <p:nvPr/>
          </p:nvSpPr>
          <p:spPr>
            <a:xfrm>
              <a:off x="6858000" y="5029200"/>
              <a:ext cx="1447800" cy="685800"/>
            </a:xfrm>
            <a:prstGeom prst="ellipse">
              <a:avLst/>
            </a:prstGeom>
            <a:solidFill>
              <a:srgbClr val="D60093">
                <a:alpha val="40000"/>
              </a:srgbClr>
            </a:solidFill>
            <a:ln cap="flat" cmpd="sng" w="38100">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90" name="Google Shape;690;p39"/>
            <p:cNvSpPr/>
            <p:nvPr/>
          </p:nvSpPr>
          <p:spPr>
            <a:xfrm>
              <a:off x="7848600" y="51816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91" name="Google Shape;691;p39"/>
            <p:cNvSpPr/>
            <p:nvPr/>
          </p:nvSpPr>
          <p:spPr>
            <a:xfrm>
              <a:off x="7924800" y="5334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92" name="Google Shape;692;p39"/>
            <p:cNvSpPr/>
            <p:nvPr/>
          </p:nvSpPr>
          <p:spPr>
            <a:xfrm>
              <a:off x="7772400" y="54102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93" name="Google Shape;693;p39"/>
            <p:cNvSpPr/>
            <p:nvPr/>
          </p:nvSpPr>
          <p:spPr>
            <a:xfrm>
              <a:off x="7620000" y="5257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94" name="Google Shape;694;p39"/>
            <p:cNvSpPr/>
            <p:nvPr/>
          </p:nvSpPr>
          <p:spPr>
            <a:xfrm>
              <a:off x="7543800" y="5486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95" name="Google Shape;695;p39"/>
            <p:cNvSpPr/>
            <p:nvPr/>
          </p:nvSpPr>
          <p:spPr>
            <a:xfrm>
              <a:off x="7315200" y="52578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96" name="Google Shape;696;p39"/>
            <p:cNvSpPr/>
            <p:nvPr/>
          </p:nvSpPr>
          <p:spPr>
            <a:xfrm>
              <a:off x="7391400" y="54102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97" name="Google Shape;697;p39"/>
            <p:cNvSpPr/>
            <p:nvPr/>
          </p:nvSpPr>
          <p:spPr>
            <a:xfrm>
              <a:off x="7239000" y="5486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98" name="Google Shape;698;p39"/>
            <p:cNvSpPr/>
            <p:nvPr/>
          </p:nvSpPr>
          <p:spPr>
            <a:xfrm>
              <a:off x="7086600" y="53340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99" name="Google Shape;699;p39"/>
            <p:cNvSpPr/>
            <p:nvPr/>
          </p:nvSpPr>
          <p:spPr>
            <a:xfrm>
              <a:off x="7086600" y="5486400"/>
              <a:ext cx="76200" cy="76200"/>
            </a:xfrm>
            <a:prstGeom prst="ellipse">
              <a:avLst/>
            </a:prstGeom>
            <a:solidFill>
              <a:srgbClr val="7F7F7F"/>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grpSp>
      <p:pic>
        <p:nvPicPr>
          <p:cNvPr descr="http://hyperphysics.phy-astr.gsu.edu/hbase/math/immath/gauds.gif" id="700" name="Google Shape;700;p39"/>
          <p:cNvPicPr preferRelativeResize="0"/>
          <p:nvPr/>
        </p:nvPicPr>
        <p:blipFill rotWithShape="1">
          <a:blip r:embed="rId3">
            <a:alphaModFix/>
          </a:blip>
          <a:srcRect b="0" l="0" r="0" t="0"/>
          <a:stretch/>
        </p:blipFill>
        <p:spPr>
          <a:xfrm>
            <a:off x="6288860" y="1193338"/>
            <a:ext cx="2738480" cy="1725122"/>
          </a:xfrm>
          <a:prstGeom prst="rect">
            <a:avLst/>
          </a:prstGeom>
          <a:noFill/>
          <a:ln>
            <a:noFill/>
          </a:ln>
        </p:spPr>
      </p:pic>
      <p:pic>
        <p:nvPicPr>
          <p:cNvPr id="701" name="Google Shape;701;p39"/>
          <p:cNvPicPr preferRelativeResize="0"/>
          <p:nvPr/>
        </p:nvPicPr>
        <p:blipFill rotWithShape="1">
          <a:blip r:embed="rId4">
            <a:alphaModFix/>
          </a:blip>
          <a:srcRect b="0" l="0" r="0" t="0"/>
          <a:stretch/>
        </p:blipFill>
        <p:spPr>
          <a:xfrm>
            <a:off x="4572000" y="4114800"/>
            <a:ext cx="2402237"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5" name="Google Shape;165;p4"/>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Clusters &amp; Outliers</a:t>
            </a:r>
            <a:endParaRPr/>
          </a:p>
        </p:txBody>
      </p:sp>
      <p:sp>
        <p:nvSpPr>
          <p:cNvPr id="166" name="Google Shape;166;p4"/>
          <p:cNvSpPr/>
          <p:nvPr/>
        </p:nvSpPr>
        <p:spPr>
          <a:xfrm>
            <a:off x="2743200" y="2286000"/>
            <a:ext cx="1828800" cy="22860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a:t>
            </a:r>
            <a:endParaRPr/>
          </a:p>
        </p:txBody>
      </p:sp>
      <p:sp>
        <p:nvSpPr>
          <p:cNvPr id="167" name="Google Shape;167;p4"/>
          <p:cNvSpPr/>
          <p:nvPr/>
        </p:nvSpPr>
        <p:spPr>
          <a:xfrm>
            <a:off x="5486400" y="1524000"/>
            <a:ext cx="1752600" cy="28194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168" name="Google Shape;168;p4"/>
          <p:cNvSpPr/>
          <p:nvPr/>
        </p:nvSpPr>
        <p:spPr>
          <a:xfrm>
            <a:off x="4572000" y="4648200"/>
            <a:ext cx="1905000" cy="160020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a:t>
            </a:r>
            <a:endParaRPr/>
          </a:p>
        </p:txBody>
      </p:sp>
      <p:sp>
        <p:nvSpPr>
          <p:cNvPr id="169" name="Google Shape;169;p4"/>
          <p:cNvSpPr txBox="1"/>
          <p:nvPr/>
        </p:nvSpPr>
        <p:spPr>
          <a:xfrm>
            <a:off x="5013325" y="1717675"/>
            <a:ext cx="3365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170" name="Google Shape;170;p4"/>
          <p:cNvSpPr txBox="1"/>
          <p:nvPr/>
        </p:nvSpPr>
        <p:spPr>
          <a:xfrm>
            <a:off x="3641725" y="4918075"/>
            <a:ext cx="3365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171" name="Google Shape;171;p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72" name="Google Shape;172;p4"/>
          <p:cNvSpPr/>
          <p:nvPr/>
        </p:nvSpPr>
        <p:spPr>
          <a:xfrm>
            <a:off x="2743200" y="2286000"/>
            <a:ext cx="1828800" cy="22860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a:t>
            </a:r>
            <a:endParaRPr/>
          </a:p>
        </p:txBody>
      </p:sp>
      <p:sp>
        <p:nvSpPr>
          <p:cNvPr id="173" name="Google Shape;173;p4"/>
          <p:cNvSpPr/>
          <p:nvPr/>
        </p:nvSpPr>
        <p:spPr>
          <a:xfrm>
            <a:off x="5486400" y="1524000"/>
            <a:ext cx="1752600" cy="2819400"/>
          </a:xfrm>
          <a:prstGeom prst="ellipse">
            <a:avLst/>
          </a:prstGeom>
          <a:solidFill>
            <a:srgbClr val="808000">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a:t>
            </a:r>
            <a:endParaRPr/>
          </a:p>
        </p:txBody>
      </p:sp>
      <p:sp>
        <p:nvSpPr>
          <p:cNvPr id="174" name="Google Shape;174;p4"/>
          <p:cNvSpPr/>
          <p:nvPr/>
        </p:nvSpPr>
        <p:spPr>
          <a:xfrm>
            <a:off x="4572000" y="4648200"/>
            <a:ext cx="1905000" cy="1600200"/>
          </a:xfrm>
          <a:prstGeom prst="ellipse">
            <a:avLst/>
          </a:prstGeom>
          <a:solidFill>
            <a:srgbClr val="FFFF00">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  x    x     x</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x  </a:t>
            </a:r>
            <a:endParaRPr/>
          </a:p>
        </p:txBody>
      </p:sp>
      <p:cxnSp>
        <p:nvCxnSpPr>
          <p:cNvPr id="175" name="Google Shape;175;p4"/>
          <p:cNvCxnSpPr/>
          <p:nvPr/>
        </p:nvCxnSpPr>
        <p:spPr>
          <a:xfrm flipH="1" rot="10800000">
            <a:off x="2971800" y="5257800"/>
            <a:ext cx="669925" cy="685800"/>
          </a:xfrm>
          <a:prstGeom prst="straightConnector1">
            <a:avLst/>
          </a:prstGeom>
          <a:noFill/>
          <a:ln cap="flat" cmpd="sng" w="28575">
            <a:solidFill>
              <a:srgbClr val="008000"/>
            </a:solidFill>
            <a:prstDash val="solid"/>
            <a:round/>
            <a:headEnd len="sm" w="sm" type="none"/>
            <a:tailEnd len="med" w="med" type="stealth"/>
          </a:ln>
        </p:spPr>
      </p:cxnSp>
      <p:sp>
        <p:nvSpPr>
          <p:cNvPr id="176" name="Google Shape;176;p4"/>
          <p:cNvSpPr txBox="1"/>
          <p:nvPr/>
        </p:nvSpPr>
        <p:spPr>
          <a:xfrm>
            <a:off x="2488461" y="5943600"/>
            <a:ext cx="8643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Outlier</a:t>
            </a:r>
            <a:endParaRPr/>
          </a:p>
        </p:txBody>
      </p:sp>
      <p:cxnSp>
        <p:nvCxnSpPr>
          <p:cNvPr id="177" name="Google Shape;177;p4"/>
          <p:cNvCxnSpPr/>
          <p:nvPr/>
        </p:nvCxnSpPr>
        <p:spPr>
          <a:xfrm rot="10800000">
            <a:off x="6553200" y="5600700"/>
            <a:ext cx="825947" cy="342900"/>
          </a:xfrm>
          <a:prstGeom prst="straightConnector1">
            <a:avLst/>
          </a:prstGeom>
          <a:noFill/>
          <a:ln cap="flat" cmpd="sng" w="28575">
            <a:solidFill>
              <a:srgbClr val="008000"/>
            </a:solidFill>
            <a:prstDash val="solid"/>
            <a:round/>
            <a:headEnd len="sm" w="sm" type="none"/>
            <a:tailEnd len="med" w="med" type="stealth"/>
          </a:ln>
        </p:spPr>
      </p:cxnSp>
      <p:sp>
        <p:nvSpPr>
          <p:cNvPr id="178" name="Google Shape;178;p4"/>
          <p:cNvSpPr txBox="1"/>
          <p:nvPr/>
        </p:nvSpPr>
        <p:spPr>
          <a:xfrm>
            <a:off x="7010400" y="5879068"/>
            <a:ext cx="9156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Cluster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4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BFR Algorithm</a:t>
            </a:r>
            <a:endParaRPr/>
          </a:p>
        </p:txBody>
      </p:sp>
      <p:sp>
        <p:nvSpPr>
          <p:cNvPr id="707" name="Google Shape;707;p40"/>
          <p:cNvSpPr txBox="1"/>
          <p:nvPr>
            <p:ph idx="1" type="body"/>
          </p:nvPr>
        </p:nvSpPr>
        <p:spPr>
          <a:xfrm>
            <a:off x="205740" y="1066800"/>
            <a:ext cx="8633460" cy="5562600"/>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solidFill>
                  <a:srgbClr val="008000"/>
                </a:solidFill>
              </a:rPr>
              <a:t>Points are read from disk one </a:t>
            </a:r>
            <a:br>
              <a:rPr lang="en-US">
                <a:solidFill>
                  <a:srgbClr val="008000"/>
                </a:solidFill>
              </a:rPr>
            </a:br>
            <a:r>
              <a:rPr lang="en-US">
                <a:solidFill>
                  <a:srgbClr val="008000"/>
                </a:solidFill>
              </a:rPr>
              <a:t>”main-memory-full” or “memory-load” at a time</a:t>
            </a:r>
            <a:endParaRPr/>
          </a:p>
          <a:p>
            <a:pPr indent="-320040" lvl="0" marL="438912" rtl="0" algn="l">
              <a:spcBef>
                <a:spcPts val="0"/>
              </a:spcBef>
              <a:spcAft>
                <a:spcPts val="0"/>
              </a:spcAft>
              <a:buSzPts val="2560"/>
              <a:buChar char="◼"/>
            </a:pPr>
            <a:r>
              <a:rPr b="1" lang="en-US"/>
              <a:t>Most points from previous memory loads are summarized by </a:t>
            </a:r>
            <a:r>
              <a:rPr b="1" lang="en-US">
                <a:solidFill>
                  <a:srgbClr val="D60093"/>
                </a:solidFill>
              </a:rPr>
              <a:t>simple statistics</a:t>
            </a:r>
            <a:endParaRPr/>
          </a:p>
          <a:p>
            <a:pPr indent="-320040" lvl="0" marL="438912" rtl="0" algn="l">
              <a:spcBef>
                <a:spcPts val="0"/>
              </a:spcBef>
              <a:spcAft>
                <a:spcPts val="0"/>
              </a:spcAft>
              <a:buSzPts val="2560"/>
              <a:buChar char="◼"/>
            </a:pPr>
            <a:r>
              <a:rPr lang="en-US">
                <a:solidFill>
                  <a:srgbClr val="0000FF"/>
                </a:solidFill>
              </a:rPr>
              <a:t>To begin, from the initial load we select the initial </a:t>
            </a:r>
            <a:r>
              <a:rPr b="1" i="1" lang="en-US">
                <a:solidFill>
                  <a:srgbClr val="0000FF"/>
                </a:solidFill>
              </a:rPr>
              <a:t>k</a:t>
            </a:r>
            <a:r>
              <a:rPr lang="en-US">
                <a:solidFill>
                  <a:srgbClr val="0000FF"/>
                </a:solidFill>
              </a:rPr>
              <a:t> centroids by some sensible approach:</a:t>
            </a:r>
            <a:endParaRPr/>
          </a:p>
          <a:p>
            <a:pPr indent="-274319" lvl="1" marL="731520" rtl="0" algn="l">
              <a:spcBef>
                <a:spcPts val="560"/>
              </a:spcBef>
              <a:spcAft>
                <a:spcPts val="0"/>
              </a:spcAft>
              <a:buSzPts val="2800"/>
              <a:buChar char="▪"/>
            </a:pPr>
            <a:r>
              <a:rPr lang="en-US"/>
              <a:t>Take </a:t>
            </a:r>
            <a:r>
              <a:rPr b="1" i="1" lang="en-US"/>
              <a:t>k</a:t>
            </a:r>
            <a:r>
              <a:rPr lang="en-US"/>
              <a:t> </a:t>
            </a:r>
            <a:r>
              <a:rPr lang="en-US">
                <a:solidFill>
                  <a:srgbClr val="FF0000"/>
                </a:solidFill>
              </a:rPr>
              <a:t>random points</a:t>
            </a:r>
            <a:endParaRPr/>
          </a:p>
          <a:p>
            <a:pPr indent="-274319" lvl="1" marL="731520" rtl="0" algn="l">
              <a:spcBef>
                <a:spcPts val="560"/>
              </a:spcBef>
              <a:spcAft>
                <a:spcPts val="0"/>
              </a:spcAft>
              <a:buSzPts val="2800"/>
              <a:buChar char="▪"/>
            </a:pPr>
            <a:r>
              <a:rPr lang="en-US"/>
              <a:t>Take </a:t>
            </a:r>
            <a:r>
              <a:rPr lang="en-US">
                <a:solidFill>
                  <a:srgbClr val="FF0000"/>
                </a:solidFill>
              </a:rPr>
              <a:t>a small random sample </a:t>
            </a:r>
            <a:r>
              <a:rPr lang="en-US"/>
              <a:t>and cluster optimally</a:t>
            </a:r>
            <a:endParaRPr/>
          </a:p>
          <a:p>
            <a:pPr indent="-274319" lvl="1" marL="731520" rtl="0" algn="l">
              <a:spcBef>
                <a:spcPts val="560"/>
              </a:spcBef>
              <a:spcAft>
                <a:spcPts val="0"/>
              </a:spcAft>
              <a:buSzPts val="2800"/>
              <a:buChar char="▪"/>
            </a:pPr>
            <a:r>
              <a:rPr lang="en-US"/>
              <a:t>Take a sample; pick a random point, and then </a:t>
            </a:r>
            <a:br>
              <a:rPr lang="en-US"/>
            </a:br>
            <a:r>
              <a:rPr b="1" i="1" lang="en-US"/>
              <a:t>k–1</a:t>
            </a:r>
            <a:r>
              <a:rPr lang="en-US"/>
              <a:t> more points, </a:t>
            </a:r>
            <a:r>
              <a:rPr lang="en-US">
                <a:solidFill>
                  <a:srgbClr val="FF0000"/>
                </a:solidFill>
              </a:rPr>
              <a:t>each as far from the previously selected points</a:t>
            </a:r>
            <a:r>
              <a:rPr lang="en-US"/>
              <a:t> as possible</a:t>
            </a:r>
            <a:endParaRPr/>
          </a:p>
        </p:txBody>
      </p:sp>
      <p:sp>
        <p:nvSpPr>
          <p:cNvPr id="708" name="Google Shape;708;p4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9" name="Google Shape;709;p4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Three Classes of Points</a:t>
            </a:r>
            <a:endParaRPr/>
          </a:p>
        </p:txBody>
      </p:sp>
      <p:sp>
        <p:nvSpPr>
          <p:cNvPr id="715" name="Google Shape;715;p41"/>
          <p:cNvSpPr txBox="1"/>
          <p:nvPr>
            <p:ph idx="1" type="body"/>
          </p:nvPr>
        </p:nvSpPr>
        <p:spPr>
          <a:xfrm>
            <a:off x="457200" y="1295400"/>
            <a:ext cx="7543800" cy="5486400"/>
          </a:xfrm>
          <a:prstGeom prst="rect">
            <a:avLst/>
          </a:prstGeom>
          <a:noFill/>
          <a:ln>
            <a:noFill/>
          </a:ln>
        </p:spPr>
        <p:txBody>
          <a:bodyPr anchorCtr="0" anchor="t" bIns="45700" lIns="54850" spcFirstLastPara="1" rIns="91425" wrap="square" tIns="91425">
            <a:normAutofit lnSpcReduction="10000"/>
          </a:bodyPr>
          <a:lstStyle/>
          <a:p>
            <a:pPr indent="0" lvl="0" marL="118871" rtl="0" algn="l">
              <a:spcBef>
                <a:spcPts val="0"/>
              </a:spcBef>
              <a:spcAft>
                <a:spcPts val="0"/>
              </a:spcAft>
              <a:buSzPts val="2560"/>
              <a:buNone/>
            </a:pPr>
            <a:r>
              <a:rPr b="1" lang="en-US">
                <a:solidFill>
                  <a:srgbClr val="0000FF"/>
                </a:solidFill>
              </a:rPr>
              <a:t>3 sets of points which we keep track of:</a:t>
            </a:r>
            <a:endParaRPr/>
          </a:p>
          <a:p>
            <a:pPr indent="-320040" lvl="0" marL="438912" rtl="0" algn="l">
              <a:spcBef>
                <a:spcPts val="0"/>
              </a:spcBef>
              <a:spcAft>
                <a:spcPts val="0"/>
              </a:spcAft>
              <a:buSzPts val="2560"/>
              <a:buChar char="◼"/>
            </a:pPr>
            <a:r>
              <a:rPr b="1" lang="en-US">
                <a:solidFill>
                  <a:srgbClr val="FF0066"/>
                </a:solidFill>
              </a:rPr>
              <a:t>Discard set (DS):</a:t>
            </a:r>
            <a:r>
              <a:rPr lang="en-US"/>
              <a:t> </a:t>
            </a:r>
            <a:endParaRPr/>
          </a:p>
          <a:p>
            <a:pPr indent="-274319" lvl="1" marL="731520" rtl="0" algn="l">
              <a:spcBef>
                <a:spcPts val="560"/>
              </a:spcBef>
              <a:spcAft>
                <a:spcPts val="0"/>
              </a:spcAft>
              <a:buSzPts val="2800"/>
              <a:buChar char="▪"/>
            </a:pPr>
            <a:r>
              <a:rPr lang="en-US"/>
              <a:t>Points </a:t>
            </a:r>
            <a:r>
              <a:rPr lang="en-US">
                <a:solidFill>
                  <a:srgbClr val="FF0000"/>
                </a:solidFill>
              </a:rPr>
              <a:t>close enough to a centroid </a:t>
            </a:r>
            <a:r>
              <a:rPr lang="en-US"/>
              <a:t>to be summarized</a:t>
            </a:r>
            <a:endParaRPr/>
          </a:p>
          <a:p>
            <a:pPr indent="-320040" lvl="0" marL="438912" rtl="0" algn="l">
              <a:spcBef>
                <a:spcPts val="0"/>
              </a:spcBef>
              <a:spcAft>
                <a:spcPts val="0"/>
              </a:spcAft>
              <a:buSzPts val="2560"/>
              <a:buChar char="◼"/>
            </a:pPr>
            <a:r>
              <a:rPr b="1" lang="en-US">
                <a:solidFill>
                  <a:srgbClr val="FF0066"/>
                </a:solidFill>
              </a:rPr>
              <a:t>Compression set (CS): </a:t>
            </a:r>
            <a:endParaRPr/>
          </a:p>
          <a:p>
            <a:pPr indent="-274319" lvl="1" marL="731520" rtl="0" algn="l">
              <a:spcBef>
                <a:spcPts val="560"/>
              </a:spcBef>
              <a:spcAft>
                <a:spcPts val="0"/>
              </a:spcAft>
              <a:buSzPts val="2800"/>
              <a:buChar char="▪"/>
            </a:pPr>
            <a:r>
              <a:rPr lang="en-US"/>
              <a:t>Groups of points that are close together but </a:t>
            </a:r>
            <a:r>
              <a:rPr lang="en-US">
                <a:solidFill>
                  <a:srgbClr val="FF0000"/>
                </a:solidFill>
              </a:rPr>
              <a:t>not</a:t>
            </a:r>
            <a:r>
              <a:rPr lang="en-US"/>
              <a:t> close to any </a:t>
            </a:r>
            <a:r>
              <a:rPr lang="en-US">
                <a:solidFill>
                  <a:srgbClr val="FF0000"/>
                </a:solidFill>
              </a:rPr>
              <a:t>existing centroid</a:t>
            </a:r>
            <a:endParaRPr/>
          </a:p>
          <a:p>
            <a:pPr indent="-274319" lvl="1" marL="731520" rtl="0" algn="l">
              <a:spcBef>
                <a:spcPts val="560"/>
              </a:spcBef>
              <a:spcAft>
                <a:spcPts val="0"/>
              </a:spcAft>
              <a:buSzPts val="2800"/>
              <a:buChar char="▪"/>
            </a:pPr>
            <a:r>
              <a:rPr lang="en-US"/>
              <a:t>These points are summarized, but not assigned to a cluster</a:t>
            </a:r>
            <a:endParaRPr/>
          </a:p>
          <a:p>
            <a:pPr indent="-320040" lvl="0" marL="438912" rtl="0" algn="l">
              <a:spcBef>
                <a:spcPts val="0"/>
              </a:spcBef>
              <a:spcAft>
                <a:spcPts val="0"/>
              </a:spcAft>
              <a:buSzPts val="2560"/>
              <a:buChar char="◼"/>
            </a:pPr>
            <a:r>
              <a:rPr b="1" lang="en-US">
                <a:solidFill>
                  <a:srgbClr val="FF0066"/>
                </a:solidFill>
              </a:rPr>
              <a:t>Retained set (RS):</a:t>
            </a:r>
            <a:r>
              <a:rPr lang="en-US"/>
              <a:t> </a:t>
            </a:r>
            <a:endParaRPr/>
          </a:p>
          <a:p>
            <a:pPr indent="-274319" lvl="1" marL="731520" rtl="0" algn="l">
              <a:spcBef>
                <a:spcPts val="560"/>
              </a:spcBef>
              <a:spcAft>
                <a:spcPts val="0"/>
              </a:spcAft>
              <a:buSzPts val="2800"/>
              <a:buChar char="▪"/>
            </a:pPr>
            <a:r>
              <a:rPr lang="en-US"/>
              <a:t>Isolated points waiting to be assigned to a compression set</a:t>
            </a:r>
            <a:endParaRPr/>
          </a:p>
        </p:txBody>
      </p:sp>
      <p:sp>
        <p:nvSpPr>
          <p:cNvPr id="716" name="Google Shape;716;p4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717" name="Google Shape;717;p4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2"/>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BFR: “Galaxies” Picture</a:t>
            </a:r>
            <a:endParaRPr/>
          </a:p>
        </p:txBody>
      </p:sp>
      <p:sp>
        <p:nvSpPr>
          <p:cNvPr id="724" name="Google Shape;724;p4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725" name="Google Shape;725;p4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726" name="Google Shape;726;p42"/>
          <p:cNvGrpSpPr/>
          <p:nvPr/>
        </p:nvGrpSpPr>
        <p:grpSpPr>
          <a:xfrm>
            <a:off x="533400" y="3852863"/>
            <a:ext cx="5489575" cy="1712913"/>
            <a:chOff x="336" y="2736"/>
            <a:chExt cx="3458" cy="1079"/>
          </a:xfrm>
        </p:grpSpPr>
        <p:sp>
          <p:nvSpPr>
            <p:cNvPr id="727" name="Google Shape;727;p42"/>
            <p:cNvSpPr/>
            <p:nvPr/>
          </p:nvSpPr>
          <p:spPr>
            <a:xfrm>
              <a:off x="1680" y="2736"/>
              <a:ext cx="1680" cy="624"/>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728" name="Google Shape;728;p42"/>
            <p:cNvSpPr txBox="1"/>
            <p:nvPr/>
          </p:nvSpPr>
          <p:spPr>
            <a:xfrm>
              <a:off x="336" y="3408"/>
              <a:ext cx="1369" cy="4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A cluster.  Its points</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are in the </a:t>
              </a:r>
              <a:r>
                <a:rPr b="1" lang="en-US" sz="1800">
                  <a:solidFill>
                    <a:srgbClr val="008000"/>
                  </a:solidFill>
                  <a:latin typeface="Arial"/>
                  <a:ea typeface="Arial"/>
                  <a:cs typeface="Arial"/>
                  <a:sym typeface="Arial"/>
                </a:rPr>
                <a:t>DS</a:t>
              </a:r>
              <a:r>
                <a:rPr lang="en-US" sz="1800">
                  <a:solidFill>
                    <a:srgbClr val="008000"/>
                  </a:solidFill>
                  <a:latin typeface="Arial"/>
                  <a:ea typeface="Arial"/>
                  <a:cs typeface="Arial"/>
                  <a:sym typeface="Arial"/>
                </a:rPr>
                <a:t>.</a:t>
              </a:r>
              <a:endParaRPr/>
            </a:p>
          </p:txBody>
        </p:sp>
        <p:grpSp>
          <p:nvGrpSpPr>
            <p:cNvPr id="729" name="Google Shape;729;p42"/>
            <p:cNvGrpSpPr/>
            <p:nvPr/>
          </p:nvGrpSpPr>
          <p:grpSpPr>
            <a:xfrm>
              <a:off x="2448" y="2928"/>
              <a:ext cx="192" cy="192"/>
              <a:chOff x="2448" y="2928"/>
              <a:chExt cx="192" cy="192"/>
            </a:xfrm>
          </p:grpSpPr>
          <p:cxnSp>
            <p:nvCxnSpPr>
              <p:cNvPr id="730" name="Google Shape;730;p42"/>
              <p:cNvCxnSpPr/>
              <p:nvPr/>
            </p:nvCxnSpPr>
            <p:spPr>
              <a:xfrm>
                <a:off x="2544" y="2928"/>
                <a:ext cx="0" cy="192"/>
              </a:xfrm>
              <a:prstGeom prst="straightConnector1">
                <a:avLst/>
              </a:prstGeom>
              <a:noFill/>
              <a:ln cap="flat" cmpd="sng" w="9525">
                <a:solidFill>
                  <a:schemeClr val="dk1"/>
                </a:solidFill>
                <a:prstDash val="solid"/>
                <a:round/>
                <a:headEnd len="med" w="med" type="none"/>
                <a:tailEnd len="med" w="med" type="none"/>
              </a:ln>
            </p:spPr>
          </p:cxnSp>
          <p:cxnSp>
            <p:nvCxnSpPr>
              <p:cNvPr id="731" name="Google Shape;731;p42"/>
              <p:cNvCxnSpPr/>
              <p:nvPr/>
            </p:nvCxnSpPr>
            <p:spPr>
              <a:xfrm>
                <a:off x="2448" y="3024"/>
                <a:ext cx="192" cy="0"/>
              </a:xfrm>
              <a:prstGeom prst="straightConnector1">
                <a:avLst/>
              </a:prstGeom>
              <a:noFill/>
              <a:ln cap="flat" cmpd="sng" w="9525">
                <a:solidFill>
                  <a:schemeClr val="dk1"/>
                </a:solidFill>
                <a:prstDash val="solid"/>
                <a:round/>
                <a:headEnd len="med" w="med" type="none"/>
                <a:tailEnd len="med" w="med" type="none"/>
              </a:ln>
            </p:spPr>
          </p:cxnSp>
        </p:grpSp>
        <p:sp>
          <p:nvSpPr>
            <p:cNvPr id="732" name="Google Shape;732;p42"/>
            <p:cNvSpPr txBox="1"/>
            <p:nvPr/>
          </p:nvSpPr>
          <p:spPr>
            <a:xfrm>
              <a:off x="2870" y="3477"/>
              <a:ext cx="924"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The centroid</a:t>
              </a:r>
              <a:endParaRPr/>
            </a:p>
          </p:txBody>
        </p:sp>
        <p:cxnSp>
          <p:nvCxnSpPr>
            <p:cNvPr id="733" name="Google Shape;733;p42"/>
            <p:cNvCxnSpPr/>
            <p:nvPr/>
          </p:nvCxnSpPr>
          <p:spPr>
            <a:xfrm rot="10800000">
              <a:off x="2564" y="3072"/>
              <a:ext cx="912" cy="432"/>
            </a:xfrm>
            <a:prstGeom prst="straightConnector1">
              <a:avLst/>
            </a:prstGeom>
            <a:noFill/>
            <a:ln cap="flat" cmpd="sng" w="9525">
              <a:solidFill>
                <a:schemeClr val="dk1"/>
              </a:solidFill>
              <a:prstDash val="solid"/>
              <a:round/>
              <a:headEnd len="med" w="med" type="none"/>
              <a:tailEnd len="med" w="med" type="triangle"/>
            </a:ln>
          </p:spPr>
        </p:cxnSp>
      </p:grpSp>
      <p:grpSp>
        <p:nvGrpSpPr>
          <p:cNvPr id="734" name="Google Shape;734;p42"/>
          <p:cNvGrpSpPr/>
          <p:nvPr/>
        </p:nvGrpSpPr>
        <p:grpSpPr>
          <a:xfrm>
            <a:off x="1524000" y="1338262"/>
            <a:ext cx="5562600" cy="2143125"/>
            <a:chOff x="960" y="1152"/>
            <a:chExt cx="3504" cy="1350"/>
          </a:xfrm>
        </p:grpSpPr>
        <p:sp>
          <p:nvSpPr>
            <p:cNvPr id="735" name="Google Shape;735;p42"/>
            <p:cNvSpPr/>
            <p:nvPr/>
          </p:nvSpPr>
          <p:spPr>
            <a:xfrm>
              <a:off x="960" y="1824"/>
              <a:ext cx="288" cy="528"/>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736" name="Google Shape;736;p42"/>
            <p:cNvSpPr/>
            <p:nvPr/>
          </p:nvSpPr>
          <p:spPr>
            <a:xfrm>
              <a:off x="3936" y="2016"/>
              <a:ext cx="528" cy="384"/>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737" name="Google Shape;737;p42"/>
            <p:cNvSpPr/>
            <p:nvPr/>
          </p:nvSpPr>
          <p:spPr>
            <a:xfrm>
              <a:off x="2256" y="1152"/>
              <a:ext cx="432" cy="480"/>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grpSp>
          <p:nvGrpSpPr>
            <p:cNvPr id="738" name="Google Shape;738;p42"/>
            <p:cNvGrpSpPr/>
            <p:nvPr/>
          </p:nvGrpSpPr>
          <p:grpSpPr>
            <a:xfrm>
              <a:off x="1008" y="1968"/>
              <a:ext cx="192" cy="192"/>
              <a:chOff x="2448" y="2928"/>
              <a:chExt cx="192" cy="192"/>
            </a:xfrm>
          </p:grpSpPr>
          <p:cxnSp>
            <p:nvCxnSpPr>
              <p:cNvPr id="739" name="Google Shape;739;p42"/>
              <p:cNvCxnSpPr/>
              <p:nvPr/>
            </p:nvCxnSpPr>
            <p:spPr>
              <a:xfrm>
                <a:off x="2544" y="2928"/>
                <a:ext cx="0" cy="192"/>
              </a:xfrm>
              <a:prstGeom prst="straightConnector1">
                <a:avLst/>
              </a:prstGeom>
              <a:noFill/>
              <a:ln cap="flat" cmpd="sng" w="9525">
                <a:solidFill>
                  <a:schemeClr val="dk1"/>
                </a:solidFill>
                <a:prstDash val="solid"/>
                <a:round/>
                <a:headEnd len="med" w="med" type="none"/>
                <a:tailEnd len="med" w="med" type="none"/>
              </a:ln>
            </p:spPr>
          </p:cxnSp>
          <p:cxnSp>
            <p:nvCxnSpPr>
              <p:cNvPr id="740" name="Google Shape;740;p42"/>
              <p:cNvCxnSpPr/>
              <p:nvPr/>
            </p:nvCxnSpPr>
            <p:spPr>
              <a:xfrm>
                <a:off x="2448" y="3024"/>
                <a:ext cx="192" cy="0"/>
              </a:xfrm>
              <a:prstGeom prst="straightConnector1">
                <a:avLst/>
              </a:prstGeom>
              <a:noFill/>
              <a:ln cap="flat" cmpd="sng" w="9525">
                <a:solidFill>
                  <a:schemeClr val="dk1"/>
                </a:solidFill>
                <a:prstDash val="solid"/>
                <a:round/>
                <a:headEnd len="med" w="med" type="none"/>
                <a:tailEnd len="med" w="med" type="none"/>
              </a:ln>
            </p:spPr>
          </p:cxnSp>
        </p:grpSp>
        <p:grpSp>
          <p:nvGrpSpPr>
            <p:cNvPr id="741" name="Google Shape;741;p42"/>
            <p:cNvGrpSpPr/>
            <p:nvPr/>
          </p:nvGrpSpPr>
          <p:grpSpPr>
            <a:xfrm>
              <a:off x="4080" y="2112"/>
              <a:ext cx="192" cy="192"/>
              <a:chOff x="2448" y="2928"/>
              <a:chExt cx="192" cy="192"/>
            </a:xfrm>
          </p:grpSpPr>
          <p:cxnSp>
            <p:nvCxnSpPr>
              <p:cNvPr id="742" name="Google Shape;742;p42"/>
              <p:cNvCxnSpPr/>
              <p:nvPr/>
            </p:nvCxnSpPr>
            <p:spPr>
              <a:xfrm>
                <a:off x="2544" y="2928"/>
                <a:ext cx="0" cy="192"/>
              </a:xfrm>
              <a:prstGeom prst="straightConnector1">
                <a:avLst/>
              </a:prstGeom>
              <a:noFill/>
              <a:ln cap="flat" cmpd="sng" w="9525">
                <a:solidFill>
                  <a:schemeClr val="dk1"/>
                </a:solidFill>
                <a:prstDash val="solid"/>
                <a:round/>
                <a:headEnd len="med" w="med" type="none"/>
                <a:tailEnd len="med" w="med" type="none"/>
              </a:ln>
            </p:spPr>
          </p:cxnSp>
          <p:cxnSp>
            <p:nvCxnSpPr>
              <p:cNvPr id="743" name="Google Shape;743;p42"/>
              <p:cNvCxnSpPr/>
              <p:nvPr/>
            </p:nvCxnSpPr>
            <p:spPr>
              <a:xfrm>
                <a:off x="2448" y="3024"/>
                <a:ext cx="192" cy="0"/>
              </a:xfrm>
              <a:prstGeom prst="straightConnector1">
                <a:avLst/>
              </a:prstGeom>
              <a:noFill/>
              <a:ln cap="flat" cmpd="sng" w="9525">
                <a:solidFill>
                  <a:schemeClr val="dk1"/>
                </a:solidFill>
                <a:prstDash val="solid"/>
                <a:round/>
                <a:headEnd len="med" w="med" type="none"/>
                <a:tailEnd len="med" w="med" type="none"/>
              </a:ln>
            </p:spPr>
          </p:cxnSp>
        </p:grpSp>
        <p:grpSp>
          <p:nvGrpSpPr>
            <p:cNvPr id="744" name="Google Shape;744;p42"/>
            <p:cNvGrpSpPr/>
            <p:nvPr/>
          </p:nvGrpSpPr>
          <p:grpSpPr>
            <a:xfrm>
              <a:off x="2352" y="1296"/>
              <a:ext cx="192" cy="192"/>
              <a:chOff x="2448" y="2928"/>
              <a:chExt cx="192" cy="192"/>
            </a:xfrm>
          </p:grpSpPr>
          <p:cxnSp>
            <p:nvCxnSpPr>
              <p:cNvPr id="745" name="Google Shape;745;p42"/>
              <p:cNvCxnSpPr/>
              <p:nvPr/>
            </p:nvCxnSpPr>
            <p:spPr>
              <a:xfrm>
                <a:off x="2544" y="2928"/>
                <a:ext cx="0" cy="192"/>
              </a:xfrm>
              <a:prstGeom prst="straightConnector1">
                <a:avLst/>
              </a:prstGeom>
              <a:noFill/>
              <a:ln cap="flat" cmpd="sng" w="9525">
                <a:solidFill>
                  <a:schemeClr val="dk1"/>
                </a:solidFill>
                <a:prstDash val="solid"/>
                <a:round/>
                <a:headEnd len="med" w="med" type="none"/>
                <a:tailEnd len="med" w="med" type="none"/>
              </a:ln>
            </p:spPr>
          </p:cxnSp>
          <p:cxnSp>
            <p:nvCxnSpPr>
              <p:cNvPr id="746" name="Google Shape;746;p42"/>
              <p:cNvCxnSpPr/>
              <p:nvPr/>
            </p:nvCxnSpPr>
            <p:spPr>
              <a:xfrm>
                <a:off x="2448" y="3024"/>
                <a:ext cx="192" cy="0"/>
              </a:xfrm>
              <a:prstGeom prst="straightConnector1">
                <a:avLst/>
              </a:prstGeom>
              <a:noFill/>
              <a:ln cap="flat" cmpd="sng" w="9525">
                <a:solidFill>
                  <a:schemeClr val="dk1"/>
                </a:solidFill>
                <a:prstDash val="solid"/>
                <a:round/>
                <a:headEnd len="med" w="med" type="none"/>
                <a:tailEnd len="med" w="med" type="none"/>
              </a:ln>
            </p:spPr>
          </p:cxnSp>
        </p:grpSp>
        <p:sp>
          <p:nvSpPr>
            <p:cNvPr id="747" name="Google Shape;747;p42"/>
            <p:cNvSpPr txBox="1"/>
            <p:nvPr/>
          </p:nvSpPr>
          <p:spPr>
            <a:xfrm>
              <a:off x="1920" y="1920"/>
              <a:ext cx="1288" cy="5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Compressed sets.</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Their points are in</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the </a:t>
              </a:r>
              <a:r>
                <a:rPr b="1" lang="en-US" sz="1800">
                  <a:solidFill>
                    <a:srgbClr val="008000"/>
                  </a:solidFill>
                  <a:latin typeface="Arial"/>
                  <a:ea typeface="Arial"/>
                  <a:cs typeface="Arial"/>
                  <a:sym typeface="Arial"/>
                </a:rPr>
                <a:t>CS</a:t>
              </a:r>
              <a:r>
                <a:rPr lang="en-US" sz="1800">
                  <a:solidFill>
                    <a:srgbClr val="008000"/>
                  </a:solidFill>
                  <a:latin typeface="Arial"/>
                  <a:ea typeface="Arial"/>
                  <a:cs typeface="Arial"/>
                  <a:sym typeface="Arial"/>
                </a:rPr>
                <a:t>.</a:t>
              </a:r>
              <a:endParaRPr/>
            </a:p>
          </p:txBody>
        </p:sp>
        <p:cxnSp>
          <p:nvCxnSpPr>
            <p:cNvPr id="748" name="Google Shape;748;p42"/>
            <p:cNvCxnSpPr/>
            <p:nvPr/>
          </p:nvCxnSpPr>
          <p:spPr>
            <a:xfrm rot="10800000">
              <a:off x="1296" y="2084"/>
              <a:ext cx="672" cy="144"/>
            </a:xfrm>
            <a:prstGeom prst="straightConnector1">
              <a:avLst/>
            </a:prstGeom>
            <a:noFill/>
            <a:ln cap="flat" cmpd="sng" w="9525">
              <a:solidFill>
                <a:schemeClr val="dk1"/>
              </a:solidFill>
              <a:prstDash val="solid"/>
              <a:round/>
              <a:headEnd len="med" w="med" type="none"/>
              <a:tailEnd len="med" w="med" type="triangle"/>
            </a:ln>
          </p:spPr>
        </p:cxnSp>
        <p:cxnSp>
          <p:nvCxnSpPr>
            <p:cNvPr id="749" name="Google Shape;749;p42"/>
            <p:cNvCxnSpPr/>
            <p:nvPr/>
          </p:nvCxnSpPr>
          <p:spPr>
            <a:xfrm rot="10800000">
              <a:off x="2472" y="1670"/>
              <a:ext cx="0" cy="288"/>
            </a:xfrm>
            <a:prstGeom prst="straightConnector1">
              <a:avLst/>
            </a:prstGeom>
            <a:noFill/>
            <a:ln cap="flat" cmpd="sng" w="9525">
              <a:solidFill>
                <a:schemeClr val="dk1"/>
              </a:solidFill>
              <a:prstDash val="solid"/>
              <a:round/>
              <a:headEnd len="med" w="med" type="none"/>
              <a:tailEnd len="med" w="med" type="triangle"/>
            </a:ln>
          </p:spPr>
        </p:cxnSp>
        <p:cxnSp>
          <p:nvCxnSpPr>
            <p:cNvPr id="750" name="Google Shape;750;p42"/>
            <p:cNvCxnSpPr/>
            <p:nvPr/>
          </p:nvCxnSpPr>
          <p:spPr>
            <a:xfrm>
              <a:off x="3552" y="2160"/>
              <a:ext cx="384" cy="48"/>
            </a:xfrm>
            <a:prstGeom prst="straightConnector1">
              <a:avLst/>
            </a:prstGeom>
            <a:noFill/>
            <a:ln cap="flat" cmpd="sng" w="9525">
              <a:solidFill>
                <a:schemeClr val="dk1"/>
              </a:solidFill>
              <a:prstDash val="solid"/>
              <a:round/>
              <a:headEnd len="med" w="med" type="none"/>
              <a:tailEnd len="med" w="med" type="triangle"/>
            </a:ln>
          </p:spPr>
        </p:cxnSp>
      </p:grpSp>
      <p:grpSp>
        <p:nvGrpSpPr>
          <p:cNvPr id="751" name="Google Shape;751;p42"/>
          <p:cNvGrpSpPr/>
          <p:nvPr/>
        </p:nvGrpSpPr>
        <p:grpSpPr>
          <a:xfrm>
            <a:off x="1676400" y="1295400"/>
            <a:ext cx="6464300" cy="3090862"/>
            <a:chOff x="1056" y="1125"/>
            <a:chExt cx="4072" cy="1947"/>
          </a:xfrm>
        </p:grpSpPr>
        <p:sp>
          <p:nvSpPr>
            <p:cNvPr id="752" name="Google Shape;752;p42"/>
            <p:cNvSpPr/>
            <p:nvPr/>
          </p:nvSpPr>
          <p:spPr>
            <a:xfrm>
              <a:off x="1056" y="1296"/>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753" name="Google Shape;753;p42"/>
            <p:cNvSpPr/>
            <p:nvPr/>
          </p:nvSpPr>
          <p:spPr>
            <a:xfrm>
              <a:off x="1200" y="278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754" name="Google Shape;754;p42"/>
            <p:cNvSpPr/>
            <p:nvPr/>
          </p:nvSpPr>
          <p:spPr>
            <a:xfrm>
              <a:off x="4272" y="302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755" name="Google Shape;755;p42"/>
            <p:cNvSpPr/>
            <p:nvPr/>
          </p:nvSpPr>
          <p:spPr>
            <a:xfrm>
              <a:off x="3840" y="134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756" name="Google Shape;756;p42"/>
            <p:cNvSpPr txBox="1"/>
            <p:nvPr/>
          </p:nvSpPr>
          <p:spPr>
            <a:xfrm>
              <a:off x="4454" y="1125"/>
              <a:ext cx="674" cy="4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Points in</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the </a:t>
              </a:r>
              <a:r>
                <a:rPr b="1" lang="en-US" sz="1800">
                  <a:solidFill>
                    <a:srgbClr val="008000"/>
                  </a:solidFill>
                  <a:latin typeface="Arial"/>
                  <a:ea typeface="Arial"/>
                  <a:cs typeface="Arial"/>
                  <a:sym typeface="Arial"/>
                </a:rPr>
                <a:t>RS</a:t>
              </a:r>
              <a:endParaRPr/>
            </a:p>
          </p:txBody>
        </p:sp>
        <p:cxnSp>
          <p:nvCxnSpPr>
            <p:cNvPr id="757" name="Google Shape;757;p42"/>
            <p:cNvCxnSpPr/>
            <p:nvPr/>
          </p:nvCxnSpPr>
          <p:spPr>
            <a:xfrm rot="10800000">
              <a:off x="3936" y="1368"/>
              <a:ext cx="528" cy="0"/>
            </a:xfrm>
            <a:prstGeom prst="straightConnector1">
              <a:avLst/>
            </a:prstGeom>
            <a:noFill/>
            <a:ln cap="flat" cmpd="sng" w="9525">
              <a:solidFill>
                <a:schemeClr val="dk1"/>
              </a:solidFill>
              <a:prstDash val="solid"/>
              <a:round/>
              <a:headEnd len="med" w="med" type="none"/>
              <a:tailEnd len="med" w="med" type="triangle"/>
            </a:ln>
          </p:spPr>
        </p:cxnSp>
        <p:cxnSp>
          <p:nvCxnSpPr>
            <p:cNvPr id="758" name="Google Shape;758;p42"/>
            <p:cNvCxnSpPr/>
            <p:nvPr/>
          </p:nvCxnSpPr>
          <p:spPr>
            <a:xfrm flipH="1">
              <a:off x="4320" y="1488"/>
              <a:ext cx="528" cy="1536"/>
            </a:xfrm>
            <a:prstGeom prst="straightConnector1">
              <a:avLst/>
            </a:prstGeom>
            <a:noFill/>
            <a:ln cap="flat" cmpd="sng" w="9525">
              <a:solidFill>
                <a:schemeClr val="dk1"/>
              </a:solidFill>
              <a:prstDash val="solid"/>
              <a:round/>
              <a:headEnd len="med" w="med" type="none"/>
              <a:tailEnd len="med" w="med" type="triangle"/>
            </a:ln>
          </p:spPr>
        </p:cxnSp>
      </p:grpSp>
      <p:sp>
        <p:nvSpPr>
          <p:cNvPr id="759" name="Google Shape;759;p42"/>
          <p:cNvSpPr/>
          <p:nvPr/>
        </p:nvSpPr>
        <p:spPr>
          <a:xfrm>
            <a:off x="2667000" y="5867400"/>
            <a:ext cx="64008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8000"/>
                </a:solidFill>
                <a:latin typeface="Arial"/>
                <a:ea typeface="Arial"/>
                <a:cs typeface="Arial"/>
                <a:sym typeface="Arial"/>
              </a:rPr>
              <a:t>Discard set (DS):</a:t>
            </a:r>
            <a:r>
              <a:rPr lang="en-US" sz="1600">
                <a:solidFill>
                  <a:srgbClr val="008000"/>
                </a:solidFill>
                <a:latin typeface="Arial"/>
                <a:ea typeface="Arial"/>
                <a:cs typeface="Arial"/>
                <a:sym typeface="Arial"/>
              </a:rPr>
              <a:t>  Close enough to a centroid to be summarized</a:t>
            </a:r>
            <a:endParaRPr/>
          </a:p>
          <a:p>
            <a:pPr indent="0" lvl="0" marL="0" marR="0" rtl="0" algn="l">
              <a:spcBef>
                <a:spcPts val="0"/>
              </a:spcBef>
              <a:spcAft>
                <a:spcPts val="0"/>
              </a:spcAft>
              <a:buNone/>
            </a:pPr>
            <a:r>
              <a:rPr b="1" lang="en-US" sz="1600">
                <a:solidFill>
                  <a:srgbClr val="008000"/>
                </a:solidFill>
                <a:latin typeface="Arial"/>
                <a:ea typeface="Arial"/>
                <a:cs typeface="Arial"/>
                <a:sym typeface="Arial"/>
              </a:rPr>
              <a:t>Compression set (CS):</a:t>
            </a:r>
            <a:r>
              <a:rPr lang="en-US" sz="1600">
                <a:solidFill>
                  <a:srgbClr val="008000"/>
                </a:solidFill>
                <a:latin typeface="Arial"/>
                <a:ea typeface="Arial"/>
                <a:cs typeface="Arial"/>
                <a:sym typeface="Arial"/>
              </a:rPr>
              <a:t>  Summarized, but not assigned to a cluster</a:t>
            </a:r>
            <a:endParaRPr/>
          </a:p>
          <a:p>
            <a:pPr indent="0" lvl="0" marL="0" marR="0" rtl="0" algn="l">
              <a:spcBef>
                <a:spcPts val="0"/>
              </a:spcBef>
              <a:spcAft>
                <a:spcPts val="0"/>
              </a:spcAft>
              <a:buNone/>
            </a:pPr>
            <a:r>
              <a:rPr b="1" lang="en-US" sz="1600">
                <a:solidFill>
                  <a:srgbClr val="008000"/>
                </a:solidFill>
                <a:latin typeface="Arial"/>
                <a:ea typeface="Arial"/>
                <a:cs typeface="Arial"/>
                <a:sym typeface="Arial"/>
              </a:rPr>
              <a:t>Retained set (RS):</a:t>
            </a:r>
            <a:r>
              <a:rPr lang="en-US" sz="1600">
                <a:solidFill>
                  <a:srgbClr val="008000"/>
                </a:solidFill>
                <a:latin typeface="Arial"/>
                <a:ea typeface="Arial"/>
                <a:cs typeface="Arial"/>
                <a:sym typeface="Arial"/>
              </a:rPr>
              <a:t> Isolated points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Summarizing Sets of Points</a:t>
            </a:r>
            <a:endParaRPr/>
          </a:p>
        </p:txBody>
      </p:sp>
      <p:sp>
        <p:nvSpPr>
          <p:cNvPr id="765" name="Google Shape;765;p43"/>
          <p:cNvSpPr txBox="1"/>
          <p:nvPr>
            <p:ph idx="1" type="body"/>
          </p:nvPr>
        </p:nvSpPr>
        <p:spPr>
          <a:xfrm>
            <a:off x="457200" y="1295400"/>
            <a:ext cx="7924800" cy="5257801"/>
          </a:xfrm>
          <a:prstGeom prst="rect">
            <a:avLst/>
          </a:prstGeom>
          <a:noFill/>
          <a:ln>
            <a:noFill/>
          </a:ln>
        </p:spPr>
        <p:txBody>
          <a:bodyPr anchorCtr="0" anchor="t" bIns="45700" lIns="54850" spcFirstLastPara="1" rIns="91425" wrap="square" tIns="91425">
            <a:normAutofit/>
          </a:bodyPr>
          <a:lstStyle/>
          <a:p>
            <a:pPr indent="0" lvl="0" marL="118871" rtl="0" algn="l">
              <a:spcBef>
                <a:spcPts val="0"/>
              </a:spcBef>
              <a:spcAft>
                <a:spcPts val="0"/>
              </a:spcAft>
              <a:buSzPts val="2560"/>
              <a:buNone/>
            </a:pPr>
            <a:r>
              <a:rPr b="1" lang="en-US">
                <a:solidFill>
                  <a:srgbClr val="0000FF"/>
                </a:solidFill>
              </a:rPr>
              <a:t>For each cluster, the discard set (DS) is </a:t>
            </a:r>
            <a:r>
              <a:rPr b="1" lang="en-US" u="sng">
                <a:solidFill>
                  <a:srgbClr val="0000FF"/>
                </a:solidFill>
              </a:rPr>
              <a:t>summarized</a:t>
            </a:r>
            <a:r>
              <a:rPr b="1" lang="en-US">
                <a:solidFill>
                  <a:srgbClr val="0000FF"/>
                </a:solidFill>
              </a:rPr>
              <a:t> by:</a:t>
            </a:r>
            <a:endParaRPr/>
          </a:p>
          <a:p>
            <a:pPr indent="-320040" lvl="0" marL="438912" rtl="0" algn="l">
              <a:spcBef>
                <a:spcPts val="0"/>
              </a:spcBef>
              <a:spcAft>
                <a:spcPts val="0"/>
              </a:spcAft>
              <a:buSzPts val="2560"/>
              <a:buChar char="◼"/>
            </a:pPr>
            <a:r>
              <a:rPr lang="en-US"/>
              <a:t>The number of points,</a:t>
            </a:r>
            <a:r>
              <a:rPr b="1" i="1" lang="en-US">
                <a:solidFill>
                  <a:srgbClr val="FF0066"/>
                </a:solidFill>
              </a:rPr>
              <a:t> N</a:t>
            </a:r>
            <a:endParaRPr/>
          </a:p>
          <a:p>
            <a:pPr indent="-320040" lvl="0" marL="438912" rtl="0" algn="l">
              <a:spcBef>
                <a:spcPts val="0"/>
              </a:spcBef>
              <a:spcAft>
                <a:spcPts val="0"/>
              </a:spcAft>
              <a:buSzPts val="2560"/>
              <a:buChar char="◼"/>
            </a:pPr>
            <a:r>
              <a:rPr lang="en-US"/>
              <a:t>The vector </a:t>
            </a:r>
            <a:r>
              <a:rPr b="1" i="1" lang="en-US">
                <a:solidFill>
                  <a:srgbClr val="FF0066"/>
                </a:solidFill>
              </a:rPr>
              <a:t>SUM</a:t>
            </a:r>
            <a:r>
              <a:rPr lang="en-US"/>
              <a:t>, whose </a:t>
            </a:r>
            <a:r>
              <a:rPr i="1" lang="en-US"/>
              <a:t>i</a:t>
            </a:r>
            <a:r>
              <a:rPr baseline="30000" lang="en-US"/>
              <a:t>th</a:t>
            </a:r>
            <a:r>
              <a:rPr lang="en-US"/>
              <a:t> component is the sum of the coordinates of the points in the </a:t>
            </a:r>
            <a:r>
              <a:rPr i="1" lang="en-US"/>
              <a:t>i</a:t>
            </a:r>
            <a:r>
              <a:rPr baseline="30000" lang="en-US"/>
              <a:t>th</a:t>
            </a:r>
            <a:r>
              <a:rPr lang="en-US"/>
              <a:t> dimension</a:t>
            </a:r>
            <a:endParaRPr/>
          </a:p>
          <a:p>
            <a:pPr indent="-320040" lvl="0" marL="438912" rtl="0" algn="l">
              <a:spcBef>
                <a:spcPts val="0"/>
              </a:spcBef>
              <a:spcAft>
                <a:spcPts val="0"/>
              </a:spcAft>
              <a:buSzPts val="2560"/>
              <a:buChar char="◼"/>
            </a:pPr>
            <a:r>
              <a:rPr lang="en-US"/>
              <a:t>The vector </a:t>
            </a:r>
            <a:r>
              <a:rPr b="1" i="1" lang="en-US">
                <a:solidFill>
                  <a:srgbClr val="FF0066"/>
                </a:solidFill>
              </a:rPr>
              <a:t>SUMSQ</a:t>
            </a:r>
            <a:r>
              <a:rPr lang="en-US"/>
              <a:t>: </a:t>
            </a:r>
            <a:r>
              <a:rPr i="1" lang="en-US"/>
              <a:t>i</a:t>
            </a:r>
            <a:r>
              <a:rPr baseline="30000" lang="en-US"/>
              <a:t>th</a:t>
            </a:r>
            <a:r>
              <a:rPr lang="en-US"/>
              <a:t> component = sum of squares of coordinates in </a:t>
            </a:r>
            <a:r>
              <a:rPr i="1" lang="en-US"/>
              <a:t>i</a:t>
            </a:r>
            <a:r>
              <a:rPr baseline="30000" lang="en-US"/>
              <a:t>th</a:t>
            </a:r>
            <a:r>
              <a:rPr lang="en-US"/>
              <a:t> dimension</a:t>
            </a:r>
            <a:endParaRPr/>
          </a:p>
        </p:txBody>
      </p:sp>
      <p:sp>
        <p:nvSpPr>
          <p:cNvPr id="766" name="Google Shape;766;p4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767" name="Google Shape;767;p4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768" name="Google Shape;768;p43"/>
          <p:cNvGrpSpPr/>
          <p:nvPr/>
        </p:nvGrpSpPr>
        <p:grpSpPr>
          <a:xfrm>
            <a:off x="4571999" y="5346967"/>
            <a:ext cx="4572001" cy="1395413"/>
            <a:chOff x="914" y="2736"/>
            <a:chExt cx="2880" cy="879"/>
          </a:xfrm>
        </p:grpSpPr>
        <p:sp>
          <p:nvSpPr>
            <p:cNvPr id="769" name="Google Shape;769;p43"/>
            <p:cNvSpPr/>
            <p:nvPr/>
          </p:nvSpPr>
          <p:spPr>
            <a:xfrm>
              <a:off x="1680" y="2736"/>
              <a:ext cx="1680" cy="624"/>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770" name="Google Shape;770;p43"/>
            <p:cNvSpPr txBox="1"/>
            <p:nvPr/>
          </p:nvSpPr>
          <p:spPr>
            <a:xfrm>
              <a:off x="914" y="3208"/>
              <a:ext cx="2304" cy="4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A cluster.  </a:t>
              </a:r>
              <a:br>
                <a:rPr lang="en-US" sz="1800">
                  <a:solidFill>
                    <a:srgbClr val="008000"/>
                  </a:solidFill>
                  <a:latin typeface="Arial"/>
                  <a:ea typeface="Arial"/>
                  <a:cs typeface="Arial"/>
                  <a:sym typeface="Arial"/>
                </a:rPr>
              </a:br>
              <a:r>
                <a:rPr lang="en-US" sz="1800">
                  <a:solidFill>
                    <a:srgbClr val="008000"/>
                  </a:solidFill>
                  <a:latin typeface="Arial"/>
                  <a:ea typeface="Arial"/>
                  <a:cs typeface="Arial"/>
                  <a:sym typeface="Arial"/>
                </a:rPr>
                <a:t>All its points are in the </a:t>
              </a:r>
              <a:r>
                <a:rPr b="1" lang="en-US" sz="1800">
                  <a:solidFill>
                    <a:srgbClr val="008000"/>
                  </a:solidFill>
                  <a:latin typeface="Arial"/>
                  <a:ea typeface="Arial"/>
                  <a:cs typeface="Arial"/>
                  <a:sym typeface="Arial"/>
                </a:rPr>
                <a:t>DS</a:t>
              </a:r>
              <a:r>
                <a:rPr lang="en-US" sz="1800">
                  <a:solidFill>
                    <a:srgbClr val="008000"/>
                  </a:solidFill>
                  <a:latin typeface="Arial"/>
                  <a:ea typeface="Arial"/>
                  <a:cs typeface="Arial"/>
                  <a:sym typeface="Arial"/>
                </a:rPr>
                <a:t>.</a:t>
              </a:r>
              <a:endParaRPr/>
            </a:p>
          </p:txBody>
        </p:sp>
        <p:grpSp>
          <p:nvGrpSpPr>
            <p:cNvPr id="771" name="Google Shape;771;p43"/>
            <p:cNvGrpSpPr/>
            <p:nvPr/>
          </p:nvGrpSpPr>
          <p:grpSpPr>
            <a:xfrm>
              <a:off x="2448" y="2928"/>
              <a:ext cx="192" cy="192"/>
              <a:chOff x="2448" y="2928"/>
              <a:chExt cx="192" cy="192"/>
            </a:xfrm>
          </p:grpSpPr>
          <p:cxnSp>
            <p:nvCxnSpPr>
              <p:cNvPr id="772" name="Google Shape;772;p43"/>
              <p:cNvCxnSpPr/>
              <p:nvPr/>
            </p:nvCxnSpPr>
            <p:spPr>
              <a:xfrm>
                <a:off x="2544" y="2928"/>
                <a:ext cx="0" cy="192"/>
              </a:xfrm>
              <a:prstGeom prst="straightConnector1">
                <a:avLst/>
              </a:prstGeom>
              <a:noFill/>
              <a:ln cap="flat" cmpd="sng" w="9525">
                <a:solidFill>
                  <a:schemeClr val="dk1"/>
                </a:solidFill>
                <a:prstDash val="solid"/>
                <a:round/>
                <a:headEnd len="med" w="med" type="none"/>
                <a:tailEnd len="med" w="med" type="none"/>
              </a:ln>
            </p:spPr>
          </p:cxnSp>
          <p:cxnSp>
            <p:nvCxnSpPr>
              <p:cNvPr id="773" name="Google Shape;773;p43"/>
              <p:cNvCxnSpPr/>
              <p:nvPr/>
            </p:nvCxnSpPr>
            <p:spPr>
              <a:xfrm>
                <a:off x="2448" y="3024"/>
                <a:ext cx="192" cy="0"/>
              </a:xfrm>
              <a:prstGeom prst="straightConnector1">
                <a:avLst/>
              </a:prstGeom>
              <a:noFill/>
              <a:ln cap="flat" cmpd="sng" w="9525">
                <a:solidFill>
                  <a:schemeClr val="dk1"/>
                </a:solidFill>
                <a:prstDash val="solid"/>
                <a:round/>
                <a:headEnd len="med" w="med" type="none"/>
                <a:tailEnd len="med" w="med" type="none"/>
              </a:ln>
            </p:spPr>
          </p:cxnSp>
        </p:grpSp>
        <p:sp>
          <p:nvSpPr>
            <p:cNvPr id="774" name="Google Shape;774;p43"/>
            <p:cNvSpPr txBox="1"/>
            <p:nvPr/>
          </p:nvSpPr>
          <p:spPr>
            <a:xfrm>
              <a:off x="2870" y="3311"/>
              <a:ext cx="924"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The centroid</a:t>
              </a:r>
              <a:endParaRPr/>
            </a:p>
          </p:txBody>
        </p:sp>
        <p:cxnSp>
          <p:nvCxnSpPr>
            <p:cNvPr id="775" name="Google Shape;775;p43"/>
            <p:cNvCxnSpPr/>
            <p:nvPr/>
          </p:nvCxnSpPr>
          <p:spPr>
            <a:xfrm rot="10800000">
              <a:off x="2564" y="3072"/>
              <a:ext cx="768" cy="288"/>
            </a:xfrm>
            <a:prstGeom prst="straightConnector1">
              <a:avLst/>
            </a:prstGeom>
            <a:noFill/>
            <a:ln cap="flat" cmpd="sng" w="9525">
              <a:solidFill>
                <a:schemeClr val="dk1"/>
              </a:solidFill>
              <a:prstDash val="solid"/>
              <a:round/>
              <a:headEnd len="med" w="med" type="none"/>
              <a:tailEnd len="med" w="med" type="triangle"/>
            </a:ln>
          </p:spPr>
        </p:cxn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4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Variance</a:t>
            </a:r>
            <a:endParaRPr/>
          </a:p>
        </p:txBody>
      </p:sp>
      <p:sp>
        <p:nvSpPr>
          <p:cNvPr id="781" name="Google Shape;781;p44"/>
          <p:cNvSpPr txBox="1"/>
          <p:nvPr>
            <p:ph idx="1" type="body"/>
          </p:nvPr>
        </p:nvSpPr>
        <p:spPr>
          <a:xfrm>
            <a:off x="457200" y="1295400"/>
            <a:ext cx="8229600" cy="5257801"/>
          </a:xfrm>
          <a:prstGeom prst="rect">
            <a:avLst/>
          </a:prstGeom>
          <a:blipFill rotWithShape="1">
            <a:blip r:embed="rId3">
              <a:alphaModFix/>
            </a:blip>
            <a:stretch>
              <a:fillRect b="0" l="0" r="0" t="0"/>
            </a:stretch>
          </a:blip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 </a:t>
            </a:r>
            <a:endParaRPr/>
          </a:p>
        </p:txBody>
      </p:sp>
      <p:sp>
        <p:nvSpPr>
          <p:cNvPr id="782" name="Google Shape;782;p4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83" name="Google Shape;783;p44"/>
          <p:cNvPicPr preferRelativeResize="0"/>
          <p:nvPr/>
        </p:nvPicPr>
        <p:blipFill rotWithShape="1">
          <a:blip r:embed="rId4">
            <a:alphaModFix/>
          </a:blip>
          <a:srcRect b="0" l="0" r="0" t="0"/>
          <a:stretch/>
        </p:blipFill>
        <p:spPr>
          <a:xfrm>
            <a:off x="304800" y="4495800"/>
            <a:ext cx="3898900" cy="1092200"/>
          </a:xfrm>
          <a:prstGeom prst="rect">
            <a:avLst/>
          </a:prstGeom>
          <a:noFill/>
          <a:ln>
            <a:noFill/>
          </a:ln>
        </p:spPr>
      </p:pic>
      <p:pic>
        <p:nvPicPr>
          <p:cNvPr id="784" name="Google Shape;784;p44"/>
          <p:cNvPicPr preferRelativeResize="0"/>
          <p:nvPr/>
        </p:nvPicPr>
        <p:blipFill rotWithShape="1">
          <a:blip r:embed="rId5">
            <a:alphaModFix/>
          </a:blip>
          <a:srcRect b="0" l="0" r="0" t="0"/>
          <a:stretch/>
        </p:blipFill>
        <p:spPr>
          <a:xfrm>
            <a:off x="4984750" y="4495800"/>
            <a:ext cx="2921000" cy="1219200"/>
          </a:xfrm>
          <a:prstGeom prst="rect">
            <a:avLst/>
          </a:prstGeom>
          <a:noFill/>
          <a:ln>
            <a:noFill/>
          </a:ln>
        </p:spPr>
      </p:pic>
      <p:pic>
        <p:nvPicPr>
          <p:cNvPr id="785" name="Google Shape;785;p44"/>
          <p:cNvPicPr preferRelativeResize="0"/>
          <p:nvPr/>
        </p:nvPicPr>
        <p:blipFill rotWithShape="1">
          <a:blip r:embed="rId6">
            <a:alphaModFix/>
          </a:blip>
          <a:srcRect b="0" l="0" r="0" t="0"/>
          <a:stretch/>
        </p:blipFill>
        <p:spPr>
          <a:xfrm>
            <a:off x="609600" y="1299770"/>
            <a:ext cx="8001000" cy="327223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pic>
        <p:nvPicPr>
          <p:cNvPr id="790" name="Google Shape;790;p45"/>
          <p:cNvPicPr preferRelativeResize="0"/>
          <p:nvPr/>
        </p:nvPicPr>
        <p:blipFill rotWithShape="1">
          <a:blip r:embed="rId3">
            <a:alphaModFix/>
          </a:blip>
          <a:srcRect b="0" l="0" r="0" t="0"/>
          <a:stretch/>
        </p:blipFill>
        <p:spPr>
          <a:xfrm>
            <a:off x="5638800" y="2895600"/>
            <a:ext cx="3528127" cy="1146641"/>
          </a:xfrm>
          <a:prstGeom prst="rect">
            <a:avLst/>
          </a:prstGeom>
          <a:noFill/>
          <a:ln>
            <a:noFill/>
          </a:ln>
        </p:spPr>
      </p:pic>
      <p:sp>
        <p:nvSpPr>
          <p:cNvPr id="791" name="Google Shape;791;p45"/>
          <p:cNvSpPr txBox="1"/>
          <p:nvPr>
            <p:ph type="title"/>
          </p:nvPr>
        </p:nvSpPr>
        <p:spPr>
          <a:xfrm>
            <a:off x="457200" y="76200"/>
            <a:ext cx="85344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Summarizing Points: Comments</a:t>
            </a:r>
            <a:endParaRPr/>
          </a:p>
        </p:txBody>
      </p:sp>
      <p:sp>
        <p:nvSpPr>
          <p:cNvPr id="792" name="Google Shape;792;p45"/>
          <p:cNvSpPr txBox="1"/>
          <p:nvPr>
            <p:ph idx="1" type="body"/>
          </p:nvPr>
        </p:nvSpPr>
        <p:spPr>
          <a:xfrm>
            <a:off x="457200" y="1295401"/>
            <a:ext cx="8229600" cy="4724400"/>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FF0000"/>
                </a:solidFill>
              </a:rPr>
              <a:t>2</a:t>
            </a:r>
            <a:r>
              <a:rPr b="1" i="1" lang="en-US">
                <a:solidFill>
                  <a:srgbClr val="FF0000"/>
                </a:solidFill>
              </a:rPr>
              <a:t>d </a:t>
            </a:r>
            <a:r>
              <a:rPr b="1" lang="en-US">
                <a:solidFill>
                  <a:srgbClr val="FF0000"/>
                </a:solidFill>
              </a:rPr>
              <a:t>+ 1</a:t>
            </a:r>
            <a:r>
              <a:rPr lang="en-US">
                <a:solidFill>
                  <a:srgbClr val="FF0000"/>
                </a:solidFill>
              </a:rPr>
              <a:t> values </a:t>
            </a:r>
            <a:r>
              <a:rPr lang="en-US"/>
              <a:t>represent any size cluster</a:t>
            </a:r>
            <a:endParaRPr/>
          </a:p>
          <a:p>
            <a:pPr indent="-274319" lvl="1" marL="731520" rtl="0" algn="l">
              <a:spcBef>
                <a:spcPts val="560"/>
              </a:spcBef>
              <a:spcAft>
                <a:spcPts val="0"/>
              </a:spcAft>
              <a:buSzPts val="2800"/>
              <a:buChar char="▪"/>
            </a:pPr>
            <a:r>
              <a:rPr b="1" i="1" lang="en-US"/>
              <a:t>d</a:t>
            </a:r>
            <a:r>
              <a:rPr lang="en-US"/>
              <a:t>  = number of dimensions</a:t>
            </a:r>
            <a:endParaRPr/>
          </a:p>
          <a:p>
            <a:pPr indent="-320040" lvl="0" marL="438912" rtl="0" algn="l">
              <a:spcBef>
                <a:spcPts val="0"/>
              </a:spcBef>
              <a:spcAft>
                <a:spcPts val="0"/>
              </a:spcAft>
              <a:buSzPts val="2560"/>
              <a:buChar char="◼"/>
            </a:pPr>
            <a:r>
              <a:rPr lang="en-US"/>
              <a:t>Average in </a:t>
            </a:r>
            <a:r>
              <a:rPr b="1" lang="en-US"/>
              <a:t>each dimension</a:t>
            </a:r>
            <a:r>
              <a:rPr lang="en-US"/>
              <a:t> (</a:t>
            </a:r>
            <a:r>
              <a:rPr b="1" lang="en-US">
                <a:solidFill>
                  <a:srgbClr val="FF0066"/>
                </a:solidFill>
              </a:rPr>
              <a:t>the centroid</a:t>
            </a:r>
            <a:r>
              <a:rPr lang="en-US"/>
              <a:t>) </a:t>
            </a:r>
            <a:br>
              <a:rPr lang="en-US"/>
            </a:br>
            <a:r>
              <a:rPr lang="en-US"/>
              <a:t>can be calculated as </a:t>
            </a:r>
            <a:r>
              <a:rPr b="1" lang="en-US"/>
              <a:t>SUM</a:t>
            </a:r>
            <a:r>
              <a:rPr b="1" baseline="-25000" i="1" lang="en-US"/>
              <a:t>i</a:t>
            </a:r>
            <a:r>
              <a:rPr b="1" baseline="-25000" lang="en-US"/>
              <a:t> </a:t>
            </a:r>
            <a:r>
              <a:rPr b="1" lang="en-US"/>
              <a:t>/ </a:t>
            </a:r>
            <a:r>
              <a:rPr b="1" i="1" lang="en-US"/>
              <a:t>N</a:t>
            </a:r>
            <a:endParaRPr b="1"/>
          </a:p>
          <a:p>
            <a:pPr indent="-274319" lvl="1" marL="731520" rtl="0" algn="l">
              <a:spcBef>
                <a:spcPts val="560"/>
              </a:spcBef>
              <a:spcAft>
                <a:spcPts val="0"/>
              </a:spcAft>
              <a:buSzPts val="2800"/>
              <a:buChar char="▪"/>
            </a:pPr>
            <a:r>
              <a:rPr b="1" lang="en-US"/>
              <a:t>SUM</a:t>
            </a:r>
            <a:r>
              <a:rPr b="1" baseline="-25000" i="1" lang="en-US"/>
              <a:t>i</a:t>
            </a:r>
            <a:r>
              <a:rPr lang="en-US"/>
              <a:t> = </a:t>
            </a:r>
            <a:r>
              <a:rPr i="1" lang="en-US"/>
              <a:t>i</a:t>
            </a:r>
            <a:r>
              <a:rPr baseline="30000" lang="en-US"/>
              <a:t>th</a:t>
            </a:r>
            <a:r>
              <a:rPr lang="en-US"/>
              <a:t> component of SUM</a:t>
            </a:r>
            <a:endParaRPr/>
          </a:p>
          <a:p>
            <a:pPr indent="-320040" lvl="0" marL="438912" rtl="0" algn="l">
              <a:spcBef>
                <a:spcPts val="0"/>
              </a:spcBef>
              <a:spcAft>
                <a:spcPts val="0"/>
              </a:spcAft>
              <a:buSzPts val="2560"/>
              <a:buChar char="◼"/>
            </a:pPr>
            <a:r>
              <a:rPr lang="en-US"/>
              <a:t>Variance of a cluster’s discard set in dimension </a:t>
            </a:r>
            <a:r>
              <a:rPr i="1" lang="en-US"/>
              <a:t>i</a:t>
            </a:r>
            <a:r>
              <a:rPr lang="en-US"/>
              <a:t> is: </a:t>
            </a:r>
            <a:r>
              <a:rPr b="1" lang="en-US"/>
              <a:t>(SUMSQ</a:t>
            </a:r>
            <a:r>
              <a:rPr b="1" baseline="-25000" i="1" lang="en-US"/>
              <a:t>i</a:t>
            </a:r>
            <a:r>
              <a:rPr b="1" lang="en-US"/>
              <a:t> / </a:t>
            </a:r>
            <a:r>
              <a:rPr b="1" i="1" lang="en-US"/>
              <a:t>N</a:t>
            </a:r>
            <a:r>
              <a:rPr b="1" lang="en-US"/>
              <a:t>) – (SUM</a:t>
            </a:r>
            <a:r>
              <a:rPr b="1" baseline="-25000" i="1" lang="en-US"/>
              <a:t>i</a:t>
            </a:r>
            <a:r>
              <a:rPr b="1" lang="en-US"/>
              <a:t> / </a:t>
            </a:r>
            <a:r>
              <a:rPr b="1" i="1" lang="en-US"/>
              <a:t>N</a:t>
            </a:r>
            <a:r>
              <a:rPr b="1" lang="en-US"/>
              <a:t>)</a:t>
            </a:r>
            <a:r>
              <a:rPr b="1" baseline="30000" lang="en-US"/>
              <a:t>2</a:t>
            </a:r>
            <a:endParaRPr/>
          </a:p>
          <a:p>
            <a:pPr indent="-274319" lvl="1" marL="731520" rtl="0" algn="l">
              <a:spcBef>
                <a:spcPts val="560"/>
              </a:spcBef>
              <a:spcAft>
                <a:spcPts val="0"/>
              </a:spcAft>
              <a:buSzPts val="2800"/>
              <a:buChar char="▪"/>
            </a:pPr>
            <a:r>
              <a:rPr lang="en-US"/>
              <a:t>And standard deviation is the square root of that</a:t>
            </a:r>
            <a:endParaRPr/>
          </a:p>
          <a:p>
            <a:pPr indent="-320040" lvl="0" marL="438912" rtl="0" algn="l">
              <a:spcBef>
                <a:spcPts val="0"/>
              </a:spcBef>
              <a:spcAft>
                <a:spcPts val="0"/>
              </a:spcAft>
              <a:buSzPts val="2560"/>
              <a:buChar char="◼"/>
            </a:pPr>
            <a:r>
              <a:rPr b="1" lang="en-US">
                <a:solidFill>
                  <a:srgbClr val="0000FF"/>
                </a:solidFill>
              </a:rPr>
              <a:t>Next step: Actual clustering</a:t>
            </a:r>
            <a:endParaRPr/>
          </a:p>
        </p:txBody>
      </p:sp>
      <p:sp>
        <p:nvSpPr>
          <p:cNvPr id="793" name="Google Shape;793;p4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4" name="Google Shape;794;p4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grpSp>
        <p:nvGrpSpPr>
          <p:cNvPr id="795" name="Google Shape;795;p45"/>
          <p:cNvGrpSpPr/>
          <p:nvPr/>
        </p:nvGrpSpPr>
        <p:grpSpPr>
          <a:xfrm>
            <a:off x="6324600" y="5562600"/>
            <a:ext cx="2667001" cy="990600"/>
            <a:chOff x="6400799" y="5715000"/>
            <a:chExt cx="2667001" cy="990600"/>
          </a:xfrm>
        </p:grpSpPr>
        <p:sp>
          <p:nvSpPr>
            <p:cNvPr id="796" name="Google Shape;796;p45"/>
            <p:cNvSpPr/>
            <p:nvPr/>
          </p:nvSpPr>
          <p:spPr>
            <a:xfrm>
              <a:off x="6400799" y="5715000"/>
              <a:ext cx="2667001" cy="990600"/>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cxnSp>
          <p:nvCxnSpPr>
            <p:cNvPr id="797" name="Google Shape;797;p45"/>
            <p:cNvCxnSpPr/>
            <p:nvPr/>
          </p:nvCxnSpPr>
          <p:spPr>
            <a:xfrm>
              <a:off x="7772400" y="6019800"/>
              <a:ext cx="0" cy="304800"/>
            </a:xfrm>
            <a:prstGeom prst="straightConnector1">
              <a:avLst/>
            </a:prstGeom>
            <a:noFill/>
            <a:ln cap="flat" cmpd="sng" w="9525">
              <a:solidFill>
                <a:schemeClr val="dk1"/>
              </a:solidFill>
              <a:prstDash val="solid"/>
              <a:round/>
              <a:headEnd len="med" w="med" type="none"/>
              <a:tailEnd len="med" w="med" type="none"/>
            </a:ln>
          </p:spPr>
        </p:cxnSp>
        <p:cxnSp>
          <p:nvCxnSpPr>
            <p:cNvPr id="798" name="Google Shape;798;p45"/>
            <p:cNvCxnSpPr/>
            <p:nvPr/>
          </p:nvCxnSpPr>
          <p:spPr>
            <a:xfrm>
              <a:off x="7620000" y="6172200"/>
              <a:ext cx="304800" cy="0"/>
            </a:xfrm>
            <a:prstGeom prst="straightConnector1">
              <a:avLst/>
            </a:prstGeom>
            <a:noFill/>
            <a:ln cap="flat" cmpd="sng" w="9525">
              <a:solidFill>
                <a:schemeClr val="dk1"/>
              </a:solidFill>
              <a:prstDash val="solid"/>
              <a:round/>
              <a:headEnd len="med" w="med" type="none"/>
              <a:tailEnd len="med" w="med" type="none"/>
            </a:ln>
          </p:spPr>
        </p:cxnSp>
      </p:grpSp>
      <p:sp>
        <p:nvSpPr>
          <p:cNvPr id="799" name="Google Shape;799;p45"/>
          <p:cNvSpPr txBox="1"/>
          <p:nvPr/>
        </p:nvSpPr>
        <p:spPr>
          <a:xfrm>
            <a:off x="304800" y="5867400"/>
            <a:ext cx="5943598"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08000"/>
                </a:solidFill>
                <a:latin typeface="Arial"/>
                <a:ea typeface="Arial"/>
                <a:cs typeface="Arial"/>
                <a:sym typeface="Arial"/>
              </a:rPr>
              <a:t>Note:</a:t>
            </a:r>
            <a:r>
              <a:rPr lang="en-US" sz="1400">
                <a:solidFill>
                  <a:srgbClr val="008000"/>
                </a:solidFill>
                <a:latin typeface="Arial"/>
                <a:ea typeface="Arial"/>
                <a:cs typeface="Arial"/>
                <a:sym typeface="Arial"/>
              </a:rPr>
              <a:t> Dropping the “axis-aligned” clusters assumption would require storing full covariance matrix to summarize the cluster. So, instead of </a:t>
            </a:r>
            <a:r>
              <a:rPr b="1" lang="en-US" sz="1400">
                <a:solidFill>
                  <a:srgbClr val="008000"/>
                </a:solidFill>
                <a:latin typeface="Arial"/>
                <a:ea typeface="Arial"/>
                <a:cs typeface="Arial"/>
                <a:sym typeface="Arial"/>
              </a:rPr>
              <a:t>SUMSQ</a:t>
            </a:r>
            <a:r>
              <a:rPr lang="en-US" sz="1400">
                <a:solidFill>
                  <a:srgbClr val="008000"/>
                </a:solidFill>
                <a:latin typeface="Arial"/>
                <a:ea typeface="Arial"/>
                <a:cs typeface="Arial"/>
                <a:sym typeface="Arial"/>
              </a:rPr>
              <a:t> being a </a:t>
            </a:r>
            <a:r>
              <a:rPr b="1" i="1" lang="en-US" sz="1400">
                <a:solidFill>
                  <a:srgbClr val="008000"/>
                </a:solidFill>
                <a:latin typeface="Arial"/>
                <a:ea typeface="Arial"/>
                <a:cs typeface="Arial"/>
                <a:sym typeface="Arial"/>
              </a:rPr>
              <a:t>d</a:t>
            </a:r>
            <a:r>
              <a:rPr lang="en-US" sz="1400">
                <a:solidFill>
                  <a:srgbClr val="008000"/>
                </a:solidFill>
                <a:latin typeface="Arial"/>
                <a:ea typeface="Arial"/>
                <a:cs typeface="Arial"/>
                <a:sym typeface="Arial"/>
              </a:rPr>
              <a:t>-dim vector, it would be a </a:t>
            </a:r>
            <a:r>
              <a:rPr b="1" i="1" lang="en-US" sz="1400">
                <a:solidFill>
                  <a:srgbClr val="008000"/>
                </a:solidFill>
                <a:latin typeface="Arial"/>
                <a:ea typeface="Arial"/>
                <a:cs typeface="Arial"/>
                <a:sym typeface="Arial"/>
              </a:rPr>
              <a:t>d</a:t>
            </a:r>
            <a:r>
              <a:rPr b="1" lang="en-US" sz="1400">
                <a:solidFill>
                  <a:srgbClr val="008000"/>
                </a:solidFill>
                <a:latin typeface="Arial"/>
                <a:ea typeface="Arial"/>
                <a:cs typeface="Arial"/>
                <a:sym typeface="Arial"/>
              </a:rPr>
              <a:t> </a:t>
            </a:r>
            <a:r>
              <a:rPr b="1" i="1" lang="en-US" sz="1400">
                <a:solidFill>
                  <a:srgbClr val="008000"/>
                </a:solidFill>
                <a:latin typeface="Arial"/>
                <a:ea typeface="Arial"/>
                <a:cs typeface="Arial"/>
                <a:sym typeface="Arial"/>
              </a:rPr>
              <a:t>x d</a:t>
            </a:r>
            <a:r>
              <a:rPr lang="en-US" sz="1400">
                <a:solidFill>
                  <a:srgbClr val="008000"/>
                </a:solidFill>
                <a:latin typeface="Arial"/>
                <a:ea typeface="Arial"/>
                <a:cs typeface="Arial"/>
                <a:sym typeface="Arial"/>
              </a:rPr>
              <a:t> matrix, which is too big!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4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The “Memory-Load” of Points</a:t>
            </a:r>
            <a:endParaRPr/>
          </a:p>
        </p:txBody>
      </p:sp>
      <p:sp>
        <p:nvSpPr>
          <p:cNvPr id="805" name="Google Shape;805;p4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0" lvl="0" marL="118871" rtl="0" algn="l">
              <a:spcBef>
                <a:spcPts val="0"/>
              </a:spcBef>
              <a:spcAft>
                <a:spcPts val="0"/>
              </a:spcAft>
              <a:buSzPts val="2560"/>
              <a:buNone/>
            </a:pPr>
            <a:r>
              <a:rPr b="1" lang="en-US">
                <a:solidFill>
                  <a:srgbClr val="0000FF"/>
                </a:solidFill>
              </a:rPr>
              <a:t>Processing the “Memory-Load” of points (1):</a:t>
            </a:r>
            <a:endParaRPr/>
          </a:p>
          <a:p>
            <a:pPr indent="-320040" lvl="0" marL="438912" rtl="0" algn="l">
              <a:spcBef>
                <a:spcPts val="0"/>
              </a:spcBef>
              <a:spcAft>
                <a:spcPts val="0"/>
              </a:spcAft>
              <a:buSzPts val="2560"/>
              <a:buChar char="◼"/>
            </a:pPr>
            <a:r>
              <a:rPr b="1" lang="en-US"/>
              <a:t>1) </a:t>
            </a:r>
            <a:r>
              <a:rPr lang="en-US"/>
              <a:t>Find those points that are “</a:t>
            </a:r>
            <a:r>
              <a:rPr b="1" lang="en-US">
                <a:solidFill>
                  <a:srgbClr val="FF0066"/>
                </a:solidFill>
              </a:rPr>
              <a:t>sufficiently close</a:t>
            </a:r>
            <a:r>
              <a:rPr lang="en-US"/>
              <a:t>” to a cluster centroid and add those points to that cluster and the </a:t>
            </a:r>
            <a:r>
              <a:rPr b="1" lang="en-US"/>
              <a:t>DS</a:t>
            </a:r>
            <a:endParaRPr/>
          </a:p>
          <a:p>
            <a:pPr indent="-274319" lvl="1" marL="731520" rtl="0" algn="l">
              <a:spcBef>
                <a:spcPts val="560"/>
              </a:spcBef>
              <a:spcAft>
                <a:spcPts val="0"/>
              </a:spcAft>
              <a:buSzPts val="2800"/>
              <a:buChar char="▪"/>
            </a:pPr>
            <a:r>
              <a:rPr lang="en-US"/>
              <a:t>These points are so close to the centroid that </a:t>
            </a:r>
            <a:br>
              <a:rPr lang="en-US"/>
            </a:br>
            <a:r>
              <a:rPr lang="en-US">
                <a:solidFill>
                  <a:srgbClr val="FF0000"/>
                </a:solidFill>
              </a:rPr>
              <a:t>they can be summarized and then discarded</a:t>
            </a:r>
            <a:endParaRPr/>
          </a:p>
          <a:p>
            <a:pPr indent="-320040" lvl="0" marL="438912" rtl="0" algn="l">
              <a:spcBef>
                <a:spcPts val="0"/>
              </a:spcBef>
              <a:spcAft>
                <a:spcPts val="0"/>
              </a:spcAft>
              <a:buSzPts val="2560"/>
              <a:buChar char="◼"/>
            </a:pPr>
            <a:r>
              <a:rPr b="1" lang="en-US"/>
              <a:t>2) </a:t>
            </a:r>
            <a:r>
              <a:rPr lang="en-US"/>
              <a:t>Use any main-memory clustering algorithm to cluster the remaining points and the old </a:t>
            </a:r>
            <a:r>
              <a:rPr b="1" lang="en-US"/>
              <a:t>RS</a:t>
            </a:r>
            <a:endParaRPr/>
          </a:p>
          <a:p>
            <a:pPr indent="-274319" lvl="1" marL="731520" rtl="0" algn="l">
              <a:spcBef>
                <a:spcPts val="560"/>
              </a:spcBef>
              <a:spcAft>
                <a:spcPts val="0"/>
              </a:spcAft>
              <a:buSzPts val="2800"/>
              <a:buChar char="▪"/>
            </a:pPr>
            <a:r>
              <a:rPr lang="en-US"/>
              <a:t>Clusters go to the </a:t>
            </a:r>
            <a:r>
              <a:rPr b="1" lang="en-US"/>
              <a:t>CS</a:t>
            </a:r>
            <a:r>
              <a:rPr lang="en-US"/>
              <a:t>; outlying points to the </a:t>
            </a:r>
            <a:r>
              <a:rPr b="1" lang="en-US"/>
              <a:t>RS</a:t>
            </a:r>
            <a:endParaRPr/>
          </a:p>
        </p:txBody>
      </p:sp>
      <p:sp>
        <p:nvSpPr>
          <p:cNvPr id="806" name="Google Shape;806;p4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807" name="Google Shape;807;p4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8" name="Google Shape;808;p46"/>
          <p:cNvSpPr/>
          <p:nvPr/>
        </p:nvSpPr>
        <p:spPr>
          <a:xfrm>
            <a:off x="457200" y="5791200"/>
            <a:ext cx="64008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8000"/>
                </a:solidFill>
                <a:latin typeface="Arial"/>
                <a:ea typeface="Arial"/>
                <a:cs typeface="Arial"/>
                <a:sym typeface="Arial"/>
              </a:rPr>
              <a:t>Discard set (DS):</a:t>
            </a:r>
            <a:r>
              <a:rPr lang="en-US" sz="1600">
                <a:solidFill>
                  <a:srgbClr val="008000"/>
                </a:solidFill>
                <a:latin typeface="Arial"/>
                <a:ea typeface="Arial"/>
                <a:cs typeface="Arial"/>
                <a:sym typeface="Arial"/>
              </a:rPr>
              <a:t>  Close enough to a centroid to be summarized.</a:t>
            </a:r>
            <a:endParaRPr/>
          </a:p>
          <a:p>
            <a:pPr indent="0" lvl="0" marL="0" marR="0" rtl="0" algn="l">
              <a:spcBef>
                <a:spcPts val="0"/>
              </a:spcBef>
              <a:spcAft>
                <a:spcPts val="0"/>
              </a:spcAft>
              <a:buNone/>
            </a:pPr>
            <a:r>
              <a:rPr b="1" lang="en-US" sz="1600">
                <a:solidFill>
                  <a:srgbClr val="008000"/>
                </a:solidFill>
                <a:latin typeface="Arial"/>
                <a:ea typeface="Arial"/>
                <a:cs typeface="Arial"/>
                <a:sym typeface="Arial"/>
              </a:rPr>
              <a:t>Compression set (CS):</a:t>
            </a:r>
            <a:r>
              <a:rPr lang="en-US" sz="1600">
                <a:solidFill>
                  <a:srgbClr val="008000"/>
                </a:solidFill>
                <a:latin typeface="Arial"/>
                <a:ea typeface="Arial"/>
                <a:cs typeface="Arial"/>
                <a:sym typeface="Arial"/>
              </a:rPr>
              <a:t>  Summarized, but not assigned to a cluster</a:t>
            </a:r>
            <a:endParaRPr/>
          </a:p>
          <a:p>
            <a:pPr indent="0" lvl="0" marL="0" marR="0" rtl="0" algn="l">
              <a:spcBef>
                <a:spcPts val="0"/>
              </a:spcBef>
              <a:spcAft>
                <a:spcPts val="0"/>
              </a:spcAft>
              <a:buNone/>
            </a:pPr>
            <a:r>
              <a:rPr b="1" lang="en-US" sz="1600">
                <a:solidFill>
                  <a:srgbClr val="008000"/>
                </a:solidFill>
                <a:latin typeface="Arial"/>
                <a:ea typeface="Arial"/>
                <a:cs typeface="Arial"/>
                <a:sym typeface="Arial"/>
              </a:rPr>
              <a:t>Retained set (RS):</a:t>
            </a:r>
            <a:r>
              <a:rPr lang="en-US" sz="1600">
                <a:solidFill>
                  <a:srgbClr val="008000"/>
                </a:solidFill>
                <a:latin typeface="Arial"/>
                <a:ea typeface="Arial"/>
                <a:cs typeface="Arial"/>
                <a:sym typeface="Arial"/>
              </a:rPr>
              <a:t> Isolated points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4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The “Memory-Load” of Points</a:t>
            </a:r>
            <a:endParaRPr/>
          </a:p>
        </p:txBody>
      </p:sp>
      <p:sp>
        <p:nvSpPr>
          <p:cNvPr id="814" name="Google Shape;814;p47"/>
          <p:cNvSpPr txBox="1"/>
          <p:nvPr>
            <p:ph idx="1" type="body"/>
          </p:nvPr>
        </p:nvSpPr>
        <p:spPr>
          <a:xfrm>
            <a:off x="457200" y="1295400"/>
            <a:ext cx="8610600" cy="5257801"/>
          </a:xfrm>
          <a:prstGeom prst="rect">
            <a:avLst/>
          </a:prstGeom>
          <a:noFill/>
          <a:ln>
            <a:noFill/>
          </a:ln>
        </p:spPr>
        <p:txBody>
          <a:bodyPr anchorCtr="0" anchor="t" bIns="45700" lIns="54850" spcFirstLastPara="1" rIns="91425" wrap="square" tIns="91425">
            <a:normAutofit/>
          </a:bodyPr>
          <a:lstStyle/>
          <a:p>
            <a:pPr indent="0" lvl="0" marL="118871" rtl="0" algn="l">
              <a:spcBef>
                <a:spcPts val="0"/>
              </a:spcBef>
              <a:spcAft>
                <a:spcPts val="0"/>
              </a:spcAft>
              <a:buSzPts val="2560"/>
              <a:buNone/>
            </a:pPr>
            <a:r>
              <a:rPr b="1" lang="en-US">
                <a:solidFill>
                  <a:srgbClr val="0000FF"/>
                </a:solidFill>
              </a:rPr>
              <a:t>Processing the “Memory-Load” of points (2):</a:t>
            </a:r>
            <a:endParaRPr/>
          </a:p>
          <a:p>
            <a:pPr indent="-320040" lvl="0" marL="438912" rtl="0" algn="l">
              <a:spcBef>
                <a:spcPts val="0"/>
              </a:spcBef>
              <a:spcAft>
                <a:spcPts val="0"/>
              </a:spcAft>
              <a:buSzPts val="2560"/>
              <a:buChar char="◼"/>
            </a:pPr>
            <a:r>
              <a:rPr b="1" lang="en-US"/>
              <a:t>3) DS set:</a:t>
            </a:r>
            <a:r>
              <a:rPr lang="en-US"/>
              <a:t> Adjust statistics of the clusters to account for the new points</a:t>
            </a:r>
            <a:endParaRPr/>
          </a:p>
          <a:p>
            <a:pPr indent="-274319" lvl="1" marL="731520" rtl="0" algn="l">
              <a:spcBef>
                <a:spcPts val="560"/>
              </a:spcBef>
              <a:spcAft>
                <a:spcPts val="0"/>
              </a:spcAft>
              <a:buSzPts val="2800"/>
              <a:buChar char="▪"/>
            </a:pPr>
            <a:r>
              <a:rPr lang="en-US"/>
              <a:t>Add </a:t>
            </a:r>
            <a:r>
              <a:rPr b="1" i="1" lang="en-US"/>
              <a:t>N</a:t>
            </a:r>
            <a:r>
              <a:rPr lang="en-US"/>
              <a:t>s, </a:t>
            </a:r>
            <a:r>
              <a:rPr b="1" i="1" lang="en-US"/>
              <a:t>SUM</a:t>
            </a:r>
            <a:r>
              <a:rPr lang="en-US"/>
              <a:t>s, </a:t>
            </a:r>
            <a:r>
              <a:rPr b="1" i="1" lang="en-US"/>
              <a:t>SUMSQ</a:t>
            </a:r>
            <a:r>
              <a:rPr lang="en-US"/>
              <a:t>s</a:t>
            </a:r>
            <a:endParaRPr/>
          </a:p>
          <a:p>
            <a:pPr indent="-119380" lvl="5" marL="1627632" rtl="0" algn="l">
              <a:spcBef>
                <a:spcPts val="200"/>
              </a:spcBef>
              <a:spcAft>
                <a:spcPts val="0"/>
              </a:spcAft>
              <a:buSzPts val="1000"/>
              <a:buNone/>
            </a:pPr>
            <a:r>
              <a:t/>
            </a:r>
            <a:endParaRPr sz="1000"/>
          </a:p>
          <a:p>
            <a:pPr indent="-320040" lvl="0" marL="438912" rtl="0" algn="l">
              <a:spcBef>
                <a:spcPts val="0"/>
              </a:spcBef>
              <a:spcAft>
                <a:spcPts val="0"/>
              </a:spcAft>
              <a:buSzPts val="2560"/>
              <a:buChar char="◼"/>
            </a:pPr>
            <a:r>
              <a:rPr b="1" lang="en-US"/>
              <a:t>4) </a:t>
            </a:r>
            <a:r>
              <a:rPr lang="en-US"/>
              <a:t>Consider </a:t>
            </a:r>
            <a:r>
              <a:rPr lang="en-US">
                <a:solidFill>
                  <a:srgbClr val="FF0000"/>
                </a:solidFill>
              </a:rPr>
              <a:t>merging compressed sets </a:t>
            </a:r>
            <a:r>
              <a:rPr lang="en-US"/>
              <a:t>in the </a:t>
            </a:r>
            <a:r>
              <a:rPr b="1" lang="en-US"/>
              <a:t>CS</a:t>
            </a:r>
            <a:endParaRPr/>
          </a:p>
          <a:p>
            <a:pPr indent="-119379" lvl="8" marL="2231136" rtl="0" algn="l">
              <a:spcBef>
                <a:spcPts val="200"/>
              </a:spcBef>
              <a:spcAft>
                <a:spcPts val="0"/>
              </a:spcAft>
              <a:buSzPts val="1000"/>
              <a:buNone/>
            </a:pPr>
            <a:r>
              <a:t/>
            </a:r>
            <a:endParaRPr sz="1000"/>
          </a:p>
          <a:p>
            <a:pPr indent="-320040" lvl="0" marL="438912" rtl="0" algn="l">
              <a:spcBef>
                <a:spcPts val="0"/>
              </a:spcBef>
              <a:spcAft>
                <a:spcPts val="0"/>
              </a:spcAft>
              <a:buSzPts val="2560"/>
              <a:buChar char="◼"/>
            </a:pPr>
            <a:r>
              <a:rPr b="1" lang="en-US"/>
              <a:t>5)</a:t>
            </a:r>
            <a:r>
              <a:rPr lang="en-US"/>
              <a:t> If this is the last round, </a:t>
            </a:r>
            <a:r>
              <a:rPr lang="en-US">
                <a:solidFill>
                  <a:srgbClr val="FF0000"/>
                </a:solidFill>
              </a:rPr>
              <a:t>merge</a:t>
            </a:r>
            <a:r>
              <a:rPr lang="en-US"/>
              <a:t> all compressed sets in the </a:t>
            </a:r>
            <a:r>
              <a:rPr b="1" lang="en-US"/>
              <a:t>CS</a:t>
            </a:r>
            <a:r>
              <a:rPr lang="en-US"/>
              <a:t> and all </a:t>
            </a:r>
            <a:r>
              <a:rPr b="1" lang="en-US"/>
              <a:t>RS</a:t>
            </a:r>
            <a:r>
              <a:rPr lang="en-US"/>
              <a:t> points into their </a:t>
            </a:r>
            <a:r>
              <a:rPr lang="en-US">
                <a:solidFill>
                  <a:srgbClr val="FF0000"/>
                </a:solidFill>
              </a:rPr>
              <a:t>nearest</a:t>
            </a:r>
            <a:r>
              <a:rPr lang="en-US"/>
              <a:t> cluster</a:t>
            </a:r>
            <a:endParaRPr/>
          </a:p>
        </p:txBody>
      </p:sp>
      <p:sp>
        <p:nvSpPr>
          <p:cNvPr id="815" name="Google Shape;815;p4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816" name="Google Shape;816;p4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7" name="Google Shape;817;p47"/>
          <p:cNvSpPr/>
          <p:nvPr/>
        </p:nvSpPr>
        <p:spPr>
          <a:xfrm>
            <a:off x="2667000" y="5562600"/>
            <a:ext cx="64008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8000"/>
                </a:solidFill>
                <a:latin typeface="Arial"/>
                <a:ea typeface="Arial"/>
                <a:cs typeface="Arial"/>
                <a:sym typeface="Arial"/>
              </a:rPr>
              <a:t>Discard set (DS):</a:t>
            </a:r>
            <a:r>
              <a:rPr lang="en-US" sz="1600">
                <a:solidFill>
                  <a:srgbClr val="008000"/>
                </a:solidFill>
                <a:latin typeface="Arial"/>
                <a:ea typeface="Arial"/>
                <a:cs typeface="Arial"/>
                <a:sym typeface="Arial"/>
              </a:rPr>
              <a:t>  Close enough to a centroid to be summarized.</a:t>
            </a:r>
            <a:endParaRPr/>
          </a:p>
          <a:p>
            <a:pPr indent="0" lvl="0" marL="0" marR="0" rtl="0" algn="l">
              <a:spcBef>
                <a:spcPts val="0"/>
              </a:spcBef>
              <a:spcAft>
                <a:spcPts val="0"/>
              </a:spcAft>
              <a:buNone/>
            </a:pPr>
            <a:r>
              <a:rPr b="1" lang="en-US" sz="1600">
                <a:solidFill>
                  <a:srgbClr val="008000"/>
                </a:solidFill>
                <a:latin typeface="Arial"/>
                <a:ea typeface="Arial"/>
                <a:cs typeface="Arial"/>
                <a:sym typeface="Arial"/>
              </a:rPr>
              <a:t>Compression set (CS):</a:t>
            </a:r>
            <a:r>
              <a:rPr lang="en-US" sz="1600">
                <a:solidFill>
                  <a:srgbClr val="008000"/>
                </a:solidFill>
                <a:latin typeface="Arial"/>
                <a:ea typeface="Arial"/>
                <a:cs typeface="Arial"/>
                <a:sym typeface="Arial"/>
              </a:rPr>
              <a:t>  Summarized, but not assigned to a cluster</a:t>
            </a:r>
            <a:endParaRPr/>
          </a:p>
          <a:p>
            <a:pPr indent="0" lvl="0" marL="0" marR="0" rtl="0" algn="l">
              <a:spcBef>
                <a:spcPts val="0"/>
              </a:spcBef>
              <a:spcAft>
                <a:spcPts val="0"/>
              </a:spcAft>
              <a:buNone/>
            </a:pPr>
            <a:r>
              <a:rPr b="1" lang="en-US" sz="1600">
                <a:solidFill>
                  <a:srgbClr val="008000"/>
                </a:solidFill>
                <a:latin typeface="Arial"/>
                <a:ea typeface="Arial"/>
                <a:cs typeface="Arial"/>
                <a:sym typeface="Arial"/>
              </a:rPr>
              <a:t>Retained set (RS):</a:t>
            </a:r>
            <a:r>
              <a:rPr lang="en-US" sz="1600">
                <a:solidFill>
                  <a:srgbClr val="008000"/>
                </a:solidFill>
                <a:latin typeface="Arial"/>
                <a:ea typeface="Arial"/>
                <a:cs typeface="Arial"/>
                <a:sym typeface="Arial"/>
              </a:rPr>
              <a:t> Isolated points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8"/>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BFR: “Galaxies” Picture</a:t>
            </a:r>
            <a:endParaRPr/>
          </a:p>
        </p:txBody>
      </p:sp>
      <p:sp>
        <p:nvSpPr>
          <p:cNvPr id="823" name="Google Shape;823;p4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824" name="Google Shape;824;p4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825" name="Google Shape;825;p48"/>
          <p:cNvGrpSpPr/>
          <p:nvPr/>
        </p:nvGrpSpPr>
        <p:grpSpPr>
          <a:xfrm>
            <a:off x="533400" y="3852863"/>
            <a:ext cx="5489575" cy="1712913"/>
            <a:chOff x="336" y="2736"/>
            <a:chExt cx="3458" cy="1079"/>
          </a:xfrm>
        </p:grpSpPr>
        <p:sp>
          <p:nvSpPr>
            <p:cNvPr id="826" name="Google Shape;826;p48"/>
            <p:cNvSpPr/>
            <p:nvPr/>
          </p:nvSpPr>
          <p:spPr>
            <a:xfrm>
              <a:off x="1680" y="2736"/>
              <a:ext cx="1680" cy="624"/>
            </a:xfrm>
            <a:prstGeom prst="ellipse">
              <a:avLst/>
            </a:prstGeom>
            <a:solidFill>
              <a:srgbClr val="CC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827" name="Google Shape;827;p48"/>
            <p:cNvSpPr txBox="1"/>
            <p:nvPr/>
          </p:nvSpPr>
          <p:spPr>
            <a:xfrm>
              <a:off x="336" y="3408"/>
              <a:ext cx="1369" cy="4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A cluster.  Its points</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are in the </a:t>
              </a:r>
              <a:r>
                <a:rPr b="1" lang="en-US" sz="1800">
                  <a:solidFill>
                    <a:srgbClr val="008000"/>
                  </a:solidFill>
                  <a:latin typeface="Arial"/>
                  <a:ea typeface="Arial"/>
                  <a:cs typeface="Arial"/>
                  <a:sym typeface="Arial"/>
                </a:rPr>
                <a:t>DS</a:t>
              </a:r>
              <a:r>
                <a:rPr lang="en-US" sz="1800">
                  <a:solidFill>
                    <a:srgbClr val="008000"/>
                  </a:solidFill>
                  <a:latin typeface="Arial"/>
                  <a:ea typeface="Arial"/>
                  <a:cs typeface="Arial"/>
                  <a:sym typeface="Arial"/>
                </a:rPr>
                <a:t>.</a:t>
              </a:r>
              <a:endParaRPr/>
            </a:p>
          </p:txBody>
        </p:sp>
        <p:grpSp>
          <p:nvGrpSpPr>
            <p:cNvPr id="828" name="Google Shape;828;p48"/>
            <p:cNvGrpSpPr/>
            <p:nvPr/>
          </p:nvGrpSpPr>
          <p:grpSpPr>
            <a:xfrm>
              <a:off x="2448" y="2928"/>
              <a:ext cx="192" cy="192"/>
              <a:chOff x="2448" y="2928"/>
              <a:chExt cx="192" cy="192"/>
            </a:xfrm>
          </p:grpSpPr>
          <p:cxnSp>
            <p:nvCxnSpPr>
              <p:cNvPr id="829" name="Google Shape;829;p48"/>
              <p:cNvCxnSpPr/>
              <p:nvPr/>
            </p:nvCxnSpPr>
            <p:spPr>
              <a:xfrm>
                <a:off x="2544" y="2928"/>
                <a:ext cx="0" cy="192"/>
              </a:xfrm>
              <a:prstGeom prst="straightConnector1">
                <a:avLst/>
              </a:prstGeom>
              <a:noFill/>
              <a:ln cap="flat" cmpd="sng" w="9525">
                <a:solidFill>
                  <a:schemeClr val="dk1"/>
                </a:solidFill>
                <a:prstDash val="solid"/>
                <a:round/>
                <a:headEnd len="med" w="med" type="none"/>
                <a:tailEnd len="med" w="med" type="none"/>
              </a:ln>
            </p:spPr>
          </p:cxnSp>
          <p:cxnSp>
            <p:nvCxnSpPr>
              <p:cNvPr id="830" name="Google Shape;830;p48"/>
              <p:cNvCxnSpPr/>
              <p:nvPr/>
            </p:nvCxnSpPr>
            <p:spPr>
              <a:xfrm>
                <a:off x="2448" y="3024"/>
                <a:ext cx="192" cy="0"/>
              </a:xfrm>
              <a:prstGeom prst="straightConnector1">
                <a:avLst/>
              </a:prstGeom>
              <a:noFill/>
              <a:ln cap="flat" cmpd="sng" w="9525">
                <a:solidFill>
                  <a:schemeClr val="dk1"/>
                </a:solidFill>
                <a:prstDash val="solid"/>
                <a:round/>
                <a:headEnd len="med" w="med" type="none"/>
                <a:tailEnd len="med" w="med" type="none"/>
              </a:ln>
            </p:spPr>
          </p:cxnSp>
        </p:grpSp>
        <p:sp>
          <p:nvSpPr>
            <p:cNvPr id="831" name="Google Shape;831;p48"/>
            <p:cNvSpPr txBox="1"/>
            <p:nvPr/>
          </p:nvSpPr>
          <p:spPr>
            <a:xfrm>
              <a:off x="2870" y="3477"/>
              <a:ext cx="924"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The centroid</a:t>
              </a:r>
              <a:endParaRPr/>
            </a:p>
          </p:txBody>
        </p:sp>
        <p:cxnSp>
          <p:nvCxnSpPr>
            <p:cNvPr id="832" name="Google Shape;832;p48"/>
            <p:cNvCxnSpPr/>
            <p:nvPr/>
          </p:nvCxnSpPr>
          <p:spPr>
            <a:xfrm rot="10800000">
              <a:off x="2564" y="3072"/>
              <a:ext cx="912" cy="432"/>
            </a:xfrm>
            <a:prstGeom prst="straightConnector1">
              <a:avLst/>
            </a:prstGeom>
            <a:noFill/>
            <a:ln cap="flat" cmpd="sng" w="9525">
              <a:solidFill>
                <a:schemeClr val="dk1"/>
              </a:solidFill>
              <a:prstDash val="solid"/>
              <a:round/>
              <a:headEnd len="med" w="med" type="none"/>
              <a:tailEnd len="med" w="med" type="triangle"/>
            </a:ln>
          </p:spPr>
        </p:cxnSp>
      </p:grpSp>
      <p:grpSp>
        <p:nvGrpSpPr>
          <p:cNvPr id="833" name="Google Shape;833;p48"/>
          <p:cNvGrpSpPr/>
          <p:nvPr/>
        </p:nvGrpSpPr>
        <p:grpSpPr>
          <a:xfrm>
            <a:off x="1524000" y="1338262"/>
            <a:ext cx="5562600" cy="2143125"/>
            <a:chOff x="960" y="1152"/>
            <a:chExt cx="3504" cy="1350"/>
          </a:xfrm>
        </p:grpSpPr>
        <p:sp>
          <p:nvSpPr>
            <p:cNvPr id="834" name="Google Shape;834;p48"/>
            <p:cNvSpPr/>
            <p:nvPr/>
          </p:nvSpPr>
          <p:spPr>
            <a:xfrm>
              <a:off x="960" y="1824"/>
              <a:ext cx="288" cy="528"/>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835" name="Google Shape;835;p48"/>
            <p:cNvSpPr/>
            <p:nvPr/>
          </p:nvSpPr>
          <p:spPr>
            <a:xfrm>
              <a:off x="3936" y="2016"/>
              <a:ext cx="528" cy="384"/>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836" name="Google Shape;836;p48"/>
            <p:cNvSpPr/>
            <p:nvPr/>
          </p:nvSpPr>
          <p:spPr>
            <a:xfrm>
              <a:off x="2256" y="1152"/>
              <a:ext cx="432" cy="480"/>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grpSp>
          <p:nvGrpSpPr>
            <p:cNvPr id="837" name="Google Shape;837;p48"/>
            <p:cNvGrpSpPr/>
            <p:nvPr/>
          </p:nvGrpSpPr>
          <p:grpSpPr>
            <a:xfrm>
              <a:off x="1008" y="1968"/>
              <a:ext cx="192" cy="192"/>
              <a:chOff x="2448" y="2928"/>
              <a:chExt cx="192" cy="192"/>
            </a:xfrm>
          </p:grpSpPr>
          <p:cxnSp>
            <p:nvCxnSpPr>
              <p:cNvPr id="838" name="Google Shape;838;p48"/>
              <p:cNvCxnSpPr/>
              <p:nvPr/>
            </p:nvCxnSpPr>
            <p:spPr>
              <a:xfrm>
                <a:off x="2544" y="2928"/>
                <a:ext cx="0" cy="192"/>
              </a:xfrm>
              <a:prstGeom prst="straightConnector1">
                <a:avLst/>
              </a:prstGeom>
              <a:noFill/>
              <a:ln cap="flat" cmpd="sng" w="9525">
                <a:solidFill>
                  <a:schemeClr val="dk1"/>
                </a:solidFill>
                <a:prstDash val="solid"/>
                <a:round/>
                <a:headEnd len="med" w="med" type="none"/>
                <a:tailEnd len="med" w="med" type="none"/>
              </a:ln>
            </p:spPr>
          </p:cxnSp>
          <p:cxnSp>
            <p:nvCxnSpPr>
              <p:cNvPr id="839" name="Google Shape;839;p48"/>
              <p:cNvCxnSpPr/>
              <p:nvPr/>
            </p:nvCxnSpPr>
            <p:spPr>
              <a:xfrm>
                <a:off x="2448" y="3024"/>
                <a:ext cx="192" cy="0"/>
              </a:xfrm>
              <a:prstGeom prst="straightConnector1">
                <a:avLst/>
              </a:prstGeom>
              <a:noFill/>
              <a:ln cap="flat" cmpd="sng" w="9525">
                <a:solidFill>
                  <a:schemeClr val="dk1"/>
                </a:solidFill>
                <a:prstDash val="solid"/>
                <a:round/>
                <a:headEnd len="med" w="med" type="none"/>
                <a:tailEnd len="med" w="med" type="none"/>
              </a:ln>
            </p:spPr>
          </p:cxnSp>
        </p:grpSp>
        <p:grpSp>
          <p:nvGrpSpPr>
            <p:cNvPr id="840" name="Google Shape;840;p48"/>
            <p:cNvGrpSpPr/>
            <p:nvPr/>
          </p:nvGrpSpPr>
          <p:grpSpPr>
            <a:xfrm>
              <a:off x="4080" y="2112"/>
              <a:ext cx="192" cy="192"/>
              <a:chOff x="2448" y="2928"/>
              <a:chExt cx="192" cy="192"/>
            </a:xfrm>
          </p:grpSpPr>
          <p:cxnSp>
            <p:nvCxnSpPr>
              <p:cNvPr id="841" name="Google Shape;841;p48"/>
              <p:cNvCxnSpPr/>
              <p:nvPr/>
            </p:nvCxnSpPr>
            <p:spPr>
              <a:xfrm>
                <a:off x="2544" y="2928"/>
                <a:ext cx="0" cy="192"/>
              </a:xfrm>
              <a:prstGeom prst="straightConnector1">
                <a:avLst/>
              </a:prstGeom>
              <a:noFill/>
              <a:ln cap="flat" cmpd="sng" w="9525">
                <a:solidFill>
                  <a:schemeClr val="dk1"/>
                </a:solidFill>
                <a:prstDash val="solid"/>
                <a:round/>
                <a:headEnd len="med" w="med" type="none"/>
                <a:tailEnd len="med" w="med" type="none"/>
              </a:ln>
            </p:spPr>
          </p:cxnSp>
          <p:cxnSp>
            <p:nvCxnSpPr>
              <p:cNvPr id="842" name="Google Shape;842;p48"/>
              <p:cNvCxnSpPr/>
              <p:nvPr/>
            </p:nvCxnSpPr>
            <p:spPr>
              <a:xfrm>
                <a:off x="2448" y="3024"/>
                <a:ext cx="192" cy="0"/>
              </a:xfrm>
              <a:prstGeom prst="straightConnector1">
                <a:avLst/>
              </a:prstGeom>
              <a:noFill/>
              <a:ln cap="flat" cmpd="sng" w="9525">
                <a:solidFill>
                  <a:schemeClr val="dk1"/>
                </a:solidFill>
                <a:prstDash val="solid"/>
                <a:round/>
                <a:headEnd len="med" w="med" type="none"/>
                <a:tailEnd len="med" w="med" type="none"/>
              </a:ln>
            </p:spPr>
          </p:cxnSp>
        </p:grpSp>
        <p:grpSp>
          <p:nvGrpSpPr>
            <p:cNvPr id="843" name="Google Shape;843;p48"/>
            <p:cNvGrpSpPr/>
            <p:nvPr/>
          </p:nvGrpSpPr>
          <p:grpSpPr>
            <a:xfrm>
              <a:off x="2352" y="1296"/>
              <a:ext cx="192" cy="192"/>
              <a:chOff x="2448" y="2928"/>
              <a:chExt cx="192" cy="192"/>
            </a:xfrm>
          </p:grpSpPr>
          <p:cxnSp>
            <p:nvCxnSpPr>
              <p:cNvPr id="844" name="Google Shape;844;p48"/>
              <p:cNvCxnSpPr/>
              <p:nvPr/>
            </p:nvCxnSpPr>
            <p:spPr>
              <a:xfrm>
                <a:off x="2544" y="2928"/>
                <a:ext cx="0" cy="192"/>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48"/>
              <p:cNvCxnSpPr/>
              <p:nvPr/>
            </p:nvCxnSpPr>
            <p:spPr>
              <a:xfrm>
                <a:off x="2448" y="3024"/>
                <a:ext cx="192" cy="0"/>
              </a:xfrm>
              <a:prstGeom prst="straightConnector1">
                <a:avLst/>
              </a:prstGeom>
              <a:noFill/>
              <a:ln cap="flat" cmpd="sng" w="9525">
                <a:solidFill>
                  <a:schemeClr val="dk1"/>
                </a:solidFill>
                <a:prstDash val="solid"/>
                <a:round/>
                <a:headEnd len="med" w="med" type="none"/>
                <a:tailEnd len="med" w="med" type="none"/>
              </a:ln>
            </p:spPr>
          </p:cxnSp>
        </p:grpSp>
        <p:sp>
          <p:nvSpPr>
            <p:cNvPr id="846" name="Google Shape;846;p48"/>
            <p:cNvSpPr txBox="1"/>
            <p:nvPr/>
          </p:nvSpPr>
          <p:spPr>
            <a:xfrm>
              <a:off x="1920" y="1920"/>
              <a:ext cx="1288" cy="5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Compressed sets.</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Their points are in</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the </a:t>
              </a:r>
              <a:r>
                <a:rPr b="1" lang="en-US" sz="1800">
                  <a:solidFill>
                    <a:srgbClr val="008000"/>
                  </a:solidFill>
                  <a:latin typeface="Arial"/>
                  <a:ea typeface="Arial"/>
                  <a:cs typeface="Arial"/>
                  <a:sym typeface="Arial"/>
                </a:rPr>
                <a:t>CS</a:t>
              </a:r>
              <a:r>
                <a:rPr lang="en-US" sz="1800">
                  <a:solidFill>
                    <a:srgbClr val="008000"/>
                  </a:solidFill>
                  <a:latin typeface="Arial"/>
                  <a:ea typeface="Arial"/>
                  <a:cs typeface="Arial"/>
                  <a:sym typeface="Arial"/>
                </a:rPr>
                <a:t>.</a:t>
              </a:r>
              <a:endParaRPr/>
            </a:p>
          </p:txBody>
        </p:sp>
        <p:cxnSp>
          <p:nvCxnSpPr>
            <p:cNvPr id="847" name="Google Shape;847;p48"/>
            <p:cNvCxnSpPr/>
            <p:nvPr/>
          </p:nvCxnSpPr>
          <p:spPr>
            <a:xfrm rot="10800000">
              <a:off x="1296" y="2084"/>
              <a:ext cx="672" cy="144"/>
            </a:xfrm>
            <a:prstGeom prst="straightConnector1">
              <a:avLst/>
            </a:prstGeom>
            <a:noFill/>
            <a:ln cap="flat" cmpd="sng" w="9525">
              <a:solidFill>
                <a:schemeClr val="dk1"/>
              </a:solidFill>
              <a:prstDash val="solid"/>
              <a:round/>
              <a:headEnd len="med" w="med" type="none"/>
              <a:tailEnd len="med" w="med" type="triangle"/>
            </a:ln>
          </p:spPr>
        </p:cxnSp>
        <p:cxnSp>
          <p:nvCxnSpPr>
            <p:cNvPr id="848" name="Google Shape;848;p48"/>
            <p:cNvCxnSpPr/>
            <p:nvPr/>
          </p:nvCxnSpPr>
          <p:spPr>
            <a:xfrm rot="10800000">
              <a:off x="2472" y="1670"/>
              <a:ext cx="0" cy="288"/>
            </a:xfrm>
            <a:prstGeom prst="straightConnector1">
              <a:avLst/>
            </a:prstGeom>
            <a:noFill/>
            <a:ln cap="flat" cmpd="sng" w="9525">
              <a:solidFill>
                <a:schemeClr val="dk1"/>
              </a:solidFill>
              <a:prstDash val="solid"/>
              <a:round/>
              <a:headEnd len="med" w="med" type="none"/>
              <a:tailEnd len="med" w="med" type="triangle"/>
            </a:ln>
          </p:spPr>
        </p:cxnSp>
        <p:cxnSp>
          <p:nvCxnSpPr>
            <p:cNvPr id="849" name="Google Shape;849;p48"/>
            <p:cNvCxnSpPr/>
            <p:nvPr/>
          </p:nvCxnSpPr>
          <p:spPr>
            <a:xfrm>
              <a:off x="3552" y="2160"/>
              <a:ext cx="384" cy="48"/>
            </a:xfrm>
            <a:prstGeom prst="straightConnector1">
              <a:avLst/>
            </a:prstGeom>
            <a:noFill/>
            <a:ln cap="flat" cmpd="sng" w="9525">
              <a:solidFill>
                <a:schemeClr val="dk1"/>
              </a:solidFill>
              <a:prstDash val="solid"/>
              <a:round/>
              <a:headEnd len="med" w="med" type="none"/>
              <a:tailEnd len="med" w="med" type="triangle"/>
            </a:ln>
          </p:spPr>
        </p:cxnSp>
      </p:grpSp>
      <p:grpSp>
        <p:nvGrpSpPr>
          <p:cNvPr id="850" name="Google Shape;850;p48"/>
          <p:cNvGrpSpPr/>
          <p:nvPr/>
        </p:nvGrpSpPr>
        <p:grpSpPr>
          <a:xfrm>
            <a:off x="1676400" y="1295400"/>
            <a:ext cx="6464300" cy="3090862"/>
            <a:chOff x="1056" y="1125"/>
            <a:chExt cx="4072" cy="1947"/>
          </a:xfrm>
        </p:grpSpPr>
        <p:sp>
          <p:nvSpPr>
            <p:cNvPr id="851" name="Google Shape;851;p48"/>
            <p:cNvSpPr/>
            <p:nvPr/>
          </p:nvSpPr>
          <p:spPr>
            <a:xfrm>
              <a:off x="1056" y="1296"/>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852" name="Google Shape;852;p48"/>
            <p:cNvSpPr/>
            <p:nvPr/>
          </p:nvSpPr>
          <p:spPr>
            <a:xfrm>
              <a:off x="1200" y="278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853" name="Google Shape;853;p48"/>
            <p:cNvSpPr/>
            <p:nvPr/>
          </p:nvSpPr>
          <p:spPr>
            <a:xfrm>
              <a:off x="4272" y="302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854" name="Google Shape;854;p48"/>
            <p:cNvSpPr/>
            <p:nvPr/>
          </p:nvSpPr>
          <p:spPr>
            <a:xfrm>
              <a:off x="3840" y="1344"/>
              <a:ext cx="48" cy="48"/>
            </a:xfrm>
            <a:prstGeom prst="ellipse">
              <a:avLst/>
            </a:prstGeom>
            <a:solidFill>
              <a:srgbClr val="FF99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855" name="Google Shape;855;p48"/>
            <p:cNvSpPr txBox="1"/>
            <p:nvPr/>
          </p:nvSpPr>
          <p:spPr>
            <a:xfrm>
              <a:off x="4454" y="1125"/>
              <a:ext cx="674" cy="4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Points in</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the </a:t>
              </a:r>
              <a:r>
                <a:rPr b="1" lang="en-US" sz="1800">
                  <a:solidFill>
                    <a:srgbClr val="008000"/>
                  </a:solidFill>
                  <a:latin typeface="Arial"/>
                  <a:ea typeface="Arial"/>
                  <a:cs typeface="Arial"/>
                  <a:sym typeface="Arial"/>
                </a:rPr>
                <a:t>RS</a:t>
              </a:r>
              <a:endParaRPr/>
            </a:p>
          </p:txBody>
        </p:sp>
        <p:cxnSp>
          <p:nvCxnSpPr>
            <p:cNvPr id="856" name="Google Shape;856;p48"/>
            <p:cNvCxnSpPr/>
            <p:nvPr/>
          </p:nvCxnSpPr>
          <p:spPr>
            <a:xfrm rot="10800000">
              <a:off x="3936" y="1368"/>
              <a:ext cx="528" cy="0"/>
            </a:xfrm>
            <a:prstGeom prst="straightConnector1">
              <a:avLst/>
            </a:prstGeom>
            <a:noFill/>
            <a:ln cap="flat" cmpd="sng" w="9525">
              <a:solidFill>
                <a:schemeClr val="dk1"/>
              </a:solidFill>
              <a:prstDash val="solid"/>
              <a:round/>
              <a:headEnd len="med" w="med" type="none"/>
              <a:tailEnd len="med" w="med" type="triangle"/>
            </a:ln>
          </p:spPr>
        </p:cxnSp>
        <p:cxnSp>
          <p:nvCxnSpPr>
            <p:cNvPr id="857" name="Google Shape;857;p48"/>
            <p:cNvCxnSpPr/>
            <p:nvPr/>
          </p:nvCxnSpPr>
          <p:spPr>
            <a:xfrm flipH="1">
              <a:off x="4320" y="1488"/>
              <a:ext cx="528" cy="1536"/>
            </a:xfrm>
            <a:prstGeom prst="straightConnector1">
              <a:avLst/>
            </a:prstGeom>
            <a:noFill/>
            <a:ln cap="flat" cmpd="sng" w="9525">
              <a:solidFill>
                <a:schemeClr val="dk1"/>
              </a:solidFill>
              <a:prstDash val="solid"/>
              <a:round/>
              <a:headEnd len="med" w="med" type="none"/>
              <a:tailEnd len="med" w="med" type="triangle"/>
            </a:ln>
          </p:spPr>
        </p:cxnSp>
      </p:grpSp>
      <p:sp>
        <p:nvSpPr>
          <p:cNvPr id="858" name="Google Shape;858;p48"/>
          <p:cNvSpPr/>
          <p:nvPr/>
        </p:nvSpPr>
        <p:spPr>
          <a:xfrm>
            <a:off x="2667000" y="5638800"/>
            <a:ext cx="64008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8000"/>
                </a:solidFill>
                <a:latin typeface="Arial"/>
                <a:ea typeface="Arial"/>
                <a:cs typeface="Arial"/>
                <a:sym typeface="Arial"/>
              </a:rPr>
              <a:t>Discard set (DS):</a:t>
            </a:r>
            <a:r>
              <a:rPr lang="en-US" sz="1600">
                <a:solidFill>
                  <a:srgbClr val="008000"/>
                </a:solidFill>
                <a:latin typeface="Arial"/>
                <a:ea typeface="Arial"/>
                <a:cs typeface="Arial"/>
                <a:sym typeface="Arial"/>
              </a:rPr>
              <a:t>  Close enough to a centroid to be summarized</a:t>
            </a:r>
            <a:endParaRPr/>
          </a:p>
          <a:p>
            <a:pPr indent="0" lvl="0" marL="0" marR="0" rtl="0" algn="l">
              <a:spcBef>
                <a:spcPts val="0"/>
              </a:spcBef>
              <a:spcAft>
                <a:spcPts val="0"/>
              </a:spcAft>
              <a:buNone/>
            </a:pPr>
            <a:r>
              <a:rPr b="1" lang="en-US" sz="1600">
                <a:solidFill>
                  <a:srgbClr val="008000"/>
                </a:solidFill>
                <a:latin typeface="Arial"/>
                <a:ea typeface="Arial"/>
                <a:cs typeface="Arial"/>
                <a:sym typeface="Arial"/>
              </a:rPr>
              <a:t>Compression set (CS):</a:t>
            </a:r>
            <a:r>
              <a:rPr lang="en-US" sz="1600">
                <a:solidFill>
                  <a:srgbClr val="008000"/>
                </a:solidFill>
                <a:latin typeface="Arial"/>
                <a:ea typeface="Arial"/>
                <a:cs typeface="Arial"/>
                <a:sym typeface="Arial"/>
              </a:rPr>
              <a:t>  Summarized, but not assigned to a cluster</a:t>
            </a:r>
            <a:endParaRPr/>
          </a:p>
          <a:p>
            <a:pPr indent="0" lvl="0" marL="0" marR="0" rtl="0" algn="l">
              <a:spcBef>
                <a:spcPts val="0"/>
              </a:spcBef>
              <a:spcAft>
                <a:spcPts val="0"/>
              </a:spcAft>
              <a:buNone/>
            </a:pPr>
            <a:r>
              <a:rPr b="1" lang="en-US" sz="1600">
                <a:solidFill>
                  <a:srgbClr val="008000"/>
                </a:solidFill>
                <a:latin typeface="Arial"/>
                <a:ea typeface="Arial"/>
                <a:cs typeface="Arial"/>
                <a:sym typeface="Arial"/>
              </a:rPr>
              <a:t>Retained set (RS):</a:t>
            </a:r>
            <a:r>
              <a:rPr lang="en-US" sz="1600">
                <a:solidFill>
                  <a:srgbClr val="008000"/>
                </a:solidFill>
                <a:latin typeface="Arial"/>
                <a:ea typeface="Arial"/>
                <a:cs typeface="Arial"/>
                <a:sym typeface="Arial"/>
              </a:rPr>
              <a:t> Isolated points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4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A Few Details…</a:t>
            </a:r>
            <a:endParaRPr/>
          </a:p>
        </p:txBody>
      </p:sp>
      <p:sp>
        <p:nvSpPr>
          <p:cNvPr id="864" name="Google Shape;864;p49"/>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t>Q1) How do we decide if a point is “</a:t>
            </a:r>
            <a:r>
              <a:rPr b="1" lang="en-US">
                <a:solidFill>
                  <a:srgbClr val="FF0000"/>
                </a:solidFill>
              </a:rPr>
              <a:t>close enough</a:t>
            </a:r>
            <a:r>
              <a:rPr b="1" lang="en-US"/>
              <a:t>” to a cluster that we will add the point to that cluster?</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t>Q2) How do we decide </a:t>
            </a:r>
            <a:r>
              <a:rPr b="1" lang="en-US">
                <a:solidFill>
                  <a:srgbClr val="FF0000"/>
                </a:solidFill>
              </a:rPr>
              <a:t>whether two compressed sets (CS) deserve to be combined into one</a:t>
            </a:r>
            <a:r>
              <a:rPr b="1" lang="en-US"/>
              <a:t>?</a:t>
            </a:r>
            <a:endParaRPr/>
          </a:p>
        </p:txBody>
      </p:sp>
      <p:sp>
        <p:nvSpPr>
          <p:cNvPr id="865" name="Google Shape;865;p4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66" name="Google Shape;866;p4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Clustering is a hard problem!</a:t>
            </a:r>
            <a:endParaRPr/>
          </a:p>
        </p:txBody>
      </p:sp>
      <p:sp>
        <p:nvSpPr>
          <p:cNvPr id="184" name="Google Shape;184;p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85" name="Google Shape;185;p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tagc.univ-mrs.fr/tagc/images/dputhier/tb2.jpg" id="186" name="Google Shape;186;p5"/>
          <p:cNvPicPr preferRelativeResize="0"/>
          <p:nvPr/>
        </p:nvPicPr>
        <p:blipFill rotWithShape="1">
          <a:blip r:embed="rId3">
            <a:alphaModFix/>
          </a:blip>
          <a:srcRect b="0" l="4570" r="3892" t="0"/>
          <a:stretch/>
        </p:blipFill>
        <p:spPr>
          <a:xfrm rot="-5400000">
            <a:off x="1779308" y="735293"/>
            <a:ext cx="5562599" cy="637801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5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Define “Sufficiently Close”</a:t>
            </a:r>
            <a:endParaRPr/>
          </a:p>
        </p:txBody>
      </p:sp>
      <p:sp>
        <p:nvSpPr>
          <p:cNvPr id="872" name="Google Shape;872;p50"/>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~68% of points: 1 σ away from mean</a:t>
            </a:r>
            <a:endParaRPr/>
          </a:p>
          <a:p>
            <a:pPr indent="-320040" lvl="0" marL="438912" rtl="0" algn="l">
              <a:spcBef>
                <a:spcPts val="0"/>
              </a:spcBef>
              <a:spcAft>
                <a:spcPts val="0"/>
              </a:spcAft>
              <a:buSzPts val="2560"/>
              <a:buChar char="◼"/>
            </a:pPr>
            <a:r>
              <a:rPr lang="en-US"/>
              <a:t>~95% of points: 2 σ away</a:t>
            </a:r>
            <a:endParaRPr/>
          </a:p>
          <a:p>
            <a:pPr indent="-320040" lvl="0" marL="438912" rtl="0" algn="l">
              <a:spcBef>
                <a:spcPts val="0"/>
              </a:spcBef>
              <a:spcAft>
                <a:spcPts val="0"/>
              </a:spcAft>
              <a:buSzPts val="2560"/>
              <a:buChar char="◼"/>
            </a:pPr>
            <a:r>
              <a:rPr lang="en-US"/>
              <a:t>~99% of points: 3 σ away</a:t>
            </a:r>
            <a:endParaRPr/>
          </a:p>
        </p:txBody>
      </p:sp>
      <p:sp>
        <p:nvSpPr>
          <p:cNvPr id="873" name="Google Shape;873;p5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hyperphysics.phy-astr.gsu.edu/hbase/math/immath/gauds.gif" id="874" name="Google Shape;874;p50"/>
          <p:cNvPicPr preferRelativeResize="0"/>
          <p:nvPr/>
        </p:nvPicPr>
        <p:blipFill rotWithShape="1">
          <a:blip r:embed="rId3">
            <a:alphaModFix/>
          </a:blip>
          <a:srcRect b="0" l="0" r="0" t="0"/>
          <a:stretch/>
        </p:blipFill>
        <p:spPr>
          <a:xfrm>
            <a:off x="2819400" y="3665610"/>
            <a:ext cx="4290413" cy="270277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5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How Close is Close Enough?</a:t>
            </a:r>
            <a:endParaRPr/>
          </a:p>
        </p:txBody>
      </p:sp>
      <p:sp>
        <p:nvSpPr>
          <p:cNvPr id="880" name="Google Shape;880;p5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t>Q1) We need a way to decide whether to put a new point into a cluster (and discard)</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solidFill>
                  <a:srgbClr val="0000FF"/>
                </a:solidFill>
              </a:rPr>
              <a:t>BFR suggests two ways:</a:t>
            </a:r>
            <a:endParaRPr/>
          </a:p>
          <a:p>
            <a:pPr indent="-274319" lvl="1" marL="731520" rtl="0" algn="l">
              <a:spcBef>
                <a:spcPts val="560"/>
              </a:spcBef>
              <a:spcAft>
                <a:spcPts val="0"/>
              </a:spcAft>
              <a:buSzPts val="2800"/>
              <a:buChar char="▪"/>
            </a:pPr>
            <a:r>
              <a:rPr lang="en-US"/>
              <a:t>The </a:t>
            </a:r>
            <a:r>
              <a:rPr b="1" lang="en-US">
                <a:solidFill>
                  <a:srgbClr val="D60093"/>
                </a:solidFill>
              </a:rPr>
              <a:t>Mahalanobis distance</a:t>
            </a:r>
            <a:r>
              <a:rPr lang="en-US">
                <a:solidFill>
                  <a:srgbClr val="D60093"/>
                </a:solidFill>
              </a:rPr>
              <a:t> </a:t>
            </a:r>
            <a:r>
              <a:rPr lang="en-US"/>
              <a:t>is less than a threshold</a:t>
            </a:r>
            <a:endParaRPr/>
          </a:p>
          <a:p>
            <a:pPr indent="-274319" lvl="1" marL="731520" rtl="0" algn="l">
              <a:spcBef>
                <a:spcPts val="560"/>
              </a:spcBef>
              <a:spcAft>
                <a:spcPts val="0"/>
              </a:spcAft>
              <a:buSzPts val="2800"/>
              <a:buChar char="▪"/>
            </a:pPr>
            <a:r>
              <a:rPr b="1" lang="en-US"/>
              <a:t>High likelihood of the point belonging to currently nearest centroid</a:t>
            </a:r>
            <a:endParaRPr/>
          </a:p>
        </p:txBody>
      </p:sp>
      <p:sp>
        <p:nvSpPr>
          <p:cNvPr id="881" name="Google Shape;881;p5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882" name="Google Shape;882;p5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hyperphysics.phy-astr.gsu.edu/hbase/math/immath/gauds.gif" id="883" name="Google Shape;883;p51"/>
          <p:cNvPicPr preferRelativeResize="0"/>
          <p:nvPr/>
        </p:nvPicPr>
        <p:blipFill rotWithShape="1">
          <a:blip r:embed="rId3">
            <a:alphaModFix/>
          </a:blip>
          <a:srcRect b="0" l="0" r="0" t="0"/>
          <a:stretch/>
        </p:blipFill>
        <p:spPr>
          <a:xfrm>
            <a:off x="5438975" y="4419600"/>
            <a:ext cx="3628825" cy="2286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5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Mahalanobis Distance</a:t>
            </a:r>
            <a:endParaRPr/>
          </a:p>
        </p:txBody>
      </p:sp>
      <p:sp>
        <p:nvSpPr>
          <p:cNvPr id="889" name="Google Shape;889;p52"/>
          <p:cNvSpPr txBox="1"/>
          <p:nvPr>
            <p:ph idx="1" type="body"/>
          </p:nvPr>
        </p:nvSpPr>
        <p:spPr>
          <a:xfrm>
            <a:off x="152400" y="1295400"/>
            <a:ext cx="8534400" cy="5257801"/>
          </a:xfrm>
          <a:prstGeom prst="rect">
            <a:avLst/>
          </a:prstGeom>
          <a:blipFill rotWithShape="1">
            <a:blip r:embed="rId3">
              <a:alphaModFix/>
            </a:blip>
            <a:stretch>
              <a:fillRect b="-25359" l="0" r="0" t="-723"/>
            </a:stretch>
          </a:blip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 </a:t>
            </a:r>
            <a:endParaRPr/>
          </a:p>
        </p:txBody>
      </p:sp>
      <p:sp>
        <p:nvSpPr>
          <p:cNvPr id="890" name="Google Shape;890;p5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891" name="Google Shape;891;p5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2" name="Google Shape;892;p52"/>
          <p:cNvSpPr/>
          <p:nvPr/>
        </p:nvSpPr>
        <p:spPr>
          <a:xfrm>
            <a:off x="1066800" y="6014443"/>
            <a:ext cx="72087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Times New Roman"/>
                <a:ea typeface="Times New Roman"/>
                <a:cs typeface="Times New Roman"/>
                <a:sym typeface="Times New Roman"/>
              </a:rPr>
              <a:t>σ</a:t>
            </a:r>
            <a:r>
              <a:rPr baseline="-25000" lang="en-US" sz="1800">
                <a:solidFill>
                  <a:srgbClr val="008000"/>
                </a:solidFill>
                <a:latin typeface="Arial"/>
                <a:ea typeface="Arial"/>
                <a:cs typeface="Arial"/>
                <a:sym typeface="Arial"/>
              </a:rPr>
              <a:t>i</a:t>
            </a:r>
            <a:r>
              <a:rPr lang="en-US" sz="1800">
                <a:solidFill>
                  <a:srgbClr val="008000"/>
                </a:solidFill>
                <a:latin typeface="Arial"/>
                <a:ea typeface="Arial"/>
                <a:cs typeface="Arial"/>
                <a:sym typeface="Arial"/>
              </a:rPr>
              <a:t> … standard deviation of points in the cluster in the </a:t>
            </a:r>
            <a:r>
              <a:rPr i="1" lang="en-US" sz="1800">
                <a:solidFill>
                  <a:srgbClr val="008000"/>
                </a:solidFill>
                <a:latin typeface="Arial"/>
                <a:ea typeface="Arial"/>
                <a:cs typeface="Arial"/>
                <a:sym typeface="Arial"/>
              </a:rPr>
              <a:t>i</a:t>
            </a:r>
            <a:r>
              <a:rPr baseline="30000" lang="en-US" sz="1800">
                <a:solidFill>
                  <a:srgbClr val="008000"/>
                </a:solidFill>
                <a:latin typeface="Arial"/>
                <a:ea typeface="Arial"/>
                <a:cs typeface="Arial"/>
                <a:sym typeface="Arial"/>
              </a:rPr>
              <a:t>th</a:t>
            </a:r>
            <a:r>
              <a:rPr lang="en-US" sz="1800">
                <a:solidFill>
                  <a:srgbClr val="008000"/>
                </a:solidFill>
                <a:latin typeface="Arial"/>
                <a:ea typeface="Arial"/>
                <a:cs typeface="Arial"/>
                <a:sym typeface="Arial"/>
              </a:rPr>
              <a:t> dimension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5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Mahalanobis Distance</a:t>
            </a:r>
            <a:endParaRPr/>
          </a:p>
        </p:txBody>
      </p:sp>
      <p:sp>
        <p:nvSpPr>
          <p:cNvPr id="898" name="Google Shape;898;p53"/>
          <p:cNvSpPr txBox="1"/>
          <p:nvPr>
            <p:ph idx="1" type="body"/>
          </p:nvPr>
        </p:nvSpPr>
        <p:spPr>
          <a:xfrm>
            <a:off x="457200" y="1295400"/>
            <a:ext cx="8229600" cy="5257801"/>
          </a:xfrm>
          <a:prstGeom prst="rect">
            <a:avLst/>
          </a:prstGeom>
          <a:blipFill rotWithShape="1">
            <a:blip r:embed="rId3">
              <a:alphaModFix/>
            </a:blip>
            <a:stretch>
              <a:fillRect b="0" l="0" r="0" t="-723"/>
            </a:stretch>
          </a:blip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 </a:t>
            </a:r>
            <a:endParaRPr/>
          </a:p>
        </p:txBody>
      </p:sp>
      <p:sp>
        <p:nvSpPr>
          <p:cNvPr id="899" name="Google Shape;899;p5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0" name="Google Shape;900;p5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pic>
        <p:nvPicPr>
          <p:cNvPr descr="http://hyperphysics.phy-astr.gsu.edu/hbase/math/immath/gauds.gif" id="901" name="Google Shape;901;p53"/>
          <p:cNvPicPr preferRelativeResize="0"/>
          <p:nvPr/>
        </p:nvPicPr>
        <p:blipFill rotWithShape="1">
          <a:blip r:embed="rId4">
            <a:alphaModFix/>
          </a:blip>
          <a:srcRect b="0" l="0" r="0" t="0"/>
          <a:stretch/>
        </p:blipFill>
        <p:spPr>
          <a:xfrm>
            <a:off x="6207073" y="3886200"/>
            <a:ext cx="2903060" cy="1828800"/>
          </a:xfrm>
          <a:prstGeom prst="rect">
            <a:avLst/>
          </a:prstGeom>
          <a:noFill/>
          <a:ln>
            <a:noFill/>
          </a:ln>
        </p:spPr>
      </p:pic>
      <p:pic>
        <p:nvPicPr>
          <p:cNvPr id="902" name="Google Shape;902;p53"/>
          <p:cNvPicPr preferRelativeResize="0"/>
          <p:nvPr/>
        </p:nvPicPr>
        <p:blipFill rotWithShape="1">
          <a:blip r:embed="rId5">
            <a:alphaModFix/>
          </a:blip>
          <a:srcRect b="0" l="0" r="0" t="0"/>
          <a:stretch/>
        </p:blipFill>
        <p:spPr>
          <a:xfrm>
            <a:off x="4419600" y="2286001"/>
            <a:ext cx="914400" cy="633045"/>
          </a:xfrm>
          <a:prstGeom prst="rect">
            <a:avLst/>
          </a:prstGeom>
          <a:noFill/>
          <a:ln>
            <a:noFill/>
          </a:ln>
        </p:spPr>
      </p:pic>
      <p:pic>
        <p:nvPicPr>
          <p:cNvPr id="903" name="Google Shape;903;p53"/>
          <p:cNvPicPr preferRelativeResize="0"/>
          <p:nvPr/>
        </p:nvPicPr>
        <p:blipFill rotWithShape="1">
          <a:blip r:embed="rId6">
            <a:alphaModFix/>
          </a:blip>
          <a:srcRect b="0" l="0" r="0" t="0"/>
          <a:stretch/>
        </p:blipFill>
        <p:spPr>
          <a:xfrm>
            <a:off x="5867400" y="3354977"/>
            <a:ext cx="762000" cy="60742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pic>
        <p:nvPicPr>
          <p:cNvPr descr="*" id="908" name="Google Shape;908;p54"/>
          <p:cNvPicPr preferRelativeResize="0"/>
          <p:nvPr/>
        </p:nvPicPr>
        <p:blipFill rotWithShape="1">
          <a:blip r:embed="rId3">
            <a:alphaModFix/>
          </a:blip>
          <a:srcRect b="5757" l="6252" r="5817" t="12826"/>
          <a:stretch/>
        </p:blipFill>
        <p:spPr>
          <a:xfrm rot="2107092">
            <a:off x="3057144" y="2590800"/>
            <a:ext cx="2962656" cy="2743200"/>
          </a:xfrm>
          <a:prstGeom prst="rect">
            <a:avLst/>
          </a:prstGeom>
          <a:noFill/>
          <a:ln>
            <a:noFill/>
          </a:ln>
        </p:spPr>
      </p:pic>
      <p:pic>
        <p:nvPicPr>
          <p:cNvPr descr="*" id="909" name="Google Shape;909;p54"/>
          <p:cNvPicPr preferRelativeResize="0"/>
          <p:nvPr/>
        </p:nvPicPr>
        <p:blipFill rotWithShape="1">
          <a:blip r:embed="rId4">
            <a:alphaModFix/>
          </a:blip>
          <a:srcRect b="5863" l="6361" r="5709" t="13144"/>
          <a:stretch/>
        </p:blipFill>
        <p:spPr>
          <a:xfrm rot="2376676">
            <a:off x="6089605" y="2590800"/>
            <a:ext cx="2978195" cy="2743200"/>
          </a:xfrm>
          <a:prstGeom prst="rect">
            <a:avLst/>
          </a:prstGeom>
          <a:noFill/>
          <a:ln>
            <a:noFill/>
          </a:ln>
        </p:spPr>
      </p:pic>
      <p:sp>
        <p:nvSpPr>
          <p:cNvPr id="910" name="Google Shape;910;p54"/>
          <p:cNvSpPr/>
          <p:nvPr/>
        </p:nvSpPr>
        <p:spPr>
          <a:xfrm>
            <a:off x="2971800" y="1600200"/>
            <a:ext cx="61722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11" name="Google Shape;911;p5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Picture: Equal M.D. Regions</a:t>
            </a:r>
            <a:endParaRPr/>
          </a:p>
        </p:txBody>
      </p:sp>
      <p:sp>
        <p:nvSpPr>
          <p:cNvPr id="912" name="Google Shape;912;p54"/>
          <p:cNvSpPr txBox="1"/>
          <p:nvPr>
            <p:ph idx="1" type="body"/>
          </p:nvPr>
        </p:nvSpPr>
        <p:spPr>
          <a:xfrm>
            <a:off x="457200" y="1295401"/>
            <a:ext cx="8229600" cy="1600200"/>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D60093"/>
                </a:solidFill>
              </a:rPr>
              <a:t>Euclidean vs. Mahalanobis distance</a:t>
            </a:r>
            <a:endParaRPr/>
          </a:p>
        </p:txBody>
      </p:sp>
      <p:sp>
        <p:nvSpPr>
          <p:cNvPr id="913" name="Google Shape;913;p5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914" name="Google Shape;914;p5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 id="915" name="Google Shape;915;p54"/>
          <p:cNvPicPr preferRelativeResize="0"/>
          <p:nvPr/>
        </p:nvPicPr>
        <p:blipFill rotWithShape="1">
          <a:blip r:embed="rId5">
            <a:alphaModFix/>
          </a:blip>
          <a:srcRect b="5127" l="5870" r="5923" t="12733"/>
          <a:stretch/>
        </p:blipFill>
        <p:spPr>
          <a:xfrm>
            <a:off x="76200" y="2590800"/>
            <a:ext cx="2945865" cy="2743200"/>
          </a:xfrm>
          <a:prstGeom prst="rect">
            <a:avLst/>
          </a:prstGeom>
          <a:noFill/>
          <a:ln>
            <a:noFill/>
          </a:ln>
        </p:spPr>
      </p:pic>
      <p:sp>
        <p:nvSpPr>
          <p:cNvPr id="916" name="Google Shape;916;p54"/>
          <p:cNvSpPr txBox="1"/>
          <p:nvPr/>
        </p:nvSpPr>
        <p:spPr>
          <a:xfrm>
            <a:off x="652272" y="2114490"/>
            <a:ext cx="77724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Contours of equidistant points from the origin</a:t>
            </a:r>
            <a:endParaRPr/>
          </a:p>
        </p:txBody>
      </p:sp>
      <p:sp>
        <p:nvSpPr>
          <p:cNvPr id="917" name="Google Shape;917;p54"/>
          <p:cNvSpPr/>
          <p:nvPr/>
        </p:nvSpPr>
        <p:spPr>
          <a:xfrm>
            <a:off x="2971800" y="5410200"/>
            <a:ext cx="61722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18" name="Google Shape;918;p54"/>
          <p:cNvSpPr txBox="1"/>
          <p:nvPr/>
        </p:nvSpPr>
        <p:spPr>
          <a:xfrm>
            <a:off x="95436" y="5334000"/>
            <a:ext cx="2993127"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008000"/>
                </a:solidFill>
                <a:latin typeface="Arial"/>
                <a:ea typeface="Arial"/>
                <a:cs typeface="Arial"/>
                <a:sym typeface="Arial"/>
              </a:rPr>
              <a:t>Uniformly distributed points,</a:t>
            </a:r>
            <a:br>
              <a:rPr b="1" lang="en-US" sz="1600">
                <a:solidFill>
                  <a:srgbClr val="008000"/>
                </a:solidFill>
                <a:latin typeface="Arial"/>
                <a:ea typeface="Arial"/>
                <a:cs typeface="Arial"/>
                <a:sym typeface="Arial"/>
              </a:rPr>
            </a:br>
            <a:r>
              <a:rPr b="1" lang="en-US" sz="1600">
                <a:solidFill>
                  <a:srgbClr val="008000"/>
                </a:solidFill>
                <a:latin typeface="Arial"/>
                <a:ea typeface="Arial"/>
                <a:cs typeface="Arial"/>
                <a:sym typeface="Arial"/>
              </a:rPr>
              <a:t>Euclidean distance</a:t>
            </a:r>
            <a:endParaRPr/>
          </a:p>
        </p:txBody>
      </p:sp>
      <p:sp>
        <p:nvSpPr>
          <p:cNvPr id="919" name="Google Shape;919;p54"/>
          <p:cNvSpPr txBox="1"/>
          <p:nvPr/>
        </p:nvSpPr>
        <p:spPr>
          <a:xfrm>
            <a:off x="3091652" y="5334000"/>
            <a:ext cx="2912977"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008000"/>
                </a:solidFill>
                <a:latin typeface="Arial"/>
                <a:ea typeface="Arial"/>
                <a:cs typeface="Arial"/>
                <a:sym typeface="Arial"/>
              </a:rPr>
              <a:t>Normally distributed points,</a:t>
            </a:r>
            <a:br>
              <a:rPr b="1" lang="en-US" sz="1600">
                <a:solidFill>
                  <a:srgbClr val="008000"/>
                </a:solidFill>
                <a:latin typeface="Arial"/>
                <a:ea typeface="Arial"/>
                <a:cs typeface="Arial"/>
                <a:sym typeface="Arial"/>
              </a:rPr>
            </a:br>
            <a:r>
              <a:rPr b="1" lang="en-US" sz="1600">
                <a:solidFill>
                  <a:srgbClr val="008000"/>
                </a:solidFill>
                <a:latin typeface="Arial"/>
                <a:ea typeface="Arial"/>
                <a:cs typeface="Arial"/>
                <a:sym typeface="Arial"/>
              </a:rPr>
              <a:t>Euclidean distance</a:t>
            </a:r>
            <a:endParaRPr/>
          </a:p>
        </p:txBody>
      </p:sp>
      <p:sp>
        <p:nvSpPr>
          <p:cNvPr id="920" name="Google Shape;920;p54"/>
          <p:cNvSpPr txBox="1"/>
          <p:nvPr/>
        </p:nvSpPr>
        <p:spPr>
          <a:xfrm>
            <a:off x="6127572" y="5334000"/>
            <a:ext cx="2912977"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008000"/>
                </a:solidFill>
                <a:latin typeface="Arial"/>
                <a:ea typeface="Arial"/>
                <a:cs typeface="Arial"/>
                <a:sym typeface="Arial"/>
              </a:rPr>
              <a:t>Normally distributed points,</a:t>
            </a:r>
            <a:br>
              <a:rPr b="1" lang="en-US" sz="1600">
                <a:solidFill>
                  <a:srgbClr val="008000"/>
                </a:solidFill>
                <a:latin typeface="Arial"/>
                <a:ea typeface="Arial"/>
                <a:cs typeface="Arial"/>
                <a:sym typeface="Arial"/>
              </a:rPr>
            </a:br>
            <a:r>
              <a:rPr b="1" lang="en-US" sz="1600">
                <a:solidFill>
                  <a:srgbClr val="008000"/>
                </a:solidFill>
                <a:latin typeface="Arial"/>
                <a:ea typeface="Arial"/>
                <a:cs typeface="Arial"/>
                <a:sym typeface="Arial"/>
              </a:rPr>
              <a:t>Mahalanobis distance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55"/>
          <p:cNvSpPr txBox="1"/>
          <p:nvPr>
            <p:ph type="title"/>
          </p:nvPr>
        </p:nvSpPr>
        <p:spPr>
          <a:xfrm>
            <a:off x="-76200" y="76200"/>
            <a:ext cx="92964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Should two CS clusters be combined?</a:t>
            </a:r>
            <a:endParaRPr/>
          </a:p>
        </p:txBody>
      </p:sp>
      <p:sp>
        <p:nvSpPr>
          <p:cNvPr id="926" name="Google Shape;926;p5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0" lvl="0" marL="118871" rtl="0" algn="l">
              <a:spcBef>
                <a:spcPts val="0"/>
              </a:spcBef>
              <a:spcAft>
                <a:spcPts val="0"/>
              </a:spcAft>
              <a:buSzPts val="2560"/>
              <a:buNone/>
            </a:pPr>
            <a:r>
              <a:rPr b="1" lang="en-US"/>
              <a:t>Q2) Should two CS subclusters be combined?</a:t>
            </a:r>
            <a:endParaRPr/>
          </a:p>
          <a:p>
            <a:pPr indent="-320040" lvl="0" marL="438912" rtl="0" algn="l">
              <a:spcBef>
                <a:spcPts val="0"/>
              </a:spcBef>
              <a:spcAft>
                <a:spcPts val="0"/>
              </a:spcAft>
              <a:buSzPts val="2560"/>
              <a:buChar char="◼"/>
            </a:pPr>
            <a:r>
              <a:rPr lang="en-US"/>
              <a:t>Compute the variance of the combined subclusters</a:t>
            </a:r>
            <a:endParaRPr/>
          </a:p>
          <a:p>
            <a:pPr indent="-274319" lvl="1" marL="731520" rtl="0" algn="l">
              <a:spcBef>
                <a:spcPts val="560"/>
              </a:spcBef>
              <a:spcAft>
                <a:spcPts val="0"/>
              </a:spcAft>
              <a:buSzPts val="2800"/>
              <a:buChar char="▪"/>
            </a:pPr>
            <a:r>
              <a:rPr b="1" i="1" lang="en-US"/>
              <a:t>N</a:t>
            </a:r>
            <a:r>
              <a:rPr lang="en-US"/>
              <a:t>, </a:t>
            </a:r>
            <a:r>
              <a:rPr b="1" i="1" lang="en-US"/>
              <a:t>SUM</a:t>
            </a:r>
            <a:r>
              <a:rPr lang="en-US"/>
              <a:t>, and </a:t>
            </a:r>
            <a:r>
              <a:rPr b="1" i="1" lang="en-US"/>
              <a:t>SUMSQ</a:t>
            </a:r>
            <a:r>
              <a:rPr i="1" lang="en-US"/>
              <a:t> </a:t>
            </a:r>
            <a:r>
              <a:rPr lang="en-US"/>
              <a:t>allow us to make that calculation quickly</a:t>
            </a:r>
            <a:endParaRPr/>
          </a:p>
          <a:p>
            <a:pPr indent="-320040" lvl="0" marL="438912" rtl="0" algn="l">
              <a:spcBef>
                <a:spcPts val="0"/>
              </a:spcBef>
              <a:spcAft>
                <a:spcPts val="0"/>
              </a:spcAft>
              <a:buSzPts val="2560"/>
              <a:buChar char="◼"/>
            </a:pPr>
            <a:r>
              <a:rPr lang="en-US"/>
              <a:t>Combine if the combined variance is </a:t>
            </a:r>
            <a:br>
              <a:rPr lang="en-US"/>
            </a:br>
            <a:r>
              <a:rPr lang="en-US"/>
              <a:t>below some threshold</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solidFill>
                  <a:srgbClr val="D60093"/>
                </a:solidFill>
              </a:rPr>
              <a:t>Many alternatives:</a:t>
            </a:r>
            <a:r>
              <a:rPr lang="en-US"/>
              <a:t> Treat dimensions differently, consider density</a:t>
            </a:r>
            <a:endParaRPr/>
          </a:p>
        </p:txBody>
      </p:sp>
      <p:sp>
        <p:nvSpPr>
          <p:cNvPr id="927" name="Google Shape;927;p5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928" name="Google Shape;928;p5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9" name="Google Shape;929;p55"/>
          <p:cNvSpPr/>
          <p:nvPr/>
        </p:nvSpPr>
        <p:spPr>
          <a:xfrm>
            <a:off x="7924800" y="2667000"/>
            <a:ext cx="457200" cy="838200"/>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cxnSp>
        <p:nvCxnSpPr>
          <p:cNvPr id="930" name="Google Shape;930;p55"/>
          <p:cNvCxnSpPr/>
          <p:nvPr/>
        </p:nvCxnSpPr>
        <p:spPr>
          <a:xfrm>
            <a:off x="8153400" y="2938462"/>
            <a:ext cx="0" cy="304800"/>
          </a:xfrm>
          <a:prstGeom prst="straightConnector1">
            <a:avLst/>
          </a:prstGeom>
          <a:noFill/>
          <a:ln cap="flat" cmpd="sng" w="9525">
            <a:solidFill>
              <a:schemeClr val="dk1"/>
            </a:solidFill>
            <a:prstDash val="solid"/>
            <a:round/>
            <a:headEnd len="med" w="med" type="none"/>
            <a:tailEnd len="med" w="med" type="none"/>
          </a:ln>
        </p:spPr>
      </p:cxnSp>
      <p:cxnSp>
        <p:nvCxnSpPr>
          <p:cNvPr id="931" name="Google Shape;931;p55"/>
          <p:cNvCxnSpPr/>
          <p:nvPr/>
        </p:nvCxnSpPr>
        <p:spPr>
          <a:xfrm>
            <a:off x="8001000" y="3090862"/>
            <a:ext cx="304800" cy="0"/>
          </a:xfrm>
          <a:prstGeom prst="straightConnector1">
            <a:avLst/>
          </a:prstGeom>
          <a:noFill/>
          <a:ln cap="flat" cmpd="sng" w="9525">
            <a:solidFill>
              <a:schemeClr val="dk1"/>
            </a:solidFill>
            <a:prstDash val="solid"/>
            <a:round/>
            <a:headEnd len="med" w="med" type="none"/>
            <a:tailEnd len="med" w="med" type="none"/>
          </a:ln>
        </p:spPr>
      </p:cxnSp>
      <p:sp>
        <p:nvSpPr>
          <p:cNvPr id="932" name="Google Shape;932;p55"/>
          <p:cNvSpPr/>
          <p:nvPr/>
        </p:nvSpPr>
        <p:spPr>
          <a:xfrm>
            <a:off x="8382000" y="3733800"/>
            <a:ext cx="609600" cy="609600"/>
          </a:xfrm>
          <a:prstGeom prst="ellipse">
            <a:avLst/>
          </a:prstGeom>
          <a:solidFill>
            <a:srgbClr val="FFFF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cxnSp>
        <p:nvCxnSpPr>
          <p:cNvPr id="933" name="Google Shape;933;p55"/>
          <p:cNvCxnSpPr/>
          <p:nvPr/>
        </p:nvCxnSpPr>
        <p:spPr>
          <a:xfrm>
            <a:off x="8686800" y="3886200"/>
            <a:ext cx="0" cy="304800"/>
          </a:xfrm>
          <a:prstGeom prst="straightConnector1">
            <a:avLst/>
          </a:prstGeom>
          <a:noFill/>
          <a:ln cap="flat" cmpd="sng" w="9525">
            <a:solidFill>
              <a:schemeClr val="dk1"/>
            </a:solidFill>
            <a:prstDash val="solid"/>
            <a:round/>
            <a:headEnd len="med" w="med" type="none"/>
            <a:tailEnd len="med" w="med" type="none"/>
          </a:ln>
        </p:spPr>
      </p:cxnSp>
      <p:cxnSp>
        <p:nvCxnSpPr>
          <p:cNvPr id="934" name="Google Shape;934;p55"/>
          <p:cNvCxnSpPr/>
          <p:nvPr/>
        </p:nvCxnSpPr>
        <p:spPr>
          <a:xfrm>
            <a:off x="8534400" y="4038600"/>
            <a:ext cx="304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6"/>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l">
              <a:spcBef>
                <a:spcPts val="0"/>
              </a:spcBef>
              <a:spcAft>
                <a:spcPts val="0"/>
              </a:spcAft>
              <a:buClr>
                <a:srgbClr val="FFC700"/>
              </a:buClr>
              <a:buSzPts val="4700"/>
              <a:buFont typeface="Corbel"/>
              <a:buNone/>
            </a:pPr>
            <a:br>
              <a:rPr lang="en-US"/>
            </a:br>
            <a:r>
              <a:rPr lang="en-US"/>
              <a:t>The CURE Algorithm</a:t>
            </a:r>
            <a:endParaRPr b="0"/>
          </a:p>
        </p:txBody>
      </p:sp>
      <p:sp>
        <p:nvSpPr>
          <p:cNvPr id="940" name="Google Shape;940;p56"/>
          <p:cNvSpPr/>
          <p:nvPr/>
        </p:nvSpPr>
        <p:spPr>
          <a:xfrm>
            <a:off x="796498" y="5181600"/>
            <a:ext cx="7364517"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Corbel"/>
                <a:ea typeface="Corbel"/>
                <a:cs typeface="Corbel"/>
                <a:sym typeface="Corbel"/>
              </a:rPr>
              <a:t>Extension of </a:t>
            </a:r>
            <a:r>
              <a:rPr b="1" i="1" lang="en-US" sz="4000">
                <a:solidFill>
                  <a:schemeClr val="lt1"/>
                </a:solidFill>
                <a:latin typeface="Corbel"/>
                <a:ea typeface="Corbel"/>
                <a:cs typeface="Corbel"/>
                <a:sym typeface="Corbel"/>
              </a:rPr>
              <a:t>k</a:t>
            </a:r>
            <a:r>
              <a:rPr b="1" lang="en-US" sz="4000">
                <a:solidFill>
                  <a:schemeClr val="lt1"/>
                </a:solidFill>
                <a:latin typeface="Corbel"/>
                <a:ea typeface="Corbel"/>
                <a:cs typeface="Corbel"/>
                <a:sym typeface="Corbel"/>
              </a:rPr>
              <a:t>-means to clusters</a:t>
            </a:r>
            <a:br>
              <a:rPr b="1" lang="en-US" sz="4000">
                <a:solidFill>
                  <a:schemeClr val="lt1"/>
                </a:solidFill>
                <a:latin typeface="Corbel"/>
                <a:ea typeface="Corbel"/>
                <a:cs typeface="Corbel"/>
                <a:sym typeface="Corbel"/>
              </a:rPr>
            </a:br>
            <a:r>
              <a:rPr b="1" lang="en-US" sz="4000">
                <a:solidFill>
                  <a:schemeClr val="lt1"/>
                </a:solidFill>
                <a:latin typeface="Corbel"/>
                <a:ea typeface="Corbel"/>
                <a:cs typeface="Corbel"/>
                <a:sym typeface="Corbel"/>
              </a:rPr>
              <a:t>of arbitrary shapes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5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The CURE Algorithm</a:t>
            </a:r>
            <a:endParaRPr/>
          </a:p>
        </p:txBody>
      </p:sp>
      <p:sp>
        <p:nvSpPr>
          <p:cNvPr id="946" name="Google Shape;946;p57"/>
          <p:cNvSpPr txBox="1"/>
          <p:nvPr>
            <p:ph idx="1" type="body"/>
          </p:nvPr>
        </p:nvSpPr>
        <p:spPr>
          <a:xfrm>
            <a:off x="457200" y="1295400"/>
            <a:ext cx="8229600" cy="5439052"/>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0000FF"/>
                </a:solidFill>
              </a:rPr>
              <a:t>Problem with BFR/</a:t>
            </a:r>
            <a:r>
              <a:rPr b="1" i="1" lang="en-US">
                <a:solidFill>
                  <a:srgbClr val="0000FF"/>
                </a:solidFill>
              </a:rPr>
              <a:t>k</a:t>
            </a:r>
            <a:r>
              <a:rPr b="1" lang="en-US">
                <a:solidFill>
                  <a:srgbClr val="0000FF"/>
                </a:solidFill>
              </a:rPr>
              <a:t>-means:</a:t>
            </a:r>
            <a:endParaRPr/>
          </a:p>
          <a:p>
            <a:pPr indent="-274319" lvl="1" marL="731520" rtl="0" algn="l">
              <a:spcBef>
                <a:spcPts val="560"/>
              </a:spcBef>
              <a:spcAft>
                <a:spcPts val="0"/>
              </a:spcAft>
              <a:buSzPts val="2800"/>
              <a:buChar char="▪"/>
            </a:pPr>
            <a:r>
              <a:rPr lang="en-US"/>
              <a:t>Assumes clusters are normally </a:t>
            </a:r>
            <a:br>
              <a:rPr lang="en-US"/>
            </a:br>
            <a:r>
              <a:rPr lang="en-US"/>
              <a:t>distributed in each dimension</a:t>
            </a:r>
            <a:endParaRPr/>
          </a:p>
          <a:p>
            <a:pPr indent="-274319" lvl="1" marL="731520" rtl="0" algn="l">
              <a:spcBef>
                <a:spcPts val="560"/>
              </a:spcBef>
              <a:spcAft>
                <a:spcPts val="0"/>
              </a:spcAft>
              <a:buSzPts val="2800"/>
              <a:buChar char="▪"/>
            </a:pPr>
            <a:r>
              <a:rPr lang="en-US"/>
              <a:t>And axes are fixed – ellipses at </a:t>
            </a:r>
            <a:br>
              <a:rPr lang="en-US"/>
            </a:br>
            <a:r>
              <a:rPr lang="en-US"/>
              <a:t>an angle are </a:t>
            </a:r>
            <a:r>
              <a:rPr b="1" i="1" lang="en-US">
                <a:solidFill>
                  <a:srgbClr val="D60093"/>
                </a:solidFill>
              </a:rPr>
              <a:t>not</a:t>
            </a:r>
            <a:r>
              <a:rPr b="1" i="1" lang="en-US"/>
              <a:t> OK</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solidFill>
                  <a:srgbClr val="008000"/>
                </a:solidFill>
              </a:rPr>
              <a:t>CURE (Clustering Using REpresentatives):</a:t>
            </a:r>
            <a:endParaRPr/>
          </a:p>
          <a:p>
            <a:pPr indent="-274319" lvl="1" marL="731520" rtl="0" algn="l">
              <a:spcBef>
                <a:spcPts val="560"/>
              </a:spcBef>
              <a:spcAft>
                <a:spcPts val="0"/>
              </a:spcAft>
              <a:buSzPts val="2800"/>
              <a:buChar char="▪"/>
            </a:pPr>
            <a:r>
              <a:rPr lang="en-US"/>
              <a:t>Assumes a Euclidean distance</a:t>
            </a:r>
            <a:endParaRPr/>
          </a:p>
          <a:p>
            <a:pPr indent="-274319" lvl="1" marL="731520" rtl="0" algn="l">
              <a:spcBef>
                <a:spcPts val="560"/>
              </a:spcBef>
              <a:spcAft>
                <a:spcPts val="0"/>
              </a:spcAft>
              <a:buSzPts val="2800"/>
              <a:buChar char="▪"/>
            </a:pPr>
            <a:r>
              <a:rPr lang="en-US"/>
              <a:t>Allows clusters to assume any shape</a:t>
            </a:r>
            <a:endParaRPr/>
          </a:p>
          <a:p>
            <a:pPr indent="-274319" lvl="1" marL="731520" rtl="0" algn="l">
              <a:spcBef>
                <a:spcPts val="560"/>
              </a:spcBef>
              <a:spcAft>
                <a:spcPts val="0"/>
              </a:spcAft>
              <a:buSzPts val="2800"/>
              <a:buChar char="▪"/>
            </a:pPr>
            <a:r>
              <a:rPr b="1" lang="en-US"/>
              <a:t>Uses a collection of representative </a:t>
            </a:r>
            <a:br>
              <a:rPr b="1" lang="en-US"/>
            </a:br>
            <a:r>
              <a:rPr b="1" lang="en-US"/>
              <a:t>points to represent clusters</a:t>
            </a:r>
            <a:endParaRPr/>
          </a:p>
        </p:txBody>
      </p:sp>
      <p:sp>
        <p:nvSpPr>
          <p:cNvPr id="947" name="Google Shape;947;p5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ima.umn.edu/~iwen/REU/2Ddata.jpg" id="948" name="Google Shape;948;p57"/>
          <p:cNvPicPr preferRelativeResize="0"/>
          <p:nvPr/>
        </p:nvPicPr>
        <p:blipFill rotWithShape="1">
          <a:blip r:embed="rId3">
            <a:alphaModFix/>
          </a:blip>
          <a:srcRect b="0" l="0" r="0" t="0"/>
          <a:stretch/>
        </p:blipFill>
        <p:spPr>
          <a:xfrm>
            <a:off x="5715000" y="1192520"/>
            <a:ext cx="1733551" cy="1400176"/>
          </a:xfrm>
          <a:prstGeom prst="rect">
            <a:avLst/>
          </a:prstGeom>
          <a:noFill/>
          <a:ln>
            <a:noFill/>
          </a:ln>
        </p:spPr>
      </p:pic>
      <p:pic>
        <p:nvPicPr>
          <p:cNvPr id="949" name="Google Shape;949;p57"/>
          <p:cNvPicPr preferRelativeResize="0"/>
          <p:nvPr/>
        </p:nvPicPr>
        <p:blipFill rotWithShape="1">
          <a:blip r:embed="rId4">
            <a:alphaModFix/>
          </a:blip>
          <a:srcRect b="0" l="0" r="0" t="0"/>
          <a:stretch/>
        </p:blipFill>
        <p:spPr>
          <a:xfrm>
            <a:off x="7334756" y="1185777"/>
            <a:ext cx="1828800" cy="1784838"/>
          </a:xfrm>
          <a:prstGeom prst="rect">
            <a:avLst/>
          </a:prstGeom>
          <a:noFill/>
          <a:ln>
            <a:noFill/>
          </a:ln>
        </p:spPr>
      </p:pic>
      <p:sp>
        <p:nvSpPr>
          <p:cNvPr id="950" name="Google Shape;950;p57"/>
          <p:cNvSpPr txBox="1"/>
          <p:nvPr/>
        </p:nvSpPr>
        <p:spPr>
          <a:xfrm>
            <a:off x="7089085" y="1193869"/>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Vs.</a:t>
            </a:r>
            <a:endParaRPr/>
          </a:p>
        </p:txBody>
      </p:sp>
      <p:sp>
        <p:nvSpPr>
          <p:cNvPr id="951" name="Google Shape;951;p5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pic>
        <p:nvPicPr>
          <p:cNvPr descr="http://www.ml.uni-saarland.de/code/pSpectralClustering/images/eigenvector11b.png" id="952" name="Google Shape;952;p57"/>
          <p:cNvPicPr preferRelativeResize="0"/>
          <p:nvPr/>
        </p:nvPicPr>
        <p:blipFill rotWithShape="1">
          <a:blip r:embed="rId5">
            <a:alphaModFix/>
          </a:blip>
          <a:srcRect b="0" l="0" r="0" t="0"/>
          <a:stretch/>
        </p:blipFill>
        <p:spPr>
          <a:xfrm>
            <a:off x="6524013" y="4800600"/>
            <a:ext cx="2543787" cy="193385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6" name="Shape 956"/>
        <p:cNvGrpSpPr/>
        <p:nvPr/>
      </p:nvGrpSpPr>
      <p:grpSpPr>
        <a:xfrm>
          <a:off x="0" y="0"/>
          <a:ext cx="0" cy="0"/>
          <a:chOff x="0" y="0"/>
          <a:chExt cx="0" cy="0"/>
        </a:xfrm>
      </p:grpSpPr>
      <p:sp>
        <p:nvSpPr>
          <p:cNvPr id="957" name="Google Shape;957;p5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Stanford Salaries</a:t>
            </a:r>
            <a:endParaRPr/>
          </a:p>
        </p:txBody>
      </p:sp>
      <p:sp>
        <p:nvSpPr>
          <p:cNvPr id="958" name="Google Shape;958;p5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9" name="Google Shape;959;p58"/>
          <p:cNvSpPr txBox="1"/>
          <p:nvPr/>
        </p:nvSpPr>
        <p:spPr>
          <a:xfrm>
            <a:off x="1660525" y="3386138"/>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960" name="Google Shape;960;p58"/>
          <p:cNvSpPr txBox="1"/>
          <p:nvPr/>
        </p:nvSpPr>
        <p:spPr>
          <a:xfrm>
            <a:off x="3200400" y="34290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961" name="Google Shape;961;p58"/>
          <p:cNvSpPr txBox="1"/>
          <p:nvPr/>
        </p:nvSpPr>
        <p:spPr>
          <a:xfrm>
            <a:off x="4114800" y="27432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962" name="Google Shape;962;p58"/>
          <p:cNvSpPr txBox="1"/>
          <p:nvPr/>
        </p:nvSpPr>
        <p:spPr>
          <a:xfrm>
            <a:off x="5410200" y="32004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963" name="Google Shape;963;p58"/>
          <p:cNvSpPr txBox="1"/>
          <p:nvPr/>
        </p:nvSpPr>
        <p:spPr>
          <a:xfrm>
            <a:off x="5562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964" name="Google Shape;964;p58"/>
          <p:cNvSpPr txBox="1"/>
          <p:nvPr/>
        </p:nvSpPr>
        <p:spPr>
          <a:xfrm>
            <a:off x="6705600" y="2514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965" name="Google Shape;965;p58"/>
          <p:cNvSpPr txBox="1"/>
          <p:nvPr/>
        </p:nvSpPr>
        <p:spPr>
          <a:xfrm>
            <a:off x="1981200" y="38862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966" name="Google Shape;966;p58"/>
          <p:cNvSpPr txBox="1"/>
          <p:nvPr/>
        </p:nvSpPr>
        <p:spPr>
          <a:xfrm>
            <a:off x="26670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967" name="Google Shape;967;p58"/>
          <p:cNvSpPr txBox="1"/>
          <p:nvPr/>
        </p:nvSpPr>
        <p:spPr>
          <a:xfrm>
            <a:off x="41148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968" name="Google Shape;968;p58"/>
          <p:cNvSpPr txBox="1"/>
          <p:nvPr/>
        </p:nvSpPr>
        <p:spPr>
          <a:xfrm>
            <a:off x="6019800" y="2895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969" name="Google Shape;969;p58"/>
          <p:cNvSpPr txBox="1"/>
          <p:nvPr/>
        </p:nvSpPr>
        <p:spPr>
          <a:xfrm>
            <a:off x="66294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970" name="Google Shape;970;p58"/>
          <p:cNvSpPr txBox="1"/>
          <p:nvPr/>
        </p:nvSpPr>
        <p:spPr>
          <a:xfrm>
            <a:off x="1736725" y="4833938"/>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71" name="Google Shape;971;p58"/>
          <p:cNvSpPr txBox="1"/>
          <p:nvPr/>
        </p:nvSpPr>
        <p:spPr>
          <a:xfrm>
            <a:off x="5181600" y="2895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72" name="Google Shape;972;p58"/>
          <p:cNvSpPr txBox="1"/>
          <p:nvPr/>
        </p:nvSpPr>
        <p:spPr>
          <a:xfrm>
            <a:off x="5257800" y="4114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73" name="Google Shape;973;p58"/>
          <p:cNvSpPr txBox="1"/>
          <p:nvPr/>
        </p:nvSpPr>
        <p:spPr>
          <a:xfrm>
            <a:off x="5791200" y="3276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74" name="Google Shape;974;p58"/>
          <p:cNvSpPr txBox="1"/>
          <p:nvPr/>
        </p:nvSpPr>
        <p:spPr>
          <a:xfrm>
            <a:off x="6248400" y="2133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75" name="Google Shape;975;p58"/>
          <p:cNvSpPr txBox="1"/>
          <p:nvPr/>
        </p:nvSpPr>
        <p:spPr>
          <a:xfrm>
            <a:off x="67818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76" name="Google Shape;976;p58"/>
          <p:cNvSpPr txBox="1"/>
          <p:nvPr/>
        </p:nvSpPr>
        <p:spPr>
          <a:xfrm>
            <a:off x="32766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77" name="Google Shape;977;p58"/>
          <p:cNvSpPr txBox="1"/>
          <p:nvPr/>
        </p:nvSpPr>
        <p:spPr>
          <a:xfrm>
            <a:off x="38100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78" name="Google Shape;978;p58"/>
          <p:cNvSpPr txBox="1"/>
          <p:nvPr/>
        </p:nvSpPr>
        <p:spPr>
          <a:xfrm>
            <a:off x="4648200" y="3733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79" name="Google Shape;979;p58"/>
          <p:cNvSpPr txBox="1"/>
          <p:nvPr/>
        </p:nvSpPr>
        <p:spPr>
          <a:xfrm>
            <a:off x="4572000" y="43434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80" name="Google Shape;980;p58"/>
          <p:cNvSpPr txBox="1"/>
          <p:nvPr/>
        </p:nvSpPr>
        <p:spPr>
          <a:xfrm>
            <a:off x="59436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81" name="Google Shape;981;p58"/>
          <p:cNvSpPr txBox="1"/>
          <p:nvPr/>
        </p:nvSpPr>
        <p:spPr>
          <a:xfrm>
            <a:off x="2209800" y="4800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82" name="Google Shape;982;p58"/>
          <p:cNvSpPr txBox="1"/>
          <p:nvPr/>
        </p:nvSpPr>
        <p:spPr>
          <a:xfrm>
            <a:off x="2590800" y="47244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983" name="Google Shape;983;p58"/>
          <p:cNvSpPr txBox="1"/>
          <p:nvPr/>
        </p:nvSpPr>
        <p:spPr>
          <a:xfrm>
            <a:off x="441325" y="3810000"/>
            <a:ext cx="9731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salary</a:t>
            </a:r>
            <a:endParaRPr/>
          </a:p>
        </p:txBody>
      </p:sp>
      <p:sp>
        <p:nvSpPr>
          <p:cNvPr id="984" name="Google Shape;984;p58"/>
          <p:cNvSpPr txBox="1"/>
          <p:nvPr/>
        </p:nvSpPr>
        <p:spPr>
          <a:xfrm>
            <a:off x="3946525" y="5410200"/>
            <a:ext cx="673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age</a:t>
            </a:r>
            <a:endParaRPr/>
          </a:p>
        </p:txBody>
      </p:sp>
      <p:cxnSp>
        <p:nvCxnSpPr>
          <p:cNvPr id="985" name="Google Shape;985;p58"/>
          <p:cNvCxnSpPr/>
          <p:nvPr/>
        </p:nvCxnSpPr>
        <p:spPr>
          <a:xfrm>
            <a:off x="4648200" y="5605462"/>
            <a:ext cx="533400" cy="0"/>
          </a:xfrm>
          <a:prstGeom prst="straightConnector1">
            <a:avLst/>
          </a:prstGeom>
          <a:noFill/>
          <a:ln cap="flat" cmpd="sng" w="9525">
            <a:solidFill>
              <a:schemeClr val="dk1"/>
            </a:solidFill>
            <a:prstDash val="solid"/>
            <a:round/>
            <a:headEnd len="med" w="med" type="none"/>
            <a:tailEnd len="med" w="med" type="triangle"/>
          </a:ln>
        </p:spPr>
      </p:cxnSp>
      <p:cxnSp>
        <p:nvCxnSpPr>
          <p:cNvPr id="986" name="Google Shape;986;p58"/>
          <p:cNvCxnSpPr/>
          <p:nvPr/>
        </p:nvCxnSpPr>
        <p:spPr>
          <a:xfrm rot="10800000">
            <a:off x="838200" y="3471862"/>
            <a:ext cx="0" cy="304800"/>
          </a:xfrm>
          <a:prstGeom prst="straightConnector1">
            <a:avLst/>
          </a:prstGeom>
          <a:noFill/>
          <a:ln cap="flat" cmpd="sng" w="9525">
            <a:solidFill>
              <a:schemeClr val="dk1"/>
            </a:solidFill>
            <a:prstDash val="solid"/>
            <a:round/>
            <a:headEnd len="med" w="med" type="none"/>
            <a:tailEnd len="med" w="med" type="triangle"/>
          </a:ln>
        </p:spPr>
      </p:cxnSp>
      <p:sp>
        <p:nvSpPr>
          <p:cNvPr id="987" name="Google Shape;987;p58"/>
          <p:cNvSpPr/>
          <p:nvPr/>
        </p:nvSpPr>
        <p:spPr>
          <a:xfrm>
            <a:off x="1385888" y="2543175"/>
            <a:ext cx="6042025" cy="1728788"/>
          </a:xfrm>
          <a:custGeom>
            <a:rect b="b" l="l" r="r" t="t"/>
            <a:pathLst>
              <a:path extrusionOk="0" h="1089" w="3806">
                <a:moveTo>
                  <a:pt x="126" y="558"/>
                </a:moveTo>
                <a:cubicBezTo>
                  <a:pt x="171" y="547"/>
                  <a:pt x="216" y="533"/>
                  <a:pt x="261" y="522"/>
                </a:cubicBezTo>
                <a:cubicBezTo>
                  <a:pt x="302" y="495"/>
                  <a:pt x="349" y="484"/>
                  <a:pt x="396" y="468"/>
                </a:cubicBezTo>
                <a:cubicBezTo>
                  <a:pt x="442" y="453"/>
                  <a:pt x="540" y="450"/>
                  <a:pt x="540" y="450"/>
                </a:cubicBezTo>
                <a:cubicBezTo>
                  <a:pt x="607" y="428"/>
                  <a:pt x="670" y="401"/>
                  <a:pt x="738" y="378"/>
                </a:cubicBezTo>
                <a:cubicBezTo>
                  <a:pt x="765" y="369"/>
                  <a:pt x="792" y="344"/>
                  <a:pt x="819" y="333"/>
                </a:cubicBezTo>
                <a:cubicBezTo>
                  <a:pt x="876" y="308"/>
                  <a:pt x="958" y="313"/>
                  <a:pt x="1017" y="306"/>
                </a:cubicBezTo>
                <a:cubicBezTo>
                  <a:pt x="1101" y="296"/>
                  <a:pt x="1184" y="286"/>
                  <a:pt x="1269" y="279"/>
                </a:cubicBezTo>
                <a:cubicBezTo>
                  <a:pt x="1313" y="270"/>
                  <a:pt x="1341" y="248"/>
                  <a:pt x="1386" y="243"/>
                </a:cubicBezTo>
                <a:cubicBezTo>
                  <a:pt x="1650" y="215"/>
                  <a:pt x="1912" y="183"/>
                  <a:pt x="2178" y="171"/>
                </a:cubicBezTo>
                <a:cubicBezTo>
                  <a:pt x="2219" y="144"/>
                  <a:pt x="2266" y="133"/>
                  <a:pt x="2313" y="117"/>
                </a:cubicBezTo>
                <a:cubicBezTo>
                  <a:pt x="2369" y="98"/>
                  <a:pt x="2418" y="64"/>
                  <a:pt x="2475" y="45"/>
                </a:cubicBezTo>
                <a:cubicBezTo>
                  <a:pt x="2501" y="36"/>
                  <a:pt x="2529" y="10"/>
                  <a:pt x="2556" y="9"/>
                </a:cubicBezTo>
                <a:cubicBezTo>
                  <a:pt x="2691" y="3"/>
                  <a:pt x="2826" y="3"/>
                  <a:pt x="2961" y="0"/>
                </a:cubicBezTo>
                <a:cubicBezTo>
                  <a:pt x="3134" y="12"/>
                  <a:pt x="3302" y="51"/>
                  <a:pt x="3474" y="72"/>
                </a:cubicBezTo>
                <a:cubicBezTo>
                  <a:pt x="3514" y="85"/>
                  <a:pt x="3563" y="87"/>
                  <a:pt x="3600" y="108"/>
                </a:cubicBezTo>
                <a:cubicBezTo>
                  <a:pt x="3656" y="139"/>
                  <a:pt x="3661" y="151"/>
                  <a:pt x="3708" y="198"/>
                </a:cubicBezTo>
                <a:cubicBezTo>
                  <a:pt x="3737" y="227"/>
                  <a:pt x="3739" y="272"/>
                  <a:pt x="3762" y="306"/>
                </a:cubicBezTo>
                <a:cubicBezTo>
                  <a:pt x="3806" y="526"/>
                  <a:pt x="3745" y="713"/>
                  <a:pt x="3618" y="882"/>
                </a:cubicBezTo>
                <a:cubicBezTo>
                  <a:pt x="3595" y="950"/>
                  <a:pt x="3548" y="946"/>
                  <a:pt x="3483" y="954"/>
                </a:cubicBezTo>
                <a:cubicBezTo>
                  <a:pt x="3264" y="940"/>
                  <a:pt x="3237" y="943"/>
                  <a:pt x="3069" y="909"/>
                </a:cubicBezTo>
                <a:cubicBezTo>
                  <a:pt x="3014" y="898"/>
                  <a:pt x="2961" y="875"/>
                  <a:pt x="2907" y="864"/>
                </a:cubicBezTo>
                <a:cubicBezTo>
                  <a:pt x="2798" y="842"/>
                  <a:pt x="2691" y="816"/>
                  <a:pt x="2583" y="792"/>
                </a:cubicBezTo>
                <a:cubicBezTo>
                  <a:pt x="2552" y="785"/>
                  <a:pt x="2524" y="769"/>
                  <a:pt x="2493" y="765"/>
                </a:cubicBezTo>
                <a:cubicBezTo>
                  <a:pt x="2329" y="744"/>
                  <a:pt x="2445" y="757"/>
                  <a:pt x="2142" y="747"/>
                </a:cubicBezTo>
                <a:cubicBezTo>
                  <a:pt x="2013" y="750"/>
                  <a:pt x="1884" y="751"/>
                  <a:pt x="1755" y="756"/>
                </a:cubicBezTo>
                <a:cubicBezTo>
                  <a:pt x="1657" y="760"/>
                  <a:pt x="1551" y="797"/>
                  <a:pt x="1458" y="828"/>
                </a:cubicBezTo>
                <a:cubicBezTo>
                  <a:pt x="1441" y="834"/>
                  <a:pt x="1309" y="846"/>
                  <a:pt x="1305" y="846"/>
                </a:cubicBezTo>
                <a:cubicBezTo>
                  <a:pt x="1164" y="862"/>
                  <a:pt x="1042" y="954"/>
                  <a:pt x="900" y="963"/>
                </a:cubicBezTo>
                <a:cubicBezTo>
                  <a:pt x="804" y="979"/>
                  <a:pt x="776" y="986"/>
                  <a:pt x="684" y="1017"/>
                </a:cubicBezTo>
                <a:cubicBezTo>
                  <a:pt x="661" y="1025"/>
                  <a:pt x="527" y="1081"/>
                  <a:pt x="504" y="1089"/>
                </a:cubicBezTo>
                <a:cubicBezTo>
                  <a:pt x="408" y="1086"/>
                  <a:pt x="366" y="1067"/>
                  <a:pt x="270" y="1062"/>
                </a:cubicBezTo>
                <a:cubicBezTo>
                  <a:pt x="261" y="1062"/>
                  <a:pt x="184" y="961"/>
                  <a:pt x="171" y="954"/>
                </a:cubicBezTo>
                <a:cubicBezTo>
                  <a:pt x="152" y="943"/>
                  <a:pt x="117" y="918"/>
                  <a:pt x="117" y="918"/>
                </a:cubicBezTo>
                <a:cubicBezTo>
                  <a:pt x="88" y="874"/>
                  <a:pt x="57" y="831"/>
                  <a:pt x="36" y="783"/>
                </a:cubicBezTo>
                <a:cubicBezTo>
                  <a:pt x="24" y="757"/>
                  <a:pt x="18" y="729"/>
                  <a:pt x="9" y="702"/>
                </a:cubicBezTo>
                <a:cubicBezTo>
                  <a:pt x="6" y="693"/>
                  <a:pt x="0" y="675"/>
                  <a:pt x="0" y="675"/>
                </a:cubicBezTo>
                <a:cubicBezTo>
                  <a:pt x="25" y="599"/>
                  <a:pt x="11" y="615"/>
                  <a:pt x="90" y="594"/>
                </a:cubicBezTo>
                <a:cubicBezTo>
                  <a:pt x="108" y="589"/>
                  <a:pt x="157" y="589"/>
                  <a:pt x="144" y="576"/>
                </a:cubicBezTo>
                <a:cubicBezTo>
                  <a:pt x="138" y="570"/>
                  <a:pt x="132" y="564"/>
                  <a:pt x="126" y="558"/>
                </a:cubicBezTo>
                <a:close/>
              </a:path>
            </a:pathLst>
          </a:custGeom>
          <a:solidFill>
            <a:srgbClr val="FFFF99">
              <a:alpha val="49803"/>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988" name="Google Shape;988;p58"/>
          <p:cNvSpPr/>
          <p:nvPr/>
        </p:nvSpPr>
        <p:spPr>
          <a:xfrm>
            <a:off x="1614488" y="1443038"/>
            <a:ext cx="5557837" cy="3957637"/>
          </a:xfrm>
          <a:custGeom>
            <a:rect b="b" l="l" r="r" t="t"/>
            <a:pathLst>
              <a:path extrusionOk="0" h="2493" w="3501">
                <a:moveTo>
                  <a:pt x="0" y="2313"/>
                </a:moveTo>
                <a:cubicBezTo>
                  <a:pt x="34" y="2324"/>
                  <a:pt x="58" y="2339"/>
                  <a:pt x="81" y="2367"/>
                </a:cubicBezTo>
                <a:cubicBezTo>
                  <a:pt x="104" y="2395"/>
                  <a:pt x="91" y="2387"/>
                  <a:pt x="99" y="2394"/>
                </a:cubicBezTo>
                <a:cubicBezTo>
                  <a:pt x="168" y="2455"/>
                  <a:pt x="254" y="2475"/>
                  <a:pt x="342" y="2493"/>
                </a:cubicBezTo>
                <a:cubicBezTo>
                  <a:pt x="525" y="2484"/>
                  <a:pt x="708" y="2469"/>
                  <a:pt x="891" y="2457"/>
                </a:cubicBezTo>
                <a:cubicBezTo>
                  <a:pt x="946" y="2446"/>
                  <a:pt x="969" y="2425"/>
                  <a:pt x="1017" y="2412"/>
                </a:cubicBezTo>
                <a:cubicBezTo>
                  <a:pt x="1092" y="2392"/>
                  <a:pt x="1167" y="2368"/>
                  <a:pt x="1242" y="2349"/>
                </a:cubicBezTo>
                <a:cubicBezTo>
                  <a:pt x="1298" y="2335"/>
                  <a:pt x="1357" y="2336"/>
                  <a:pt x="1413" y="2322"/>
                </a:cubicBezTo>
                <a:cubicBezTo>
                  <a:pt x="1545" y="2289"/>
                  <a:pt x="1384" y="2316"/>
                  <a:pt x="1530" y="2295"/>
                </a:cubicBezTo>
                <a:cubicBezTo>
                  <a:pt x="1589" y="2275"/>
                  <a:pt x="1650" y="2261"/>
                  <a:pt x="1710" y="2241"/>
                </a:cubicBezTo>
                <a:cubicBezTo>
                  <a:pt x="1731" y="2234"/>
                  <a:pt x="1746" y="2217"/>
                  <a:pt x="1764" y="2205"/>
                </a:cubicBezTo>
                <a:cubicBezTo>
                  <a:pt x="1810" y="2174"/>
                  <a:pt x="1862" y="2167"/>
                  <a:pt x="1917" y="2160"/>
                </a:cubicBezTo>
                <a:cubicBezTo>
                  <a:pt x="1955" y="2141"/>
                  <a:pt x="1998" y="2144"/>
                  <a:pt x="2034" y="2124"/>
                </a:cubicBezTo>
                <a:cubicBezTo>
                  <a:pt x="2053" y="2113"/>
                  <a:pt x="2067" y="2095"/>
                  <a:pt x="2088" y="2088"/>
                </a:cubicBezTo>
                <a:cubicBezTo>
                  <a:pt x="2128" y="2075"/>
                  <a:pt x="2169" y="2054"/>
                  <a:pt x="2205" y="2034"/>
                </a:cubicBezTo>
                <a:cubicBezTo>
                  <a:pt x="2224" y="2023"/>
                  <a:pt x="2238" y="2005"/>
                  <a:pt x="2259" y="1998"/>
                </a:cubicBezTo>
                <a:cubicBezTo>
                  <a:pt x="2286" y="1989"/>
                  <a:pt x="2315" y="1976"/>
                  <a:pt x="2340" y="1962"/>
                </a:cubicBezTo>
                <a:cubicBezTo>
                  <a:pt x="2404" y="1927"/>
                  <a:pt x="2469" y="1885"/>
                  <a:pt x="2529" y="1845"/>
                </a:cubicBezTo>
                <a:cubicBezTo>
                  <a:pt x="2552" y="1830"/>
                  <a:pt x="2585" y="1821"/>
                  <a:pt x="2610" y="1809"/>
                </a:cubicBezTo>
                <a:cubicBezTo>
                  <a:pt x="2642" y="1793"/>
                  <a:pt x="2636" y="1788"/>
                  <a:pt x="2664" y="1764"/>
                </a:cubicBezTo>
                <a:cubicBezTo>
                  <a:pt x="2715" y="1720"/>
                  <a:pt x="2756" y="1677"/>
                  <a:pt x="2817" y="1647"/>
                </a:cubicBezTo>
                <a:cubicBezTo>
                  <a:pt x="2838" y="1584"/>
                  <a:pt x="2806" y="1658"/>
                  <a:pt x="2862" y="1602"/>
                </a:cubicBezTo>
                <a:cubicBezTo>
                  <a:pt x="2876" y="1588"/>
                  <a:pt x="2876" y="1563"/>
                  <a:pt x="2889" y="1548"/>
                </a:cubicBezTo>
                <a:cubicBezTo>
                  <a:pt x="2914" y="1518"/>
                  <a:pt x="2917" y="1528"/>
                  <a:pt x="2934" y="1494"/>
                </a:cubicBezTo>
                <a:cubicBezTo>
                  <a:pt x="2971" y="1419"/>
                  <a:pt x="2909" y="1517"/>
                  <a:pt x="2961" y="1440"/>
                </a:cubicBezTo>
                <a:cubicBezTo>
                  <a:pt x="2975" y="1383"/>
                  <a:pt x="3009" y="1318"/>
                  <a:pt x="3042" y="1269"/>
                </a:cubicBezTo>
                <a:cubicBezTo>
                  <a:pt x="3056" y="1212"/>
                  <a:pt x="3044" y="1243"/>
                  <a:pt x="3087" y="1179"/>
                </a:cubicBezTo>
                <a:cubicBezTo>
                  <a:pt x="3114" y="1138"/>
                  <a:pt x="3143" y="1073"/>
                  <a:pt x="3159" y="1026"/>
                </a:cubicBezTo>
                <a:cubicBezTo>
                  <a:pt x="3166" y="1005"/>
                  <a:pt x="3183" y="990"/>
                  <a:pt x="3195" y="972"/>
                </a:cubicBezTo>
                <a:cubicBezTo>
                  <a:pt x="3201" y="963"/>
                  <a:pt x="3213" y="945"/>
                  <a:pt x="3213" y="945"/>
                </a:cubicBezTo>
                <a:cubicBezTo>
                  <a:pt x="3226" y="892"/>
                  <a:pt x="3255" y="846"/>
                  <a:pt x="3285" y="801"/>
                </a:cubicBezTo>
                <a:cubicBezTo>
                  <a:pt x="3301" y="777"/>
                  <a:pt x="3296" y="744"/>
                  <a:pt x="3312" y="720"/>
                </a:cubicBezTo>
                <a:cubicBezTo>
                  <a:pt x="3335" y="686"/>
                  <a:pt x="3350" y="649"/>
                  <a:pt x="3366" y="612"/>
                </a:cubicBezTo>
                <a:cubicBezTo>
                  <a:pt x="3371" y="600"/>
                  <a:pt x="3377" y="588"/>
                  <a:pt x="3384" y="576"/>
                </a:cubicBezTo>
                <a:cubicBezTo>
                  <a:pt x="3389" y="567"/>
                  <a:pt x="3398" y="559"/>
                  <a:pt x="3402" y="549"/>
                </a:cubicBezTo>
                <a:cubicBezTo>
                  <a:pt x="3410" y="532"/>
                  <a:pt x="3409" y="511"/>
                  <a:pt x="3420" y="495"/>
                </a:cubicBezTo>
                <a:cubicBezTo>
                  <a:pt x="3436" y="471"/>
                  <a:pt x="3453" y="441"/>
                  <a:pt x="3465" y="414"/>
                </a:cubicBezTo>
                <a:cubicBezTo>
                  <a:pt x="3465" y="414"/>
                  <a:pt x="3487" y="347"/>
                  <a:pt x="3492" y="333"/>
                </a:cubicBezTo>
                <a:cubicBezTo>
                  <a:pt x="3495" y="324"/>
                  <a:pt x="3501" y="306"/>
                  <a:pt x="3501" y="306"/>
                </a:cubicBezTo>
                <a:cubicBezTo>
                  <a:pt x="3499" y="282"/>
                  <a:pt x="3501" y="208"/>
                  <a:pt x="3483" y="171"/>
                </a:cubicBezTo>
                <a:cubicBezTo>
                  <a:pt x="3461" y="128"/>
                  <a:pt x="3422" y="118"/>
                  <a:pt x="3384" y="99"/>
                </a:cubicBezTo>
                <a:cubicBezTo>
                  <a:pt x="3288" y="51"/>
                  <a:pt x="3194" y="39"/>
                  <a:pt x="3087" y="27"/>
                </a:cubicBezTo>
                <a:cubicBezTo>
                  <a:pt x="3031" y="8"/>
                  <a:pt x="2974" y="6"/>
                  <a:pt x="2916" y="0"/>
                </a:cubicBezTo>
                <a:cubicBezTo>
                  <a:pt x="2874" y="3"/>
                  <a:pt x="2832" y="4"/>
                  <a:pt x="2790" y="9"/>
                </a:cubicBezTo>
                <a:cubicBezTo>
                  <a:pt x="2750" y="14"/>
                  <a:pt x="2721" y="50"/>
                  <a:pt x="2682" y="63"/>
                </a:cubicBezTo>
                <a:cubicBezTo>
                  <a:pt x="2679" y="68"/>
                  <a:pt x="2638" y="116"/>
                  <a:pt x="2637" y="117"/>
                </a:cubicBezTo>
                <a:cubicBezTo>
                  <a:pt x="2632" y="125"/>
                  <a:pt x="2633" y="136"/>
                  <a:pt x="2628" y="144"/>
                </a:cubicBezTo>
                <a:cubicBezTo>
                  <a:pt x="2588" y="204"/>
                  <a:pt x="2612" y="139"/>
                  <a:pt x="2583" y="198"/>
                </a:cubicBezTo>
                <a:cubicBezTo>
                  <a:pt x="2556" y="252"/>
                  <a:pt x="2527" y="309"/>
                  <a:pt x="2493" y="360"/>
                </a:cubicBezTo>
                <a:cubicBezTo>
                  <a:pt x="2482" y="376"/>
                  <a:pt x="2486" y="398"/>
                  <a:pt x="2475" y="414"/>
                </a:cubicBezTo>
                <a:cubicBezTo>
                  <a:pt x="2444" y="460"/>
                  <a:pt x="2404" y="540"/>
                  <a:pt x="2349" y="558"/>
                </a:cubicBezTo>
                <a:cubicBezTo>
                  <a:pt x="2316" y="656"/>
                  <a:pt x="2371" y="510"/>
                  <a:pt x="2313" y="603"/>
                </a:cubicBezTo>
                <a:cubicBezTo>
                  <a:pt x="2303" y="619"/>
                  <a:pt x="2301" y="639"/>
                  <a:pt x="2295" y="657"/>
                </a:cubicBezTo>
                <a:cubicBezTo>
                  <a:pt x="2289" y="676"/>
                  <a:pt x="2263" y="698"/>
                  <a:pt x="2250" y="711"/>
                </a:cubicBezTo>
                <a:cubicBezTo>
                  <a:pt x="2241" y="738"/>
                  <a:pt x="2228" y="767"/>
                  <a:pt x="2214" y="792"/>
                </a:cubicBezTo>
                <a:cubicBezTo>
                  <a:pt x="2203" y="811"/>
                  <a:pt x="2185" y="825"/>
                  <a:pt x="2178" y="846"/>
                </a:cubicBezTo>
                <a:cubicBezTo>
                  <a:pt x="2159" y="904"/>
                  <a:pt x="2171" y="971"/>
                  <a:pt x="2115" y="990"/>
                </a:cubicBezTo>
                <a:cubicBezTo>
                  <a:pt x="2109" y="999"/>
                  <a:pt x="2096" y="1027"/>
                  <a:pt x="2088" y="1035"/>
                </a:cubicBezTo>
                <a:cubicBezTo>
                  <a:pt x="2080" y="1043"/>
                  <a:pt x="2076" y="1035"/>
                  <a:pt x="2070" y="1044"/>
                </a:cubicBezTo>
                <a:cubicBezTo>
                  <a:pt x="2063" y="1053"/>
                  <a:pt x="2069" y="1025"/>
                  <a:pt x="2061" y="1035"/>
                </a:cubicBezTo>
                <a:cubicBezTo>
                  <a:pt x="2053" y="1045"/>
                  <a:pt x="2049" y="1068"/>
                  <a:pt x="2025" y="1107"/>
                </a:cubicBezTo>
                <a:cubicBezTo>
                  <a:pt x="1986" y="1165"/>
                  <a:pt x="1948" y="1207"/>
                  <a:pt x="1917" y="1269"/>
                </a:cubicBezTo>
                <a:cubicBezTo>
                  <a:pt x="1904" y="1295"/>
                  <a:pt x="1861" y="1357"/>
                  <a:pt x="1854" y="1377"/>
                </a:cubicBezTo>
                <a:cubicBezTo>
                  <a:pt x="1837" y="1429"/>
                  <a:pt x="1791" y="1527"/>
                  <a:pt x="1746" y="1557"/>
                </a:cubicBezTo>
                <a:cubicBezTo>
                  <a:pt x="1733" y="1576"/>
                  <a:pt x="1714" y="1592"/>
                  <a:pt x="1701" y="1611"/>
                </a:cubicBezTo>
                <a:cubicBezTo>
                  <a:pt x="1678" y="1646"/>
                  <a:pt x="1697" y="1657"/>
                  <a:pt x="1647" y="1674"/>
                </a:cubicBezTo>
                <a:cubicBezTo>
                  <a:pt x="1622" y="1699"/>
                  <a:pt x="1594" y="1725"/>
                  <a:pt x="1566" y="1746"/>
                </a:cubicBezTo>
                <a:cubicBezTo>
                  <a:pt x="1549" y="1759"/>
                  <a:pt x="1512" y="1782"/>
                  <a:pt x="1512" y="1782"/>
                </a:cubicBezTo>
                <a:cubicBezTo>
                  <a:pt x="1489" y="1817"/>
                  <a:pt x="1474" y="1817"/>
                  <a:pt x="1440" y="1836"/>
                </a:cubicBezTo>
                <a:cubicBezTo>
                  <a:pt x="1335" y="1894"/>
                  <a:pt x="1437" y="1855"/>
                  <a:pt x="1332" y="1890"/>
                </a:cubicBezTo>
                <a:cubicBezTo>
                  <a:pt x="1290" y="1904"/>
                  <a:pt x="1322" y="1913"/>
                  <a:pt x="1278" y="1917"/>
                </a:cubicBezTo>
                <a:cubicBezTo>
                  <a:pt x="1227" y="1922"/>
                  <a:pt x="1176" y="1923"/>
                  <a:pt x="1125" y="1926"/>
                </a:cubicBezTo>
                <a:cubicBezTo>
                  <a:pt x="1074" y="1936"/>
                  <a:pt x="946" y="1966"/>
                  <a:pt x="900" y="1989"/>
                </a:cubicBezTo>
                <a:cubicBezTo>
                  <a:pt x="865" y="2007"/>
                  <a:pt x="831" y="2024"/>
                  <a:pt x="792" y="2034"/>
                </a:cubicBezTo>
                <a:cubicBezTo>
                  <a:pt x="762" y="2041"/>
                  <a:pt x="732" y="2045"/>
                  <a:pt x="702" y="2052"/>
                </a:cubicBezTo>
                <a:cubicBezTo>
                  <a:pt x="674" y="2059"/>
                  <a:pt x="649" y="2076"/>
                  <a:pt x="621" y="2079"/>
                </a:cubicBezTo>
                <a:cubicBezTo>
                  <a:pt x="480" y="2093"/>
                  <a:pt x="561" y="2086"/>
                  <a:pt x="378" y="2097"/>
                </a:cubicBezTo>
                <a:cubicBezTo>
                  <a:pt x="357" y="2100"/>
                  <a:pt x="319" y="2104"/>
                  <a:pt x="297" y="2115"/>
                </a:cubicBezTo>
                <a:cubicBezTo>
                  <a:pt x="262" y="2133"/>
                  <a:pt x="281" y="2134"/>
                  <a:pt x="243" y="2142"/>
                </a:cubicBezTo>
                <a:cubicBezTo>
                  <a:pt x="222" y="2146"/>
                  <a:pt x="126" y="2158"/>
                  <a:pt x="108" y="2160"/>
                </a:cubicBezTo>
                <a:cubicBezTo>
                  <a:pt x="90" y="2166"/>
                  <a:pt x="72" y="2172"/>
                  <a:pt x="54" y="2178"/>
                </a:cubicBezTo>
                <a:cubicBezTo>
                  <a:pt x="36" y="2184"/>
                  <a:pt x="42" y="2214"/>
                  <a:pt x="36" y="2232"/>
                </a:cubicBezTo>
                <a:cubicBezTo>
                  <a:pt x="24" y="2269"/>
                  <a:pt x="32" y="2251"/>
                  <a:pt x="9" y="2286"/>
                </a:cubicBezTo>
                <a:cubicBezTo>
                  <a:pt x="9" y="2286"/>
                  <a:pt x="23" y="2345"/>
                  <a:pt x="27" y="2349"/>
                </a:cubicBezTo>
                <a:cubicBezTo>
                  <a:pt x="57" y="2379"/>
                  <a:pt x="54" y="2342"/>
                  <a:pt x="54" y="2367"/>
                </a:cubicBezTo>
                <a:lnTo>
                  <a:pt x="0" y="2313"/>
                </a:lnTo>
                <a:close/>
              </a:path>
            </a:pathLst>
          </a:custGeom>
          <a:solidFill>
            <a:srgbClr val="CC99FF">
              <a:alpha val="49803"/>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989" name="Google Shape;989;p5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5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Starting CURE</a:t>
            </a:r>
            <a:endParaRPr/>
          </a:p>
        </p:txBody>
      </p:sp>
      <p:sp>
        <p:nvSpPr>
          <p:cNvPr id="995" name="Google Shape;995;p59"/>
          <p:cNvSpPr txBox="1"/>
          <p:nvPr>
            <p:ph idx="1" type="body"/>
          </p:nvPr>
        </p:nvSpPr>
        <p:spPr>
          <a:xfrm>
            <a:off x="457200" y="1143000"/>
            <a:ext cx="8229600" cy="5486400"/>
          </a:xfrm>
          <a:prstGeom prst="rect">
            <a:avLst/>
          </a:prstGeom>
          <a:noFill/>
          <a:ln>
            <a:noFill/>
          </a:ln>
        </p:spPr>
        <p:txBody>
          <a:bodyPr anchorCtr="0" anchor="t" bIns="45700" lIns="54850" spcFirstLastPara="1" rIns="91425" wrap="square" tIns="91425">
            <a:normAutofit/>
          </a:bodyPr>
          <a:lstStyle/>
          <a:p>
            <a:pPr indent="0" lvl="0" marL="118871" rtl="0" algn="l">
              <a:spcBef>
                <a:spcPts val="0"/>
              </a:spcBef>
              <a:spcAft>
                <a:spcPts val="0"/>
              </a:spcAft>
              <a:buSzPts val="2560"/>
              <a:buNone/>
            </a:pPr>
            <a:r>
              <a:rPr b="1" lang="en-US">
                <a:solidFill>
                  <a:srgbClr val="FF0066"/>
                </a:solidFill>
              </a:rPr>
              <a:t>Two-Pass Algorithm: </a:t>
            </a:r>
            <a:r>
              <a:rPr b="1" lang="en-US" u="sng">
                <a:solidFill>
                  <a:srgbClr val="FF0066"/>
                </a:solidFill>
              </a:rPr>
              <a:t>Pass 1</a:t>
            </a:r>
            <a:endParaRPr/>
          </a:p>
          <a:p>
            <a:pPr indent="-320040" lvl="0" marL="438912" rtl="0" algn="l">
              <a:spcBef>
                <a:spcPts val="0"/>
              </a:spcBef>
              <a:spcAft>
                <a:spcPts val="0"/>
              </a:spcAft>
              <a:buSzPts val="2560"/>
              <a:buChar char="◼"/>
            </a:pPr>
            <a:r>
              <a:rPr b="1" lang="en-US"/>
              <a:t>0) Pick </a:t>
            </a:r>
            <a:r>
              <a:rPr b="1" lang="en-US" u="sng"/>
              <a:t>a random sample </a:t>
            </a:r>
            <a:r>
              <a:rPr b="1" lang="en-US"/>
              <a:t>of points that fit in main memory</a:t>
            </a:r>
            <a:endParaRPr/>
          </a:p>
          <a:p>
            <a:pPr indent="-320040" lvl="0" marL="438912" rtl="0" algn="l">
              <a:spcBef>
                <a:spcPts val="0"/>
              </a:spcBef>
              <a:spcAft>
                <a:spcPts val="0"/>
              </a:spcAft>
              <a:buSzPts val="2560"/>
              <a:buChar char="◼"/>
            </a:pPr>
            <a:r>
              <a:rPr b="1" lang="en-US">
                <a:solidFill>
                  <a:srgbClr val="D60093"/>
                </a:solidFill>
              </a:rPr>
              <a:t>1) Initial clusters: </a:t>
            </a:r>
            <a:endParaRPr/>
          </a:p>
          <a:p>
            <a:pPr indent="-274319" lvl="1" marL="731520" rtl="0" algn="l">
              <a:spcBef>
                <a:spcPts val="560"/>
              </a:spcBef>
              <a:spcAft>
                <a:spcPts val="0"/>
              </a:spcAft>
              <a:buSzPts val="2800"/>
              <a:buChar char="▪"/>
            </a:pPr>
            <a:r>
              <a:rPr lang="en-US"/>
              <a:t>Cluster these points hierarchically – group </a:t>
            </a:r>
            <a:br>
              <a:rPr lang="en-US"/>
            </a:br>
            <a:r>
              <a:rPr lang="en-US"/>
              <a:t>nearest points/clusters</a:t>
            </a:r>
            <a:endParaRPr/>
          </a:p>
          <a:p>
            <a:pPr indent="-320040" lvl="0" marL="438912" rtl="0" algn="l">
              <a:spcBef>
                <a:spcPts val="0"/>
              </a:spcBef>
              <a:spcAft>
                <a:spcPts val="0"/>
              </a:spcAft>
              <a:buSzPts val="2560"/>
              <a:buChar char="◼"/>
            </a:pPr>
            <a:r>
              <a:rPr b="1" lang="en-US">
                <a:solidFill>
                  <a:srgbClr val="0000FF"/>
                </a:solidFill>
              </a:rPr>
              <a:t>2) Pick representative points:</a:t>
            </a:r>
            <a:endParaRPr/>
          </a:p>
          <a:p>
            <a:pPr indent="-274319" lvl="1" marL="731520" rtl="0" algn="l">
              <a:spcBef>
                <a:spcPts val="560"/>
              </a:spcBef>
              <a:spcAft>
                <a:spcPts val="0"/>
              </a:spcAft>
              <a:buSzPts val="2800"/>
              <a:buChar char="▪"/>
            </a:pPr>
            <a:r>
              <a:rPr lang="en-US"/>
              <a:t>For each cluster, </a:t>
            </a:r>
            <a:r>
              <a:rPr lang="en-US">
                <a:solidFill>
                  <a:srgbClr val="FF0000"/>
                </a:solidFill>
              </a:rPr>
              <a:t>pick a sample of points, as dispersed as possible</a:t>
            </a:r>
            <a:endParaRPr/>
          </a:p>
          <a:p>
            <a:pPr indent="-274319" lvl="1" marL="731520" rtl="0" algn="l">
              <a:spcBef>
                <a:spcPts val="560"/>
              </a:spcBef>
              <a:spcAft>
                <a:spcPts val="0"/>
              </a:spcAft>
              <a:buSzPts val="2800"/>
              <a:buChar char="▪"/>
            </a:pPr>
            <a:r>
              <a:rPr lang="en-US"/>
              <a:t>From the sample, pick representatives by moving them (say) 20% toward the centroid of the cluster</a:t>
            </a:r>
            <a:endParaRPr/>
          </a:p>
        </p:txBody>
      </p:sp>
      <p:sp>
        <p:nvSpPr>
          <p:cNvPr id="996" name="Google Shape;996;p5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997" name="Google Shape;997;p5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2" name="Google Shape;192;p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Why is it hard?</a:t>
            </a:r>
            <a:endParaRPr/>
          </a:p>
        </p:txBody>
      </p:sp>
      <p:sp>
        <p:nvSpPr>
          <p:cNvPr id="193" name="Google Shape;193;p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Clustering in two dimensions looks easy</a:t>
            </a:r>
            <a:endParaRPr/>
          </a:p>
          <a:p>
            <a:pPr indent="-320040" lvl="0" marL="438912" rtl="0" algn="l">
              <a:spcBef>
                <a:spcPts val="0"/>
              </a:spcBef>
              <a:spcAft>
                <a:spcPts val="0"/>
              </a:spcAft>
              <a:buSzPts val="2560"/>
              <a:buChar char="◼"/>
            </a:pPr>
            <a:r>
              <a:rPr lang="en-US"/>
              <a:t>Clustering small amounts of data looks easy</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Many applications involve not 2, but 10 or 10,000 dimensions</a:t>
            </a:r>
            <a:endParaRPr/>
          </a:p>
          <a:p>
            <a:pPr indent="-320040" lvl="0" marL="438912" rtl="0" algn="l">
              <a:spcBef>
                <a:spcPts val="0"/>
              </a:spcBef>
              <a:spcAft>
                <a:spcPts val="0"/>
              </a:spcAft>
              <a:buSzPts val="2560"/>
              <a:buChar char="◼"/>
            </a:pPr>
            <a:r>
              <a:rPr b="1" lang="en-US">
                <a:solidFill>
                  <a:srgbClr val="D60093"/>
                </a:solidFill>
              </a:rPr>
              <a:t>High-dimensional spaces look different: </a:t>
            </a:r>
            <a:r>
              <a:rPr lang="en-US"/>
              <a:t>Almost all pairs of points are at about the same distance</a:t>
            </a:r>
            <a:endParaRPr/>
          </a:p>
        </p:txBody>
      </p:sp>
      <p:sp>
        <p:nvSpPr>
          <p:cNvPr id="194" name="Google Shape;194;p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6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Initial Clusters</a:t>
            </a:r>
            <a:endParaRPr/>
          </a:p>
        </p:txBody>
      </p:sp>
      <p:sp>
        <p:nvSpPr>
          <p:cNvPr id="1003" name="Google Shape;1003;p6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4" name="Google Shape;1004;p60"/>
          <p:cNvSpPr txBox="1"/>
          <p:nvPr/>
        </p:nvSpPr>
        <p:spPr>
          <a:xfrm>
            <a:off x="1660525" y="3386138"/>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05" name="Google Shape;1005;p60"/>
          <p:cNvSpPr txBox="1"/>
          <p:nvPr/>
        </p:nvSpPr>
        <p:spPr>
          <a:xfrm>
            <a:off x="3200400" y="34290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06" name="Google Shape;1006;p60"/>
          <p:cNvSpPr txBox="1"/>
          <p:nvPr/>
        </p:nvSpPr>
        <p:spPr>
          <a:xfrm>
            <a:off x="4114800" y="27432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07" name="Google Shape;1007;p60"/>
          <p:cNvSpPr txBox="1"/>
          <p:nvPr/>
        </p:nvSpPr>
        <p:spPr>
          <a:xfrm>
            <a:off x="5410200" y="32004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08" name="Google Shape;1008;p60"/>
          <p:cNvSpPr txBox="1"/>
          <p:nvPr/>
        </p:nvSpPr>
        <p:spPr>
          <a:xfrm>
            <a:off x="5562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09" name="Google Shape;1009;p60"/>
          <p:cNvSpPr txBox="1"/>
          <p:nvPr/>
        </p:nvSpPr>
        <p:spPr>
          <a:xfrm>
            <a:off x="6705600" y="2514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10" name="Google Shape;1010;p60"/>
          <p:cNvSpPr txBox="1"/>
          <p:nvPr/>
        </p:nvSpPr>
        <p:spPr>
          <a:xfrm>
            <a:off x="1981200" y="38862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11" name="Google Shape;1011;p60"/>
          <p:cNvSpPr txBox="1"/>
          <p:nvPr/>
        </p:nvSpPr>
        <p:spPr>
          <a:xfrm>
            <a:off x="26670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12" name="Google Shape;1012;p60"/>
          <p:cNvSpPr txBox="1"/>
          <p:nvPr/>
        </p:nvSpPr>
        <p:spPr>
          <a:xfrm>
            <a:off x="41148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13" name="Google Shape;1013;p60"/>
          <p:cNvSpPr txBox="1"/>
          <p:nvPr/>
        </p:nvSpPr>
        <p:spPr>
          <a:xfrm>
            <a:off x="6019800" y="2895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14" name="Google Shape;1014;p60"/>
          <p:cNvSpPr txBox="1"/>
          <p:nvPr/>
        </p:nvSpPr>
        <p:spPr>
          <a:xfrm>
            <a:off x="66294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15" name="Google Shape;1015;p60"/>
          <p:cNvSpPr txBox="1"/>
          <p:nvPr/>
        </p:nvSpPr>
        <p:spPr>
          <a:xfrm>
            <a:off x="1736725" y="4833938"/>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16" name="Google Shape;1016;p60"/>
          <p:cNvSpPr txBox="1"/>
          <p:nvPr/>
        </p:nvSpPr>
        <p:spPr>
          <a:xfrm>
            <a:off x="5181600" y="2895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17" name="Google Shape;1017;p60"/>
          <p:cNvSpPr txBox="1"/>
          <p:nvPr/>
        </p:nvSpPr>
        <p:spPr>
          <a:xfrm>
            <a:off x="5257800" y="4114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18" name="Google Shape;1018;p60"/>
          <p:cNvSpPr txBox="1"/>
          <p:nvPr/>
        </p:nvSpPr>
        <p:spPr>
          <a:xfrm>
            <a:off x="5791200" y="3276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19" name="Google Shape;1019;p60"/>
          <p:cNvSpPr txBox="1"/>
          <p:nvPr/>
        </p:nvSpPr>
        <p:spPr>
          <a:xfrm>
            <a:off x="6248400" y="2133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20" name="Google Shape;1020;p60"/>
          <p:cNvSpPr txBox="1"/>
          <p:nvPr/>
        </p:nvSpPr>
        <p:spPr>
          <a:xfrm>
            <a:off x="67818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21" name="Google Shape;1021;p60"/>
          <p:cNvSpPr txBox="1"/>
          <p:nvPr/>
        </p:nvSpPr>
        <p:spPr>
          <a:xfrm>
            <a:off x="32766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22" name="Google Shape;1022;p60"/>
          <p:cNvSpPr txBox="1"/>
          <p:nvPr/>
        </p:nvSpPr>
        <p:spPr>
          <a:xfrm>
            <a:off x="38100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23" name="Google Shape;1023;p60"/>
          <p:cNvSpPr txBox="1"/>
          <p:nvPr/>
        </p:nvSpPr>
        <p:spPr>
          <a:xfrm>
            <a:off x="4648200" y="3733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24" name="Google Shape;1024;p60"/>
          <p:cNvSpPr txBox="1"/>
          <p:nvPr/>
        </p:nvSpPr>
        <p:spPr>
          <a:xfrm>
            <a:off x="4572000" y="43434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25" name="Google Shape;1025;p60"/>
          <p:cNvSpPr txBox="1"/>
          <p:nvPr/>
        </p:nvSpPr>
        <p:spPr>
          <a:xfrm>
            <a:off x="59436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26" name="Google Shape;1026;p60"/>
          <p:cNvSpPr txBox="1"/>
          <p:nvPr/>
        </p:nvSpPr>
        <p:spPr>
          <a:xfrm>
            <a:off x="2209800" y="4800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27" name="Google Shape;1027;p60"/>
          <p:cNvSpPr txBox="1"/>
          <p:nvPr/>
        </p:nvSpPr>
        <p:spPr>
          <a:xfrm>
            <a:off x="2590800" y="47244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28" name="Google Shape;1028;p60"/>
          <p:cNvSpPr txBox="1"/>
          <p:nvPr/>
        </p:nvSpPr>
        <p:spPr>
          <a:xfrm>
            <a:off x="441325" y="3995738"/>
            <a:ext cx="9731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salary</a:t>
            </a:r>
            <a:endParaRPr/>
          </a:p>
        </p:txBody>
      </p:sp>
      <p:sp>
        <p:nvSpPr>
          <p:cNvPr id="1029" name="Google Shape;1029;p60"/>
          <p:cNvSpPr txBox="1"/>
          <p:nvPr/>
        </p:nvSpPr>
        <p:spPr>
          <a:xfrm>
            <a:off x="3946525" y="5672138"/>
            <a:ext cx="673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age</a:t>
            </a:r>
            <a:endParaRPr/>
          </a:p>
        </p:txBody>
      </p:sp>
      <p:cxnSp>
        <p:nvCxnSpPr>
          <p:cNvPr id="1030" name="Google Shape;1030;p60"/>
          <p:cNvCxnSpPr/>
          <p:nvPr/>
        </p:nvCxnSpPr>
        <p:spPr>
          <a:xfrm>
            <a:off x="4648200" y="5943600"/>
            <a:ext cx="533400" cy="0"/>
          </a:xfrm>
          <a:prstGeom prst="straightConnector1">
            <a:avLst/>
          </a:prstGeom>
          <a:noFill/>
          <a:ln cap="flat" cmpd="sng" w="9525">
            <a:solidFill>
              <a:schemeClr val="dk1"/>
            </a:solidFill>
            <a:prstDash val="solid"/>
            <a:round/>
            <a:headEnd len="med" w="med" type="none"/>
            <a:tailEnd len="med" w="med" type="triangle"/>
          </a:ln>
        </p:spPr>
      </p:cxnSp>
      <p:cxnSp>
        <p:nvCxnSpPr>
          <p:cNvPr id="1031" name="Google Shape;1031;p60"/>
          <p:cNvCxnSpPr/>
          <p:nvPr/>
        </p:nvCxnSpPr>
        <p:spPr>
          <a:xfrm rot="10800000">
            <a:off x="838200" y="3657600"/>
            <a:ext cx="0" cy="304800"/>
          </a:xfrm>
          <a:prstGeom prst="straightConnector1">
            <a:avLst/>
          </a:prstGeom>
          <a:noFill/>
          <a:ln cap="flat" cmpd="sng" w="9525">
            <a:solidFill>
              <a:schemeClr val="dk1"/>
            </a:solidFill>
            <a:prstDash val="solid"/>
            <a:round/>
            <a:headEnd len="med" w="med" type="none"/>
            <a:tailEnd len="med" w="med" type="triangle"/>
          </a:ln>
        </p:spPr>
      </p:cxnSp>
      <p:sp>
        <p:nvSpPr>
          <p:cNvPr id="1032" name="Google Shape;1032;p60"/>
          <p:cNvSpPr/>
          <p:nvPr/>
        </p:nvSpPr>
        <p:spPr>
          <a:xfrm rot="-765715">
            <a:off x="1524000" y="2971800"/>
            <a:ext cx="3200400" cy="12192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33" name="Google Shape;1033;p60"/>
          <p:cNvSpPr/>
          <p:nvPr/>
        </p:nvSpPr>
        <p:spPr>
          <a:xfrm>
            <a:off x="5105400" y="1524000"/>
            <a:ext cx="2438400" cy="2438400"/>
          </a:xfrm>
          <a:prstGeom prst="ellipse">
            <a:avLst/>
          </a:prstGeom>
          <a:solidFill>
            <a:srgbClr val="FFCC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34" name="Google Shape;1034;p60"/>
          <p:cNvSpPr/>
          <p:nvPr/>
        </p:nvSpPr>
        <p:spPr>
          <a:xfrm rot="-867123">
            <a:off x="1524000" y="4114800"/>
            <a:ext cx="4419600" cy="1066800"/>
          </a:xfrm>
          <a:prstGeom prst="ellipse">
            <a:avLst/>
          </a:prstGeom>
          <a:solidFill>
            <a:srgbClr val="CC99FF">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35" name="Google Shape;1035;p6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6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Pick Dispersed Points</a:t>
            </a:r>
            <a:endParaRPr/>
          </a:p>
        </p:txBody>
      </p:sp>
      <p:sp>
        <p:nvSpPr>
          <p:cNvPr id="1041" name="Google Shape;1041;p6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2" name="Google Shape;1042;p61"/>
          <p:cNvSpPr txBox="1"/>
          <p:nvPr/>
        </p:nvSpPr>
        <p:spPr>
          <a:xfrm>
            <a:off x="1660525" y="3386138"/>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43" name="Google Shape;1043;p61"/>
          <p:cNvSpPr txBox="1"/>
          <p:nvPr/>
        </p:nvSpPr>
        <p:spPr>
          <a:xfrm>
            <a:off x="3200400" y="34290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44" name="Google Shape;1044;p61"/>
          <p:cNvSpPr txBox="1"/>
          <p:nvPr/>
        </p:nvSpPr>
        <p:spPr>
          <a:xfrm>
            <a:off x="4114800" y="27432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45" name="Google Shape;1045;p61"/>
          <p:cNvSpPr txBox="1"/>
          <p:nvPr/>
        </p:nvSpPr>
        <p:spPr>
          <a:xfrm>
            <a:off x="5410200" y="32004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46" name="Google Shape;1046;p61"/>
          <p:cNvSpPr txBox="1"/>
          <p:nvPr/>
        </p:nvSpPr>
        <p:spPr>
          <a:xfrm>
            <a:off x="5562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47" name="Google Shape;1047;p61"/>
          <p:cNvSpPr txBox="1"/>
          <p:nvPr/>
        </p:nvSpPr>
        <p:spPr>
          <a:xfrm>
            <a:off x="6705600" y="2514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48" name="Google Shape;1048;p61"/>
          <p:cNvSpPr txBox="1"/>
          <p:nvPr/>
        </p:nvSpPr>
        <p:spPr>
          <a:xfrm>
            <a:off x="1981200" y="38862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49" name="Google Shape;1049;p61"/>
          <p:cNvSpPr txBox="1"/>
          <p:nvPr/>
        </p:nvSpPr>
        <p:spPr>
          <a:xfrm>
            <a:off x="26670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50" name="Google Shape;1050;p61"/>
          <p:cNvSpPr txBox="1"/>
          <p:nvPr/>
        </p:nvSpPr>
        <p:spPr>
          <a:xfrm>
            <a:off x="41148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51" name="Google Shape;1051;p61"/>
          <p:cNvSpPr txBox="1"/>
          <p:nvPr/>
        </p:nvSpPr>
        <p:spPr>
          <a:xfrm>
            <a:off x="6019800" y="2895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52" name="Google Shape;1052;p61"/>
          <p:cNvSpPr txBox="1"/>
          <p:nvPr/>
        </p:nvSpPr>
        <p:spPr>
          <a:xfrm>
            <a:off x="66294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53" name="Google Shape;1053;p61"/>
          <p:cNvSpPr txBox="1"/>
          <p:nvPr/>
        </p:nvSpPr>
        <p:spPr>
          <a:xfrm>
            <a:off x="1736725" y="4833938"/>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54" name="Google Shape;1054;p61"/>
          <p:cNvSpPr txBox="1"/>
          <p:nvPr/>
        </p:nvSpPr>
        <p:spPr>
          <a:xfrm>
            <a:off x="5181600" y="2895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55" name="Google Shape;1055;p61"/>
          <p:cNvSpPr txBox="1"/>
          <p:nvPr/>
        </p:nvSpPr>
        <p:spPr>
          <a:xfrm>
            <a:off x="5257800" y="4114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56" name="Google Shape;1056;p61"/>
          <p:cNvSpPr txBox="1"/>
          <p:nvPr/>
        </p:nvSpPr>
        <p:spPr>
          <a:xfrm>
            <a:off x="5791200" y="3276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57" name="Google Shape;1057;p61"/>
          <p:cNvSpPr txBox="1"/>
          <p:nvPr/>
        </p:nvSpPr>
        <p:spPr>
          <a:xfrm>
            <a:off x="6248400" y="2133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58" name="Google Shape;1058;p61"/>
          <p:cNvSpPr txBox="1"/>
          <p:nvPr/>
        </p:nvSpPr>
        <p:spPr>
          <a:xfrm>
            <a:off x="67818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59" name="Google Shape;1059;p61"/>
          <p:cNvSpPr txBox="1"/>
          <p:nvPr/>
        </p:nvSpPr>
        <p:spPr>
          <a:xfrm>
            <a:off x="32766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60" name="Google Shape;1060;p61"/>
          <p:cNvSpPr txBox="1"/>
          <p:nvPr/>
        </p:nvSpPr>
        <p:spPr>
          <a:xfrm>
            <a:off x="38100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61" name="Google Shape;1061;p61"/>
          <p:cNvSpPr txBox="1"/>
          <p:nvPr/>
        </p:nvSpPr>
        <p:spPr>
          <a:xfrm>
            <a:off x="4648200" y="3733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62" name="Google Shape;1062;p61"/>
          <p:cNvSpPr txBox="1"/>
          <p:nvPr/>
        </p:nvSpPr>
        <p:spPr>
          <a:xfrm>
            <a:off x="4572000" y="43434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63" name="Google Shape;1063;p61"/>
          <p:cNvSpPr txBox="1"/>
          <p:nvPr/>
        </p:nvSpPr>
        <p:spPr>
          <a:xfrm>
            <a:off x="59436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64" name="Google Shape;1064;p61"/>
          <p:cNvSpPr txBox="1"/>
          <p:nvPr/>
        </p:nvSpPr>
        <p:spPr>
          <a:xfrm>
            <a:off x="2209800" y="4800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65" name="Google Shape;1065;p61"/>
          <p:cNvSpPr txBox="1"/>
          <p:nvPr/>
        </p:nvSpPr>
        <p:spPr>
          <a:xfrm>
            <a:off x="2590800" y="47244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66" name="Google Shape;1066;p61"/>
          <p:cNvSpPr txBox="1"/>
          <p:nvPr/>
        </p:nvSpPr>
        <p:spPr>
          <a:xfrm>
            <a:off x="441325" y="3995738"/>
            <a:ext cx="9731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salary</a:t>
            </a:r>
            <a:endParaRPr/>
          </a:p>
        </p:txBody>
      </p:sp>
      <p:sp>
        <p:nvSpPr>
          <p:cNvPr id="1067" name="Google Shape;1067;p61"/>
          <p:cNvSpPr txBox="1"/>
          <p:nvPr/>
        </p:nvSpPr>
        <p:spPr>
          <a:xfrm>
            <a:off x="3946525" y="5672138"/>
            <a:ext cx="673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age</a:t>
            </a:r>
            <a:endParaRPr/>
          </a:p>
        </p:txBody>
      </p:sp>
      <p:cxnSp>
        <p:nvCxnSpPr>
          <p:cNvPr id="1068" name="Google Shape;1068;p61"/>
          <p:cNvCxnSpPr/>
          <p:nvPr/>
        </p:nvCxnSpPr>
        <p:spPr>
          <a:xfrm>
            <a:off x="4648200" y="5943600"/>
            <a:ext cx="533400" cy="0"/>
          </a:xfrm>
          <a:prstGeom prst="straightConnector1">
            <a:avLst/>
          </a:prstGeom>
          <a:noFill/>
          <a:ln cap="flat" cmpd="sng" w="9525">
            <a:solidFill>
              <a:schemeClr val="dk1"/>
            </a:solidFill>
            <a:prstDash val="solid"/>
            <a:round/>
            <a:headEnd len="med" w="med" type="none"/>
            <a:tailEnd len="med" w="med" type="triangle"/>
          </a:ln>
        </p:spPr>
      </p:cxnSp>
      <p:cxnSp>
        <p:nvCxnSpPr>
          <p:cNvPr id="1069" name="Google Shape;1069;p61"/>
          <p:cNvCxnSpPr/>
          <p:nvPr/>
        </p:nvCxnSpPr>
        <p:spPr>
          <a:xfrm rot="10800000">
            <a:off x="838200" y="3657600"/>
            <a:ext cx="0" cy="304800"/>
          </a:xfrm>
          <a:prstGeom prst="straightConnector1">
            <a:avLst/>
          </a:prstGeom>
          <a:noFill/>
          <a:ln cap="flat" cmpd="sng" w="9525">
            <a:solidFill>
              <a:schemeClr val="dk1"/>
            </a:solidFill>
            <a:prstDash val="solid"/>
            <a:round/>
            <a:headEnd len="med" w="med" type="none"/>
            <a:tailEnd len="med" w="med" type="triangle"/>
          </a:ln>
        </p:spPr>
      </p:cxnSp>
      <p:sp>
        <p:nvSpPr>
          <p:cNvPr id="1070" name="Google Shape;1070;p61"/>
          <p:cNvSpPr/>
          <p:nvPr/>
        </p:nvSpPr>
        <p:spPr>
          <a:xfrm rot="-765715">
            <a:off x="1524000" y="2971800"/>
            <a:ext cx="3200400" cy="12192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71" name="Google Shape;1071;p61"/>
          <p:cNvSpPr/>
          <p:nvPr/>
        </p:nvSpPr>
        <p:spPr>
          <a:xfrm>
            <a:off x="5105400" y="1524000"/>
            <a:ext cx="2438400" cy="2438400"/>
          </a:xfrm>
          <a:prstGeom prst="ellipse">
            <a:avLst/>
          </a:prstGeom>
          <a:solidFill>
            <a:srgbClr val="FFCC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72" name="Google Shape;1072;p61"/>
          <p:cNvSpPr/>
          <p:nvPr/>
        </p:nvSpPr>
        <p:spPr>
          <a:xfrm rot="-867123">
            <a:off x="1524000" y="4114800"/>
            <a:ext cx="4419600" cy="1066800"/>
          </a:xfrm>
          <a:prstGeom prst="ellipse">
            <a:avLst/>
          </a:prstGeom>
          <a:solidFill>
            <a:srgbClr val="CC99FF">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73" name="Google Shape;1073;p61"/>
          <p:cNvSpPr/>
          <p:nvPr/>
        </p:nvSpPr>
        <p:spPr>
          <a:xfrm>
            <a:off x="5867400" y="1524000"/>
            <a:ext cx="457200" cy="4572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74" name="Google Shape;1074;p61"/>
          <p:cNvSpPr/>
          <p:nvPr/>
        </p:nvSpPr>
        <p:spPr>
          <a:xfrm>
            <a:off x="6705600" y="1524000"/>
            <a:ext cx="457200" cy="4572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75" name="Google Shape;1075;p61"/>
          <p:cNvSpPr/>
          <p:nvPr/>
        </p:nvSpPr>
        <p:spPr>
          <a:xfrm>
            <a:off x="5105400" y="2895600"/>
            <a:ext cx="457200" cy="4572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76" name="Google Shape;1076;p61"/>
          <p:cNvSpPr/>
          <p:nvPr/>
        </p:nvSpPr>
        <p:spPr>
          <a:xfrm>
            <a:off x="6553200" y="3352800"/>
            <a:ext cx="457200" cy="4572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77" name="Google Shape;1077;p61"/>
          <p:cNvSpPr txBox="1"/>
          <p:nvPr/>
        </p:nvSpPr>
        <p:spPr>
          <a:xfrm>
            <a:off x="6994525" y="3995738"/>
            <a:ext cx="158248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Pick (say) 4</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remote points</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for each</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cluster.</a:t>
            </a:r>
            <a:endParaRPr/>
          </a:p>
        </p:txBody>
      </p:sp>
      <p:sp>
        <p:nvSpPr>
          <p:cNvPr id="1078" name="Google Shape;1078;p6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6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Example: Pick Dispersed Points</a:t>
            </a:r>
            <a:endParaRPr/>
          </a:p>
        </p:txBody>
      </p:sp>
      <p:sp>
        <p:nvSpPr>
          <p:cNvPr id="1084" name="Google Shape;1084;p6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5" name="Google Shape;1085;p62"/>
          <p:cNvSpPr txBox="1"/>
          <p:nvPr/>
        </p:nvSpPr>
        <p:spPr>
          <a:xfrm>
            <a:off x="1660525" y="3386138"/>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86" name="Google Shape;1086;p62"/>
          <p:cNvSpPr txBox="1"/>
          <p:nvPr/>
        </p:nvSpPr>
        <p:spPr>
          <a:xfrm>
            <a:off x="3200400" y="34290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87" name="Google Shape;1087;p62"/>
          <p:cNvSpPr txBox="1"/>
          <p:nvPr/>
        </p:nvSpPr>
        <p:spPr>
          <a:xfrm>
            <a:off x="4114800" y="27432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88" name="Google Shape;1088;p62"/>
          <p:cNvSpPr txBox="1"/>
          <p:nvPr/>
        </p:nvSpPr>
        <p:spPr>
          <a:xfrm>
            <a:off x="5410200" y="32004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89" name="Google Shape;1089;p62"/>
          <p:cNvSpPr txBox="1"/>
          <p:nvPr/>
        </p:nvSpPr>
        <p:spPr>
          <a:xfrm>
            <a:off x="5562600" y="24384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90" name="Google Shape;1090;p62"/>
          <p:cNvSpPr txBox="1"/>
          <p:nvPr/>
        </p:nvSpPr>
        <p:spPr>
          <a:xfrm>
            <a:off x="6705600" y="2514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91" name="Google Shape;1091;p62"/>
          <p:cNvSpPr txBox="1"/>
          <p:nvPr/>
        </p:nvSpPr>
        <p:spPr>
          <a:xfrm>
            <a:off x="1981200" y="38862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92" name="Google Shape;1092;p62"/>
          <p:cNvSpPr txBox="1"/>
          <p:nvPr/>
        </p:nvSpPr>
        <p:spPr>
          <a:xfrm>
            <a:off x="2667000" y="3276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93" name="Google Shape;1093;p62"/>
          <p:cNvSpPr txBox="1"/>
          <p:nvPr/>
        </p:nvSpPr>
        <p:spPr>
          <a:xfrm>
            <a:off x="41148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94" name="Google Shape;1094;p62"/>
          <p:cNvSpPr txBox="1"/>
          <p:nvPr/>
        </p:nvSpPr>
        <p:spPr>
          <a:xfrm>
            <a:off x="6019800" y="28956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95" name="Google Shape;1095;p62"/>
          <p:cNvSpPr txBox="1"/>
          <p:nvPr/>
        </p:nvSpPr>
        <p:spPr>
          <a:xfrm>
            <a:off x="6629400" y="3352800"/>
            <a:ext cx="3444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e</a:t>
            </a:r>
            <a:endParaRPr/>
          </a:p>
        </p:txBody>
      </p:sp>
      <p:sp>
        <p:nvSpPr>
          <p:cNvPr id="1096" name="Google Shape;1096;p62"/>
          <p:cNvSpPr txBox="1"/>
          <p:nvPr/>
        </p:nvSpPr>
        <p:spPr>
          <a:xfrm>
            <a:off x="1736725" y="4833938"/>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97" name="Google Shape;1097;p62"/>
          <p:cNvSpPr txBox="1"/>
          <p:nvPr/>
        </p:nvSpPr>
        <p:spPr>
          <a:xfrm>
            <a:off x="5181600" y="2895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98" name="Google Shape;1098;p62"/>
          <p:cNvSpPr txBox="1"/>
          <p:nvPr/>
        </p:nvSpPr>
        <p:spPr>
          <a:xfrm>
            <a:off x="5257800" y="4114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099" name="Google Shape;1099;p62"/>
          <p:cNvSpPr txBox="1"/>
          <p:nvPr/>
        </p:nvSpPr>
        <p:spPr>
          <a:xfrm>
            <a:off x="5791200" y="3276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100" name="Google Shape;1100;p62"/>
          <p:cNvSpPr txBox="1"/>
          <p:nvPr/>
        </p:nvSpPr>
        <p:spPr>
          <a:xfrm>
            <a:off x="6248400" y="2133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101" name="Google Shape;1101;p62"/>
          <p:cNvSpPr txBox="1"/>
          <p:nvPr/>
        </p:nvSpPr>
        <p:spPr>
          <a:xfrm>
            <a:off x="67818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102" name="Google Shape;1102;p62"/>
          <p:cNvSpPr txBox="1"/>
          <p:nvPr/>
        </p:nvSpPr>
        <p:spPr>
          <a:xfrm>
            <a:off x="32766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103" name="Google Shape;1103;p62"/>
          <p:cNvSpPr txBox="1"/>
          <p:nvPr/>
        </p:nvSpPr>
        <p:spPr>
          <a:xfrm>
            <a:off x="3810000" y="4495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104" name="Google Shape;1104;p62"/>
          <p:cNvSpPr txBox="1"/>
          <p:nvPr/>
        </p:nvSpPr>
        <p:spPr>
          <a:xfrm>
            <a:off x="4648200" y="37338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105" name="Google Shape;1105;p62"/>
          <p:cNvSpPr txBox="1"/>
          <p:nvPr/>
        </p:nvSpPr>
        <p:spPr>
          <a:xfrm>
            <a:off x="4572000" y="43434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106" name="Google Shape;1106;p62"/>
          <p:cNvSpPr txBox="1"/>
          <p:nvPr/>
        </p:nvSpPr>
        <p:spPr>
          <a:xfrm>
            <a:off x="5943600" y="15240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107" name="Google Shape;1107;p62"/>
          <p:cNvSpPr txBox="1"/>
          <p:nvPr/>
        </p:nvSpPr>
        <p:spPr>
          <a:xfrm>
            <a:off x="2209800" y="48006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108" name="Google Shape;1108;p62"/>
          <p:cNvSpPr txBox="1"/>
          <p:nvPr/>
        </p:nvSpPr>
        <p:spPr>
          <a:xfrm>
            <a:off x="2590800" y="4724400"/>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66"/>
                </a:solidFill>
                <a:latin typeface="Corbel"/>
                <a:ea typeface="Corbel"/>
                <a:cs typeface="Corbel"/>
                <a:sym typeface="Corbel"/>
              </a:rPr>
              <a:t>h</a:t>
            </a:r>
            <a:endParaRPr/>
          </a:p>
        </p:txBody>
      </p:sp>
      <p:sp>
        <p:nvSpPr>
          <p:cNvPr id="1109" name="Google Shape;1109;p62"/>
          <p:cNvSpPr txBox="1"/>
          <p:nvPr/>
        </p:nvSpPr>
        <p:spPr>
          <a:xfrm>
            <a:off x="441325" y="3995738"/>
            <a:ext cx="9731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salary</a:t>
            </a:r>
            <a:endParaRPr/>
          </a:p>
        </p:txBody>
      </p:sp>
      <p:sp>
        <p:nvSpPr>
          <p:cNvPr id="1110" name="Google Shape;1110;p62"/>
          <p:cNvSpPr txBox="1"/>
          <p:nvPr/>
        </p:nvSpPr>
        <p:spPr>
          <a:xfrm>
            <a:off x="3946525" y="5672138"/>
            <a:ext cx="673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age</a:t>
            </a:r>
            <a:endParaRPr/>
          </a:p>
        </p:txBody>
      </p:sp>
      <p:cxnSp>
        <p:nvCxnSpPr>
          <p:cNvPr id="1111" name="Google Shape;1111;p62"/>
          <p:cNvCxnSpPr/>
          <p:nvPr/>
        </p:nvCxnSpPr>
        <p:spPr>
          <a:xfrm>
            <a:off x="4648200" y="5943600"/>
            <a:ext cx="533400" cy="0"/>
          </a:xfrm>
          <a:prstGeom prst="straightConnector1">
            <a:avLst/>
          </a:prstGeom>
          <a:noFill/>
          <a:ln cap="flat" cmpd="sng" w="9525">
            <a:solidFill>
              <a:schemeClr val="dk1"/>
            </a:solidFill>
            <a:prstDash val="solid"/>
            <a:round/>
            <a:headEnd len="med" w="med" type="none"/>
            <a:tailEnd len="med" w="med" type="triangle"/>
          </a:ln>
        </p:spPr>
      </p:cxnSp>
      <p:cxnSp>
        <p:nvCxnSpPr>
          <p:cNvPr id="1112" name="Google Shape;1112;p62"/>
          <p:cNvCxnSpPr/>
          <p:nvPr/>
        </p:nvCxnSpPr>
        <p:spPr>
          <a:xfrm rot="10800000">
            <a:off x="838200" y="3657600"/>
            <a:ext cx="0" cy="304800"/>
          </a:xfrm>
          <a:prstGeom prst="straightConnector1">
            <a:avLst/>
          </a:prstGeom>
          <a:noFill/>
          <a:ln cap="flat" cmpd="sng" w="9525">
            <a:solidFill>
              <a:schemeClr val="dk1"/>
            </a:solidFill>
            <a:prstDash val="solid"/>
            <a:round/>
            <a:headEnd len="med" w="med" type="none"/>
            <a:tailEnd len="med" w="med" type="triangle"/>
          </a:ln>
        </p:spPr>
      </p:cxnSp>
      <p:sp>
        <p:nvSpPr>
          <p:cNvPr id="1113" name="Google Shape;1113;p62"/>
          <p:cNvSpPr/>
          <p:nvPr/>
        </p:nvSpPr>
        <p:spPr>
          <a:xfrm rot="-765715">
            <a:off x="1524000" y="2971800"/>
            <a:ext cx="3200400" cy="1219200"/>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14" name="Google Shape;1114;p62"/>
          <p:cNvSpPr/>
          <p:nvPr/>
        </p:nvSpPr>
        <p:spPr>
          <a:xfrm>
            <a:off x="5105400" y="1524000"/>
            <a:ext cx="2438400" cy="2438400"/>
          </a:xfrm>
          <a:prstGeom prst="ellipse">
            <a:avLst/>
          </a:prstGeom>
          <a:solidFill>
            <a:srgbClr val="FFCC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15" name="Google Shape;1115;p62"/>
          <p:cNvSpPr/>
          <p:nvPr/>
        </p:nvSpPr>
        <p:spPr>
          <a:xfrm rot="-867123">
            <a:off x="1524000" y="4114800"/>
            <a:ext cx="4419600" cy="1066800"/>
          </a:xfrm>
          <a:prstGeom prst="ellipse">
            <a:avLst/>
          </a:prstGeom>
          <a:solidFill>
            <a:srgbClr val="CC99FF">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16" name="Google Shape;1116;p62"/>
          <p:cNvSpPr/>
          <p:nvPr/>
        </p:nvSpPr>
        <p:spPr>
          <a:xfrm>
            <a:off x="5943600" y="1828800"/>
            <a:ext cx="457200" cy="4572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17" name="Google Shape;1117;p62"/>
          <p:cNvSpPr/>
          <p:nvPr/>
        </p:nvSpPr>
        <p:spPr>
          <a:xfrm>
            <a:off x="6553200" y="1828800"/>
            <a:ext cx="457200" cy="4572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18" name="Google Shape;1118;p62"/>
          <p:cNvSpPr/>
          <p:nvPr/>
        </p:nvSpPr>
        <p:spPr>
          <a:xfrm>
            <a:off x="5410200" y="2819400"/>
            <a:ext cx="457200" cy="4572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19" name="Google Shape;1119;p62"/>
          <p:cNvSpPr/>
          <p:nvPr/>
        </p:nvSpPr>
        <p:spPr>
          <a:xfrm>
            <a:off x="6400800" y="3048000"/>
            <a:ext cx="457200" cy="4572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20" name="Google Shape;1120;p62"/>
          <p:cNvSpPr txBox="1"/>
          <p:nvPr/>
        </p:nvSpPr>
        <p:spPr>
          <a:xfrm>
            <a:off x="6994525" y="3995738"/>
            <a:ext cx="142859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Move points</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(say) 20%</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toward the</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centroid.</a:t>
            </a:r>
            <a:endParaRPr/>
          </a:p>
        </p:txBody>
      </p:sp>
      <p:sp>
        <p:nvSpPr>
          <p:cNvPr id="1121" name="Google Shape;1121;p6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6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Finishing CURE</a:t>
            </a:r>
            <a:endParaRPr/>
          </a:p>
        </p:txBody>
      </p:sp>
      <p:sp>
        <p:nvSpPr>
          <p:cNvPr id="1127" name="Google Shape;1127;p6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0" lvl="0" marL="118871" rtl="0" algn="l">
              <a:spcBef>
                <a:spcPts val="0"/>
              </a:spcBef>
              <a:spcAft>
                <a:spcPts val="0"/>
              </a:spcAft>
              <a:buSzPts val="2560"/>
              <a:buNone/>
            </a:pPr>
            <a:r>
              <a:rPr b="1" lang="en-US" u="sng">
                <a:solidFill>
                  <a:srgbClr val="FF0066"/>
                </a:solidFill>
              </a:rPr>
              <a:t>Pass 2:</a:t>
            </a:r>
            <a:endParaRPr/>
          </a:p>
          <a:p>
            <a:pPr indent="-320040" lvl="0" marL="438912" rtl="0" algn="l">
              <a:spcBef>
                <a:spcPts val="0"/>
              </a:spcBef>
              <a:spcAft>
                <a:spcPts val="0"/>
              </a:spcAft>
              <a:buSzPts val="2560"/>
              <a:buChar char="◼"/>
            </a:pPr>
            <a:r>
              <a:rPr lang="en-US"/>
              <a:t>Now, rescan the whole dataset and </a:t>
            </a:r>
            <a:br>
              <a:rPr lang="en-US"/>
            </a:br>
            <a:r>
              <a:rPr lang="en-US"/>
              <a:t>visit each point </a:t>
            </a:r>
            <a:r>
              <a:rPr b="1" i="1" lang="en-US"/>
              <a:t>p</a:t>
            </a:r>
            <a:r>
              <a:rPr lang="en-US"/>
              <a:t> in the data set</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t>Place it in the “</a:t>
            </a:r>
            <a:r>
              <a:rPr b="1" lang="en-US">
                <a:solidFill>
                  <a:srgbClr val="D60093"/>
                </a:solidFill>
              </a:rPr>
              <a:t>closest cluster</a:t>
            </a:r>
            <a:r>
              <a:rPr b="1" lang="en-US"/>
              <a:t>”</a:t>
            </a:r>
            <a:endParaRPr/>
          </a:p>
          <a:p>
            <a:pPr indent="-274319" lvl="1" marL="731520" rtl="0" algn="l">
              <a:spcBef>
                <a:spcPts val="560"/>
              </a:spcBef>
              <a:spcAft>
                <a:spcPts val="0"/>
              </a:spcAft>
              <a:buSzPts val="2800"/>
              <a:buChar char="▪"/>
            </a:pPr>
            <a:r>
              <a:rPr lang="en-US"/>
              <a:t>Normal definition of “</a:t>
            </a:r>
            <a:r>
              <a:rPr lang="en-US">
                <a:solidFill>
                  <a:srgbClr val="D60093"/>
                </a:solidFill>
              </a:rPr>
              <a:t>closest</a:t>
            </a:r>
            <a:r>
              <a:rPr lang="en-US"/>
              <a:t>”: </a:t>
            </a:r>
            <a:br>
              <a:rPr lang="en-US"/>
            </a:br>
            <a:r>
              <a:rPr lang="en-US"/>
              <a:t>Find the closest representative to </a:t>
            </a:r>
            <a:r>
              <a:rPr b="1" i="1" lang="en-US"/>
              <a:t>p</a:t>
            </a:r>
            <a:r>
              <a:rPr lang="en-US"/>
              <a:t> and </a:t>
            </a:r>
            <a:br>
              <a:rPr lang="en-US"/>
            </a:br>
            <a:r>
              <a:rPr lang="en-US"/>
              <a:t>assign it to representative’s cluster</a:t>
            </a:r>
            <a:endParaRPr/>
          </a:p>
        </p:txBody>
      </p:sp>
      <p:sp>
        <p:nvSpPr>
          <p:cNvPr id="1128" name="Google Shape;1128;p6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9" name="Google Shape;1129;p6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130" name="Google Shape;1130;p63"/>
          <p:cNvSpPr/>
          <p:nvPr/>
        </p:nvSpPr>
        <p:spPr>
          <a:xfrm>
            <a:off x="7162800" y="1295400"/>
            <a:ext cx="1905000" cy="1828800"/>
          </a:xfrm>
          <a:prstGeom prst="ellipse">
            <a:avLst/>
          </a:prstGeom>
          <a:solidFill>
            <a:srgbClr val="FFCC99">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31" name="Google Shape;1131;p63"/>
          <p:cNvSpPr/>
          <p:nvPr/>
        </p:nvSpPr>
        <p:spPr>
          <a:xfrm>
            <a:off x="7405956" y="1783511"/>
            <a:ext cx="357188" cy="3429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32" name="Google Shape;1132;p63"/>
          <p:cNvSpPr/>
          <p:nvPr/>
        </p:nvSpPr>
        <p:spPr>
          <a:xfrm>
            <a:off x="8177212" y="1600200"/>
            <a:ext cx="357188" cy="3429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33" name="Google Shape;1133;p63"/>
          <p:cNvSpPr/>
          <p:nvPr/>
        </p:nvSpPr>
        <p:spPr>
          <a:xfrm>
            <a:off x="7567612" y="2531134"/>
            <a:ext cx="357188" cy="3429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34" name="Google Shape;1134;p63"/>
          <p:cNvSpPr/>
          <p:nvPr/>
        </p:nvSpPr>
        <p:spPr>
          <a:xfrm>
            <a:off x="8494143" y="2419350"/>
            <a:ext cx="357188" cy="342900"/>
          </a:xfrm>
          <a:prstGeom prst="ellipse">
            <a:avLst/>
          </a:prstGeom>
          <a:solidFill>
            <a:srgbClr val="FF99CC">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135" name="Google Shape;1135;p63"/>
          <p:cNvGrpSpPr/>
          <p:nvPr/>
        </p:nvGrpSpPr>
        <p:grpSpPr>
          <a:xfrm>
            <a:off x="8458200" y="3364468"/>
            <a:ext cx="325730" cy="369332"/>
            <a:chOff x="8697699" y="3364468"/>
            <a:chExt cx="325730" cy="369332"/>
          </a:xfrm>
        </p:grpSpPr>
        <p:sp>
          <p:nvSpPr>
            <p:cNvPr id="1136" name="Google Shape;1136;p63"/>
            <p:cNvSpPr txBox="1"/>
            <p:nvPr/>
          </p:nvSpPr>
          <p:spPr>
            <a:xfrm>
              <a:off x="8697699" y="3364468"/>
              <a:ext cx="3257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a:t>
              </a:r>
              <a:endParaRPr/>
            </a:p>
          </p:txBody>
        </p:sp>
        <p:sp>
          <p:nvSpPr>
            <p:cNvPr id="1137" name="Google Shape;1137;p63"/>
            <p:cNvSpPr/>
            <p:nvPr/>
          </p:nvSpPr>
          <p:spPr>
            <a:xfrm>
              <a:off x="8737031" y="3505200"/>
              <a:ext cx="228600" cy="207818"/>
            </a:xfrm>
            <a:prstGeom prst="ellipse">
              <a:avLst/>
            </a:prstGeom>
            <a:noFill/>
            <a:ln cap="flat" cmpd="sng" w="127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grpSp>
      <p:cxnSp>
        <p:nvCxnSpPr>
          <p:cNvPr id="1138" name="Google Shape;1138;p63"/>
          <p:cNvCxnSpPr>
            <a:stCxn id="1136" idx="0"/>
            <a:endCxn id="1134" idx="4"/>
          </p:cNvCxnSpPr>
          <p:nvPr/>
        </p:nvCxnSpPr>
        <p:spPr>
          <a:xfrm flipH="1" rot="10800000">
            <a:off x="8621065" y="2762368"/>
            <a:ext cx="51600" cy="602100"/>
          </a:xfrm>
          <a:prstGeom prst="straightConnector1">
            <a:avLst/>
          </a:prstGeom>
          <a:noFill/>
          <a:ln cap="flat" cmpd="sng" w="12700">
            <a:solidFill>
              <a:schemeClr val="dk1"/>
            </a:solidFill>
            <a:prstDash val="dash"/>
            <a:round/>
            <a:headEnd len="sm" w="sm" type="none"/>
            <a:tailEnd len="med" w="med" type="triangl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6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Compare CURE with BFR</a:t>
            </a:r>
            <a:endParaRPr/>
          </a:p>
        </p:txBody>
      </p:sp>
      <p:sp>
        <p:nvSpPr>
          <p:cNvPr id="1144" name="Google Shape;1144;p6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solidFill>
                  <a:srgbClr val="0070C0"/>
                </a:solidFill>
              </a:rPr>
              <a:t>Distribution of data</a:t>
            </a:r>
            <a:endParaRPr/>
          </a:p>
          <a:p>
            <a:pPr indent="-274319" lvl="1" marL="731520" rtl="0" algn="l">
              <a:spcBef>
                <a:spcPts val="560"/>
              </a:spcBef>
              <a:spcAft>
                <a:spcPts val="0"/>
              </a:spcAft>
              <a:buSzPts val="2800"/>
              <a:buChar char="▪"/>
            </a:pPr>
            <a:r>
              <a:rPr lang="en-US"/>
              <a:t>CURE: do not assume any particular distribution</a:t>
            </a:r>
            <a:endParaRPr/>
          </a:p>
          <a:p>
            <a:pPr indent="-274319" lvl="1" marL="731520" rtl="0" algn="l">
              <a:spcBef>
                <a:spcPts val="560"/>
              </a:spcBef>
              <a:spcAft>
                <a:spcPts val="0"/>
              </a:spcAft>
              <a:buSzPts val="2800"/>
              <a:buChar char="▪"/>
            </a:pPr>
            <a:r>
              <a:rPr lang="en-US"/>
              <a:t>BFR: data should be normally distributed</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solidFill>
                  <a:srgbClr val="0070C0"/>
                </a:solidFill>
              </a:rPr>
              <a:t>Representation of cluster</a:t>
            </a:r>
            <a:endParaRPr/>
          </a:p>
          <a:p>
            <a:pPr indent="-274319" lvl="1" marL="731520" rtl="0" algn="l">
              <a:spcBef>
                <a:spcPts val="560"/>
              </a:spcBef>
              <a:spcAft>
                <a:spcPts val="0"/>
              </a:spcAft>
              <a:buSzPts val="2800"/>
              <a:buChar char="▪"/>
            </a:pPr>
            <a:r>
              <a:rPr lang="en-US"/>
              <a:t>CURE: a set of representatives</a:t>
            </a:r>
            <a:endParaRPr/>
          </a:p>
          <a:p>
            <a:pPr indent="-274319" lvl="1" marL="731520" rtl="0" algn="l">
              <a:spcBef>
                <a:spcPts val="560"/>
              </a:spcBef>
              <a:spcAft>
                <a:spcPts val="0"/>
              </a:spcAft>
              <a:buSzPts val="2800"/>
              <a:buChar char="▪"/>
            </a:pPr>
            <a:r>
              <a:rPr lang="en-US"/>
              <a:t>BFR: centroid </a:t>
            </a:r>
            <a:endParaRPr/>
          </a:p>
          <a:p>
            <a:pPr indent="-96519" lvl="1" marL="731520" rtl="0" algn="l">
              <a:spcBef>
                <a:spcPts val="560"/>
              </a:spcBef>
              <a:spcAft>
                <a:spcPts val="0"/>
              </a:spcAft>
              <a:buSzPts val="2800"/>
              <a:buNone/>
            </a:pPr>
            <a:r>
              <a:t/>
            </a:r>
            <a:endParaRPr/>
          </a:p>
          <a:p>
            <a:pPr indent="-320040" lvl="0" marL="438912" rtl="0" algn="l">
              <a:spcBef>
                <a:spcPts val="0"/>
              </a:spcBef>
              <a:spcAft>
                <a:spcPts val="0"/>
              </a:spcAft>
              <a:buSzPts val="2560"/>
              <a:buChar char="◼"/>
            </a:pPr>
            <a:r>
              <a:rPr lang="en-US"/>
              <a:t>Common: both assume data in Euclidean space</a:t>
            </a:r>
            <a:endParaRPr/>
          </a:p>
        </p:txBody>
      </p:sp>
      <p:sp>
        <p:nvSpPr>
          <p:cNvPr id="1145" name="Google Shape;1145;p6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6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Summary</a:t>
            </a:r>
            <a:endParaRPr/>
          </a:p>
        </p:txBody>
      </p:sp>
      <p:sp>
        <p:nvSpPr>
          <p:cNvPr id="1151" name="Google Shape;1151;p65"/>
          <p:cNvSpPr txBox="1"/>
          <p:nvPr>
            <p:ph idx="1" type="body"/>
          </p:nvPr>
        </p:nvSpPr>
        <p:spPr>
          <a:xfrm>
            <a:off x="457200" y="1295400"/>
            <a:ext cx="85344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b="1" lang="en-US">
                <a:solidFill>
                  <a:srgbClr val="0000FF"/>
                </a:solidFill>
              </a:rPr>
              <a:t>Clustering:</a:t>
            </a:r>
            <a:r>
              <a:rPr b="1" lang="en-US"/>
              <a:t> </a:t>
            </a:r>
            <a:r>
              <a:rPr lang="en-US"/>
              <a:t>Given a </a:t>
            </a:r>
            <a:r>
              <a:rPr b="1" lang="en-US"/>
              <a:t>set of points</a:t>
            </a:r>
            <a:r>
              <a:rPr lang="en-US"/>
              <a:t>, with a notion of </a:t>
            </a:r>
            <a:r>
              <a:rPr b="1" lang="en-US"/>
              <a:t>distance</a:t>
            </a:r>
            <a:r>
              <a:rPr lang="en-US"/>
              <a:t> between points, </a:t>
            </a:r>
            <a:r>
              <a:rPr b="1" lang="en-US"/>
              <a:t>group the points</a:t>
            </a:r>
            <a:r>
              <a:rPr lang="en-US"/>
              <a:t> into some number of </a:t>
            </a:r>
            <a:r>
              <a:rPr b="1" i="1" lang="en-US">
                <a:solidFill>
                  <a:srgbClr val="FF0066"/>
                </a:solidFill>
              </a:rPr>
              <a:t>clusters</a:t>
            </a:r>
            <a:endParaRPr/>
          </a:p>
          <a:p>
            <a:pPr indent="-320040" lvl="0" marL="438912" rtl="0" algn="l">
              <a:spcBef>
                <a:spcPts val="0"/>
              </a:spcBef>
              <a:spcAft>
                <a:spcPts val="0"/>
              </a:spcAft>
              <a:buSzPts val="2560"/>
              <a:buChar char="◼"/>
            </a:pPr>
            <a:r>
              <a:rPr b="1" lang="en-US">
                <a:solidFill>
                  <a:srgbClr val="008000"/>
                </a:solidFill>
              </a:rPr>
              <a:t>Algorithms:</a:t>
            </a:r>
            <a:endParaRPr/>
          </a:p>
          <a:p>
            <a:pPr indent="-274319" lvl="1" marL="731520" rtl="0" algn="l">
              <a:spcBef>
                <a:spcPts val="560"/>
              </a:spcBef>
              <a:spcAft>
                <a:spcPts val="0"/>
              </a:spcAft>
              <a:buSzPts val="2800"/>
              <a:buChar char="▪"/>
            </a:pPr>
            <a:r>
              <a:rPr lang="en-US"/>
              <a:t>Agglomerative </a:t>
            </a:r>
            <a:r>
              <a:rPr b="1" lang="en-US"/>
              <a:t>hierarchical clustering</a:t>
            </a:r>
            <a:r>
              <a:rPr lang="en-US"/>
              <a:t>: </a:t>
            </a:r>
            <a:endParaRPr/>
          </a:p>
          <a:p>
            <a:pPr indent="-228600" lvl="2" marL="996696" rtl="0" algn="l">
              <a:spcBef>
                <a:spcPts val="480"/>
              </a:spcBef>
              <a:spcAft>
                <a:spcPts val="0"/>
              </a:spcAft>
              <a:buSzPts val="2400"/>
              <a:buChar char="▪"/>
            </a:pPr>
            <a:r>
              <a:rPr lang="en-US"/>
              <a:t>Centroid and clustroid</a:t>
            </a:r>
            <a:endParaRPr/>
          </a:p>
          <a:p>
            <a:pPr indent="-274319" lvl="1" marL="731520" rtl="0" algn="l">
              <a:spcBef>
                <a:spcPts val="560"/>
              </a:spcBef>
              <a:spcAft>
                <a:spcPts val="0"/>
              </a:spcAft>
              <a:buSzPts val="2800"/>
              <a:buChar char="▪"/>
            </a:pPr>
            <a:r>
              <a:rPr b="1" i="1" lang="en-US"/>
              <a:t>k</a:t>
            </a:r>
            <a:r>
              <a:rPr b="1" lang="en-US"/>
              <a:t>-means: </a:t>
            </a:r>
            <a:endParaRPr/>
          </a:p>
          <a:p>
            <a:pPr indent="-228600" lvl="2" marL="996696" rtl="0" algn="l">
              <a:spcBef>
                <a:spcPts val="480"/>
              </a:spcBef>
              <a:spcAft>
                <a:spcPts val="0"/>
              </a:spcAft>
              <a:buSzPts val="2400"/>
              <a:buChar char="▪"/>
            </a:pPr>
            <a:r>
              <a:rPr lang="en-US"/>
              <a:t>Initialization, picking </a:t>
            </a:r>
            <a:r>
              <a:rPr i="1" lang="en-US"/>
              <a:t>k</a:t>
            </a:r>
            <a:endParaRPr/>
          </a:p>
          <a:p>
            <a:pPr indent="-274319" lvl="1" marL="731520" rtl="0" algn="l">
              <a:spcBef>
                <a:spcPts val="560"/>
              </a:spcBef>
              <a:spcAft>
                <a:spcPts val="0"/>
              </a:spcAft>
              <a:buSzPts val="2800"/>
              <a:buChar char="▪"/>
            </a:pPr>
            <a:r>
              <a:rPr b="1" lang="en-US"/>
              <a:t>BFR</a:t>
            </a:r>
            <a:endParaRPr/>
          </a:p>
          <a:p>
            <a:pPr indent="-274319" lvl="1" marL="731520" rtl="0" algn="l">
              <a:spcBef>
                <a:spcPts val="560"/>
              </a:spcBef>
              <a:spcAft>
                <a:spcPts val="0"/>
              </a:spcAft>
              <a:buSzPts val="2800"/>
              <a:buChar char="▪"/>
            </a:pPr>
            <a:r>
              <a:rPr b="1" lang="en-US"/>
              <a:t>CURE</a:t>
            </a:r>
            <a:endParaRPr/>
          </a:p>
        </p:txBody>
      </p:sp>
      <p:sp>
        <p:nvSpPr>
          <p:cNvPr id="1152" name="Google Shape;1152;p6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153" name="Google Shape;1153;p6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6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Standardization vs. Normalization</a:t>
            </a:r>
            <a:endParaRPr/>
          </a:p>
        </p:txBody>
      </p:sp>
      <p:sp>
        <p:nvSpPr>
          <p:cNvPr id="1159" name="Google Shape;1159;p6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Standardization vs. Normalization</a:t>
            </a:r>
            <a:endParaRPr/>
          </a:p>
          <a:p>
            <a:pPr indent="-320040" lvl="0" marL="438912" rtl="0" algn="l">
              <a:spcBef>
                <a:spcPts val="0"/>
              </a:spcBef>
              <a:spcAft>
                <a:spcPts val="0"/>
              </a:spcAft>
              <a:buSzPts val="2560"/>
              <a:buChar char="◼"/>
            </a:pPr>
            <a:r>
              <a:rPr lang="en-US"/>
              <a:t>Incomparable units </a:t>
            </a:r>
            <a:endParaRPr/>
          </a:p>
          <a:p>
            <a:pPr indent="-274319" lvl="1" marL="731520" rtl="0" algn="l">
              <a:spcBef>
                <a:spcPts val="560"/>
              </a:spcBef>
              <a:spcAft>
                <a:spcPts val="0"/>
              </a:spcAft>
              <a:buSzPts val="2800"/>
              <a:buChar char="▪"/>
            </a:pPr>
            <a:r>
              <a:rPr lang="en-US"/>
              <a:t>“Age” vs. “GPA”</a:t>
            </a:r>
            <a:endParaRPr/>
          </a:p>
          <a:p>
            <a:pPr indent="-320040" lvl="0" marL="438912" rtl="0" algn="l">
              <a:spcBef>
                <a:spcPts val="0"/>
              </a:spcBef>
              <a:spcAft>
                <a:spcPts val="0"/>
              </a:spcAft>
              <a:buSzPts val="2560"/>
              <a:buChar char="◼"/>
            </a:pPr>
            <a:r>
              <a:rPr lang="en-US"/>
              <a:t>Same units, irrelevant features </a:t>
            </a:r>
            <a:endParaRPr/>
          </a:p>
          <a:p>
            <a:pPr indent="-274319" lvl="1" marL="731520" rtl="0" algn="l">
              <a:spcBef>
                <a:spcPts val="560"/>
              </a:spcBef>
              <a:spcAft>
                <a:spcPts val="0"/>
              </a:spcAft>
              <a:buSzPts val="2800"/>
              <a:buChar char="▪"/>
            </a:pPr>
            <a:r>
              <a:rPr lang="en-US"/>
              <a:t>commuting miles vs. maximum jogging miles</a:t>
            </a:r>
            <a:endParaRPr/>
          </a:p>
          <a:p>
            <a:pPr indent="-320040" lvl="0" marL="438912" rtl="0" algn="l">
              <a:spcBef>
                <a:spcPts val="0"/>
              </a:spcBef>
              <a:spcAft>
                <a:spcPts val="0"/>
              </a:spcAft>
              <a:buSzPts val="2560"/>
              <a:buChar char="◼"/>
            </a:pPr>
            <a:r>
              <a:rPr lang="en-US"/>
              <a:t>Same units, similar features</a:t>
            </a:r>
            <a:endParaRPr/>
          </a:p>
          <a:p>
            <a:pPr indent="-274319" lvl="1" marL="731520" rtl="0" algn="l">
              <a:spcBef>
                <a:spcPts val="560"/>
              </a:spcBef>
              <a:spcAft>
                <a:spcPts val="0"/>
              </a:spcAft>
              <a:buSzPts val="2800"/>
              <a:buChar char="▪"/>
            </a:pPr>
            <a:r>
              <a:rPr lang="en-US"/>
              <a:t>air quality values today vs. air quality tomorrow</a:t>
            </a:r>
            <a:endParaRPr/>
          </a:p>
          <a:p>
            <a:pPr indent="-274319" lvl="1" marL="731520" rtl="0" algn="l">
              <a:spcBef>
                <a:spcPts val="560"/>
              </a:spcBef>
              <a:spcAft>
                <a:spcPts val="0"/>
              </a:spcAft>
              <a:buSzPts val="2800"/>
              <a:buChar char="▪"/>
            </a:pPr>
            <a:r>
              <a:rPr lang="en-US"/>
              <a:t>length of right vs. left arms</a:t>
            </a:r>
            <a:endParaRPr/>
          </a:p>
          <a:p>
            <a:pPr indent="-320040" lvl="0" marL="438912" rtl="0" algn="l">
              <a:spcBef>
                <a:spcPts val="0"/>
              </a:spcBef>
              <a:spcAft>
                <a:spcPts val="0"/>
              </a:spcAft>
              <a:buSzPts val="2560"/>
              <a:buChar char="◼"/>
            </a:pPr>
            <a:r>
              <a:rPr lang="en-US"/>
              <a:t>Others</a:t>
            </a:r>
            <a:endParaRPr/>
          </a:p>
        </p:txBody>
      </p:sp>
      <p:sp>
        <p:nvSpPr>
          <p:cNvPr id="1160" name="Google Shape;1160;p6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161" name="Google Shape;1161;p6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High Dimension: Euclidean</a:t>
            </a:r>
            <a:endParaRPr/>
          </a:p>
        </p:txBody>
      </p:sp>
      <p:sp>
        <p:nvSpPr>
          <p:cNvPr id="200" name="Google Shape;200;p7"/>
          <p:cNvSpPr txBox="1"/>
          <p:nvPr>
            <p:ph idx="1" type="body"/>
          </p:nvPr>
        </p:nvSpPr>
        <p:spPr>
          <a:xfrm>
            <a:off x="449179" y="1295400"/>
            <a:ext cx="8229600" cy="4830763"/>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Consider a set of data points on a line</a:t>
            </a:r>
            <a:endParaRPr/>
          </a:p>
          <a:p>
            <a:pPr indent="-274319" lvl="1" marL="731520" rtl="0" algn="l">
              <a:spcBef>
                <a:spcPts val="560"/>
              </a:spcBef>
              <a:spcAft>
                <a:spcPts val="0"/>
              </a:spcAft>
              <a:buSzPts val="2800"/>
              <a:buChar char="▪"/>
            </a:pPr>
            <a:r>
              <a:rPr lang="en-US"/>
              <a:t>dist(a, b) &lt; dist(a, c)</a:t>
            </a:r>
            <a:endParaRPr/>
          </a:p>
          <a:p>
            <a:pPr indent="-96519" lvl="1" marL="731520" rtl="0" algn="l">
              <a:spcBef>
                <a:spcPts val="560"/>
              </a:spcBef>
              <a:spcAft>
                <a:spcPts val="0"/>
              </a:spcAft>
              <a:buSzPts val="2800"/>
              <a:buNone/>
            </a:pPr>
            <a:r>
              <a:t/>
            </a:r>
            <a:endParaRPr/>
          </a:p>
          <a:p>
            <a:pPr indent="-96519" lvl="1" marL="731520" rtl="0" algn="l">
              <a:spcBef>
                <a:spcPts val="560"/>
              </a:spcBef>
              <a:spcAft>
                <a:spcPts val="0"/>
              </a:spcAft>
              <a:buSzPts val="2800"/>
              <a:buNone/>
            </a:pPr>
            <a:r>
              <a:t/>
            </a:r>
            <a:endParaRPr/>
          </a:p>
          <a:p>
            <a:pPr indent="-320040" lvl="0" marL="438912" rtl="0" algn="l">
              <a:spcBef>
                <a:spcPts val="0"/>
              </a:spcBef>
              <a:spcAft>
                <a:spcPts val="0"/>
              </a:spcAft>
              <a:buSzPts val="2560"/>
              <a:buChar char="◼"/>
            </a:pPr>
            <a:r>
              <a:rPr lang="en-US"/>
              <a:t>Consider increasing the dimension by 1</a:t>
            </a:r>
            <a:endParaRPr/>
          </a:p>
          <a:p>
            <a:pPr indent="-274319" lvl="1" marL="731520" rtl="0" algn="l">
              <a:spcBef>
                <a:spcPts val="560"/>
              </a:spcBef>
              <a:spcAft>
                <a:spcPts val="0"/>
              </a:spcAft>
              <a:buSzPts val="2800"/>
              <a:buChar char="▪"/>
            </a:pPr>
            <a:r>
              <a:rPr lang="en-US"/>
              <a:t>dist(a, b) ~ dist(a, c)</a:t>
            </a:r>
            <a:endParaRPr/>
          </a:p>
        </p:txBody>
      </p:sp>
      <p:grpSp>
        <p:nvGrpSpPr>
          <p:cNvPr id="201" name="Google Shape;201;p7"/>
          <p:cNvGrpSpPr/>
          <p:nvPr/>
        </p:nvGrpSpPr>
        <p:grpSpPr>
          <a:xfrm>
            <a:off x="3314700" y="2767858"/>
            <a:ext cx="2514600" cy="630796"/>
            <a:chOff x="3200400" y="2662989"/>
            <a:chExt cx="2514600" cy="630796"/>
          </a:xfrm>
        </p:grpSpPr>
        <p:cxnSp>
          <p:nvCxnSpPr>
            <p:cNvPr id="202" name="Google Shape;202;p7"/>
            <p:cNvCxnSpPr/>
            <p:nvPr/>
          </p:nvCxnSpPr>
          <p:spPr>
            <a:xfrm>
              <a:off x="3200400" y="2743200"/>
              <a:ext cx="2514600" cy="0"/>
            </a:xfrm>
            <a:prstGeom prst="straightConnector1">
              <a:avLst/>
            </a:prstGeom>
            <a:noFill/>
            <a:ln cap="rnd" cmpd="sng" w="9525">
              <a:solidFill>
                <a:srgbClr val="EFAB00"/>
              </a:solidFill>
              <a:prstDash val="solid"/>
              <a:round/>
              <a:headEnd len="sm" w="sm" type="none"/>
              <a:tailEnd len="med" w="med" type="triangle"/>
            </a:ln>
          </p:spPr>
        </p:cxnSp>
        <p:sp>
          <p:nvSpPr>
            <p:cNvPr id="203" name="Google Shape;203;p7"/>
            <p:cNvSpPr/>
            <p:nvPr/>
          </p:nvSpPr>
          <p:spPr>
            <a:xfrm>
              <a:off x="3657600" y="2667000"/>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04" name="Google Shape;204;p7"/>
            <p:cNvSpPr/>
            <p:nvPr/>
          </p:nvSpPr>
          <p:spPr>
            <a:xfrm>
              <a:off x="4191000" y="2662989"/>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05" name="Google Shape;205;p7"/>
            <p:cNvSpPr/>
            <p:nvPr/>
          </p:nvSpPr>
          <p:spPr>
            <a:xfrm>
              <a:off x="5448300" y="2687054"/>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06" name="Google Shape;206;p7"/>
            <p:cNvSpPr txBox="1"/>
            <p:nvPr/>
          </p:nvSpPr>
          <p:spPr>
            <a:xfrm>
              <a:off x="3548063" y="2924453"/>
              <a:ext cx="2952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a</a:t>
              </a:r>
              <a:endParaRPr/>
            </a:p>
          </p:txBody>
        </p:sp>
        <p:sp>
          <p:nvSpPr>
            <p:cNvPr id="207" name="Google Shape;207;p7"/>
            <p:cNvSpPr txBox="1"/>
            <p:nvPr/>
          </p:nvSpPr>
          <p:spPr>
            <a:xfrm>
              <a:off x="4081463" y="2924453"/>
              <a:ext cx="3064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b</a:t>
              </a:r>
              <a:endParaRPr/>
            </a:p>
          </p:txBody>
        </p:sp>
        <p:sp>
          <p:nvSpPr>
            <p:cNvPr id="208" name="Google Shape;208;p7"/>
            <p:cNvSpPr txBox="1"/>
            <p:nvPr/>
          </p:nvSpPr>
          <p:spPr>
            <a:xfrm>
              <a:off x="5338763" y="2924453"/>
              <a:ext cx="2824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c</a:t>
              </a:r>
              <a:endParaRPr/>
            </a:p>
          </p:txBody>
        </p:sp>
      </p:grpSp>
      <p:grpSp>
        <p:nvGrpSpPr>
          <p:cNvPr id="209" name="Google Shape;209;p7"/>
          <p:cNvGrpSpPr/>
          <p:nvPr/>
        </p:nvGrpSpPr>
        <p:grpSpPr>
          <a:xfrm>
            <a:off x="3429000" y="4748874"/>
            <a:ext cx="2649873" cy="1958863"/>
            <a:chOff x="3429000" y="4748874"/>
            <a:chExt cx="2649873" cy="1958863"/>
          </a:xfrm>
        </p:grpSpPr>
        <p:cxnSp>
          <p:nvCxnSpPr>
            <p:cNvPr id="210" name="Google Shape;210;p7"/>
            <p:cNvCxnSpPr/>
            <p:nvPr/>
          </p:nvCxnSpPr>
          <p:spPr>
            <a:xfrm>
              <a:off x="3429000" y="6707737"/>
              <a:ext cx="2514600" cy="0"/>
            </a:xfrm>
            <a:prstGeom prst="straightConnector1">
              <a:avLst/>
            </a:prstGeom>
            <a:noFill/>
            <a:ln cap="rnd" cmpd="sng" w="9525">
              <a:solidFill>
                <a:srgbClr val="EFAB00"/>
              </a:solidFill>
              <a:prstDash val="solid"/>
              <a:round/>
              <a:headEnd len="sm" w="sm" type="none"/>
              <a:tailEnd len="med" w="med" type="triangle"/>
            </a:ln>
          </p:spPr>
        </p:cxnSp>
        <p:sp>
          <p:nvSpPr>
            <p:cNvPr id="211" name="Google Shape;211;p7"/>
            <p:cNvSpPr/>
            <p:nvPr/>
          </p:nvSpPr>
          <p:spPr>
            <a:xfrm>
              <a:off x="3855146" y="6100712"/>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12" name="Google Shape;212;p7"/>
            <p:cNvSpPr/>
            <p:nvPr/>
          </p:nvSpPr>
          <p:spPr>
            <a:xfrm>
              <a:off x="4433691" y="4991802"/>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13" name="Google Shape;213;p7"/>
            <p:cNvSpPr/>
            <p:nvPr/>
          </p:nvSpPr>
          <p:spPr>
            <a:xfrm>
              <a:off x="5600700" y="6215535"/>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14" name="Google Shape;214;p7"/>
            <p:cNvSpPr txBox="1"/>
            <p:nvPr/>
          </p:nvSpPr>
          <p:spPr>
            <a:xfrm>
              <a:off x="3844089" y="5718503"/>
              <a:ext cx="2952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a</a:t>
              </a:r>
              <a:endParaRPr/>
            </a:p>
          </p:txBody>
        </p:sp>
        <p:sp>
          <p:nvSpPr>
            <p:cNvPr id="215" name="Google Shape;215;p7"/>
            <p:cNvSpPr txBox="1"/>
            <p:nvPr/>
          </p:nvSpPr>
          <p:spPr>
            <a:xfrm>
              <a:off x="4478946" y="4959536"/>
              <a:ext cx="3064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b</a:t>
              </a:r>
              <a:endParaRPr/>
            </a:p>
          </p:txBody>
        </p:sp>
        <p:sp>
          <p:nvSpPr>
            <p:cNvPr id="216" name="Google Shape;216;p7"/>
            <p:cNvSpPr txBox="1"/>
            <p:nvPr/>
          </p:nvSpPr>
          <p:spPr>
            <a:xfrm>
              <a:off x="5796423" y="6071233"/>
              <a:ext cx="2824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c</a:t>
              </a:r>
              <a:endParaRPr/>
            </a:p>
          </p:txBody>
        </p:sp>
        <p:cxnSp>
          <p:nvCxnSpPr>
            <p:cNvPr id="217" name="Google Shape;217;p7"/>
            <p:cNvCxnSpPr/>
            <p:nvPr/>
          </p:nvCxnSpPr>
          <p:spPr>
            <a:xfrm rot="10800000">
              <a:off x="3429000" y="4748874"/>
              <a:ext cx="0" cy="1958863"/>
            </a:xfrm>
            <a:prstGeom prst="straightConnector1">
              <a:avLst/>
            </a:prstGeom>
            <a:noFill/>
            <a:ln cap="rnd" cmpd="sng" w="9525">
              <a:solidFill>
                <a:srgbClr val="EFAB00"/>
              </a:solidFill>
              <a:prstDash val="solid"/>
              <a:round/>
              <a:headEnd len="sm" w="sm" type="none"/>
              <a:tailEnd len="med" w="med" type="triangle"/>
            </a:ln>
          </p:spPr>
        </p:cxnSp>
      </p:grpSp>
      <p:sp>
        <p:nvSpPr>
          <p:cNvPr id="218" name="Google Shape;218;p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High Dimension: Cosine</a:t>
            </a:r>
            <a:endParaRPr/>
          </a:p>
        </p:txBody>
      </p:sp>
      <p:sp>
        <p:nvSpPr>
          <p:cNvPr id="224" name="Google Shape;224;p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Cosine(a, b) &gt; Cosine(a, c)</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lang="en-US"/>
              <a:t>Increase d to 3</a:t>
            </a:r>
            <a:endParaRPr/>
          </a:p>
          <a:p>
            <a:pPr indent="-274319" lvl="1" marL="731520" rtl="0" algn="l">
              <a:spcBef>
                <a:spcPts val="560"/>
              </a:spcBef>
              <a:spcAft>
                <a:spcPts val="0"/>
              </a:spcAft>
              <a:buSzPts val="2800"/>
              <a:buChar char="▪"/>
            </a:pPr>
            <a:r>
              <a:rPr lang="en-US"/>
              <a:t>Cosine(a, b) ~ Cosine(a, c)</a:t>
            </a:r>
            <a:endParaRPr/>
          </a:p>
          <a:p>
            <a:pPr indent="-96519" lvl="1" marL="731520" rtl="0" algn="l">
              <a:spcBef>
                <a:spcPts val="560"/>
              </a:spcBef>
              <a:spcAft>
                <a:spcPts val="0"/>
              </a:spcAft>
              <a:buSzPts val="2800"/>
              <a:buNone/>
            </a:pPr>
            <a:r>
              <a:t/>
            </a:r>
            <a:endParaRPr/>
          </a:p>
          <a:p>
            <a:pPr indent="-320040" lvl="0" marL="438912" rtl="0" algn="l">
              <a:spcBef>
                <a:spcPts val="0"/>
              </a:spcBef>
              <a:spcAft>
                <a:spcPts val="0"/>
              </a:spcAft>
              <a:buSzPts val="2560"/>
              <a:buChar char="◼"/>
            </a:pPr>
            <a:r>
              <a:rPr lang="en-US"/>
              <a:t>Higher d</a:t>
            </a:r>
            <a:endParaRPr/>
          </a:p>
          <a:p>
            <a:pPr indent="-274319" lvl="1" marL="731520" rtl="0" algn="l">
              <a:spcBef>
                <a:spcPts val="560"/>
              </a:spcBef>
              <a:spcAft>
                <a:spcPts val="0"/>
              </a:spcAft>
              <a:buSzPts val="2800"/>
              <a:buChar char="▪"/>
            </a:pPr>
            <a:r>
              <a:rPr lang="en-US"/>
              <a:t>Angle -&gt; 90</a:t>
            </a:r>
            <a:r>
              <a:rPr baseline="30000" lang="en-US"/>
              <a:t>o</a:t>
            </a:r>
            <a:endParaRPr/>
          </a:p>
          <a:p>
            <a:pPr indent="-274319" lvl="1" marL="731520" rtl="0" algn="l">
              <a:spcBef>
                <a:spcPts val="560"/>
              </a:spcBef>
              <a:spcAft>
                <a:spcPts val="0"/>
              </a:spcAft>
              <a:buSzPts val="2800"/>
              <a:buChar char="▪"/>
            </a:pPr>
            <a:r>
              <a:rPr lang="en-US"/>
              <a:t>Cosine -&gt; 0</a:t>
            </a:r>
            <a:endParaRPr/>
          </a:p>
        </p:txBody>
      </p:sp>
      <p:cxnSp>
        <p:nvCxnSpPr>
          <p:cNvPr id="225" name="Google Shape;225;p8"/>
          <p:cNvCxnSpPr/>
          <p:nvPr/>
        </p:nvCxnSpPr>
        <p:spPr>
          <a:xfrm>
            <a:off x="5638800" y="3595158"/>
            <a:ext cx="2514600" cy="0"/>
          </a:xfrm>
          <a:prstGeom prst="straightConnector1">
            <a:avLst/>
          </a:prstGeom>
          <a:noFill/>
          <a:ln cap="rnd" cmpd="sng" w="9525">
            <a:solidFill>
              <a:srgbClr val="EFAB00"/>
            </a:solidFill>
            <a:prstDash val="solid"/>
            <a:round/>
            <a:headEnd len="sm" w="sm" type="none"/>
            <a:tailEnd len="med" w="med" type="triangle"/>
          </a:ln>
        </p:spPr>
      </p:cxnSp>
      <p:sp>
        <p:nvSpPr>
          <p:cNvPr id="226" name="Google Shape;226;p8"/>
          <p:cNvSpPr/>
          <p:nvPr/>
        </p:nvSpPr>
        <p:spPr>
          <a:xfrm>
            <a:off x="6064946" y="2988133"/>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7" name="Google Shape;227;p8"/>
          <p:cNvSpPr/>
          <p:nvPr/>
        </p:nvSpPr>
        <p:spPr>
          <a:xfrm>
            <a:off x="6643491" y="1879223"/>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8" name="Google Shape;228;p8"/>
          <p:cNvSpPr/>
          <p:nvPr/>
        </p:nvSpPr>
        <p:spPr>
          <a:xfrm>
            <a:off x="7810500" y="3102956"/>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9" name="Google Shape;229;p8"/>
          <p:cNvSpPr txBox="1"/>
          <p:nvPr/>
        </p:nvSpPr>
        <p:spPr>
          <a:xfrm>
            <a:off x="6053889" y="2605924"/>
            <a:ext cx="2952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a</a:t>
            </a:r>
            <a:endParaRPr/>
          </a:p>
        </p:txBody>
      </p:sp>
      <p:sp>
        <p:nvSpPr>
          <p:cNvPr id="230" name="Google Shape;230;p8"/>
          <p:cNvSpPr txBox="1"/>
          <p:nvPr/>
        </p:nvSpPr>
        <p:spPr>
          <a:xfrm>
            <a:off x="6688746" y="1846957"/>
            <a:ext cx="3064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b</a:t>
            </a:r>
            <a:endParaRPr/>
          </a:p>
        </p:txBody>
      </p:sp>
      <p:sp>
        <p:nvSpPr>
          <p:cNvPr id="231" name="Google Shape;231;p8"/>
          <p:cNvSpPr txBox="1"/>
          <p:nvPr/>
        </p:nvSpPr>
        <p:spPr>
          <a:xfrm>
            <a:off x="8006223" y="2958654"/>
            <a:ext cx="2824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c</a:t>
            </a:r>
            <a:endParaRPr/>
          </a:p>
        </p:txBody>
      </p:sp>
      <p:cxnSp>
        <p:nvCxnSpPr>
          <p:cNvPr id="232" name="Google Shape;232;p8"/>
          <p:cNvCxnSpPr/>
          <p:nvPr/>
        </p:nvCxnSpPr>
        <p:spPr>
          <a:xfrm rot="10800000">
            <a:off x="5638800" y="1636295"/>
            <a:ext cx="0" cy="1958863"/>
          </a:xfrm>
          <a:prstGeom prst="straightConnector1">
            <a:avLst/>
          </a:prstGeom>
          <a:noFill/>
          <a:ln cap="rnd" cmpd="sng" w="9525">
            <a:solidFill>
              <a:srgbClr val="EFAB00"/>
            </a:solidFill>
            <a:prstDash val="solid"/>
            <a:round/>
            <a:headEnd len="sm" w="sm" type="none"/>
            <a:tailEnd len="med" w="med" type="triangle"/>
          </a:ln>
        </p:spPr>
      </p:cxnSp>
      <p:cxnSp>
        <p:nvCxnSpPr>
          <p:cNvPr id="233" name="Google Shape;233;p8"/>
          <p:cNvCxnSpPr>
            <a:endCxn id="226" idx="2"/>
          </p:cNvCxnSpPr>
          <p:nvPr/>
        </p:nvCxnSpPr>
        <p:spPr>
          <a:xfrm flipH="1" rot="10800000">
            <a:off x="5638946" y="3064333"/>
            <a:ext cx="426000" cy="530700"/>
          </a:xfrm>
          <a:prstGeom prst="straightConnector1">
            <a:avLst/>
          </a:prstGeom>
          <a:noFill/>
          <a:ln cap="rnd" cmpd="sng" w="9525">
            <a:solidFill>
              <a:srgbClr val="5AB1C9"/>
            </a:solidFill>
            <a:prstDash val="solid"/>
            <a:round/>
            <a:headEnd len="sm" w="sm" type="none"/>
            <a:tailEnd len="med" w="med" type="triangle"/>
          </a:ln>
        </p:spPr>
      </p:cxnSp>
      <p:cxnSp>
        <p:nvCxnSpPr>
          <p:cNvPr id="234" name="Google Shape;234;p8"/>
          <p:cNvCxnSpPr>
            <a:endCxn id="227" idx="2"/>
          </p:cNvCxnSpPr>
          <p:nvPr/>
        </p:nvCxnSpPr>
        <p:spPr>
          <a:xfrm flipH="1" rot="10800000">
            <a:off x="5638791" y="1955423"/>
            <a:ext cx="1004700" cy="1639800"/>
          </a:xfrm>
          <a:prstGeom prst="straightConnector1">
            <a:avLst/>
          </a:prstGeom>
          <a:noFill/>
          <a:ln cap="rnd" cmpd="sng" w="9525">
            <a:solidFill>
              <a:srgbClr val="5AB1C9"/>
            </a:solidFill>
            <a:prstDash val="solid"/>
            <a:round/>
            <a:headEnd len="sm" w="sm" type="none"/>
            <a:tailEnd len="med" w="med" type="triangle"/>
          </a:ln>
        </p:spPr>
      </p:cxnSp>
      <p:cxnSp>
        <p:nvCxnSpPr>
          <p:cNvPr id="235" name="Google Shape;235;p8"/>
          <p:cNvCxnSpPr>
            <a:endCxn id="228" idx="3"/>
          </p:cNvCxnSpPr>
          <p:nvPr/>
        </p:nvCxnSpPr>
        <p:spPr>
          <a:xfrm flipH="1" rot="10800000">
            <a:off x="5638859" y="3233038"/>
            <a:ext cx="2182800" cy="362100"/>
          </a:xfrm>
          <a:prstGeom prst="straightConnector1">
            <a:avLst/>
          </a:prstGeom>
          <a:noFill/>
          <a:ln cap="rnd" cmpd="sng" w="9525">
            <a:solidFill>
              <a:srgbClr val="5AB1C9"/>
            </a:solidFill>
            <a:prstDash val="solid"/>
            <a:round/>
            <a:headEnd len="sm" w="sm" type="none"/>
            <a:tailEnd len="med" w="med" type="triangle"/>
          </a:ln>
        </p:spPr>
      </p:cxnSp>
      <p:grpSp>
        <p:nvGrpSpPr>
          <p:cNvPr id="236" name="Google Shape;236;p8"/>
          <p:cNvGrpSpPr/>
          <p:nvPr/>
        </p:nvGrpSpPr>
        <p:grpSpPr>
          <a:xfrm>
            <a:off x="4000501" y="4190478"/>
            <a:ext cx="3276600" cy="2193608"/>
            <a:chOff x="2362200" y="2988133"/>
            <a:chExt cx="3276600" cy="2193608"/>
          </a:xfrm>
        </p:grpSpPr>
        <p:cxnSp>
          <p:nvCxnSpPr>
            <p:cNvPr id="237" name="Google Shape;237;p8"/>
            <p:cNvCxnSpPr/>
            <p:nvPr/>
          </p:nvCxnSpPr>
          <p:spPr>
            <a:xfrm flipH="1" rot="10800000">
              <a:off x="2362200" y="3733800"/>
              <a:ext cx="2208581" cy="1447800"/>
            </a:xfrm>
            <a:prstGeom prst="straightConnector1">
              <a:avLst/>
            </a:prstGeom>
            <a:noFill/>
            <a:ln cap="rnd" cmpd="sng" w="9525">
              <a:solidFill>
                <a:srgbClr val="EFAB00"/>
              </a:solidFill>
              <a:prstDash val="solid"/>
              <a:round/>
              <a:headEnd len="sm" w="sm" type="none"/>
              <a:tailEnd len="med" w="med" type="triangle"/>
            </a:ln>
          </p:spPr>
        </p:cxnSp>
        <p:cxnSp>
          <p:nvCxnSpPr>
            <p:cNvPr id="238" name="Google Shape;238;p8"/>
            <p:cNvCxnSpPr/>
            <p:nvPr/>
          </p:nvCxnSpPr>
          <p:spPr>
            <a:xfrm>
              <a:off x="2362200" y="5181600"/>
              <a:ext cx="3276600" cy="0"/>
            </a:xfrm>
            <a:prstGeom prst="straightConnector1">
              <a:avLst/>
            </a:prstGeom>
            <a:noFill/>
            <a:ln cap="rnd" cmpd="sng" w="9525">
              <a:solidFill>
                <a:srgbClr val="EFAB00"/>
              </a:solidFill>
              <a:prstDash val="solid"/>
              <a:round/>
              <a:headEnd len="sm" w="sm" type="none"/>
              <a:tailEnd len="med" w="med" type="triangle"/>
            </a:ln>
          </p:spPr>
        </p:cxnSp>
        <p:cxnSp>
          <p:nvCxnSpPr>
            <p:cNvPr id="239" name="Google Shape;239;p8"/>
            <p:cNvCxnSpPr/>
            <p:nvPr/>
          </p:nvCxnSpPr>
          <p:spPr>
            <a:xfrm rot="10800000">
              <a:off x="2362200" y="2988133"/>
              <a:ext cx="0" cy="2193467"/>
            </a:xfrm>
            <a:prstGeom prst="straightConnector1">
              <a:avLst/>
            </a:prstGeom>
            <a:noFill/>
            <a:ln cap="rnd" cmpd="sng" w="9525">
              <a:solidFill>
                <a:srgbClr val="EFAB00"/>
              </a:solidFill>
              <a:prstDash val="solid"/>
              <a:round/>
              <a:headEnd len="sm" w="sm" type="none"/>
              <a:tailEnd len="med" w="med" type="triangle"/>
            </a:ln>
          </p:spPr>
        </p:cxnSp>
        <p:sp>
          <p:nvSpPr>
            <p:cNvPr id="240" name="Google Shape;240;p8"/>
            <p:cNvSpPr/>
            <p:nvPr/>
          </p:nvSpPr>
          <p:spPr>
            <a:xfrm>
              <a:off x="4229101" y="4958541"/>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41" name="Google Shape;241;p8"/>
            <p:cNvSpPr/>
            <p:nvPr/>
          </p:nvSpPr>
          <p:spPr>
            <a:xfrm>
              <a:off x="2840675" y="4114800"/>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42" name="Google Shape;242;p8"/>
            <p:cNvSpPr/>
            <p:nvPr/>
          </p:nvSpPr>
          <p:spPr>
            <a:xfrm>
              <a:off x="3789946" y="4372540"/>
              <a:ext cx="76200" cy="152400"/>
            </a:xfrm>
            <a:prstGeom prst="ellipse">
              <a:avLst/>
            </a:prstGeom>
            <a:solidFill>
              <a:schemeClr val="accent1"/>
            </a:solidFill>
            <a:ln cap="flat" cmpd="thickThin" w="48000">
              <a:solidFill>
                <a:srgbClr val="AF7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243" name="Google Shape;243;p8"/>
            <p:cNvCxnSpPr>
              <a:endCxn id="240" idx="2"/>
            </p:cNvCxnSpPr>
            <p:nvPr/>
          </p:nvCxnSpPr>
          <p:spPr>
            <a:xfrm flipH="1" rot="10800000">
              <a:off x="2362201" y="5034741"/>
              <a:ext cx="1866900" cy="147000"/>
            </a:xfrm>
            <a:prstGeom prst="straightConnector1">
              <a:avLst/>
            </a:prstGeom>
            <a:noFill/>
            <a:ln cap="rnd" cmpd="sng" w="9525">
              <a:solidFill>
                <a:srgbClr val="5AB1C9"/>
              </a:solidFill>
              <a:prstDash val="solid"/>
              <a:round/>
              <a:headEnd len="sm" w="sm" type="none"/>
              <a:tailEnd len="med" w="med" type="triangle"/>
            </a:ln>
          </p:spPr>
        </p:cxnSp>
        <p:cxnSp>
          <p:nvCxnSpPr>
            <p:cNvPr id="244" name="Google Shape;244;p8"/>
            <p:cNvCxnSpPr>
              <a:endCxn id="242" idx="3"/>
            </p:cNvCxnSpPr>
            <p:nvPr/>
          </p:nvCxnSpPr>
          <p:spPr>
            <a:xfrm flipH="1" rot="10800000">
              <a:off x="2362305" y="4502621"/>
              <a:ext cx="1438800" cy="678900"/>
            </a:xfrm>
            <a:prstGeom prst="straightConnector1">
              <a:avLst/>
            </a:prstGeom>
            <a:noFill/>
            <a:ln cap="rnd" cmpd="sng" w="9525">
              <a:solidFill>
                <a:srgbClr val="5AB1C9"/>
              </a:solidFill>
              <a:prstDash val="solid"/>
              <a:round/>
              <a:headEnd len="sm" w="sm" type="none"/>
              <a:tailEnd len="med" w="med" type="triangle"/>
            </a:ln>
          </p:spPr>
        </p:cxnSp>
        <p:cxnSp>
          <p:nvCxnSpPr>
            <p:cNvPr id="245" name="Google Shape;245;p8"/>
            <p:cNvCxnSpPr>
              <a:endCxn id="241" idx="3"/>
            </p:cNvCxnSpPr>
            <p:nvPr/>
          </p:nvCxnSpPr>
          <p:spPr>
            <a:xfrm flipH="1" rot="10800000">
              <a:off x="2362234" y="4244882"/>
              <a:ext cx="489600" cy="936600"/>
            </a:xfrm>
            <a:prstGeom prst="straightConnector1">
              <a:avLst/>
            </a:prstGeom>
            <a:noFill/>
            <a:ln cap="rnd" cmpd="sng" w="9525">
              <a:solidFill>
                <a:srgbClr val="5AB1C9"/>
              </a:solidFill>
              <a:prstDash val="solid"/>
              <a:round/>
              <a:headEnd len="sm" w="sm" type="none"/>
              <a:tailEnd len="med" w="med" type="triangle"/>
            </a:ln>
          </p:spPr>
        </p:cxnSp>
      </p:grpSp>
      <p:sp>
        <p:nvSpPr>
          <p:cNvPr id="246" name="Google Shape;246;p8"/>
          <p:cNvSpPr txBox="1"/>
          <p:nvPr/>
        </p:nvSpPr>
        <p:spPr>
          <a:xfrm>
            <a:off x="6040773" y="5976220"/>
            <a:ext cx="2824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c</a:t>
            </a:r>
            <a:endParaRPr/>
          </a:p>
        </p:txBody>
      </p:sp>
      <p:sp>
        <p:nvSpPr>
          <p:cNvPr id="247" name="Google Shape;247;p8"/>
          <p:cNvSpPr txBox="1"/>
          <p:nvPr/>
        </p:nvSpPr>
        <p:spPr>
          <a:xfrm>
            <a:off x="5566018" y="5380736"/>
            <a:ext cx="3064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b</a:t>
            </a:r>
            <a:endParaRPr/>
          </a:p>
        </p:txBody>
      </p:sp>
      <p:sp>
        <p:nvSpPr>
          <p:cNvPr id="248" name="Google Shape;248;p8"/>
          <p:cNvSpPr txBox="1"/>
          <p:nvPr/>
        </p:nvSpPr>
        <p:spPr>
          <a:xfrm>
            <a:off x="4490135" y="4951224"/>
            <a:ext cx="2952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a</a:t>
            </a:r>
            <a:endParaRPr/>
          </a:p>
        </p:txBody>
      </p:sp>
      <p:sp>
        <p:nvSpPr>
          <p:cNvPr id="249" name="Google Shape;249;p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Curse of Dimensionality</a:t>
            </a:r>
            <a:endParaRPr/>
          </a:p>
        </p:txBody>
      </p:sp>
      <p:sp>
        <p:nvSpPr>
          <p:cNvPr id="255" name="Google Shape;255;p9"/>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240"/>
              <a:buChar char="◼"/>
            </a:pPr>
            <a:r>
              <a:rPr lang="en-US" sz="2800"/>
              <a:t>Data points have similar distance btw each other</a:t>
            </a:r>
            <a:endParaRPr/>
          </a:p>
          <a:p>
            <a:pPr indent="-274319" lvl="1" marL="731520" rtl="0" algn="l">
              <a:spcBef>
                <a:spcPts val="360"/>
              </a:spcBef>
              <a:spcAft>
                <a:spcPts val="0"/>
              </a:spcAft>
              <a:buSzPts val="1800"/>
              <a:buChar char="▪"/>
            </a:pPr>
            <a:r>
              <a:rPr lang="en-US" sz="1800"/>
              <a:t>Euclidean distance breaks</a:t>
            </a:r>
            <a:endParaRPr/>
          </a:p>
          <a:p>
            <a:pPr indent="-274319" lvl="1" marL="731520" rtl="0" algn="l">
              <a:spcBef>
                <a:spcPts val="360"/>
              </a:spcBef>
              <a:spcAft>
                <a:spcPts val="0"/>
              </a:spcAft>
              <a:buSzPts val="1800"/>
              <a:buChar char="▪"/>
            </a:pPr>
            <a:r>
              <a:rPr lang="en-US" sz="1800"/>
              <a:t>almost all pairs of points are equally far away from one another</a:t>
            </a:r>
            <a:endParaRPr/>
          </a:p>
          <a:p>
            <a:pPr indent="-121919" lvl="1" marL="731520" rtl="0" algn="l">
              <a:spcBef>
                <a:spcPts val="480"/>
              </a:spcBef>
              <a:spcAft>
                <a:spcPts val="0"/>
              </a:spcAft>
              <a:buSzPts val="2400"/>
              <a:buNone/>
            </a:pPr>
            <a:r>
              <a:t/>
            </a:r>
            <a:endParaRPr sz="2400"/>
          </a:p>
          <a:p>
            <a:pPr indent="-320040" lvl="0" marL="438912" rtl="0" algn="l">
              <a:spcBef>
                <a:spcPts val="0"/>
              </a:spcBef>
              <a:spcAft>
                <a:spcPts val="0"/>
              </a:spcAft>
              <a:buSzPts val="2240"/>
              <a:buChar char="◼"/>
            </a:pPr>
            <a:r>
              <a:rPr lang="en-US" sz="2800"/>
              <a:t>Data vectors become orthogonal</a:t>
            </a:r>
            <a:endParaRPr/>
          </a:p>
          <a:p>
            <a:pPr indent="-274319" lvl="1" marL="731520" rtl="0" algn="l">
              <a:spcBef>
                <a:spcPts val="360"/>
              </a:spcBef>
              <a:spcAft>
                <a:spcPts val="0"/>
              </a:spcAft>
              <a:buSzPts val="1800"/>
              <a:buChar char="▪"/>
            </a:pPr>
            <a:r>
              <a:rPr lang="en-US" sz="1800"/>
              <a:t>Cosine function breaks</a:t>
            </a:r>
            <a:endParaRPr/>
          </a:p>
          <a:p>
            <a:pPr indent="-274319" lvl="1" marL="731520" rtl="0" algn="l">
              <a:spcBef>
                <a:spcPts val="360"/>
              </a:spcBef>
              <a:spcAft>
                <a:spcPts val="0"/>
              </a:spcAft>
              <a:buSzPts val="1800"/>
              <a:buChar char="▪"/>
            </a:pPr>
            <a:r>
              <a:rPr lang="en-US" sz="1800"/>
              <a:t>almost any two vectors are orthogonal</a:t>
            </a:r>
            <a:endParaRPr/>
          </a:p>
        </p:txBody>
      </p:sp>
      <p:sp>
        <p:nvSpPr>
          <p:cNvPr id="256" name="Google Shape;256;p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7" name="Google Shape;257;p9"/>
          <p:cNvPicPr preferRelativeResize="0"/>
          <p:nvPr/>
        </p:nvPicPr>
        <p:blipFill rotWithShape="1">
          <a:blip r:embed="rId3">
            <a:alphaModFix/>
          </a:blip>
          <a:srcRect b="0" l="0" r="0" t="0"/>
          <a:stretch/>
        </p:blipFill>
        <p:spPr>
          <a:xfrm>
            <a:off x="5105400" y="3276600"/>
            <a:ext cx="3657600" cy="3678561"/>
          </a:xfrm>
          <a:prstGeom prst="rect">
            <a:avLst/>
          </a:prstGeom>
          <a:noFill/>
          <a:ln>
            <a:noFill/>
          </a:ln>
        </p:spPr>
      </p:pic>
      <p:sp>
        <p:nvSpPr>
          <p:cNvPr id="258" name="Google Shape;258;p9"/>
          <p:cNvSpPr/>
          <p:nvPr/>
        </p:nvSpPr>
        <p:spPr>
          <a:xfrm>
            <a:off x="457200" y="6019800"/>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https://bigsnarf.wordpress.com/2013/06/14/curse-of-dimensionality/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2009-06-12T17:14:38Z</dcterms:created>
  <dc:creator>jure</dc:creator>
</cp:coreProperties>
</file>