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7" r:id="rId2"/>
    <p:sldId id="349" r:id="rId3"/>
    <p:sldId id="357" r:id="rId4"/>
    <p:sldId id="356" r:id="rId5"/>
    <p:sldId id="358" r:id="rId6"/>
    <p:sldId id="347" r:id="rId7"/>
    <p:sldId id="359" r:id="rId8"/>
    <p:sldId id="360" r:id="rId9"/>
    <p:sldId id="350" r:id="rId10"/>
    <p:sldId id="259" r:id="rId11"/>
    <p:sldId id="397" r:id="rId12"/>
    <p:sldId id="269" r:id="rId13"/>
    <p:sldId id="270" r:id="rId14"/>
    <p:sldId id="260" r:id="rId15"/>
    <p:sldId id="271" r:id="rId16"/>
    <p:sldId id="272" r:id="rId17"/>
    <p:sldId id="275" r:id="rId18"/>
    <p:sldId id="273" r:id="rId19"/>
    <p:sldId id="274" r:id="rId20"/>
    <p:sldId id="261" r:id="rId21"/>
    <p:sldId id="276" r:id="rId22"/>
    <p:sldId id="280" r:id="rId23"/>
    <p:sldId id="285" r:id="rId24"/>
    <p:sldId id="398" r:id="rId25"/>
    <p:sldId id="351" r:id="rId26"/>
    <p:sldId id="278" r:id="rId27"/>
    <p:sldId id="277" r:id="rId28"/>
    <p:sldId id="361" r:id="rId29"/>
    <p:sldId id="362" r:id="rId30"/>
    <p:sldId id="363" r:id="rId31"/>
    <p:sldId id="364" r:id="rId32"/>
    <p:sldId id="352" r:id="rId33"/>
    <p:sldId id="399" r:id="rId34"/>
    <p:sldId id="288" r:id="rId35"/>
    <p:sldId id="287" r:id="rId36"/>
    <p:sldId id="289" r:id="rId37"/>
    <p:sldId id="290" r:id="rId38"/>
    <p:sldId id="291" r:id="rId39"/>
    <p:sldId id="292" r:id="rId40"/>
    <p:sldId id="293" r:id="rId41"/>
    <p:sldId id="294" r:id="rId42"/>
    <p:sldId id="295" r:id="rId43"/>
    <p:sldId id="296" r:id="rId44"/>
    <p:sldId id="302" r:id="rId45"/>
    <p:sldId id="297" r:id="rId46"/>
    <p:sldId id="298" r:id="rId47"/>
    <p:sldId id="300" r:id="rId48"/>
    <p:sldId id="301" r:id="rId49"/>
    <p:sldId id="303" r:id="rId50"/>
    <p:sldId id="304" r:id="rId51"/>
    <p:sldId id="299" r:id="rId52"/>
    <p:sldId id="353" r:id="rId53"/>
    <p:sldId id="400" r:id="rId54"/>
    <p:sldId id="305" r:id="rId55"/>
    <p:sldId id="306" r:id="rId56"/>
    <p:sldId id="309" r:id="rId57"/>
    <p:sldId id="311" r:id="rId58"/>
    <p:sldId id="312" r:id="rId59"/>
    <p:sldId id="314" r:id="rId60"/>
    <p:sldId id="307" r:id="rId61"/>
    <p:sldId id="315" r:id="rId62"/>
    <p:sldId id="308" r:id="rId63"/>
    <p:sldId id="316" r:id="rId64"/>
    <p:sldId id="396" r:id="rId65"/>
    <p:sldId id="317" r:id="rId66"/>
    <p:sldId id="401" r:id="rId67"/>
    <p:sldId id="354" r:id="rId68"/>
    <p:sldId id="318" r:id="rId69"/>
    <p:sldId id="319" r:id="rId70"/>
    <p:sldId id="320" r:id="rId71"/>
    <p:sldId id="321" r:id="rId72"/>
    <p:sldId id="323" r:id="rId73"/>
    <p:sldId id="322" r:id="rId74"/>
    <p:sldId id="325" r:id="rId75"/>
    <p:sldId id="324" r:id="rId76"/>
    <p:sldId id="326" r:id="rId77"/>
    <p:sldId id="327" r:id="rId78"/>
    <p:sldId id="329" r:id="rId79"/>
    <p:sldId id="328" r:id="rId80"/>
    <p:sldId id="365" r:id="rId81"/>
    <p:sldId id="366" r:id="rId82"/>
    <p:sldId id="367" r:id="rId83"/>
    <p:sldId id="368" r:id="rId84"/>
    <p:sldId id="369" r:id="rId85"/>
    <p:sldId id="402" r:id="rId86"/>
    <p:sldId id="355" r:id="rId87"/>
    <p:sldId id="371" r:id="rId88"/>
    <p:sldId id="372" r:id="rId89"/>
    <p:sldId id="373" r:id="rId90"/>
    <p:sldId id="374" r:id="rId91"/>
    <p:sldId id="375" r:id="rId92"/>
    <p:sldId id="376" r:id="rId93"/>
    <p:sldId id="377" r:id="rId94"/>
    <p:sldId id="379" r:id="rId95"/>
    <p:sldId id="331" r:id="rId96"/>
    <p:sldId id="380" r:id="rId97"/>
    <p:sldId id="381" r:id="rId98"/>
    <p:sldId id="335" r:id="rId99"/>
    <p:sldId id="403" r:id="rId100"/>
    <p:sldId id="333" r:id="rId101"/>
    <p:sldId id="383" r:id="rId102"/>
    <p:sldId id="332" r:id="rId103"/>
    <p:sldId id="384" r:id="rId104"/>
    <p:sldId id="385" r:id="rId105"/>
    <p:sldId id="386" r:id="rId106"/>
    <p:sldId id="387" r:id="rId107"/>
    <p:sldId id="382" r:id="rId108"/>
    <p:sldId id="336" r:id="rId109"/>
    <p:sldId id="337" r:id="rId110"/>
    <p:sldId id="388" r:id="rId111"/>
    <p:sldId id="389" r:id="rId112"/>
    <p:sldId id="394" r:id="rId113"/>
    <p:sldId id="395" r:id="rId114"/>
    <p:sldId id="392" r:id="rId1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42E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86395" autoAdjust="0"/>
  </p:normalViewPr>
  <p:slideViewPr>
    <p:cSldViewPr>
      <p:cViewPr varScale="1">
        <p:scale>
          <a:sx n="110" d="100"/>
          <a:sy n="110" d="100"/>
        </p:scale>
        <p:origin x="2152" y="168"/>
      </p:cViewPr>
      <p:guideLst>
        <p:guide orient="horz" pos="2160"/>
        <p:guide pos="2880"/>
      </p:guideLst>
    </p:cSldViewPr>
  </p:slideViewPr>
  <p:outlineViewPr>
    <p:cViewPr>
      <p:scale>
        <a:sx n="33" d="100"/>
        <a:sy n="33" d="100"/>
      </p:scale>
      <p:origin x="0" y="-96744"/>
    </p:cViewPr>
  </p:outlineViewPr>
  <p:notesTextViewPr>
    <p:cViewPr>
      <p:scale>
        <a:sx n="100" d="100"/>
        <a:sy n="100" d="100"/>
      </p:scale>
      <p:origin x="0" y="0"/>
    </p:cViewPr>
  </p:notesTextViewPr>
  <p:sorterViewPr>
    <p:cViewPr>
      <p:scale>
        <a:sx n="150" d="100"/>
        <a:sy n="150" d="100"/>
      </p:scale>
      <p:origin x="0" y="195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4DCAE44-547C-4CAD-AD2F-B7EDCEF23DFF}" type="datetimeFigureOut">
              <a:rPr lang="en-US" smtClean="0"/>
              <a:t>3/7/22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73CB1C3-7225-44E1-BEF7-F5570E9763E8}" type="slidenum">
              <a:rPr lang="en-US" smtClean="0"/>
              <a:t>‹#›</a:t>
            </a:fld>
            <a:endParaRPr lang="en-US"/>
          </a:p>
        </p:txBody>
      </p:sp>
    </p:spTree>
    <p:extLst>
      <p:ext uri="{BB962C8B-B14F-4D97-AF65-F5344CB8AC3E}">
        <p14:creationId xmlns:p14="http://schemas.microsoft.com/office/powerpoint/2010/main" val="1707670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charset="0"/>
              </a:defRPr>
            </a:lvl1pPr>
            <a:lvl2pPr marL="702756" indent="-270291">
              <a:defRPr>
                <a:solidFill>
                  <a:schemeClr val="tx1"/>
                </a:solidFill>
                <a:latin typeface="Corbel" charset="0"/>
              </a:defRPr>
            </a:lvl2pPr>
            <a:lvl3pPr marL="1081164" indent="-216233">
              <a:defRPr>
                <a:solidFill>
                  <a:schemeClr val="tx1"/>
                </a:solidFill>
                <a:latin typeface="Corbel" charset="0"/>
              </a:defRPr>
            </a:lvl3pPr>
            <a:lvl4pPr marL="1513629" indent="-216233">
              <a:defRPr>
                <a:solidFill>
                  <a:schemeClr val="tx1"/>
                </a:solidFill>
                <a:latin typeface="Corbel" charset="0"/>
              </a:defRPr>
            </a:lvl4pPr>
            <a:lvl5pPr marL="1946095" indent="-216233">
              <a:defRPr>
                <a:solidFill>
                  <a:schemeClr val="tx1"/>
                </a:solidFill>
                <a:latin typeface="Corbel" charset="0"/>
              </a:defRPr>
            </a:lvl5pPr>
            <a:lvl6pPr marL="2378560" indent="-216233" eaLnBrk="0" fontAlgn="base" hangingPunct="0">
              <a:spcBef>
                <a:spcPct val="0"/>
              </a:spcBef>
              <a:spcAft>
                <a:spcPct val="0"/>
              </a:spcAft>
              <a:defRPr>
                <a:solidFill>
                  <a:schemeClr val="tx1"/>
                </a:solidFill>
                <a:latin typeface="Corbel" charset="0"/>
              </a:defRPr>
            </a:lvl6pPr>
            <a:lvl7pPr marL="2811026" indent="-216233" eaLnBrk="0" fontAlgn="base" hangingPunct="0">
              <a:spcBef>
                <a:spcPct val="0"/>
              </a:spcBef>
              <a:spcAft>
                <a:spcPct val="0"/>
              </a:spcAft>
              <a:defRPr>
                <a:solidFill>
                  <a:schemeClr val="tx1"/>
                </a:solidFill>
                <a:latin typeface="Corbel" charset="0"/>
              </a:defRPr>
            </a:lvl7pPr>
            <a:lvl8pPr marL="3243491" indent="-216233" eaLnBrk="0" fontAlgn="base" hangingPunct="0">
              <a:spcBef>
                <a:spcPct val="0"/>
              </a:spcBef>
              <a:spcAft>
                <a:spcPct val="0"/>
              </a:spcAft>
              <a:defRPr>
                <a:solidFill>
                  <a:schemeClr val="tx1"/>
                </a:solidFill>
                <a:latin typeface="Corbel" charset="0"/>
              </a:defRPr>
            </a:lvl8pPr>
            <a:lvl9pPr marL="3675957" indent="-216233" eaLnBrk="0" fontAlgn="base" hangingPunct="0">
              <a:spcBef>
                <a:spcPct val="0"/>
              </a:spcBef>
              <a:spcAft>
                <a:spcPct val="0"/>
              </a:spcAft>
              <a:defRPr>
                <a:solidFill>
                  <a:schemeClr val="tx1"/>
                </a:solidFill>
                <a:latin typeface="Corbel" charset="0"/>
              </a:defRPr>
            </a:lvl9pPr>
          </a:lstStyle>
          <a:p>
            <a:pPr fontAlgn="base">
              <a:spcBef>
                <a:spcPct val="0"/>
              </a:spcBef>
              <a:spcAft>
                <a:spcPct val="0"/>
              </a:spcAft>
            </a:pPr>
            <a:fld id="{11D9DDCA-D6D4-C147-928E-A67F1F96D876}" type="slidenum">
              <a:rPr lang="en-US" altLang="x-none">
                <a:latin typeface="Calibri" charset="0"/>
              </a:rPr>
              <a:pPr fontAlgn="base">
                <a:spcBef>
                  <a:spcPct val="0"/>
                </a:spcBef>
                <a:spcAft>
                  <a:spcPct val="0"/>
                </a:spcAft>
              </a:pPr>
              <a:t>1</a:t>
            </a:fld>
            <a:endParaRPr lang="en-US" altLang="x-none">
              <a:latin typeface="Calibri" charset="0"/>
            </a:endParaRPr>
          </a:p>
        </p:txBody>
      </p:sp>
    </p:spTree>
    <p:extLst>
      <p:ext uri="{BB962C8B-B14F-4D97-AF65-F5344CB8AC3E}">
        <p14:creationId xmlns:p14="http://schemas.microsoft.com/office/powerpoint/2010/main" val="1025573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41</a:t>
            </a:fld>
            <a:endParaRPr lang="en-US"/>
          </a:p>
        </p:txBody>
      </p:sp>
    </p:spTree>
    <p:extLst>
      <p:ext uri="{BB962C8B-B14F-4D97-AF65-F5344CB8AC3E}">
        <p14:creationId xmlns:p14="http://schemas.microsoft.com/office/powerpoint/2010/main" val="79985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42</a:t>
            </a:fld>
            <a:endParaRPr lang="en-US"/>
          </a:p>
        </p:txBody>
      </p:sp>
    </p:spTree>
    <p:extLst>
      <p:ext uri="{BB962C8B-B14F-4D97-AF65-F5344CB8AC3E}">
        <p14:creationId xmlns:p14="http://schemas.microsoft.com/office/powerpoint/2010/main" val="68294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no collision </a:t>
            </a:r>
          </a:p>
        </p:txBody>
      </p:sp>
      <p:sp>
        <p:nvSpPr>
          <p:cNvPr id="4" name="Slide Number Placeholder 3"/>
          <p:cNvSpPr>
            <a:spLocks noGrp="1"/>
          </p:cNvSpPr>
          <p:nvPr>
            <p:ph type="sldNum" sz="quarter" idx="10"/>
          </p:nvPr>
        </p:nvSpPr>
        <p:spPr/>
        <p:txBody>
          <a:bodyPr/>
          <a:lstStyle/>
          <a:p>
            <a:fld id="{173CB1C3-7225-44E1-BEF7-F5570E9763E8}" type="slidenum">
              <a:rPr lang="en-US" smtClean="0"/>
              <a:t>43</a:t>
            </a:fld>
            <a:endParaRPr lang="en-US"/>
          </a:p>
        </p:txBody>
      </p:sp>
    </p:spTree>
    <p:extLst>
      <p:ext uri="{BB962C8B-B14F-4D97-AF65-F5344CB8AC3E}">
        <p14:creationId xmlns:p14="http://schemas.microsoft.com/office/powerpoint/2010/main" val="621423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45</a:t>
            </a:fld>
            <a:endParaRPr lang="en-US"/>
          </a:p>
        </p:txBody>
      </p:sp>
    </p:spTree>
    <p:extLst>
      <p:ext uri="{BB962C8B-B14F-4D97-AF65-F5344CB8AC3E}">
        <p14:creationId xmlns:p14="http://schemas.microsoft.com/office/powerpoint/2010/main" val="320239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2016w1</a:t>
            </a:r>
          </a:p>
          <a:p>
            <a:endParaRPr lang="en-US" dirty="0"/>
          </a:p>
          <a:p>
            <a:r>
              <a:rPr lang="en-US" dirty="0"/>
              <a:t>E is the limit</a:t>
            </a:r>
            <a:r>
              <a:rPr lang="en-US" baseline="0" dirty="0"/>
              <a:t> of (1+1/n)^n</a:t>
            </a:r>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46</a:t>
            </a:fld>
            <a:endParaRPr lang="en-US"/>
          </a:p>
        </p:txBody>
      </p:sp>
    </p:spTree>
    <p:extLst>
      <p:ext uri="{BB962C8B-B14F-4D97-AF65-F5344CB8AC3E}">
        <p14:creationId xmlns:p14="http://schemas.microsoft.com/office/powerpoint/2010/main" val="94216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47</a:t>
            </a:fld>
            <a:endParaRPr lang="en-US"/>
          </a:p>
        </p:txBody>
      </p:sp>
    </p:spTree>
    <p:extLst>
      <p:ext uri="{BB962C8B-B14F-4D97-AF65-F5344CB8AC3E}">
        <p14:creationId xmlns:p14="http://schemas.microsoft.com/office/powerpoint/2010/main" val="1544162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48</a:t>
            </a:fld>
            <a:endParaRPr lang="en-US"/>
          </a:p>
        </p:txBody>
      </p:sp>
    </p:spTree>
    <p:extLst>
      <p:ext uri="{BB962C8B-B14F-4D97-AF65-F5344CB8AC3E}">
        <p14:creationId xmlns:p14="http://schemas.microsoft.com/office/powerpoint/2010/main" val="1637035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Estimate count = 2</a:t>
            </a:r>
            <a:r>
              <a:rPr lang="en-US" baseline="30000" dirty="0"/>
              <a:t>R</a:t>
            </a:r>
            <a:r>
              <a:rPr lang="en-US" dirty="0"/>
              <a:t> (e.g., </a:t>
            </a:r>
            <a:r>
              <a:rPr lang="en-US" dirty="0">
                <a:solidFill>
                  <a:srgbClr val="2642E0"/>
                </a:solidFill>
              </a:rPr>
              <a:t>need to hash about 4 elements before we see a bit string with 2 trailing 0’s</a:t>
            </a:r>
            <a:r>
              <a:rPr lang="en-US" dirty="0"/>
              <a:t>)</a:t>
            </a:r>
          </a:p>
          <a:p>
            <a:r>
              <a:rPr lang="en-US"/>
              <a:t>2018 02 w1.1</a:t>
            </a:r>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55</a:t>
            </a:fld>
            <a:endParaRPr lang="en-US"/>
          </a:p>
        </p:txBody>
      </p:sp>
    </p:spTree>
    <p:extLst>
      <p:ext uri="{BB962C8B-B14F-4D97-AF65-F5344CB8AC3E}">
        <p14:creationId xmlns:p14="http://schemas.microsoft.com/office/powerpoint/2010/main" val="413502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CB1C3-7225-44E1-BEF7-F5570E9763E8}" type="slidenum">
              <a:rPr lang="en-US" smtClean="0"/>
              <a:t>59</a:t>
            </a:fld>
            <a:endParaRPr lang="en-US"/>
          </a:p>
        </p:txBody>
      </p:sp>
    </p:spTree>
    <p:extLst>
      <p:ext uri="{BB962C8B-B14F-4D97-AF65-F5344CB8AC3E}">
        <p14:creationId xmlns:p14="http://schemas.microsoft.com/office/powerpoint/2010/main" val="1075515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 is the limit</a:t>
            </a:r>
            <a:r>
              <a:rPr lang="en-US" baseline="0" dirty="0"/>
              <a:t> of (1+1/n)^n</a:t>
            </a:r>
            <a:endParaRPr lang="en-US" dirty="0"/>
          </a:p>
          <a:p>
            <a:r>
              <a:rPr lang="en-US" sz="1200" b="0" i="0" kern="1200" dirty="0">
                <a:solidFill>
                  <a:schemeClr val="tx1"/>
                </a:solidFill>
                <a:effectLst/>
                <a:latin typeface="+mn-lt"/>
                <a:ea typeface="+mn-ea"/>
                <a:cs typeface="+mn-cs"/>
              </a:rPr>
              <a:t>Euler's number</a:t>
            </a:r>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60</a:t>
            </a:fld>
            <a:endParaRPr lang="en-US"/>
          </a:p>
        </p:txBody>
      </p:sp>
    </p:spTree>
    <p:extLst>
      <p:ext uri="{BB962C8B-B14F-4D97-AF65-F5344CB8AC3E}">
        <p14:creationId xmlns:p14="http://schemas.microsoft.com/office/powerpoint/2010/main" val="3475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5</a:t>
            </a:fld>
            <a:endParaRPr lang="en-US"/>
          </a:p>
        </p:txBody>
      </p:sp>
    </p:spTree>
    <p:extLst>
      <p:ext uri="{BB962C8B-B14F-4D97-AF65-F5344CB8AC3E}">
        <p14:creationId xmlns:p14="http://schemas.microsoft.com/office/powerpoint/2010/main" val="3550112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2018 2.1</a:t>
            </a:r>
          </a:p>
        </p:txBody>
      </p:sp>
      <p:sp>
        <p:nvSpPr>
          <p:cNvPr id="4" name="Slide Number Placeholder 3"/>
          <p:cNvSpPr>
            <a:spLocks noGrp="1"/>
          </p:cNvSpPr>
          <p:nvPr>
            <p:ph type="sldNum" sz="quarter" idx="10"/>
          </p:nvPr>
        </p:nvSpPr>
        <p:spPr/>
        <p:txBody>
          <a:bodyPr/>
          <a:lstStyle/>
          <a:p>
            <a:fld id="{173CB1C3-7225-44E1-BEF7-F5570E9763E8}" type="slidenum">
              <a:rPr lang="en-US" smtClean="0"/>
              <a:t>61</a:t>
            </a:fld>
            <a:endParaRPr lang="en-US"/>
          </a:p>
        </p:txBody>
      </p:sp>
    </p:spTree>
    <p:extLst>
      <p:ext uri="{BB962C8B-B14F-4D97-AF65-F5344CB8AC3E}">
        <p14:creationId xmlns:p14="http://schemas.microsoft.com/office/powerpoint/2010/main" val="3747696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 IS 23, BECAUSE 7 PEOPLE ARE BELOW</a:t>
            </a:r>
            <a:r>
              <a:rPr lang="en-US" baseline="0" dirty="0"/>
              <a:t> 23, AND 7 people are older than 23.</a:t>
            </a:r>
          </a:p>
          <a:p>
            <a:r>
              <a:rPr lang="en-US" baseline="0" dirty="0"/>
              <a:t>Most probable is mode (the age that most people are at)</a:t>
            </a:r>
          </a:p>
          <a:p>
            <a:r>
              <a:rPr lang="en-US" baseline="0" dirty="0"/>
              <a:t>Mean is the Sum(age)/14people </a:t>
            </a:r>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64</a:t>
            </a:fld>
            <a:endParaRPr lang="en-US"/>
          </a:p>
        </p:txBody>
      </p:sp>
    </p:spTree>
    <p:extLst>
      <p:ext uri="{BB962C8B-B14F-4D97-AF65-F5344CB8AC3E}">
        <p14:creationId xmlns:p14="http://schemas.microsoft.com/office/powerpoint/2010/main" val="1989326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78</a:t>
            </a:fld>
            <a:endParaRPr lang="en-US"/>
          </a:p>
        </p:txBody>
      </p:sp>
    </p:spTree>
    <p:extLst>
      <p:ext uri="{BB962C8B-B14F-4D97-AF65-F5344CB8AC3E}">
        <p14:creationId xmlns:p14="http://schemas.microsoft.com/office/powerpoint/2010/main" val="3012323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CB1C3-7225-44E1-BEF7-F5570E9763E8}" type="slidenum">
              <a:rPr lang="en-US" smtClean="0"/>
              <a:t>79</a:t>
            </a:fld>
            <a:endParaRPr lang="en-US"/>
          </a:p>
        </p:txBody>
      </p:sp>
    </p:spTree>
    <p:extLst>
      <p:ext uri="{BB962C8B-B14F-4D97-AF65-F5344CB8AC3E}">
        <p14:creationId xmlns:p14="http://schemas.microsoft.com/office/powerpoint/2010/main" val="1441961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80</a:t>
            </a:fld>
            <a:endParaRPr lang="en-US" dirty="0"/>
          </a:p>
        </p:txBody>
      </p:sp>
    </p:spTree>
    <p:extLst>
      <p:ext uri="{BB962C8B-B14F-4D97-AF65-F5344CB8AC3E}">
        <p14:creationId xmlns:p14="http://schemas.microsoft.com/office/powerpoint/2010/main" val="1643077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81</a:t>
            </a:fld>
            <a:endParaRPr lang="en-US" dirty="0"/>
          </a:p>
        </p:txBody>
      </p:sp>
    </p:spTree>
    <p:extLst>
      <p:ext uri="{BB962C8B-B14F-4D97-AF65-F5344CB8AC3E}">
        <p14:creationId xmlns:p14="http://schemas.microsoft.com/office/powerpoint/2010/main" val="1418662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87</a:t>
            </a:fld>
            <a:endParaRPr lang="en-US"/>
          </a:p>
        </p:txBody>
      </p:sp>
    </p:spTree>
    <p:extLst>
      <p:ext uri="{BB962C8B-B14F-4D97-AF65-F5344CB8AC3E}">
        <p14:creationId xmlns:p14="http://schemas.microsoft.com/office/powerpoint/2010/main" val="1754337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2017 w1</a:t>
            </a:r>
          </a:p>
        </p:txBody>
      </p:sp>
      <p:sp>
        <p:nvSpPr>
          <p:cNvPr id="4" name="Slide Number Placeholder 3"/>
          <p:cNvSpPr>
            <a:spLocks noGrp="1"/>
          </p:cNvSpPr>
          <p:nvPr>
            <p:ph type="sldNum" sz="quarter" idx="10"/>
          </p:nvPr>
        </p:nvSpPr>
        <p:spPr/>
        <p:txBody>
          <a:bodyPr/>
          <a:lstStyle/>
          <a:p>
            <a:fld id="{173CB1C3-7225-44E1-BEF7-F5570E9763E8}" type="slidenum">
              <a:rPr lang="en-US" smtClean="0"/>
              <a:t>92</a:t>
            </a:fld>
            <a:endParaRPr lang="en-US"/>
          </a:p>
        </p:txBody>
      </p:sp>
    </p:spTree>
    <p:extLst>
      <p:ext uri="{BB962C8B-B14F-4D97-AF65-F5344CB8AC3E}">
        <p14:creationId xmlns:p14="http://schemas.microsoft.com/office/powerpoint/2010/main" val="597269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remember -- this is a </a:t>
            </a:r>
            <a:r>
              <a:rPr lang="en-US" sz="1300" dirty="0" err="1"/>
              <a:t>strawman</a:t>
            </a:r>
            <a:r>
              <a:rPr lang="en-US" sz="1300" dirty="0"/>
              <a:t> algorithm that doesn't really work, so</a:t>
            </a:r>
            <a:r>
              <a:rPr lang="en-US" sz="1300" baseline="0" dirty="0"/>
              <a:t> </a:t>
            </a:r>
            <a:r>
              <a:rPr lang="en-US" sz="1300" dirty="0"/>
              <a:t>I never spent much time worrying about it, and you shouldn't either.</a:t>
            </a:r>
            <a:br>
              <a:rPr lang="en-US" sz="1300" dirty="0"/>
            </a:br>
            <a:r>
              <a:rPr lang="en-US" sz="1300" dirty="0"/>
              <a:t>However, you don't have to worry about where the buckets begin or end</a:t>
            </a:r>
            <a:r>
              <a:rPr lang="en-US" sz="1300" baseline="0" dirty="0"/>
              <a:t> </a:t>
            </a:r>
            <a:r>
              <a:rPr lang="en-US" sz="1300" dirty="0"/>
              <a:t>in this algorithm, since that is determined completely from the count</a:t>
            </a:r>
            <a:br>
              <a:rPr lang="en-US" sz="1300" dirty="0"/>
            </a:br>
            <a:r>
              <a:rPr lang="en-US" sz="1300" dirty="0"/>
              <a:t>of bits received so far.  The rule for updating is as follows.</a:t>
            </a:r>
            <a:br>
              <a:rPr lang="en-US" sz="1300" dirty="0"/>
            </a:br>
            <a:br>
              <a:rPr lang="en-US" sz="1300" dirty="0"/>
            </a:br>
            <a:r>
              <a:rPr lang="en-US" sz="1300" dirty="0"/>
              <a:t>1. when a bit comes in, create a bucket of length 1 with the proper</a:t>
            </a:r>
            <a:r>
              <a:rPr lang="en-US" sz="1300" baseline="0" dirty="0"/>
              <a:t> </a:t>
            </a:r>
            <a:r>
              <a:rPr lang="en-US" sz="1300" dirty="0"/>
              <a:t>count (0 or 1).</a:t>
            </a:r>
            <a:br>
              <a:rPr lang="en-US" sz="1300" dirty="0"/>
            </a:br>
            <a:r>
              <a:rPr lang="en-US" sz="1300" dirty="0"/>
              <a:t>2. If any level has 3 buckets:</a:t>
            </a:r>
            <a:br>
              <a:rPr lang="en-US" sz="1300" dirty="0"/>
            </a:br>
            <a:r>
              <a:rPr lang="en-US" sz="1300" dirty="0"/>
              <a:t>  a) add the rightmost two and create a bucket at the next higher</a:t>
            </a:r>
            <a:br>
              <a:rPr lang="en-US" sz="1300" dirty="0"/>
            </a:br>
            <a:r>
              <a:rPr lang="en-US" sz="1300" dirty="0"/>
              <a:t>level (twice the length) with that sum.</a:t>
            </a:r>
            <a:br>
              <a:rPr lang="en-US" sz="1300" dirty="0"/>
            </a:br>
            <a:r>
              <a:rPr lang="en-US" sz="1300" dirty="0"/>
              <a:t>  b) delete the leftmost two buckets, keeping only the rightmost of the three..</a:t>
            </a:r>
            <a:br>
              <a:rPr lang="en-US" sz="1300" dirty="0"/>
            </a:br>
            <a:r>
              <a:rPr lang="en-US" sz="1300" dirty="0"/>
              <a:t>3. Repeat (2) recursively for progressively higher levels.</a:t>
            </a:r>
            <a:br>
              <a:rPr lang="en-US" sz="1300" dirty="0"/>
            </a:br>
            <a:br>
              <a:rPr lang="en-US" sz="1300" dirty="0"/>
            </a:br>
            <a:r>
              <a:rPr lang="en-US" sz="1300" dirty="0"/>
              <a:t>I hope this helps.  I would really invite students to figure it out if</a:t>
            </a:r>
            <a:r>
              <a:rPr lang="en-US" sz="1300" baseline="0" dirty="0"/>
              <a:t> </a:t>
            </a:r>
            <a:r>
              <a:rPr lang="en-US" sz="1300" dirty="0"/>
              <a:t>they care (they won't).</a:t>
            </a:r>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93</a:t>
            </a:fld>
            <a:endParaRPr lang="en-US"/>
          </a:p>
        </p:txBody>
      </p:sp>
    </p:spTree>
    <p:extLst>
      <p:ext uri="{BB962C8B-B14F-4D97-AF65-F5344CB8AC3E}">
        <p14:creationId xmlns:p14="http://schemas.microsoft.com/office/powerpoint/2010/main" val="1425884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107</a:t>
            </a:fld>
            <a:endParaRPr lang="en-US"/>
          </a:p>
        </p:txBody>
      </p:sp>
    </p:spTree>
    <p:extLst>
      <p:ext uri="{BB962C8B-B14F-4D97-AF65-F5344CB8AC3E}">
        <p14:creationId xmlns:p14="http://schemas.microsoft.com/office/powerpoint/2010/main" val="633532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10</a:t>
            </a:fld>
            <a:endParaRPr lang="en-US"/>
          </a:p>
        </p:txBody>
      </p:sp>
    </p:spTree>
    <p:extLst>
      <p:ext uri="{BB962C8B-B14F-4D97-AF65-F5344CB8AC3E}">
        <p14:creationId xmlns:p14="http://schemas.microsoft.com/office/powerpoint/2010/main" val="110873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2018 2.1</a:t>
            </a:r>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109</a:t>
            </a:fld>
            <a:endParaRPr lang="en-US"/>
          </a:p>
        </p:txBody>
      </p:sp>
    </p:spTree>
    <p:extLst>
      <p:ext uri="{BB962C8B-B14F-4D97-AF65-F5344CB8AC3E}">
        <p14:creationId xmlns:p14="http://schemas.microsoft.com/office/powerpoint/2010/main" val="2105791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a:t>/wiki/1_%2B_2_%2B_4_%2B_8_%2B_⋯</a:t>
            </a:r>
            <a:endParaRPr lang="en-US" dirty="0"/>
          </a:p>
        </p:txBody>
      </p:sp>
      <p:sp>
        <p:nvSpPr>
          <p:cNvPr id="4" name="Slide Number Placeholder 3"/>
          <p:cNvSpPr>
            <a:spLocks noGrp="1"/>
          </p:cNvSpPr>
          <p:nvPr>
            <p:ph type="sldNum" sz="quarter" idx="5"/>
          </p:nvPr>
        </p:nvSpPr>
        <p:spPr/>
        <p:txBody>
          <a:bodyPr/>
          <a:lstStyle/>
          <a:p>
            <a:fld id="{173CB1C3-7225-44E1-BEF7-F5570E9763E8}" type="slidenum">
              <a:rPr lang="en-US" smtClean="0"/>
              <a:t>112</a:t>
            </a:fld>
            <a:endParaRPr lang="en-US"/>
          </a:p>
        </p:txBody>
      </p:sp>
    </p:spTree>
    <p:extLst>
      <p:ext uri="{BB962C8B-B14F-4D97-AF65-F5344CB8AC3E}">
        <p14:creationId xmlns:p14="http://schemas.microsoft.com/office/powerpoint/2010/main" val="32674344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a:t>
            </a:r>
            <a:r>
              <a:rPr lang="en-US" baseline="0" dirty="0"/>
              <a:t> instead of bit counts keep partial sums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114</a:t>
            </a:fld>
            <a:endParaRPr lang="en-US"/>
          </a:p>
        </p:txBody>
      </p:sp>
    </p:spTree>
    <p:extLst>
      <p:ext uri="{BB962C8B-B14F-4D97-AF65-F5344CB8AC3E}">
        <p14:creationId xmlns:p14="http://schemas.microsoft.com/office/powerpoint/2010/main" val="153523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a:p>
        </p:txBody>
      </p:sp>
      <p:sp>
        <p:nvSpPr>
          <p:cNvPr id="4" name="Slide Number Placeholder 3"/>
          <p:cNvSpPr>
            <a:spLocks noGrp="1"/>
          </p:cNvSpPr>
          <p:nvPr>
            <p:ph type="sldNum" sz="quarter" idx="10"/>
          </p:nvPr>
        </p:nvSpPr>
        <p:spPr/>
        <p:txBody>
          <a:bodyPr/>
          <a:lstStyle/>
          <a:p>
            <a:fld id="{173CB1C3-7225-44E1-BEF7-F5570E9763E8}" type="slidenum">
              <a:rPr lang="en-US" smtClean="0"/>
              <a:t>15</a:t>
            </a:fld>
            <a:endParaRPr lang="en-US"/>
          </a:p>
        </p:txBody>
      </p:sp>
    </p:spTree>
    <p:extLst>
      <p:ext uri="{BB962C8B-B14F-4D97-AF65-F5344CB8AC3E}">
        <p14:creationId xmlns:p14="http://schemas.microsoft.com/office/powerpoint/2010/main" val="61239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17</a:t>
            </a:fld>
            <a:endParaRPr lang="en-US"/>
          </a:p>
        </p:txBody>
      </p:sp>
    </p:spTree>
    <p:extLst>
      <p:ext uri="{BB962C8B-B14F-4D97-AF65-F5344CB8AC3E}">
        <p14:creationId xmlns:p14="http://schemas.microsoft.com/office/powerpoint/2010/main" val="93202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2018 1.1</a:t>
            </a:r>
          </a:p>
        </p:txBody>
      </p:sp>
      <p:sp>
        <p:nvSpPr>
          <p:cNvPr id="4" name="Slide Number Placeholder 3"/>
          <p:cNvSpPr>
            <a:spLocks noGrp="1"/>
          </p:cNvSpPr>
          <p:nvPr>
            <p:ph type="sldNum" sz="quarter" idx="10"/>
          </p:nvPr>
        </p:nvSpPr>
        <p:spPr/>
        <p:txBody>
          <a:bodyPr/>
          <a:lstStyle/>
          <a:p>
            <a:fld id="{173CB1C3-7225-44E1-BEF7-F5570E9763E8}" type="slidenum">
              <a:rPr lang="en-US" smtClean="0"/>
              <a:t>21</a:t>
            </a:fld>
            <a:endParaRPr lang="en-US"/>
          </a:p>
        </p:txBody>
      </p:sp>
    </p:spTree>
    <p:extLst>
      <p:ext uri="{BB962C8B-B14F-4D97-AF65-F5344CB8AC3E}">
        <p14:creationId xmlns:p14="http://schemas.microsoft.com/office/powerpoint/2010/main" val="2405117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CB1C3-7225-44E1-BEF7-F5570E9763E8}" type="slidenum">
              <a:rPr lang="en-US" smtClean="0"/>
              <a:t>28</a:t>
            </a:fld>
            <a:endParaRPr lang="en-US"/>
          </a:p>
        </p:txBody>
      </p:sp>
    </p:spTree>
    <p:extLst>
      <p:ext uri="{BB962C8B-B14F-4D97-AF65-F5344CB8AC3E}">
        <p14:creationId xmlns:p14="http://schemas.microsoft.com/office/powerpoint/2010/main" val="1922081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CB1C3-7225-44E1-BEF7-F5570E9763E8}" type="slidenum">
              <a:rPr lang="en-US" smtClean="0"/>
              <a:t>29</a:t>
            </a:fld>
            <a:endParaRPr lang="en-US"/>
          </a:p>
        </p:txBody>
      </p:sp>
    </p:spTree>
    <p:extLst>
      <p:ext uri="{BB962C8B-B14F-4D97-AF65-F5344CB8AC3E}">
        <p14:creationId xmlns:p14="http://schemas.microsoft.com/office/powerpoint/2010/main" val="1713335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p>
        </p:txBody>
      </p:sp>
      <p:sp>
        <p:nvSpPr>
          <p:cNvPr id="4" name="Slide Number Placeholder 3"/>
          <p:cNvSpPr>
            <a:spLocks noGrp="1"/>
          </p:cNvSpPr>
          <p:nvPr>
            <p:ph type="sldNum" sz="quarter" idx="10"/>
          </p:nvPr>
        </p:nvSpPr>
        <p:spPr/>
        <p:txBody>
          <a:bodyPr/>
          <a:lstStyle/>
          <a:p>
            <a:fld id="{173CB1C3-7225-44E1-BEF7-F5570E9763E8}" type="slidenum">
              <a:rPr lang="en-US" smtClean="0"/>
              <a:t>40</a:t>
            </a:fld>
            <a:endParaRPr lang="en-US"/>
          </a:p>
        </p:txBody>
      </p:sp>
    </p:spTree>
    <p:extLst>
      <p:ext uri="{BB962C8B-B14F-4D97-AF65-F5344CB8AC3E}">
        <p14:creationId xmlns:p14="http://schemas.microsoft.com/office/powerpoint/2010/main" val="179202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6EB37B-44A1-BB4B-AD48-D61A338305FC}" type="datetime1">
              <a:rPr lang="en-US" smtClean="0"/>
              <a:t>3/7/22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4D91D-55F4-B44E-AC29-6956743F7963}" type="datetime1">
              <a:rPr lang="en-US" smtClean="0"/>
              <a:t>3/7/22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BEE0D5-6A41-B348-952C-83FE55585064}" type="datetime1">
              <a:rPr lang="en-US" smtClean="0"/>
              <a:t>3/7/22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251B87-8363-F04B-B101-3B6FB9DF6B9E}" type="datetime1">
              <a:rPr lang="en-US" smtClean="0"/>
              <a:t>3/7/22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0FC45-01D2-534F-8034-D4834EE942E6}" type="datetime1">
              <a:rPr lang="en-US" smtClean="0"/>
              <a:t>3/7/22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74909D-B1A4-D841-B23A-3FAE759CD287}" type="datetime1">
              <a:rPr lang="en-US" smtClean="0"/>
              <a:t>3/7/22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9AB354-4647-DE43-A282-412B810D4F7F}" type="datetime1">
              <a:rPr lang="en-US" smtClean="0"/>
              <a:t>3/7/22</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495065-5F9F-8D45-82B8-F7FA1528F023}" type="datetime1">
              <a:rPr lang="en-US" smtClean="0"/>
              <a:t>3/7/22</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558E8-32C6-9643-99FB-889028A239B7}" type="datetime1">
              <a:rPr lang="en-US" smtClean="0"/>
              <a:t>3/7/22</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93BD0-DF87-D144-9EB7-EE58C3F68A04}" type="datetime1">
              <a:rPr lang="en-US" smtClean="0"/>
              <a:t>3/7/22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8C50D0-2EEE-0B44-8C49-7130FFC224C2}" type="datetime1">
              <a:rPr lang="en-US" smtClean="0"/>
              <a:t>3/7/22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D1638-1716-284F-82D9-C01339B6BB76}" type="datetime1">
              <a:rPr lang="en-US" smtClean="0"/>
              <a:t>3/7/22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 Leskovec, A. Rajaraman, J. Ullman: Mining of Massive Datasets, http://www.mmds.org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320" y="1193164"/>
            <a:ext cx="8610600" cy="1692275"/>
          </a:xfrm>
        </p:spPr>
        <p:txBody>
          <a:bodyPr anchor="b">
            <a:normAutofit/>
          </a:bodyPr>
          <a:lstStyle/>
          <a:p>
            <a:pPr eaLnBrk="1" fontAlgn="auto" hangingPunct="1">
              <a:spcAft>
                <a:spcPts val="0"/>
              </a:spcAft>
              <a:defRPr/>
            </a:pPr>
            <a:r>
              <a:rPr lang="en-US" sz="5400" dirty="0">
                <a:solidFill>
                  <a:schemeClr val="accent1">
                    <a:satMod val="150000"/>
                  </a:schemeClr>
                </a:solidFill>
              </a:rPr>
              <a:t>Mining Data Streams</a:t>
            </a:r>
          </a:p>
        </p:txBody>
      </p:sp>
      <p:sp>
        <p:nvSpPr>
          <p:cNvPr id="6" name="TextBox 5">
            <a:extLst>
              <a:ext uri="{FF2B5EF4-FFF2-40B4-BE49-F238E27FC236}">
                <a16:creationId xmlns:a16="http://schemas.microsoft.com/office/drawing/2014/main" id="{19FB6391-F94B-C544-B07D-470826A6BE8A}"/>
              </a:ext>
            </a:extLst>
          </p:cNvPr>
          <p:cNvSpPr txBox="1"/>
          <p:nvPr/>
        </p:nvSpPr>
        <p:spPr>
          <a:xfrm>
            <a:off x="1143000" y="5486400"/>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3"/>
              </a:rPr>
              <a:t>http://www.mmds.org</a:t>
            </a:r>
            <a:r>
              <a:rPr lang="en-US" sz="1200" dirty="0">
                <a:latin typeface="Arial" pitchFamily="34" charset="0"/>
                <a:cs typeface="Arial" pitchFamily="34" charset="0"/>
              </a:rPr>
              <a:t> </a:t>
            </a:r>
          </a:p>
        </p:txBody>
      </p:sp>
      <p:sp>
        <p:nvSpPr>
          <p:cNvPr id="7" name="Text Box 4">
            <a:extLst>
              <a:ext uri="{FF2B5EF4-FFF2-40B4-BE49-F238E27FC236}">
                <a16:creationId xmlns:a16="http://schemas.microsoft.com/office/drawing/2014/main" id="{00B354A5-03D5-514C-AD76-A068386949AD}"/>
              </a:ext>
            </a:extLst>
          </p:cNvPr>
          <p:cNvSpPr txBox="1">
            <a:spLocks noChangeArrowheads="1"/>
          </p:cNvSpPr>
          <p:nvPr/>
        </p:nvSpPr>
        <p:spPr bwMode="auto">
          <a:xfrm>
            <a:off x="2234923" y="3429000"/>
            <a:ext cx="4674154" cy="144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Monotype Sorts" charset="2"/>
              <a:buChar char="u"/>
              <a:defRPr sz="2400">
                <a:solidFill>
                  <a:schemeClr val="tx1"/>
                </a:solidFill>
                <a:latin typeface="Times New Roman" charset="0"/>
                <a:ea typeface="ＭＳ Ｐゴシック" charset="-128"/>
                <a:cs typeface="Times New Roman" charset="0"/>
              </a:defRPr>
            </a:lvl1pPr>
            <a:lvl2pPr marL="742950" indent="-285750">
              <a:spcBef>
                <a:spcPct val="20000"/>
              </a:spcBef>
              <a:buClr>
                <a:schemeClr val="tx2"/>
              </a:buClr>
              <a:buFont typeface="Wingdings" charset="2"/>
              <a:buChar char="Ø"/>
              <a:defRPr sz="2200">
                <a:solidFill>
                  <a:schemeClr val="tx1"/>
                </a:solidFill>
                <a:latin typeface="Times New Roman" charset="0"/>
                <a:ea typeface="ＭＳ Ｐゴシック" charset="-128"/>
                <a:cs typeface="Times New Roman" charset="0"/>
              </a:defRPr>
            </a:lvl2pPr>
            <a:lvl3pPr marL="1143000" indent="-228600">
              <a:spcBef>
                <a:spcPct val="20000"/>
              </a:spcBef>
              <a:buClr>
                <a:schemeClr val="tx2"/>
              </a:buClr>
              <a:buChar char="•"/>
              <a:defRPr sz="2000">
                <a:solidFill>
                  <a:schemeClr val="tx1"/>
                </a:solidFill>
                <a:latin typeface="Times New Roman" charset="0"/>
                <a:ea typeface="ＭＳ Ｐゴシック" charset="-128"/>
                <a:cs typeface="Times New Roman" charset="0"/>
              </a:defRPr>
            </a:lvl3pPr>
            <a:lvl4pPr marL="1600200" indent="-228600">
              <a:spcBef>
                <a:spcPct val="20000"/>
              </a:spcBef>
              <a:buClr>
                <a:schemeClr val="tx2"/>
              </a:buClr>
              <a:buChar char="–"/>
              <a:defRPr>
                <a:solidFill>
                  <a:schemeClr val="tx1"/>
                </a:solidFill>
                <a:latin typeface="Times New Roman" charset="0"/>
                <a:ea typeface="ＭＳ Ｐゴシック" charset="-128"/>
                <a:cs typeface="Times New Roman" charset="0"/>
              </a:defRPr>
            </a:lvl4pPr>
            <a:lvl5pPr marL="2057400" indent="-228600">
              <a:spcBef>
                <a:spcPct val="20000"/>
              </a:spcBef>
              <a:buClr>
                <a:schemeClr val="tx2"/>
              </a:buClr>
              <a:buChar char="»"/>
              <a:defRPr>
                <a:solidFill>
                  <a:schemeClr val="tx1"/>
                </a:solidFill>
                <a:latin typeface="Times New Roman" charset="0"/>
                <a:ea typeface="ＭＳ Ｐゴシック" charset="-128"/>
                <a:cs typeface="Times New Roman" charset="0"/>
              </a:defRPr>
            </a:lvl5pPr>
            <a:lvl6pPr marL="2514600" indent="-228600" eaLnBrk="0" fontAlgn="base" hangingPunct="0">
              <a:spcBef>
                <a:spcPct val="20000"/>
              </a:spcBef>
              <a:spcAft>
                <a:spcPct val="0"/>
              </a:spcAft>
              <a:buClr>
                <a:schemeClr val="tx2"/>
              </a:buClr>
              <a:buChar char="»"/>
              <a:defRPr>
                <a:solidFill>
                  <a:schemeClr val="tx1"/>
                </a:solidFill>
                <a:latin typeface="Times New Roman" charset="0"/>
                <a:ea typeface="ＭＳ Ｐゴシック" charset="-128"/>
                <a:cs typeface="Times New Roman" charset="0"/>
              </a:defRPr>
            </a:lvl6pPr>
            <a:lvl7pPr marL="2971800" indent="-228600" eaLnBrk="0" fontAlgn="base" hangingPunct="0">
              <a:spcBef>
                <a:spcPct val="20000"/>
              </a:spcBef>
              <a:spcAft>
                <a:spcPct val="0"/>
              </a:spcAft>
              <a:buClr>
                <a:schemeClr val="tx2"/>
              </a:buClr>
              <a:buChar char="»"/>
              <a:defRPr>
                <a:solidFill>
                  <a:schemeClr val="tx1"/>
                </a:solidFill>
                <a:latin typeface="Times New Roman" charset="0"/>
                <a:ea typeface="ＭＳ Ｐゴシック" charset="-128"/>
                <a:cs typeface="Times New Roman" charset="0"/>
              </a:defRPr>
            </a:lvl7pPr>
            <a:lvl8pPr marL="3429000" indent="-228600" eaLnBrk="0" fontAlgn="base" hangingPunct="0">
              <a:spcBef>
                <a:spcPct val="20000"/>
              </a:spcBef>
              <a:spcAft>
                <a:spcPct val="0"/>
              </a:spcAft>
              <a:buClr>
                <a:schemeClr val="tx2"/>
              </a:buClr>
              <a:buChar char="»"/>
              <a:defRPr>
                <a:solidFill>
                  <a:schemeClr val="tx1"/>
                </a:solidFill>
                <a:latin typeface="Times New Roman" charset="0"/>
                <a:ea typeface="ＭＳ Ｐゴシック" charset="-128"/>
                <a:cs typeface="Times New Roman" charset="0"/>
              </a:defRPr>
            </a:lvl8pPr>
            <a:lvl9pPr marL="3886200" indent="-228600" eaLnBrk="0" fontAlgn="base" hangingPunct="0">
              <a:spcBef>
                <a:spcPct val="20000"/>
              </a:spcBef>
              <a:spcAft>
                <a:spcPct val="0"/>
              </a:spcAft>
              <a:buClr>
                <a:schemeClr val="tx2"/>
              </a:buClr>
              <a:buChar char="»"/>
              <a:defRPr>
                <a:solidFill>
                  <a:schemeClr val="tx1"/>
                </a:solidFill>
                <a:latin typeface="Times New Roman" charset="0"/>
                <a:ea typeface="ＭＳ Ｐゴシック" charset="-128"/>
                <a:cs typeface="Times New Roman" charset="0"/>
              </a:defRPr>
            </a:lvl9pPr>
          </a:lstStyle>
          <a:p>
            <a:pPr algn="ctr">
              <a:spcBef>
                <a:spcPct val="0"/>
              </a:spcBef>
              <a:buClrTx/>
              <a:buFontTx/>
              <a:buNone/>
            </a:pPr>
            <a:r>
              <a:rPr lang="en-US" altLang="en-US" sz="2000" dirty="0"/>
              <a:t>Professor Wei-Min Shen</a:t>
            </a:r>
          </a:p>
          <a:p>
            <a:pPr algn="ctr">
              <a:spcBef>
                <a:spcPct val="0"/>
              </a:spcBef>
              <a:buClrTx/>
              <a:buFontTx/>
              <a:buNone/>
            </a:pPr>
            <a:r>
              <a:rPr lang="en-US" altLang="en-US" sz="2000" dirty="0"/>
              <a:t>University of Southern California</a:t>
            </a:r>
          </a:p>
          <a:p>
            <a:pPr algn="ctr">
              <a:spcBef>
                <a:spcPct val="0"/>
              </a:spcBef>
              <a:buClrTx/>
              <a:buFontTx/>
              <a:buNone/>
            </a:pPr>
            <a:endParaRPr lang="en-US" altLang="en-US" sz="1200" dirty="0">
              <a:latin typeface="Tahoma" charset="0"/>
            </a:endParaRPr>
          </a:p>
          <a:p>
            <a:pPr algn="ctr">
              <a:spcBef>
                <a:spcPct val="0"/>
              </a:spcBef>
              <a:buClrTx/>
              <a:buFontTx/>
              <a:buNone/>
            </a:pPr>
            <a:r>
              <a:rPr lang="en-US" altLang="en-US" sz="1200" dirty="0">
                <a:latin typeface="Tahoma" charset="0"/>
              </a:rPr>
              <a:t>Thanks for source slides and material to: </a:t>
            </a:r>
          </a:p>
          <a:p>
            <a:pPr algn="ctr">
              <a:spcBef>
                <a:spcPct val="0"/>
              </a:spcBef>
              <a:buClrTx/>
              <a:buFontTx/>
              <a:buNone/>
            </a:pPr>
            <a:r>
              <a:rPr lang="en-US" altLang="en-US" sz="1200" dirty="0">
                <a:latin typeface="Tahoma" charset="0"/>
              </a:rPr>
              <a:t>J. </a:t>
            </a:r>
            <a:r>
              <a:rPr lang="en-US" altLang="en-US" sz="1200" dirty="0" err="1">
                <a:latin typeface="Tahoma" charset="0"/>
              </a:rPr>
              <a:t>Leskovec</a:t>
            </a:r>
            <a:r>
              <a:rPr lang="en-US" altLang="en-US" sz="1200" dirty="0">
                <a:latin typeface="Tahoma" charset="0"/>
              </a:rPr>
              <a:t>, A. </a:t>
            </a:r>
            <a:r>
              <a:rPr lang="en-US" altLang="en-US" sz="1200" dirty="0" err="1">
                <a:latin typeface="Tahoma" charset="0"/>
              </a:rPr>
              <a:t>Rajaraman</a:t>
            </a:r>
            <a:r>
              <a:rPr lang="en-US" altLang="en-US" sz="1200" dirty="0">
                <a:latin typeface="Tahoma" charset="0"/>
              </a:rPr>
              <a:t>, J. Ullman: Mining of Massive Datasets</a:t>
            </a:r>
          </a:p>
          <a:p>
            <a:pPr algn="ctr">
              <a:spcBef>
                <a:spcPct val="0"/>
              </a:spcBef>
              <a:buClrTx/>
              <a:buFontTx/>
              <a:buNone/>
            </a:pPr>
            <a:r>
              <a:rPr lang="en-US" altLang="en-US" sz="1200" dirty="0">
                <a:latin typeface="Arial" charset="0"/>
                <a:hlinkClick r:id="rId3"/>
              </a:rPr>
              <a:t>http://www.mmds.org</a:t>
            </a:r>
            <a:r>
              <a:rPr lang="en-US" altLang="en-US" sz="1200" dirty="0">
                <a:latin typeface="Arial" charset="0"/>
              </a:rPr>
              <a:t> </a:t>
            </a:r>
          </a:p>
        </p:txBody>
      </p:sp>
      <p:sp>
        <p:nvSpPr>
          <p:cNvPr id="3" name="Slide Number Placeholder 2">
            <a:extLst>
              <a:ext uri="{FF2B5EF4-FFF2-40B4-BE49-F238E27FC236}">
                <a16:creationId xmlns:a16="http://schemas.microsoft.com/office/drawing/2014/main" id="{6E01A780-8576-A743-B744-C71D3185958A}"/>
              </a:ext>
            </a:extLst>
          </p:cNvPr>
          <p:cNvSpPr>
            <a:spLocks noGrp="1"/>
          </p:cNvSpPr>
          <p:nvPr>
            <p:ph type="sldNum" sz="quarter" idx="12"/>
          </p:nvPr>
        </p:nvSpPr>
        <p:spPr/>
        <p:txBody>
          <a:bodyPr/>
          <a:lstStyle/>
          <a:p>
            <a:fld id="{849EB34C-4976-6142-829F-2B71E7B19E8A}" type="slidenum">
              <a:rPr lang="en-US" smtClean="0"/>
              <a:t>1</a:t>
            </a:fld>
            <a:endParaRPr lang="en-US"/>
          </a:p>
        </p:txBody>
      </p:sp>
    </p:spTree>
    <p:extLst>
      <p:ext uri="{BB962C8B-B14F-4D97-AF65-F5344CB8AC3E}">
        <p14:creationId xmlns:p14="http://schemas.microsoft.com/office/powerpoint/2010/main" val="70505172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from a data stream</a:t>
            </a:r>
          </a:p>
        </p:txBody>
      </p:sp>
      <p:sp>
        <p:nvSpPr>
          <p:cNvPr id="3" name="Content Placeholder 2"/>
          <p:cNvSpPr>
            <a:spLocks noGrp="1"/>
          </p:cNvSpPr>
          <p:nvPr>
            <p:ph idx="1"/>
          </p:nvPr>
        </p:nvSpPr>
        <p:spPr/>
        <p:txBody>
          <a:bodyPr>
            <a:normAutofit fontScale="92500" lnSpcReduction="20000"/>
          </a:bodyPr>
          <a:lstStyle/>
          <a:p>
            <a:r>
              <a:rPr lang="en-US" b="1" dirty="0">
                <a:solidFill>
                  <a:srgbClr val="2642E0"/>
                </a:solidFill>
              </a:rPr>
              <a:t>Scenario</a:t>
            </a:r>
            <a:r>
              <a:rPr lang="en-US" b="1" dirty="0">
                <a:solidFill>
                  <a:srgbClr val="0000FF"/>
                </a:solidFill>
              </a:rPr>
              <a:t>:</a:t>
            </a:r>
            <a:r>
              <a:rPr lang="en-US" dirty="0"/>
              <a:t> Search engine query stream</a:t>
            </a:r>
          </a:p>
          <a:p>
            <a:pPr lvl="1"/>
            <a:r>
              <a:rPr lang="en-US" b="1" dirty="0">
                <a:solidFill>
                  <a:srgbClr val="008000"/>
                </a:solidFill>
                <a:ea typeface="ＭＳ Ｐゴシック" pitchFamily="34" charset="-128"/>
              </a:rPr>
              <a:t>Stream of tuples:</a:t>
            </a:r>
            <a:r>
              <a:rPr lang="en-US" dirty="0">
                <a:solidFill>
                  <a:srgbClr val="008000"/>
                </a:solidFill>
                <a:ea typeface="ＭＳ Ｐゴシック" pitchFamily="34" charset="-128"/>
              </a:rPr>
              <a:t> </a:t>
            </a:r>
            <a:r>
              <a:rPr lang="en-US" dirty="0">
                <a:ea typeface="ＭＳ Ｐゴシック" pitchFamily="34" charset="-128"/>
              </a:rPr>
              <a:t>(user, query, time)</a:t>
            </a:r>
          </a:p>
          <a:p>
            <a:pPr lvl="1"/>
            <a:r>
              <a:rPr lang="en-US" dirty="0">
                <a:solidFill>
                  <a:srgbClr val="008000"/>
                </a:solidFill>
                <a:ea typeface="ＭＳ Ｐゴシック" pitchFamily="34" charset="-128"/>
              </a:rPr>
              <a:t>Answer questions such as: </a:t>
            </a:r>
            <a:r>
              <a:rPr lang="en-US" dirty="0">
                <a:ea typeface="ＭＳ Ｐゴシック" pitchFamily="34" charset="-128"/>
              </a:rPr>
              <a:t>How often did a user run </a:t>
            </a:r>
            <a:r>
              <a:rPr lang="en-US" dirty="0">
                <a:solidFill>
                  <a:srgbClr val="FF0000"/>
                </a:solidFill>
                <a:ea typeface="ＭＳ Ｐゴシック" pitchFamily="34" charset="-128"/>
              </a:rPr>
              <a:t>the same query </a:t>
            </a:r>
            <a:r>
              <a:rPr lang="en-US" dirty="0">
                <a:ea typeface="ＭＳ Ｐゴシック" pitchFamily="34" charset="-128"/>
              </a:rPr>
              <a:t>in a single day</a:t>
            </a:r>
          </a:p>
          <a:p>
            <a:pPr lvl="1"/>
            <a:r>
              <a:rPr lang="en-US" dirty="0">
                <a:ea typeface="ＭＳ Ｐゴシック" pitchFamily="34" charset="-128"/>
              </a:rPr>
              <a:t>Have space to store </a:t>
            </a:r>
            <a:r>
              <a:rPr lang="en-US" b="1" dirty="0">
                <a:ea typeface="ＭＳ Ｐゴシック" pitchFamily="34" charset="-128"/>
              </a:rPr>
              <a:t>1/10</a:t>
            </a:r>
            <a:r>
              <a:rPr lang="en-US" b="1" baseline="30000" dirty="0">
                <a:ea typeface="ＭＳ Ｐゴシック" pitchFamily="34" charset="-128"/>
              </a:rPr>
              <a:t>th</a:t>
            </a:r>
            <a:r>
              <a:rPr lang="en-US" dirty="0">
                <a:ea typeface="ＭＳ Ｐゴシック" pitchFamily="34" charset="-128"/>
              </a:rPr>
              <a:t> of query stream</a:t>
            </a:r>
          </a:p>
          <a:p>
            <a:endParaRPr lang="en-US" dirty="0"/>
          </a:p>
          <a:p>
            <a:r>
              <a:rPr lang="en-US" dirty="0"/>
              <a:t>Method 1: sample a </a:t>
            </a:r>
            <a:r>
              <a:rPr lang="en-US" dirty="0">
                <a:solidFill>
                  <a:srgbClr val="FF0000"/>
                </a:solidFill>
              </a:rPr>
              <a:t>fixed portion </a:t>
            </a:r>
            <a:r>
              <a:rPr lang="en-US" dirty="0"/>
              <a:t>of elements</a:t>
            </a:r>
          </a:p>
          <a:p>
            <a:pPr lvl="1"/>
            <a:r>
              <a:rPr lang="en-US" dirty="0"/>
              <a:t>e.g., 1/10</a:t>
            </a:r>
          </a:p>
          <a:p>
            <a:endParaRPr lang="en-US" dirty="0"/>
          </a:p>
          <a:p>
            <a:r>
              <a:rPr lang="en-US" dirty="0"/>
              <a:t>Method 2: maintain a </a:t>
            </a:r>
            <a:r>
              <a:rPr lang="en-US" dirty="0">
                <a:solidFill>
                  <a:srgbClr val="FF0000"/>
                </a:solidFill>
              </a:rPr>
              <a:t>fixed-size</a:t>
            </a:r>
            <a:r>
              <a:rPr lang="en-US" dirty="0"/>
              <a:t> sample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6649717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creating buckets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solidFill>
                      <a:srgbClr val="FF0000"/>
                    </a:solidFill>
                  </a:rPr>
                  <a:t>Rightmost bit of each bucket = 1</a:t>
                </a:r>
              </a:p>
              <a:p>
                <a:endParaRPr lang="en-US" dirty="0"/>
              </a:p>
              <a:p>
                <a:r>
                  <a:rPr lang="en-US" dirty="0"/>
                  <a:t>Every </a:t>
                </a:r>
                <a:r>
                  <a:rPr lang="en-US" b="1" i="1" dirty="0"/>
                  <a:t>1</a:t>
                </a:r>
                <a:r>
                  <a:rPr lang="en-US" dirty="0"/>
                  <a:t> </a:t>
                </a:r>
                <a:r>
                  <a:rPr lang="en-US" b="1" i="1" dirty="0"/>
                  <a:t>position</a:t>
                </a:r>
                <a:r>
                  <a:rPr lang="en-US" dirty="0"/>
                  <a:t> in window is in some bucket</a:t>
                </a:r>
              </a:p>
              <a:p>
                <a:endParaRPr lang="en-US" dirty="0"/>
              </a:p>
              <a:p>
                <a:r>
                  <a:rPr lang="en-US" dirty="0">
                    <a:solidFill>
                      <a:srgbClr val="FF0000"/>
                    </a:solidFill>
                  </a:rPr>
                  <a:t>A position can only be in a single bucket</a:t>
                </a:r>
              </a:p>
              <a:p>
                <a:endParaRPr lang="en-US" dirty="0"/>
              </a:p>
              <a:p>
                <a:r>
                  <a:rPr lang="en-US" dirty="0"/>
                  <a:t>At most two buckets can have the </a:t>
                </a:r>
                <a:r>
                  <a:rPr lang="en-US" dirty="0">
                    <a:solidFill>
                      <a:srgbClr val="FF0000"/>
                    </a:solidFill>
                  </a:rPr>
                  <a:t>same size</a:t>
                </a:r>
              </a:p>
              <a:p>
                <a:endParaRPr lang="en-US" dirty="0"/>
              </a:p>
              <a:p>
                <a:r>
                  <a:rPr lang="en-US" dirty="0">
                    <a:solidFill>
                      <a:srgbClr val="FF0000"/>
                    </a:solidFill>
                  </a:rPr>
                  <a:t>Size</a:t>
                </a:r>
                <a:r>
                  <a:rPr lang="en-US" dirty="0"/>
                  <a:t> of older buckets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size of news ones</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81" t="-35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a:p>
        </p:txBody>
      </p:sp>
    </p:spTree>
    <p:extLst>
      <p:ext uri="{BB962C8B-B14F-4D97-AF65-F5344CB8AC3E}">
        <p14:creationId xmlns:p14="http://schemas.microsoft.com/office/powerpoint/2010/main" val="4306271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228600"/>
            <a:ext cx="8763000" cy="987552"/>
          </a:xfrm>
        </p:spPr>
        <p:txBody>
          <a:bodyPr>
            <a:normAutofit/>
          </a:bodyPr>
          <a:lstStyle/>
          <a:p>
            <a:pPr>
              <a:defRPr/>
            </a:pPr>
            <a:r>
              <a:rPr lang="en-US" dirty="0"/>
              <a:t>Representing</a:t>
            </a:r>
            <a:r>
              <a:rPr lang="en-US" dirty="0">
                <a:ea typeface="+mj-ea"/>
              </a:rPr>
              <a:t> a Stream by Buckets</a:t>
            </a:r>
          </a:p>
        </p:txBody>
      </p:sp>
      <p:sp>
        <p:nvSpPr>
          <p:cNvPr id="43012" name="Rectangle 3"/>
          <p:cNvSpPr>
            <a:spLocks noGrp="1" noChangeArrowheads="1"/>
          </p:cNvSpPr>
          <p:nvPr>
            <p:ph idx="1"/>
          </p:nvPr>
        </p:nvSpPr>
        <p:spPr/>
        <p:txBody>
          <a:bodyPr>
            <a:normAutofit/>
          </a:bodyPr>
          <a:lstStyle/>
          <a:p>
            <a:r>
              <a:rPr lang="en-US" sz="2800" dirty="0"/>
              <a:t>Either </a:t>
            </a:r>
            <a:r>
              <a:rPr lang="en-US" sz="2800" b="1" dirty="0">
                <a:solidFill>
                  <a:srgbClr val="FF0066"/>
                </a:solidFill>
              </a:rPr>
              <a:t>one</a:t>
            </a:r>
            <a:r>
              <a:rPr lang="en-US" sz="2800" dirty="0"/>
              <a:t> or </a:t>
            </a:r>
            <a:r>
              <a:rPr lang="en-US" sz="2800" b="1" dirty="0">
                <a:solidFill>
                  <a:srgbClr val="FF0066"/>
                </a:solidFill>
              </a:rPr>
              <a:t>two</a:t>
            </a:r>
            <a:r>
              <a:rPr lang="en-US" sz="2800" dirty="0"/>
              <a:t> buckets with the same </a:t>
            </a:r>
            <a:r>
              <a:rPr lang="en-US" sz="2800" b="1" dirty="0"/>
              <a:t>power-of-2 number</a:t>
            </a:r>
            <a:r>
              <a:rPr lang="en-US" sz="2800" dirty="0"/>
              <a:t> of </a:t>
            </a:r>
            <a:r>
              <a:rPr lang="en-US" sz="2800" b="1" dirty="0"/>
              <a:t>1s</a:t>
            </a:r>
          </a:p>
          <a:p>
            <a:pPr lvl="8"/>
            <a:endParaRPr lang="en-US" sz="1800" dirty="0"/>
          </a:p>
          <a:p>
            <a:r>
              <a:rPr lang="en-US" sz="2800" b="1" dirty="0"/>
              <a:t>Buckets do not overlap in timestamps</a:t>
            </a:r>
          </a:p>
          <a:p>
            <a:pPr lvl="8"/>
            <a:endParaRPr lang="en-US" sz="1800" dirty="0"/>
          </a:p>
          <a:p>
            <a:r>
              <a:rPr lang="en-US" sz="2800" b="1" dirty="0"/>
              <a:t>Buckets are sorted by size</a:t>
            </a:r>
          </a:p>
          <a:p>
            <a:pPr lvl="1"/>
            <a:r>
              <a:rPr lang="en-US" sz="2400" dirty="0">
                <a:solidFill>
                  <a:srgbClr val="2642E0"/>
                </a:solidFill>
                <a:ea typeface="ＭＳ Ｐゴシック" pitchFamily="34" charset="-128"/>
              </a:rPr>
              <a:t>Earlier buckets are not smaller than later buckets</a:t>
            </a:r>
          </a:p>
          <a:p>
            <a:pPr lvl="8"/>
            <a:endParaRPr lang="en-US" sz="1800" dirty="0">
              <a:ea typeface="ＭＳ Ｐゴシック" pitchFamily="34" charset="-128"/>
            </a:endParaRPr>
          </a:p>
          <a:p>
            <a:r>
              <a:rPr lang="en-US" sz="2800" dirty="0"/>
              <a:t>Buckets disappear when their </a:t>
            </a:r>
            <a:br>
              <a:rPr lang="en-US" sz="2800" dirty="0"/>
            </a:br>
            <a:r>
              <a:rPr lang="en-US" sz="2800" dirty="0">
                <a:solidFill>
                  <a:srgbClr val="2642E0"/>
                </a:solidFill>
              </a:rPr>
              <a:t>end-time </a:t>
            </a:r>
            <a:r>
              <a:rPr lang="en-US" sz="2800" dirty="0"/>
              <a:t>is </a:t>
            </a:r>
            <a:r>
              <a:rPr lang="en-US" sz="2800" b="1" dirty="0"/>
              <a:t>&gt; </a:t>
            </a:r>
            <a:r>
              <a:rPr lang="en-US" sz="2800" b="1" i="1" dirty="0"/>
              <a:t>N</a:t>
            </a:r>
            <a:r>
              <a:rPr lang="en-US" sz="2800" dirty="0"/>
              <a:t>  time units in the past</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3010" name="Slide Number Placeholder 5"/>
          <p:cNvSpPr>
            <a:spLocks noGrp="1"/>
          </p:cNvSpPr>
          <p:nvPr>
            <p:ph type="sldNum" sz="quarter" idx="12"/>
          </p:nvPr>
        </p:nvSpPr>
        <p:spPr bwMode="auto">
          <a:noFill/>
          <a:ln>
            <a:miter lim="800000"/>
            <a:headEnd/>
            <a:tailEnd/>
          </a:ln>
        </p:spPr>
        <p:txBody>
          <a:bodyPr/>
          <a:lstStyle/>
          <a:p>
            <a:fld id="{DE418B3B-5EF8-4C0D-8894-957D2846483A}" type="slidenum">
              <a:rPr lang="en-US"/>
              <a:pPr/>
              <a:t>101</a:t>
            </a:fld>
            <a:endParaRPr lang="en-US"/>
          </a:p>
        </p:txBody>
      </p:sp>
    </p:spTree>
    <p:extLst>
      <p:ext uri="{BB962C8B-B14F-4D97-AF65-F5344CB8AC3E}">
        <p14:creationId xmlns:p14="http://schemas.microsoft.com/office/powerpoint/2010/main" val="7982920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buckets</a:t>
            </a:r>
          </a:p>
        </p:txBody>
      </p:sp>
      <p:sp>
        <p:nvSpPr>
          <p:cNvPr id="3" name="Content Placeholder 2"/>
          <p:cNvSpPr>
            <a:spLocks noGrp="1"/>
          </p:cNvSpPr>
          <p:nvPr>
            <p:ph idx="1"/>
          </p:nvPr>
        </p:nvSpPr>
        <p:spPr>
          <a:xfrm>
            <a:off x="672288" y="1830387"/>
            <a:ext cx="8229600" cy="4525963"/>
          </a:xfrm>
        </p:spPr>
        <p:txBody>
          <a:bodyPr/>
          <a:lstStyle/>
          <a:p>
            <a:pPr marL="0" indent="0">
              <a:buNone/>
            </a:pPr>
            <a:r>
              <a:rPr lang="en-US" dirty="0"/>
              <a:t>. . 1 0 1 1 0 1 1 0 0 0 1 0 1 1 1 0 1 1 0 0 1 0 1 1 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102</a:t>
            </a:fld>
            <a:endParaRPr lang="en-US"/>
          </a:p>
        </p:txBody>
      </p:sp>
      <p:sp>
        <p:nvSpPr>
          <p:cNvPr id="5" name="Rectangle 4"/>
          <p:cNvSpPr/>
          <p:nvPr/>
        </p:nvSpPr>
        <p:spPr>
          <a:xfrm>
            <a:off x="7987488" y="1878011"/>
            <a:ext cx="228600" cy="47105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7682688" y="1891867"/>
            <a:ext cx="228600" cy="457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6234888" y="1891867"/>
            <a:ext cx="1143000" cy="457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4710888" y="1915929"/>
            <a:ext cx="1409700" cy="43313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043888" y="1915929"/>
            <a:ext cx="2362200" cy="43313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443687" y="1896969"/>
            <a:ext cx="1560095" cy="45209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6234888" y="3735387"/>
            <a:ext cx="1911101" cy="369332"/>
          </a:xfrm>
          <a:prstGeom prst="rect">
            <a:avLst/>
          </a:prstGeom>
          <a:noFill/>
        </p:spPr>
        <p:txBody>
          <a:bodyPr wrap="none" rtlCol="0">
            <a:spAutoFit/>
          </a:bodyPr>
          <a:lstStyle/>
          <a:p>
            <a:r>
              <a:rPr lang="en-US" dirty="0"/>
              <a:t>Two size-1 buckets</a:t>
            </a:r>
          </a:p>
        </p:txBody>
      </p:sp>
      <p:cxnSp>
        <p:nvCxnSpPr>
          <p:cNvPr id="14" name="Straight Arrow Connector 13"/>
          <p:cNvCxnSpPr>
            <a:endCxn id="7" idx="2"/>
          </p:cNvCxnSpPr>
          <p:nvPr/>
        </p:nvCxnSpPr>
        <p:spPr>
          <a:xfrm flipV="1">
            <a:off x="7682688" y="2349067"/>
            <a:ext cx="114300" cy="138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2"/>
          </p:cNvCxnSpPr>
          <p:nvPr/>
        </p:nvCxnSpPr>
        <p:spPr>
          <a:xfrm flipV="1">
            <a:off x="7682688" y="2349066"/>
            <a:ext cx="419100" cy="138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53901" y="4853181"/>
            <a:ext cx="2156360" cy="369332"/>
          </a:xfrm>
          <a:prstGeom prst="rect">
            <a:avLst/>
          </a:prstGeom>
          <a:noFill/>
        </p:spPr>
        <p:txBody>
          <a:bodyPr wrap="square" rtlCol="0">
            <a:spAutoFit/>
          </a:bodyPr>
          <a:lstStyle/>
          <a:p>
            <a:r>
              <a:rPr lang="en-US" dirty="0"/>
              <a:t>Two size-4 buckets</a:t>
            </a:r>
          </a:p>
        </p:txBody>
      </p:sp>
      <p:cxnSp>
        <p:nvCxnSpPr>
          <p:cNvPr id="18" name="Straight Arrow Connector 17"/>
          <p:cNvCxnSpPr>
            <a:stCxn id="17" idx="0"/>
            <a:endCxn id="10" idx="2"/>
          </p:cNvCxnSpPr>
          <p:nvPr/>
        </p:nvCxnSpPr>
        <p:spPr>
          <a:xfrm flipH="1" flipV="1">
            <a:off x="3224988" y="2349066"/>
            <a:ext cx="107093" cy="2504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0"/>
          </p:cNvCxnSpPr>
          <p:nvPr/>
        </p:nvCxnSpPr>
        <p:spPr>
          <a:xfrm flipV="1">
            <a:off x="3332081" y="2349066"/>
            <a:ext cx="2054117" cy="2504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95699" y="4210312"/>
            <a:ext cx="1841145" cy="369332"/>
          </a:xfrm>
          <a:prstGeom prst="rect">
            <a:avLst/>
          </a:prstGeom>
          <a:noFill/>
        </p:spPr>
        <p:txBody>
          <a:bodyPr wrap="none" rtlCol="0">
            <a:spAutoFit/>
          </a:bodyPr>
          <a:lstStyle/>
          <a:p>
            <a:r>
              <a:rPr lang="en-US" dirty="0"/>
              <a:t>One size-2 bucket</a:t>
            </a:r>
          </a:p>
        </p:txBody>
      </p:sp>
      <p:cxnSp>
        <p:nvCxnSpPr>
          <p:cNvPr id="33" name="Straight Arrow Connector 32"/>
          <p:cNvCxnSpPr/>
          <p:nvPr/>
        </p:nvCxnSpPr>
        <p:spPr>
          <a:xfrm flipV="1">
            <a:off x="5415738" y="2434609"/>
            <a:ext cx="1291013" cy="1775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35911" y="5562600"/>
            <a:ext cx="2002489" cy="369332"/>
          </a:xfrm>
          <a:prstGeom prst="rect">
            <a:avLst/>
          </a:prstGeom>
          <a:noFill/>
        </p:spPr>
        <p:txBody>
          <a:bodyPr wrap="square" rtlCol="0">
            <a:spAutoFit/>
          </a:bodyPr>
          <a:lstStyle/>
          <a:p>
            <a:r>
              <a:rPr lang="en-US" dirty="0"/>
              <a:t>One size-8 bucket</a:t>
            </a:r>
          </a:p>
        </p:txBody>
      </p:sp>
      <p:cxnSp>
        <p:nvCxnSpPr>
          <p:cNvPr id="35" name="Straight Arrow Connector 34"/>
          <p:cNvCxnSpPr>
            <a:stCxn id="34" idx="0"/>
            <a:endCxn id="11" idx="2"/>
          </p:cNvCxnSpPr>
          <p:nvPr/>
        </p:nvCxnSpPr>
        <p:spPr>
          <a:xfrm flipH="1" flipV="1">
            <a:off x="1223735" y="2349066"/>
            <a:ext cx="213421" cy="321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406088" y="5791200"/>
            <a:ext cx="3046155" cy="523220"/>
          </a:xfrm>
          <a:prstGeom prst="rect">
            <a:avLst/>
          </a:prstGeom>
          <a:noFill/>
        </p:spPr>
        <p:txBody>
          <a:bodyPr wrap="none" rtlCol="0">
            <a:spAutoFit/>
          </a:bodyPr>
          <a:lstStyle/>
          <a:p>
            <a:r>
              <a:rPr lang="en-US" sz="2800" dirty="0"/>
              <a:t>Window size N = 25</a:t>
            </a:r>
          </a:p>
        </p:txBody>
      </p:sp>
    </p:spTree>
    <p:extLst>
      <p:ext uri="{BB962C8B-B14F-4D97-AF65-F5344CB8AC3E}">
        <p14:creationId xmlns:p14="http://schemas.microsoft.com/office/powerpoint/2010/main" val="5102549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9938" name="Slide Number Placeholder 4"/>
          <p:cNvSpPr>
            <a:spLocks noGrp="1"/>
          </p:cNvSpPr>
          <p:nvPr>
            <p:ph type="sldNum" sz="quarter" idx="12"/>
          </p:nvPr>
        </p:nvSpPr>
        <p:spPr bwMode="auto">
          <a:noFill/>
          <a:ln>
            <a:miter lim="800000"/>
            <a:headEnd/>
            <a:tailEnd/>
          </a:ln>
        </p:spPr>
        <p:txBody>
          <a:bodyPr/>
          <a:lstStyle/>
          <a:p>
            <a:fld id="{8F850B7C-C16F-413A-9012-C62F3E88417E}" type="slidenum">
              <a:rPr lang="en-US"/>
              <a:pPr/>
              <a:t>103</a:t>
            </a:fld>
            <a:endParaRPr lang="en-US"/>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At least 1 of</a:t>
            </a:r>
          </a:p>
          <a:p>
            <a:r>
              <a:rPr lang="en-US" dirty="0">
                <a:solidFill>
                  <a:srgbClr val="008000"/>
                </a:solidFill>
                <a:latin typeface="Arial" pitchFamily="34" charset="0"/>
                <a:cs typeface="Arial" pitchFamily="34" charset="0"/>
              </a:rPr>
              <a:t>size 16.  Partially</a:t>
            </a:r>
          </a:p>
          <a:p>
            <a:r>
              <a:rPr lang="en-US" dirty="0">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129717" cy="369888"/>
            <a:chOff x="-6" y="2400"/>
            <a:chExt cx="5751" cy="233"/>
          </a:xfrm>
        </p:grpSpPr>
        <p:sp>
          <p:nvSpPr>
            <p:cNvPr id="35" name="Text Box 3"/>
            <p:cNvSpPr txBox="1">
              <a:spLocks noChangeArrowheads="1"/>
            </p:cNvSpPr>
            <p:nvPr/>
          </p:nvSpPr>
          <p:spPr bwMode="auto">
            <a:xfrm>
              <a:off x="45"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8"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20"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7"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5"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0"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4" name="TextBox 3"/>
          <p:cNvSpPr txBox="1"/>
          <p:nvPr/>
        </p:nvSpPr>
        <p:spPr>
          <a:xfrm>
            <a:off x="304800" y="5029200"/>
            <a:ext cx="8743932" cy="1569660"/>
          </a:xfrm>
          <a:prstGeom prst="rect">
            <a:avLst/>
          </a:prstGeom>
          <a:noFill/>
        </p:spPr>
        <p:txBody>
          <a:bodyPr wrap="none" rtlCol="0">
            <a:spAutoFit/>
          </a:bodyPr>
          <a:lstStyle/>
          <a:p>
            <a:r>
              <a:rPr lang="en-US" sz="2400" b="1" dirty="0">
                <a:solidFill>
                  <a:srgbClr val="0000FF"/>
                </a:solidFill>
                <a:latin typeface="Calibri" pitchFamily="34" charset="0"/>
                <a:cs typeface="Arial" pitchFamily="34" charset="0"/>
              </a:rPr>
              <a:t>Three properties of buckets that are maintained:</a:t>
            </a:r>
          </a:p>
          <a:p>
            <a:r>
              <a:rPr lang="en-US" sz="2400" dirty="0">
                <a:latin typeface="Calibri" pitchFamily="34" charset="0"/>
                <a:cs typeface="Arial" pitchFamily="34" charset="0"/>
              </a:rPr>
              <a:t>  </a:t>
            </a:r>
            <a:r>
              <a:rPr lang="en-US" sz="2400" b="1" dirty="0">
                <a:latin typeface="Calibri" pitchFamily="34" charset="0"/>
                <a:cs typeface="Arial" pitchFamily="34" charset="0"/>
              </a:rPr>
              <a:t>-</a:t>
            </a:r>
            <a:r>
              <a:rPr lang="en-US" sz="2400" dirty="0">
                <a:latin typeface="Calibri" pitchFamily="34" charset="0"/>
                <a:cs typeface="Arial" pitchFamily="34" charset="0"/>
              </a:rPr>
              <a:t> Either </a:t>
            </a:r>
            <a:r>
              <a:rPr lang="en-US" sz="2400" b="1" dirty="0">
                <a:solidFill>
                  <a:srgbClr val="D60093"/>
                </a:solidFill>
                <a:latin typeface="Calibri" pitchFamily="34" charset="0"/>
                <a:cs typeface="Arial" pitchFamily="34" charset="0"/>
              </a:rPr>
              <a:t>one</a:t>
            </a:r>
            <a:r>
              <a:rPr lang="en-US" sz="2400" dirty="0">
                <a:latin typeface="Calibri" pitchFamily="34" charset="0"/>
                <a:cs typeface="Arial" pitchFamily="34" charset="0"/>
              </a:rPr>
              <a:t> or </a:t>
            </a:r>
            <a:r>
              <a:rPr lang="en-US" sz="2400" b="1" dirty="0">
                <a:solidFill>
                  <a:srgbClr val="D60093"/>
                </a:solidFill>
                <a:latin typeface="Calibri" pitchFamily="34" charset="0"/>
                <a:cs typeface="Arial" pitchFamily="34" charset="0"/>
              </a:rPr>
              <a:t>two</a:t>
            </a:r>
            <a:r>
              <a:rPr lang="en-US" sz="2400" dirty="0">
                <a:latin typeface="Calibri" pitchFamily="34" charset="0"/>
                <a:cs typeface="Arial" pitchFamily="34" charset="0"/>
              </a:rPr>
              <a:t> buckets with the same </a:t>
            </a:r>
            <a:r>
              <a:rPr lang="en-US" sz="2400" b="1" dirty="0">
                <a:latin typeface="Calibri" pitchFamily="34" charset="0"/>
                <a:cs typeface="Arial" pitchFamily="34" charset="0"/>
              </a:rPr>
              <a:t>power-of-2</a:t>
            </a:r>
            <a:r>
              <a:rPr lang="en-US" sz="2400" dirty="0">
                <a:latin typeface="Calibri" pitchFamily="34" charset="0"/>
                <a:cs typeface="Arial" pitchFamily="34" charset="0"/>
              </a:rPr>
              <a:t> number of </a:t>
            </a:r>
            <a:r>
              <a:rPr lang="en-US" sz="2400" b="1" dirty="0">
                <a:latin typeface="Calibri" pitchFamily="34" charset="0"/>
                <a:cs typeface="Arial" pitchFamily="34" charset="0"/>
              </a:rPr>
              <a:t>1s</a:t>
            </a:r>
          </a:p>
          <a:p>
            <a:r>
              <a:rPr lang="en-US" sz="2400" dirty="0">
                <a:latin typeface="Calibri" pitchFamily="34" charset="0"/>
                <a:cs typeface="Arial" pitchFamily="34" charset="0"/>
              </a:rPr>
              <a:t>  </a:t>
            </a:r>
            <a:r>
              <a:rPr lang="en-US" sz="2400" b="1" dirty="0">
                <a:latin typeface="Calibri" pitchFamily="34" charset="0"/>
                <a:cs typeface="Arial" pitchFamily="34" charset="0"/>
              </a:rPr>
              <a:t>-</a:t>
            </a:r>
            <a:r>
              <a:rPr lang="en-US" sz="2400" dirty="0">
                <a:latin typeface="Calibri" pitchFamily="34" charset="0"/>
                <a:cs typeface="Arial" pitchFamily="34" charset="0"/>
              </a:rPr>
              <a:t> Buckets do not overlap in timestamps</a:t>
            </a:r>
          </a:p>
          <a:p>
            <a:r>
              <a:rPr lang="en-US" sz="2400" dirty="0">
                <a:latin typeface="Calibri" pitchFamily="34" charset="0"/>
                <a:cs typeface="Arial" pitchFamily="34" charset="0"/>
              </a:rPr>
              <a:t> </a:t>
            </a:r>
            <a:r>
              <a:rPr lang="en-US" sz="2400" b="1" dirty="0">
                <a:latin typeface="Calibri" pitchFamily="34" charset="0"/>
                <a:cs typeface="Arial" pitchFamily="34" charset="0"/>
              </a:rPr>
              <a:t> -</a:t>
            </a:r>
            <a:r>
              <a:rPr lang="en-US" sz="2400" dirty="0">
                <a:latin typeface="Calibri" pitchFamily="34" charset="0"/>
                <a:cs typeface="Arial" pitchFamily="34" charset="0"/>
              </a:rPr>
              <a:t> Buckets are sorted by size</a:t>
            </a:r>
          </a:p>
        </p:txBody>
      </p:sp>
    </p:spTree>
    <p:extLst>
      <p:ext uri="{BB962C8B-B14F-4D97-AF65-F5344CB8AC3E}">
        <p14:creationId xmlns:p14="http://schemas.microsoft.com/office/powerpoint/2010/main" val="15644776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dirty="0">
                <a:ea typeface="+mj-ea"/>
              </a:rPr>
              <a:t>Updating Buckets (1)</a:t>
            </a:r>
          </a:p>
        </p:txBody>
      </p:sp>
      <p:sp>
        <p:nvSpPr>
          <p:cNvPr id="44036" name="Rectangle 3"/>
          <p:cNvSpPr>
            <a:spLocks noGrp="1" noChangeArrowheads="1"/>
          </p:cNvSpPr>
          <p:nvPr>
            <p:ph idx="1"/>
          </p:nvPr>
        </p:nvSpPr>
        <p:spPr/>
        <p:txBody>
          <a:bodyPr/>
          <a:lstStyle/>
          <a:p>
            <a:r>
              <a:rPr lang="en-US" dirty="0"/>
              <a:t>When a new bit comes in, drop the last (oldest) bucket if its </a:t>
            </a:r>
            <a:r>
              <a:rPr lang="en-US" dirty="0">
                <a:solidFill>
                  <a:srgbClr val="FF0000"/>
                </a:solidFill>
              </a:rPr>
              <a:t>end-time</a:t>
            </a:r>
            <a:r>
              <a:rPr lang="en-US" dirty="0"/>
              <a:t> is prior to </a:t>
            </a:r>
            <a:r>
              <a:rPr lang="en-US" b="1" i="1" dirty="0"/>
              <a:t>N</a:t>
            </a:r>
            <a:r>
              <a:rPr lang="en-US" dirty="0"/>
              <a:t>  time units before the current time</a:t>
            </a:r>
          </a:p>
          <a:p>
            <a:pPr lvl="8"/>
            <a:endParaRPr lang="en-US" dirty="0"/>
          </a:p>
          <a:p>
            <a:r>
              <a:rPr lang="en-US" b="1" dirty="0">
                <a:solidFill>
                  <a:srgbClr val="D60093"/>
                </a:solidFill>
              </a:rPr>
              <a:t>2 cases:</a:t>
            </a:r>
            <a:r>
              <a:rPr lang="en-US" b="1" dirty="0"/>
              <a:t> </a:t>
            </a:r>
            <a:r>
              <a:rPr lang="en-US" dirty="0"/>
              <a:t>Current bit is</a:t>
            </a:r>
            <a:r>
              <a:rPr lang="en-US" b="1" dirty="0"/>
              <a:t> 0</a:t>
            </a:r>
            <a:r>
              <a:rPr lang="en-US" dirty="0"/>
              <a:t> or </a:t>
            </a:r>
            <a:r>
              <a:rPr lang="en-US" b="1" dirty="0"/>
              <a:t>1</a:t>
            </a:r>
          </a:p>
          <a:p>
            <a:pPr lvl="8"/>
            <a:endParaRPr lang="en-US" dirty="0"/>
          </a:p>
          <a:p>
            <a:r>
              <a:rPr lang="en-US" b="1" dirty="0">
                <a:solidFill>
                  <a:srgbClr val="008000"/>
                </a:solidFill>
              </a:rPr>
              <a:t>If the current bit is 0:</a:t>
            </a:r>
            <a:r>
              <a:rPr lang="en-US" dirty="0"/>
              <a:t> </a:t>
            </a:r>
            <a:br>
              <a:rPr lang="en-US" dirty="0"/>
            </a:br>
            <a:r>
              <a:rPr lang="en-US" b="1" dirty="0"/>
              <a:t>no other changes are needed</a:t>
            </a:r>
          </a:p>
        </p:txBody>
      </p:sp>
      <p:sp>
        <p:nvSpPr>
          <p:cNvPr id="44034" name="Slide Number Placeholder 5"/>
          <p:cNvSpPr>
            <a:spLocks noGrp="1"/>
          </p:cNvSpPr>
          <p:nvPr>
            <p:ph type="sldNum" sz="quarter" idx="12"/>
          </p:nvPr>
        </p:nvSpPr>
        <p:spPr bwMode="auto">
          <a:noFill/>
          <a:ln>
            <a:miter lim="800000"/>
            <a:headEnd/>
            <a:tailEnd/>
          </a:ln>
        </p:spPr>
        <p:txBody>
          <a:bodyPr/>
          <a:lstStyle/>
          <a:p>
            <a:fld id="{E756BB5B-B3F2-4BDD-B09F-F556406A061E}" type="slidenum">
              <a:rPr lang="en-US"/>
              <a:pPr/>
              <a:t>104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866106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a typeface="+mj-ea"/>
              </a:rPr>
              <a:t>Updating Buckets (2)</a:t>
            </a:r>
          </a:p>
        </p:txBody>
      </p:sp>
      <p:sp>
        <p:nvSpPr>
          <p:cNvPr id="45060" name="Rectangle 3"/>
          <p:cNvSpPr>
            <a:spLocks noGrp="1" noChangeArrowheads="1"/>
          </p:cNvSpPr>
          <p:nvPr>
            <p:ph idx="1"/>
          </p:nvPr>
        </p:nvSpPr>
        <p:spPr/>
        <p:txBody>
          <a:bodyPr/>
          <a:lstStyle/>
          <a:p>
            <a:pPr marL="609600" indent="-609600"/>
            <a:r>
              <a:rPr lang="en-US" b="1" dirty="0">
                <a:solidFill>
                  <a:srgbClr val="008000"/>
                </a:solidFill>
              </a:rPr>
              <a:t>If the current bit is 1:</a:t>
            </a:r>
          </a:p>
          <a:p>
            <a:pPr lvl="1"/>
            <a:r>
              <a:rPr lang="en-US" b="1" dirty="0"/>
              <a:t>(1)</a:t>
            </a:r>
            <a:r>
              <a:rPr lang="en-US" dirty="0"/>
              <a:t> Create a new bucket of size </a:t>
            </a:r>
            <a:r>
              <a:rPr lang="en-US" b="1" dirty="0"/>
              <a:t>1</a:t>
            </a:r>
            <a:r>
              <a:rPr lang="en-US" dirty="0"/>
              <a:t>, for just this bit</a:t>
            </a:r>
          </a:p>
          <a:p>
            <a:pPr marL="1255776" lvl="2" indent="-533400"/>
            <a:r>
              <a:rPr lang="en-US" b="1" dirty="0"/>
              <a:t>End timestamp = current time</a:t>
            </a:r>
          </a:p>
          <a:p>
            <a:pPr lvl="1"/>
            <a:r>
              <a:rPr lang="en-US" b="1" dirty="0"/>
              <a:t>(2)</a:t>
            </a:r>
            <a:r>
              <a:rPr lang="en-US" dirty="0"/>
              <a:t> If there are now </a:t>
            </a:r>
            <a:r>
              <a:rPr lang="en-US" b="1" dirty="0">
                <a:solidFill>
                  <a:srgbClr val="0000FF"/>
                </a:solidFill>
              </a:rPr>
              <a:t>three buckets of size 1</a:t>
            </a:r>
            <a:r>
              <a:rPr lang="en-US" dirty="0"/>
              <a:t>, </a:t>
            </a:r>
            <a:r>
              <a:rPr lang="en-US" b="1" dirty="0">
                <a:solidFill>
                  <a:srgbClr val="D60093"/>
                </a:solidFill>
              </a:rPr>
              <a:t>combine the oldest two into a bucket of size 2</a:t>
            </a:r>
          </a:p>
          <a:p>
            <a:pPr lvl="1"/>
            <a:r>
              <a:rPr lang="en-US" b="1" dirty="0"/>
              <a:t>(3)</a:t>
            </a:r>
            <a:r>
              <a:rPr lang="en-US" dirty="0"/>
              <a:t> If there are now </a:t>
            </a:r>
            <a:r>
              <a:rPr lang="en-US" b="1" dirty="0">
                <a:solidFill>
                  <a:srgbClr val="0000FF"/>
                </a:solidFill>
              </a:rPr>
              <a:t>three buckets of size 2</a:t>
            </a:r>
            <a:r>
              <a:rPr lang="en-US" dirty="0"/>
              <a:t>,</a:t>
            </a:r>
            <a:br>
              <a:rPr lang="en-US" dirty="0"/>
            </a:br>
            <a:r>
              <a:rPr lang="en-US" dirty="0"/>
              <a:t> </a:t>
            </a:r>
            <a:r>
              <a:rPr lang="en-US" b="1" dirty="0">
                <a:solidFill>
                  <a:srgbClr val="D60093"/>
                </a:solidFill>
              </a:rPr>
              <a:t>combine the oldest two into a bucket of size 4</a:t>
            </a:r>
          </a:p>
          <a:p>
            <a:pPr lvl="1"/>
            <a:r>
              <a:rPr lang="en-US" b="1" dirty="0"/>
              <a:t>(4) And so on …</a:t>
            </a:r>
          </a:p>
        </p:txBody>
      </p:sp>
      <p:sp>
        <p:nvSpPr>
          <p:cNvPr id="45058" name="Slide Number Placeholder 5"/>
          <p:cNvSpPr>
            <a:spLocks noGrp="1"/>
          </p:cNvSpPr>
          <p:nvPr>
            <p:ph type="sldNum" sz="quarter" idx="12"/>
          </p:nvPr>
        </p:nvSpPr>
        <p:spPr bwMode="auto">
          <a:noFill/>
          <a:ln>
            <a:miter lim="800000"/>
            <a:headEnd/>
            <a:tailEnd/>
          </a:ln>
        </p:spPr>
        <p:txBody>
          <a:bodyPr/>
          <a:lstStyle/>
          <a:p>
            <a:fld id="{B50C658C-A62C-4A0D-92D9-6B055064CAB5}" type="slidenum">
              <a:rPr lang="en-US"/>
              <a:pPr/>
              <a:t>105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6279859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a:ea typeface="+mj-ea"/>
              </a:rPr>
              <a:t>Example: Updating Buckets</a:t>
            </a:r>
          </a:p>
        </p:txBody>
      </p:sp>
      <p:sp>
        <p:nvSpPr>
          <p:cNvPr id="46082" name="Slide Number Placeholder 4"/>
          <p:cNvSpPr>
            <a:spLocks noGrp="1"/>
          </p:cNvSpPr>
          <p:nvPr>
            <p:ph type="sldNum" sz="quarter" idx="12"/>
          </p:nvPr>
        </p:nvSpPr>
        <p:spPr bwMode="auto">
          <a:noFill/>
          <a:ln>
            <a:miter lim="800000"/>
            <a:headEnd/>
            <a:tailEnd/>
          </a:ln>
        </p:spPr>
        <p:txBody>
          <a:bodyPr/>
          <a:lstStyle/>
          <a:p>
            <a:fld id="{4E455702-6A89-42EF-B3B5-4059C61339C5}" type="slidenum">
              <a:rPr lang="en-US"/>
              <a:pPr/>
              <a:t>106</a:t>
            </a:fld>
            <a:endParaRPr lang="en-US"/>
          </a:p>
        </p:txBody>
      </p:sp>
      <p:grpSp>
        <p:nvGrpSpPr>
          <p:cNvPr id="2" name="Group 33"/>
          <p:cNvGrpSpPr>
            <a:grpSpLocks/>
          </p:cNvGrpSpPr>
          <p:nvPr/>
        </p:nvGrpSpPr>
        <p:grpSpPr bwMode="auto">
          <a:xfrm>
            <a:off x="-12701" y="1905000"/>
            <a:ext cx="9093200" cy="369888"/>
            <a:chOff x="-8" y="1200"/>
            <a:chExt cx="5728" cy="233"/>
          </a:xfrm>
        </p:grpSpPr>
        <p:sp>
          <p:nvSpPr>
            <p:cNvPr id="46137" name="Text Box 4"/>
            <p:cNvSpPr txBox="1">
              <a:spLocks noChangeArrowheads="1"/>
            </p:cNvSpPr>
            <p:nvPr/>
          </p:nvSpPr>
          <p:spPr bwMode="auto">
            <a:xfrm>
              <a:off x="7" y="1200"/>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46138" name="Rectangle 5"/>
            <p:cNvSpPr>
              <a:spLocks noChangeArrowheads="1"/>
            </p:cNvSpPr>
            <p:nvPr/>
          </p:nvSpPr>
          <p:spPr bwMode="auto">
            <a:xfrm>
              <a:off x="544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9" name="Rectangle 6"/>
            <p:cNvSpPr>
              <a:spLocks noChangeArrowheads="1"/>
            </p:cNvSpPr>
            <p:nvPr/>
          </p:nvSpPr>
          <p:spPr bwMode="auto">
            <a:xfrm>
              <a:off x="520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40" name="Rectangle 7"/>
            <p:cNvSpPr>
              <a:spLocks noChangeArrowheads="1"/>
            </p:cNvSpPr>
            <p:nvPr/>
          </p:nvSpPr>
          <p:spPr bwMode="auto">
            <a:xfrm>
              <a:off x="4964" y="1212"/>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41" name="Rectangle 8"/>
            <p:cNvSpPr>
              <a:spLocks noChangeArrowheads="1"/>
            </p:cNvSpPr>
            <p:nvPr/>
          </p:nvSpPr>
          <p:spPr bwMode="auto">
            <a:xfrm>
              <a:off x="4244" y="1212"/>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2" name="Rectangle 9"/>
            <p:cNvSpPr>
              <a:spLocks noChangeArrowheads="1"/>
            </p:cNvSpPr>
            <p:nvPr/>
          </p:nvSpPr>
          <p:spPr bwMode="auto">
            <a:xfrm>
              <a:off x="3716" y="1212"/>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3" name="Rectangle 10"/>
            <p:cNvSpPr>
              <a:spLocks noChangeArrowheads="1"/>
            </p:cNvSpPr>
            <p:nvPr/>
          </p:nvSpPr>
          <p:spPr bwMode="auto">
            <a:xfrm>
              <a:off x="2612" y="1212"/>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4" name="Rectangle 11"/>
            <p:cNvSpPr>
              <a:spLocks noChangeArrowheads="1"/>
            </p:cNvSpPr>
            <p:nvPr/>
          </p:nvSpPr>
          <p:spPr bwMode="auto">
            <a:xfrm>
              <a:off x="1412" y="1212"/>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5" name="Rectangle 12"/>
            <p:cNvSpPr>
              <a:spLocks noChangeArrowheads="1"/>
            </p:cNvSpPr>
            <p:nvPr/>
          </p:nvSpPr>
          <p:spPr bwMode="auto">
            <a:xfrm>
              <a:off x="-8" y="1212"/>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3" name="Group 34"/>
          <p:cNvGrpSpPr>
            <a:grpSpLocks/>
          </p:cNvGrpSpPr>
          <p:nvPr/>
        </p:nvGrpSpPr>
        <p:grpSpPr bwMode="auto">
          <a:xfrm>
            <a:off x="12698" y="2743200"/>
            <a:ext cx="9072563" cy="369888"/>
            <a:chOff x="8" y="1728"/>
            <a:chExt cx="5715" cy="233"/>
          </a:xfrm>
        </p:grpSpPr>
        <p:sp>
          <p:nvSpPr>
            <p:cNvPr id="46127" name="Text Box 14"/>
            <p:cNvSpPr txBox="1">
              <a:spLocks noChangeArrowheads="1"/>
            </p:cNvSpPr>
            <p:nvPr/>
          </p:nvSpPr>
          <p:spPr bwMode="auto">
            <a:xfrm>
              <a:off x="10" y="1728"/>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a:t>
              </a:r>
              <a:r>
                <a:rPr lang="en-US" b="1" dirty="0">
                  <a:latin typeface="Tahoma" pitchFamily="34" charset="0"/>
                  <a:ea typeface="Tahoma" pitchFamily="34" charset="0"/>
                  <a:cs typeface="Tahoma" pitchFamily="34" charset="0"/>
                </a:rPr>
                <a:t>1</a:t>
              </a:r>
            </a:p>
          </p:txBody>
        </p:sp>
        <p:sp>
          <p:nvSpPr>
            <p:cNvPr id="46128" name="Rectangle 15"/>
            <p:cNvSpPr>
              <a:spLocks noChangeArrowheads="1"/>
            </p:cNvSpPr>
            <p:nvPr/>
          </p:nvSpPr>
          <p:spPr bwMode="auto">
            <a:xfrm>
              <a:off x="5532"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9" name="Rectangle 16"/>
            <p:cNvSpPr>
              <a:spLocks noChangeArrowheads="1"/>
            </p:cNvSpPr>
            <p:nvPr/>
          </p:nvSpPr>
          <p:spPr bwMode="auto">
            <a:xfrm>
              <a:off x="5139"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0" name="Rectangle 17"/>
            <p:cNvSpPr>
              <a:spLocks noChangeArrowheads="1"/>
            </p:cNvSpPr>
            <p:nvPr/>
          </p:nvSpPr>
          <p:spPr bwMode="auto">
            <a:xfrm>
              <a:off x="4899" y="172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31" name="Rectangle 18"/>
            <p:cNvSpPr>
              <a:spLocks noChangeArrowheads="1"/>
            </p:cNvSpPr>
            <p:nvPr/>
          </p:nvSpPr>
          <p:spPr bwMode="auto">
            <a:xfrm>
              <a:off x="4176" y="172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2" name="Rectangle 19"/>
            <p:cNvSpPr>
              <a:spLocks noChangeArrowheads="1"/>
            </p:cNvSpPr>
            <p:nvPr/>
          </p:nvSpPr>
          <p:spPr bwMode="auto">
            <a:xfrm>
              <a:off x="3648" y="172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3" name="Rectangle 20"/>
            <p:cNvSpPr>
              <a:spLocks noChangeArrowheads="1"/>
            </p:cNvSpPr>
            <p:nvPr/>
          </p:nvSpPr>
          <p:spPr bwMode="auto">
            <a:xfrm>
              <a:off x="2544" y="172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4" name="Rectangle 21"/>
            <p:cNvSpPr>
              <a:spLocks noChangeArrowheads="1"/>
            </p:cNvSpPr>
            <p:nvPr/>
          </p:nvSpPr>
          <p:spPr bwMode="auto">
            <a:xfrm>
              <a:off x="1344" y="172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5" name="Rectangle 22"/>
            <p:cNvSpPr>
              <a:spLocks noChangeArrowheads="1"/>
            </p:cNvSpPr>
            <p:nvPr/>
          </p:nvSpPr>
          <p:spPr bwMode="auto">
            <a:xfrm>
              <a:off x="8" y="172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36" name="Rectangle 23"/>
            <p:cNvSpPr>
              <a:spLocks noChangeArrowheads="1"/>
            </p:cNvSpPr>
            <p:nvPr/>
          </p:nvSpPr>
          <p:spPr bwMode="auto">
            <a:xfrm>
              <a:off x="5363"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grpSp>
        <p:nvGrpSpPr>
          <p:cNvPr id="4" name="Group 62"/>
          <p:cNvGrpSpPr>
            <a:grpSpLocks/>
          </p:cNvGrpSpPr>
          <p:nvPr/>
        </p:nvGrpSpPr>
        <p:grpSpPr bwMode="auto">
          <a:xfrm>
            <a:off x="-1588" y="3505200"/>
            <a:ext cx="8963026" cy="366713"/>
            <a:chOff x="-1" y="2208"/>
            <a:chExt cx="5646" cy="231"/>
          </a:xfrm>
        </p:grpSpPr>
        <p:sp>
          <p:nvSpPr>
            <p:cNvPr id="46118" name="Text Box 24"/>
            <p:cNvSpPr txBox="1">
              <a:spLocks noChangeArrowheads="1"/>
            </p:cNvSpPr>
            <p:nvPr/>
          </p:nvSpPr>
          <p:spPr bwMode="auto">
            <a:xfrm>
              <a:off x="-1" y="2208"/>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0010101100010110101010101010110101010101011101010101110101000101100101</a:t>
              </a:r>
            </a:p>
          </p:txBody>
        </p:sp>
        <p:sp>
          <p:nvSpPr>
            <p:cNvPr id="46119" name="Rectangle 25"/>
            <p:cNvSpPr>
              <a:spLocks noChangeArrowheads="1"/>
            </p:cNvSpPr>
            <p:nvPr/>
          </p:nvSpPr>
          <p:spPr bwMode="auto">
            <a:xfrm>
              <a:off x="5524" y="22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0" name="Rectangle 26"/>
            <p:cNvSpPr>
              <a:spLocks noChangeArrowheads="1"/>
            </p:cNvSpPr>
            <p:nvPr/>
          </p:nvSpPr>
          <p:spPr bwMode="auto">
            <a:xfrm>
              <a:off x="5138" y="2208"/>
              <a:ext cx="288"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1" name="Rectangle 27"/>
            <p:cNvSpPr>
              <a:spLocks noChangeArrowheads="1"/>
            </p:cNvSpPr>
            <p:nvPr/>
          </p:nvSpPr>
          <p:spPr bwMode="auto">
            <a:xfrm>
              <a:off x="4886" y="22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2" name="Rectangle 28"/>
            <p:cNvSpPr>
              <a:spLocks noChangeArrowheads="1"/>
            </p:cNvSpPr>
            <p:nvPr/>
          </p:nvSpPr>
          <p:spPr bwMode="auto">
            <a:xfrm>
              <a:off x="4177" y="2208"/>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23" name="Rectangle 29"/>
            <p:cNvSpPr>
              <a:spLocks noChangeArrowheads="1"/>
            </p:cNvSpPr>
            <p:nvPr/>
          </p:nvSpPr>
          <p:spPr bwMode="auto">
            <a:xfrm>
              <a:off x="3637" y="22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24" name="Rectangle 30"/>
            <p:cNvSpPr>
              <a:spLocks noChangeArrowheads="1"/>
            </p:cNvSpPr>
            <p:nvPr/>
          </p:nvSpPr>
          <p:spPr bwMode="auto">
            <a:xfrm>
              <a:off x="2528" y="2208"/>
              <a:ext cx="102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5" name="Rectangle 31"/>
            <p:cNvSpPr>
              <a:spLocks noChangeArrowheads="1"/>
            </p:cNvSpPr>
            <p:nvPr/>
          </p:nvSpPr>
          <p:spPr bwMode="auto">
            <a:xfrm>
              <a:off x="1336" y="220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6" name="Rectangle 32"/>
            <p:cNvSpPr>
              <a:spLocks noChangeArrowheads="1"/>
            </p:cNvSpPr>
            <p:nvPr/>
          </p:nvSpPr>
          <p:spPr bwMode="auto">
            <a:xfrm>
              <a:off x="0" y="220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5" name="Group 66"/>
          <p:cNvGrpSpPr>
            <a:grpSpLocks/>
          </p:cNvGrpSpPr>
          <p:nvPr/>
        </p:nvGrpSpPr>
        <p:grpSpPr bwMode="auto">
          <a:xfrm>
            <a:off x="19049" y="4343400"/>
            <a:ext cx="9132890" cy="369888"/>
            <a:chOff x="12" y="2736"/>
            <a:chExt cx="5753" cy="233"/>
          </a:xfrm>
        </p:grpSpPr>
        <p:sp>
          <p:nvSpPr>
            <p:cNvPr id="46107" name="Text Box 35"/>
            <p:cNvSpPr txBox="1">
              <a:spLocks noChangeArrowheads="1"/>
            </p:cNvSpPr>
            <p:nvPr/>
          </p:nvSpPr>
          <p:spPr bwMode="auto">
            <a:xfrm>
              <a:off x="25" y="2736"/>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108" name="Rectangle 36"/>
            <p:cNvSpPr>
              <a:spLocks noChangeArrowheads="1"/>
            </p:cNvSpPr>
            <p:nvPr/>
          </p:nvSpPr>
          <p:spPr bwMode="auto">
            <a:xfrm>
              <a:off x="539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9" name="Rectangle 37"/>
            <p:cNvSpPr>
              <a:spLocks noChangeArrowheads="1"/>
            </p:cNvSpPr>
            <p:nvPr/>
          </p:nvSpPr>
          <p:spPr bwMode="auto">
            <a:xfrm>
              <a:off x="5564"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0" name="Rectangle 38"/>
            <p:cNvSpPr>
              <a:spLocks noChangeArrowheads="1"/>
            </p:cNvSpPr>
            <p:nvPr/>
          </p:nvSpPr>
          <p:spPr bwMode="auto">
            <a:xfrm>
              <a:off x="530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1" name="Rectangle 39"/>
            <p:cNvSpPr>
              <a:spLocks noChangeArrowheads="1"/>
            </p:cNvSpPr>
            <p:nvPr/>
          </p:nvSpPr>
          <p:spPr bwMode="auto">
            <a:xfrm>
              <a:off x="4924" y="2740"/>
              <a:ext cx="309"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2" name="Rectangle 40"/>
            <p:cNvSpPr>
              <a:spLocks noChangeArrowheads="1"/>
            </p:cNvSpPr>
            <p:nvPr/>
          </p:nvSpPr>
          <p:spPr bwMode="auto">
            <a:xfrm>
              <a:off x="4684" y="274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3" name="Rectangle 41"/>
            <p:cNvSpPr>
              <a:spLocks noChangeArrowheads="1"/>
            </p:cNvSpPr>
            <p:nvPr/>
          </p:nvSpPr>
          <p:spPr bwMode="auto">
            <a:xfrm>
              <a:off x="3956" y="274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14" name="Rectangle 43"/>
            <p:cNvSpPr>
              <a:spLocks noChangeArrowheads="1"/>
            </p:cNvSpPr>
            <p:nvPr/>
          </p:nvSpPr>
          <p:spPr bwMode="auto">
            <a:xfrm>
              <a:off x="2296" y="2748"/>
              <a:ext cx="1032"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5" name="Rectangle 44"/>
            <p:cNvSpPr>
              <a:spLocks noChangeArrowheads="1"/>
            </p:cNvSpPr>
            <p:nvPr/>
          </p:nvSpPr>
          <p:spPr bwMode="auto">
            <a:xfrm>
              <a:off x="1112" y="274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6" name="Rectangle 45"/>
            <p:cNvSpPr>
              <a:spLocks noChangeArrowheads="1"/>
            </p:cNvSpPr>
            <p:nvPr/>
          </p:nvSpPr>
          <p:spPr bwMode="auto">
            <a:xfrm>
              <a:off x="12" y="2748"/>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17" name="Rectangle 63"/>
            <p:cNvSpPr>
              <a:spLocks noChangeArrowheads="1"/>
            </p:cNvSpPr>
            <p:nvPr/>
          </p:nvSpPr>
          <p:spPr bwMode="auto">
            <a:xfrm>
              <a:off x="3417" y="2744"/>
              <a:ext cx="539"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grpSp>
        <p:nvGrpSpPr>
          <p:cNvPr id="6" name="Group 69"/>
          <p:cNvGrpSpPr>
            <a:grpSpLocks/>
          </p:cNvGrpSpPr>
          <p:nvPr/>
        </p:nvGrpSpPr>
        <p:grpSpPr bwMode="auto">
          <a:xfrm>
            <a:off x="-1" y="6019800"/>
            <a:ext cx="8978901" cy="366713"/>
            <a:chOff x="0" y="3792"/>
            <a:chExt cx="5656" cy="231"/>
          </a:xfrm>
        </p:grpSpPr>
        <p:sp>
          <p:nvSpPr>
            <p:cNvPr id="46100" name="Text Box 55"/>
            <p:cNvSpPr txBox="1">
              <a:spLocks noChangeArrowheads="1"/>
            </p:cNvSpPr>
            <p:nvPr/>
          </p:nvSpPr>
          <p:spPr bwMode="auto">
            <a:xfrm>
              <a:off x="10" y="3792"/>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0101100010110101010101010110101010101011101010101110101000101100101101</a:t>
              </a:r>
            </a:p>
          </p:txBody>
        </p:sp>
        <p:sp>
          <p:nvSpPr>
            <p:cNvPr id="46101" name="Rectangle 56"/>
            <p:cNvSpPr>
              <a:spLocks noChangeArrowheads="1"/>
            </p:cNvSpPr>
            <p:nvPr/>
          </p:nvSpPr>
          <p:spPr bwMode="auto">
            <a:xfrm>
              <a:off x="5536" y="379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2" name="Rectangle 57"/>
            <p:cNvSpPr>
              <a:spLocks noChangeArrowheads="1"/>
            </p:cNvSpPr>
            <p:nvPr/>
          </p:nvSpPr>
          <p:spPr bwMode="auto">
            <a:xfrm>
              <a:off x="5296" y="3792"/>
              <a:ext cx="144"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03" name="Rectangle 58"/>
            <p:cNvSpPr>
              <a:spLocks noChangeArrowheads="1"/>
            </p:cNvSpPr>
            <p:nvPr/>
          </p:nvSpPr>
          <p:spPr bwMode="auto">
            <a:xfrm>
              <a:off x="4672" y="3792"/>
              <a:ext cx="528"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04" name="Rectangle 59"/>
            <p:cNvSpPr>
              <a:spLocks noChangeArrowheads="1"/>
            </p:cNvSpPr>
            <p:nvPr/>
          </p:nvSpPr>
          <p:spPr bwMode="auto">
            <a:xfrm>
              <a:off x="3393" y="3792"/>
              <a:ext cx="1023"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05" name="Rectangle 60"/>
            <p:cNvSpPr>
              <a:spLocks noChangeArrowheads="1"/>
            </p:cNvSpPr>
            <p:nvPr/>
          </p:nvSpPr>
          <p:spPr bwMode="auto">
            <a:xfrm>
              <a:off x="0" y="3792"/>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06" name="Rectangle 61"/>
            <p:cNvSpPr>
              <a:spLocks noChangeArrowheads="1"/>
            </p:cNvSpPr>
            <p:nvPr/>
          </p:nvSpPr>
          <p:spPr bwMode="auto">
            <a:xfrm>
              <a:off x="1104" y="3792"/>
              <a:ext cx="22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7" name="Group 67"/>
          <p:cNvGrpSpPr>
            <a:grpSpLocks/>
          </p:cNvGrpSpPr>
          <p:nvPr/>
        </p:nvGrpSpPr>
        <p:grpSpPr bwMode="auto">
          <a:xfrm>
            <a:off x="19050" y="5181600"/>
            <a:ext cx="9118601" cy="369888"/>
            <a:chOff x="12" y="3264"/>
            <a:chExt cx="5744" cy="233"/>
          </a:xfrm>
        </p:grpSpPr>
        <p:sp>
          <p:nvSpPr>
            <p:cNvPr id="46090" name="Text Box 46"/>
            <p:cNvSpPr txBox="1">
              <a:spLocks noChangeArrowheads="1"/>
            </p:cNvSpPr>
            <p:nvPr/>
          </p:nvSpPr>
          <p:spPr bwMode="auto">
            <a:xfrm>
              <a:off x="16" y="3264"/>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091" name="Rectangle 47"/>
            <p:cNvSpPr>
              <a:spLocks noChangeArrowheads="1"/>
            </p:cNvSpPr>
            <p:nvPr/>
          </p:nvSpPr>
          <p:spPr bwMode="auto">
            <a:xfrm>
              <a:off x="5556" y="3264"/>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092" name="Rectangle 48"/>
            <p:cNvSpPr>
              <a:spLocks noChangeArrowheads="1"/>
            </p:cNvSpPr>
            <p:nvPr/>
          </p:nvSpPr>
          <p:spPr bwMode="auto">
            <a:xfrm>
              <a:off x="5304" y="3264"/>
              <a:ext cx="17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3" name="Rectangle 49"/>
            <p:cNvSpPr>
              <a:spLocks noChangeArrowheads="1"/>
            </p:cNvSpPr>
            <p:nvPr/>
          </p:nvSpPr>
          <p:spPr bwMode="auto">
            <a:xfrm>
              <a:off x="4908" y="3264"/>
              <a:ext cx="30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4" name="Rectangle 50"/>
            <p:cNvSpPr>
              <a:spLocks noChangeArrowheads="1"/>
            </p:cNvSpPr>
            <p:nvPr/>
          </p:nvSpPr>
          <p:spPr bwMode="auto">
            <a:xfrm>
              <a:off x="4668" y="3264"/>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5" name="Rectangle 52"/>
            <p:cNvSpPr>
              <a:spLocks noChangeArrowheads="1"/>
            </p:cNvSpPr>
            <p:nvPr/>
          </p:nvSpPr>
          <p:spPr bwMode="auto">
            <a:xfrm>
              <a:off x="2287" y="3268"/>
              <a:ext cx="1029"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6" name="Rectangle 53"/>
            <p:cNvSpPr>
              <a:spLocks noChangeArrowheads="1"/>
            </p:cNvSpPr>
            <p:nvPr/>
          </p:nvSpPr>
          <p:spPr bwMode="auto">
            <a:xfrm>
              <a:off x="1108" y="326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7" name="Rectangle 54"/>
            <p:cNvSpPr>
              <a:spLocks noChangeArrowheads="1"/>
            </p:cNvSpPr>
            <p:nvPr/>
          </p:nvSpPr>
          <p:spPr bwMode="auto">
            <a:xfrm>
              <a:off x="12" y="3264"/>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098" name="Rectangle 64"/>
            <p:cNvSpPr>
              <a:spLocks noChangeArrowheads="1"/>
            </p:cNvSpPr>
            <p:nvPr/>
          </p:nvSpPr>
          <p:spPr bwMode="auto">
            <a:xfrm>
              <a:off x="3405" y="3264"/>
              <a:ext cx="543"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099" name="Rectangle 65"/>
            <p:cNvSpPr>
              <a:spLocks noChangeArrowheads="1"/>
            </p:cNvSpPr>
            <p:nvPr/>
          </p:nvSpPr>
          <p:spPr bwMode="auto">
            <a:xfrm>
              <a:off x="3948" y="326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sp>
        <p:nvSpPr>
          <p:cNvPr id="8" name="TextBox 7"/>
          <p:cNvSpPr txBox="1"/>
          <p:nvPr/>
        </p:nvSpPr>
        <p:spPr>
          <a:xfrm>
            <a:off x="42861" y="1554718"/>
            <a:ext cx="321113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Current state of the stream:</a:t>
            </a:r>
          </a:p>
        </p:txBody>
      </p:sp>
      <p:sp>
        <p:nvSpPr>
          <p:cNvPr id="69" name="TextBox 68"/>
          <p:cNvSpPr txBox="1"/>
          <p:nvPr/>
        </p:nvSpPr>
        <p:spPr>
          <a:xfrm>
            <a:off x="65465" y="2373868"/>
            <a:ext cx="244169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Bit of value 1 arrives</a:t>
            </a:r>
          </a:p>
        </p:txBody>
      </p:sp>
      <p:sp>
        <p:nvSpPr>
          <p:cNvPr id="70" name="TextBox 69"/>
          <p:cNvSpPr txBox="1"/>
          <p:nvPr/>
        </p:nvSpPr>
        <p:spPr>
          <a:xfrm>
            <a:off x="72906" y="3135868"/>
            <a:ext cx="5669116"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Two blue buckets get merged into a yellow bucket</a:t>
            </a:r>
          </a:p>
        </p:txBody>
      </p:sp>
      <p:sp>
        <p:nvSpPr>
          <p:cNvPr id="71" name="TextBox 70"/>
          <p:cNvSpPr txBox="1"/>
          <p:nvPr/>
        </p:nvSpPr>
        <p:spPr>
          <a:xfrm>
            <a:off x="76200" y="3962400"/>
            <a:ext cx="753283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Next bit 1 arrives, new blue bucket is created, then 0 comes, then 1:</a:t>
            </a:r>
          </a:p>
        </p:txBody>
      </p:sp>
      <p:sp>
        <p:nvSpPr>
          <p:cNvPr id="72" name="TextBox 71"/>
          <p:cNvSpPr txBox="1"/>
          <p:nvPr/>
        </p:nvSpPr>
        <p:spPr>
          <a:xfrm>
            <a:off x="38105" y="4812268"/>
            <a:ext cx="2621230"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Buckets get merged…</a:t>
            </a:r>
          </a:p>
        </p:txBody>
      </p:sp>
      <p:sp>
        <p:nvSpPr>
          <p:cNvPr id="73" name="TextBox 72"/>
          <p:cNvSpPr txBox="1"/>
          <p:nvPr/>
        </p:nvSpPr>
        <p:spPr>
          <a:xfrm>
            <a:off x="0" y="5650468"/>
            <a:ext cx="3916457"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State of the buckets after merging</a:t>
            </a:r>
          </a:p>
        </p:txBody>
      </p:sp>
    </p:spTree>
    <p:extLst>
      <p:ext uri="{BB962C8B-B14F-4D97-AF65-F5344CB8AC3E}">
        <p14:creationId xmlns:p14="http://schemas.microsoft.com/office/powerpoint/2010/main" val="47017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a typeface="+mj-ea"/>
              </a:rPr>
              <a:t>DGIM: Buckets</a:t>
            </a:r>
          </a:p>
        </p:txBody>
      </p:sp>
      <p:sp>
        <p:nvSpPr>
          <p:cNvPr id="41988" name="Rectangle 3"/>
          <p:cNvSpPr>
            <a:spLocks noGrp="1" noChangeArrowheads="1"/>
          </p:cNvSpPr>
          <p:nvPr>
            <p:ph idx="1"/>
          </p:nvPr>
        </p:nvSpPr>
        <p:spPr/>
        <p:txBody>
          <a:bodyPr>
            <a:normAutofit/>
          </a:bodyPr>
          <a:lstStyle/>
          <a:p>
            <a:pPr marL="609600" indent="-609600"/>
            <a:r>
              <a:rPr lang="en-US" sz="2400" dirty="0"/>
              <a:t>A </a:t>
            </a:r>
            <a:r>
              <a:rPr lang="en-US" sz="2400" b="1" i="1" dirty="0">
                <a:solidFill>
                  <a:srgbClr val="FF0066"/>
                </a:solidFill>
              </a:rPr>
              <a:t>bucket</a:t>
            </a:r>
            <a:r>
              <a:rPr lang="en-US" sz="2400" dirty="0"/>
              <a:t> in the DGIM method is a record consisting of:</a:t>
            </a:r>
          </a:p>
          <a:p>
            <a:pPr lvl="1"/>
            <a:r>
              <a:rPr lang="en-US" sz="2000" b="1" dirty="0">
                <a:solidFill>
                  <a:srgbClr val="D60093"/>
                </a:solidFill>
                <a:ea typeface="ＭＳ Ｐゴシック" pitchFamily="34" charset="-128"/>
              </a:rPr>
              <a:t>(A)</a:t>
            </a:r>
            <a:r>
              <a:rPr lang="en-US" sz="2000" b="1" dirty="0">
                <a:ea typeface="ＭＳ Ｐゴシック" pitchFamily="34" charset="-128"/>
              </a:rPr>
              <a:t> The timestamp of its end </a:t>
            </a:r>
            <a:r>
              <a:rPr lang="en-US" sz="2000" b="1" dirty="0">
                <a:solidFill>
                  <a:schemeClr val="bg1">
                    <a:lumMod val="50000"/>
                  </a:schemeClr>
                </a:solidFill>
                <a:ea typeface="ＭＳ Ｐゴシック" pitchFamily="34" charset="-128"/>
              </a:rPr>
              <a:t>[O(log</a:t>
            </a:r>
            <a:r>
              <a:rPr lang="en-US" sz="2000" b="1" i="1" baseline="-25000" dirty="0"/>
              <a:t>2</a:t>
            </a:r>
            <a:r>
              <a:rPr lang="en-US" sz="2000" b="1" dirty="0">
                <a:solidFill>
                  <a:schemeClr val="bg1">
                    <a:lumMod val="50000"/>
                  </a:schemeClr>
                </a:solidFill>
                <a:ea typeface="ＭＳ Ｐゴシック" pitchFamily="34" charset="-128"/>
              </a:rPr>
              <a:t> </a:t>
            </a:r>
            <a:r>
              <a:rPr lang="en-US" sz="2000" b="1" i="1" dirty="0">
                <a:solidFill>
                  <a:schemeClr val="bg1">
                    <a:lumMod val="50000"/>
                  </a:schemeClr>
                </a:solidFill>
                <a:ea typeface="ＭＳ Ｐゴシック" pitchFamily="34" charset="-128"/>
              </a:rPr>
              <a:t>N</a:t>
            </a:r>
            <a:r>
              <a:rPr lang="en-US" sz="2000" b="1" dirty="0">
                <a:solidFill>
                  <a:schemeClr val="bg1">
                    <a:lumMod val="50000"/>
                  </a:schemeClr>
                </a:solidFill>
                <a:ea typeface="ＭＳ Ｐゴシック" pitchFamily="34" charset="-128"/>
              </a:rPr>
              <a:t>) bits]</a:t>
            </a:r>
          </a:p>
          <a:p>
            <a:pPr lvl="1"/>
            <a:r>
              <a:rPr lang="en-US" sz="2000" b="1" dirty="0">
                <a:solidFill>
                  <a:srgbClr val="D60093"/>
                </a:solidFill>
              </a:rPr>
              <a:t>(B)</a:t>
            </a:r>
            <a:r>
              <a:rPr lang="en-US" sz="2000" b="1" dirty="0"/>
              <a:t> </a:t>
            </a:r>
            <a:r>
              <a:rPr lang="en-US" sz="2000" b="1" dirty="0">
                <a:ea typeface="ＭＳ Ｐゴシック" pitchFamily="34" charset="-128"/>
              </a:rPr>
              <a:t>The number of 1s between its beginning and end </a:t>
            </a:r>
            <a:r>
              <a:rPr lang="en-US" sz="2000" b="1" dirty="0">
                <a:solidFill>
                  <a:schemeClr val="bg1">
                    <a:lumMod val="50000"/>
                  </a:schemeClr>
                </a:solidFill>
                <a:ea typeface="ＭＳ Ｐゴシック" pitchFamily="34" charset="-128"/>
              </a:rPr>
              <a:t>[O(log</a:t>
            </a:r>
            <a:r>
              <a:rPr lang="en-US" sz="2000" b="1" i="1" baseline="-25000" dirty="0"/>
              <a:t>2</a:t>
            </a:r>
            <a:r>
              <a:rPr lang="en-US" sz="2000" b="1" dirty="0">
                <a:solidFill>
                  <a:schemeClr val="bg1">
                    <a:lumMod val="50000"/>
                  </a:schemeClr>
                </a:solidFill>
                <a:ea typeface="ＭＳ Ｐゴシック" pitchFamily="34" charset="-128"/>
              </a:rPr>
              <a:t> log</a:t>
            </a:r>
            <a:r>
              <a:rPr lang="en-US" sz="2000" b="1" i="1" baseline="-25000" dirty="0"/>
              <a:t>2</a:t>
            </a:r>
            <a:r>
              <a:rPr lang="en-US" sz="2000" b="1" dirty="0">
                <a:solidFill>
                  <a:schemeClr val="bg1">
                    <a:lumMod val="50000"/>
                  </a:schemeClr>
                </a:solidFill>
                <a:ea typeface="ＭＳ Ｐゴシック" pitchFamily="34" charset="-128"/>
              </a:rPr>
              <a:t> </a:t>
            </a:r>
            <a:r>
              <a:rPr lang="en-US" sz="2000" b="1" i="1" dirty="0">
                <a:solidFill>
                  <a:schemeClr val="bg1">
                    <a:lumMod val="50000"/>
                  </a:schemeClr>
                </a:solidFill>
                <a:ea typeface="ＭＳ Ｐゴシック" pitchFamily="34" charset="-128"/>
              </a:rPr>
              <a:t>N</a:t>
            </a:r>
            <a:r>
              <a:rPr lang="en-US" sz="2000" b="1" dirty="0">
                <a:solidFill>
                  <a:schemeClr val="bg1">
                    <a:lumMod val="50000"/>
                  </a:schemeClr>
                </a:solidFill>
                <a:ea typeface="ＭＳ Ｐゴシック" pitchFamily="34" charset="-128"/>
              </a:rPr>
              <a:t>) bits] </a:t>
            </a:r>
          </a:p>
          <a:p>
            <a:pPr lvl="2"/>
            <a:r>
              <a:rPr lang="en-US" sz="2000" b="1" dirty="0">
                <a:solidFill>
                  <a:schemeClr val="bg1">
                    <a:lumMod val="50000"/>
                  </a:schemeClr>
                </a:solidFill>
                <a:ea typeface="ＭＳ Ｐゴシック" pitchFamily="34" charset="-128"/>
              </a:rPr>
              <a:t>log</a:t>
            </a:r>
            <a:r>
              <a:rPr lang="en-US" sz="2000" b="1" i="1" baseline="-25000" dirty="0"/>
              <a:t>2</a:t>
            </a:r>
            <a:r>
              <a:rPr lang="en-US" sz="2000" b="1" dirty="0">
                <a:solidFill>
                  <a:schemeClr val="bg1">
                    <a:lumMod val="50000"/>
                  </a:schemeClr>
                </a:solidFill>
                <a:ea typeface="ＭＳ Ｐゴシック" pitchFamily="34" charset="-128"/>
              </a:rPr>
              <a:t> </a:t>
            </a:r>
            <a:r>
              <a:rPr lang="en-US" sz="2000" b="1" i="1" dirty="0">
                <a:solidFill>
                  <a:schemeClr val="bg1">
                    <a:lumMod val="50000"/>
                  </a:schemeClr>
                </a:solidFill>
                <a:ea typeface="ＭＳ Ｐゴシック" pitchFamily="34" charset="-128"/>
              </a:rPr>
              <a:t>N</a:t>
            </a:r>
            <a:r>
              <a:rPr lang="en-US" sz="2000" b="1" dirty="0">
                <a:solidFill>
                  <a:schemeClr val="bg1">
                    <a:lumMod val="50000"/>
                  </a:schemeClr>
                </a:solidFill>
                <a:ea typeface="ＭＳ Ｐゴシック" pitchFamily="34" charset="-128"/>
              </a:rPr>
              <a:t> is the maximum # of bit, X, in a  bucket (of size N)</a:t>
            </a:r>
          </a:p>
          <a:p>
            <a:pPr lvl="2"/>
            <a:r>
              <a:rPr lang="en-US" sz="2000" b="1" dirty="0">
                <a:solidFill>
                  <a:schemeClr val="bg1">
                    <a:lumMod val="50000"/>
                  </a:schemeClr>
                </a:solidFill>
                <a:ea typeface="ＭＳ Ｐゴシック" pitchFamily="34" charset="-128"/>
              </a:rPr>
              <a:t>to store X, we need log</a:t>
            </a:r>
            <a:r>
              <a:rPr lang="en-US" sz="2000" b="1" i="1" baseline="-25000" dirty="0"/>
              <a:t>2</a:t>
            </a:r>
            <a:r>
              <a:rPr lang="en-US" sz="2000" b="1" dirty="0">
                <a:solidFill>
                  <a:schemeClr val="bg1">
                    <a:lumMod val="50000"/>
                  </a:schemeClr>
                </a:solidFill>
                <a:ea typeface="ＭＳ Ｐゴシック" pitchFamily="34" charset="-128"/>
              </a:rPr>
              <a:t> X bits</a:t>
            </a:r>
          </a:p>
          <a:p>
            <a:pPr marL="609600" indent="-609600"/>
            <a:r>
              <a:rPr lang="en-US" sz="2400" b="1" dirty="0">
                <a:solidFill>
                  <a:srgbClr val="0000FF"/>
                </a:solidFill>
              </a:rPr>
              <a:t>Constraint on buckets:</a:t>
            </a:r>
            <a:r>
              <a:rPr lang="en-US" sz="2400" dirty="0">
                <a:solidFill>
                  <a:srgbClr val="0000FF"/>
                </a:solidFill>
              </a:rPr>
              <a:t> </a:t>
            </a:r>
            <a:br>
              <a:rPr lang="en-US" sz="2400" dirty="0">
                <a:solidFill>
                  <a:srgbClr val="0000FF"/>
                </a:solidFill>
              </a:rPr>
            </a:br>
            <a:r>
              <a:rPr lang="en-US" sz="2400" dirty="0"/>
              <a:t>Number of </a:t>
            </a:r>
            <a:r>
              <a:rPr lang="en-US" sz="2400" b="1" dirty="0"/>
              <a:t>1s</a:t>
            </a:r>
            <a:r>
              <a:rPr lang="en-US" sz="2400" dirty="0"/>
              <a:t> must be a power of </a:t>
            </a:r>
            <a:r>
              <a:rPr lang="en-US" sz="2400" b="1" dirty="0"/>
              <a:t>2</a:t>
            </a:r>
          </a:p>
          <a:p>
            <a:pPr marL="902208" lvl="1" indent="-609600"/>
            <a:r>
              <a:rPr lang="en-US" sz="2000" dirty="0">
                <a:ea typeface="ＭＳ Ｐゴシック" pitchFamily="34" charset="-128"/>
              </a:rPr>
              <a:t>That explains the </a:t>
            </a:r>
            <a:r>
              <a:rPr lang="en-US" sz="2000" b="1" dirty="0">
                <a:ea typeface="ＭＳ Ｐゴシック" pitchFamily="34" charset="-128"/>
              </a:rPr>
              <a:t>O(log</a:t>
            </a:r>
            <a:r>
              <a:rPr lang="en-US" sz="2000" b="1" i="1" baseline="-25000" dirty="0"/>
              <a:t>2</a:t>
            </a:r>
            <a:r>
              <a:rPr lang="en-US" sz="2000" b="1" dirty="0">
                <a:ea typeface="ＭＳ Ｐゴシック" pitchFamily="34" charset="-128"/>
              </a:rPr>
              <a:t> log</a:t>
            </a:r>
            <a:r>
              <a:rPr lang="en-US" sz="2000" b="1" i="1" baseline="-25000" dirty="0"/>
              <a:t>2</a:t>
            </a:r>
            <a:r>
              <a:rPr lang="en-US" sz="2000" b="1" dirty="0">
                <a:ea typeface="ＭＳ Ｐゴシック" pitchFamily="34" charset="-128"/>
              </a:rPr>
              <a:t> </a:t>
            </a:r>
            <a:r>
              <a:rPr lang="en-US" sz="2000" b="1" i="1" dirty="0">
                <a:ea typeface="ＭＳ Ｐゴシック" pitchFamily="34" charset="-128"/>
              </a:rPr>
              <a:t>N)</a:t>
            </a:r>
            <a:r>
              <a:rPr lang="en-US" sz="2000" b="1" dirty="0">
                <a:ea typeface="ＭＳ Ｐゴシック" pitchFamily="34" charset="-128"/>
              </a:rPr>
              <a:t> </a:t>
            </a:r>
            <a:r>
              <a:rPr lang="en-US" sz="2000" dirty="0">
                <a:ea typeface="ＭＳ Ｐゴシック" pitchFamily="34" charset="-128"/>
              </a:rPr>
              <a:t> in</a:t>
            </a:r>
            <a:r>
              <a:rPr lang="en-US" sz="2000" b="1" dirty="0">
                <a:ea typeface="ＭＳ Ｐゴシック" pitchFamily="34" charset="-128"/>
              </a:rPr>
              <a:t> </a:t>
            </a:r>
            <a:r>
              <a:rPr lang="en-US" sz="2000" b="1" dirty="0">
                <a:solidFill>
                  <a:srgbClr val="D60093"/>
                </a:solidFill>
                <a:ea typeface="ＭＳ Ｐゴシック" pitchFamily="34" charset="-128"/>
              </a:rPr>
              <a:t>(B)</a:t>
            </a:r>
            <a:r>
              <a:rPr lang="en-US" sz="2000" b="1" dirty="0">
                <a:solidFill>
                  <a:schemeClr val="accent2"/>
                </a:solidFill>
                <a:ea typeface="ＭＳ Ｐゴシック" pitchFamily="34" charset="-128"/>
              </a:rPr>
              <a:t> </a:t>
            </a:r>
            <a:r>
              <a:rPr lang="en-US" sz="2000" b="1" dirty="0"/>
              <a:t>above</a:t>
            </a:r>
          </a:p>
        </p:txBody>
      </p:sp>
      <p:sp>
        <p:nvSpPr>
          <p:cNvPr id="41986" name="Slide Number Placeholder 5"/>
          <p:cNvSpPr>
            <a:spLocks noGrp="1"/>
          </p:cNvSpPr>
          <p:nvPr>
            <p:ph type="sldNum" sz="quarter" idx="12"/>
          </p:nvPr>
        </p:nvSpPr>
        <p:spPr bwMode="auto">
          <a:noFill/>
          <a:ln>
            <a:miter lim="800000"/>
            <a:headEnd/>
            <a:tailEnd/>
          </a:ln>
        </p:spPr>
        <p:txBody>
          <a:bodyPr/>
          <a:lstStyle/>
          <a:p>
            <a:fld id="{C2826659-63FF-4646-9523-90AB881C4761}" type="slidenum">
              <a:rPr lang="en-US"/>
              <a:pPr/>
              <a:t>107</a:t>
            </a:fld>
            <a:endParaRPr lang="en-US"/>
          </a:p>
        </p:txBody>
      </p:sp>
      <p:grpSp>
        <p:nvGrpSpPr>
          <p:cNvPr id="7" name="Group 33"/>
          <p:cNvGrpSpPr>
            <a:grpSpLocks/>
          </p:cNvGrpSpPr>
          <p:nvPr/>
        </p:nvGrpSpPr>
        <p:grpSpPr bwMode="auto">
          <a:xfrm>
            <a:off x="76200" y="5902766"/>
            <a:ext cx="9131305" cy="369888"/>
            <a:chOff x="-6" y="2400"/>
            <a:chExt cx="5752" cy="233"/>
          </a:xfrm>
        </p:grpSpPr>
        <p:sp>
          <p:nvSpPr>
            <p:cNvPr id="8" name="Text Box 3"/>
            <p:cNvSpPr txBox="1">
              <a:spLocks noChangeArrowheads="1"/>
            </p:cNvSpPr>
            <p:nvPr/>
          </p:nvSpPr>
          <p:spPr bwMode="auto">
            <a:xfrm>
              <a:off x="4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6260068"/>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6425054"/>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6425054"/>
            <a:ext cx="4419600" cy="0"/>
          </a:xfrm>
          <a:prstGeom prst="line">
            <a:avLst/>
          </a:prstGeom>
          <a:noFill/>
          <a:ln w="28575">
            <a:solidFill>
              <a:srgbClr val="008000"/>
            </a:solidFill>
            <a:round/>
            <a:headEnd/>
            <a:tailEnd type="triangle" w="med" len="med"/>
          </a:ln>
        </p:spPr>
        <p:txBody>
          <a:bodyPr/>
          <a:lstStyle/>
          <a:p>
            <a:endParaRPr lang="en-US"/>
          </a:p>
        </p:txBody>
      </p:sp>
    </p:spTree>
    <p:extLst>
      <p:ext uri="{BB962C8B-B14F-4D97-AF65-F5344CB8AC3E}">
        <p14:creationId xmlns:p14="http://schemas.microsoft.com/office/powerpoint/2010/main" val="23055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for each bucket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Timestamp: 0..N-1 (N is the window size)</a:t>
                </a:r>
              </a:p>
              <a:p>
                <a:pPr lvl="1"/>
                <a:r>
                  <a:rPr lang="en-US" dirty="0"/>
                  <a:t>So </a:t>
                </a:r>
                <a:r>
                  <a:rPr lang="en-US" b="1" i="1" dirty="0"/>
                  <a:t>log</a:t>
                </a:r>
                <a:r>
                  <a:rPr lang="en-US" b="1" i="1" baseline="-25000" dirty="0"/>
                  <a:t>2</a:t>
                </a:r>
                <a:r>
                  <a:rPr lang="en-US" b="1" i="1" dirty="0"/>
                  <a:t>N</a:t>
                </a:r>
                <a:r>
                  <a:rPr lang="en-US" dirty="0"/>
                  <a:t> bits</a:t>
                </a:r>
              </a:p>
              <a:p>
                <a:pPr lvl="1"/>
                <a:endParaRPr lang="en-US" dirty="0"/>
              </a:p>
              <a:p>
                <a:r>
                  <a:rPr lang="en-US" dirty="0"/>
                  <a:t>Number of 1’s: </a:t>
                </a:r>
                <a:r>
                  <a:rPr lang="en-US" b="1" i="1" dirty="0"/>
                  <a:t>2</a:t>
                </a:r>
                <a:r>
                  <a:rPr lang="en-US" b="1" i="1" baseline="30000" dirty="0"/>
                  <a:t>j</a:t>
                </a:r>
                <a:r>
                  <a:rPr lang="en-US" b="1" i="1" dirty="0"/>
                  <a:t>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dirty="0"/>
                  <a:t> </a:t>
                </a:r>
                <a:r>
                  <a:rPr lang="en-US" b="1" i="1" dirty="0"/>
                  <a:t>N</a:t>
                </a:r>
                <a:r>
                  <a:rPr lang="en-US" dirty="0"/>
                  <a:t>, </a:t>
                </a:r>
                <a:r>
                  <a:rPr lang="en-US" b="1" i="1" dirty="0"/>
                  <a:t>j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i="1" dirty="0"/>
                  <a:t>log</a:t>
                </a:r>
                <a:r>
                  <a:rPr lang="en-US" b="1" i="1" baseline="-25000" dirty="0"/>
                  <a:t>2</a:t>
                </a:r>
                <a:r>
                  <a:rPr lang="en-US" b="1" i="1" dirty="0"/>
                  <a:t>N</a:t>
                </a:r>
              </a:p>
              <a:p>
                <a:pPr lvl="1"/>
                <a:r>
                  <a:rPr lang="en-US" dirty="0"/>
                  <a:t>So </a:t>
                </a:r>
                <a:r>
                  <a:rPr lang="en-US" b="1" i="1" dirty="0"/>
                  <a:t>log</a:t>
                </a:r>
                <a:r>
                  <a:rPr lang="en-US" b="1" i="1" baseline="-25000" dirty="0"/>
                  <a:t>2</a:t>
                </a:r>
                <a:r>
                  <a:rPr lang="en-US" b="1" i="1" dirty="0"/>
                  <a:t>(log</a:t>
                </a:r>
                <a:r>
                  <a:rPr lang="en-US" b="1" i="1" baseline="-25000" dirty="0"/>
                  <a:t>2</a:t>
                </a:r>
                <a:r>
                  <a:rPr lang="en-US" b="1" i="1" dirty="0"/>
                  <a:t>N)</a:t>
                </a:r>
                <a:r>
                  <a:rPr lang="en-US" dirty="0"/>
                  <a:t> for representing </a:t>
                </a:r>
                <a:r>
                  <a:rPr lang="en-US" b="1" i="1" dirty="0"/>
                  <a:t>j</a:t>
                </a:r>
              </a:p>
              <a:p>
                <a:pPr lvl="1"/>
                <a:r>
                  <a:rPr lang="en-US" dirty="0"/>
                  <a:t>Can ignore; too small comparing to the timestamp requirement</a:t>
                </a:r>
              </a:p>
              <a:p>
                <a:endParaRPr lang="en-US" dirty="0"/>
              </a:p>
              <a:p>
                <a:r>
                  <a:rPr lang="en-US" dirty="0"/>
                  <a:t>Each bucket requires </a:t>
                </a:r>
                <a14:m>
                  <m:oMath xmlns:m="http://schemas.openxmlformats.org/officeDocument/2006/math">
                    <m:r>
                      <a:rPr lang="en-US" b="1" i="1" dirty="0">
                        <a:latin typeface="Cambria Math" panose="02040503050406030204" pitchFamily="18" charset="0"/>
                        <a:ea typeface="Cambria Math" panose="02040503050406030204" pitchFamily="18" charset="0"/>
                      </a:rPr>
                      <m:t>≈</m:t>
                    </m:r>
                  </m:oMath>
                </a14:m>
                <a:r>
                  <a:rPr lang="en-US" dirty="0"/>
                  <a:t> </a:t>
                </a:r>
                <a:r>
                  <a:rPr lang="en-US" b="1" i="1" dirty="0"/>
                  <a:t>O(log</a:t>
                </a:r>
                <a:r>
                  <a:rPr lang="en-US" b="1" i="1" baseline="-25000" dirty="0"/>
                  <a:t>2</a:t>
                </a:r>
                <a:r>
                  <a:rPr lang="en-US" b="1" i="1" dirty="0"/>
                  <a:t>N)</a:t>
                </a:r>
                <a:endParaRPr lang="en-US" dirty="0"/>
              </a:p>
              <a:p>
                <a:pPr marL="457200" lvl="1" indent="0">
                  <a:buNone/>
                </a:pPr>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2801" r="-1698" b="-14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108</a:t>
            </a:fld>
            <a:endParaRPr lang="en-US"/>
          </a:p>
        </p:txBody>
      </p:sp>
    </p:spTree>
    <p:extLst>
      <p:ext uri="{BB962C8B-B14F-4D97-AF65-F5344CB8AC3E}">
        <p14:creationId xmlns:p14="http://schemas.microsoft.com/office/powerpoint/2010/main" val="19865234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requirements of DGIM</a:t>
            </a:r>
          </a:p>
        </p:txBody>
      </p:sp>
      <p:sp>
        <p:nvSpPr>
          <p:cNvPr id="3" name="Content Placeholder 2"/>
          <p:cNvSpPr>
            <a:spLocks noGrp="1"/>
          </p:cNvSpPr>
          <p:nvPr>
            <p:ph idx="1"/>
          </p:nvPr>
        </p:nvSpPr>
        <p:spPr/>
        <p:txBody>
          <a:bodyPr>
            <a:normAutofit lnSpcReduction="10000"/>
          </a:bodyPr>
          <a:lstStyle/>
          <a:p>
            <a:pPr lvl="1"/>
            <a:endParaRPr lang="en-US" dirty="0"/>
          </a:p>
          <a:p>
            <a:r>
              <a:rPr lang="en-US" dirty="0"/>
              <a:t>At most 2*j buckets</a:t>
            </a:r>
          </a:p>
          <a:p>
            <a:pPr lvl="1"/>
            <a:r>
              <a:rPr lang="en-US" dirty="0"/>
              <a:t>of sizes: 2</a:t>
            </a:r>
            <a:r>
              <a:rPr lang="en-US" baseline="30000" dirty="0"/>
              <a:t>j</a:t>
            </a:r>
            <a:r>
              <a:rPr lang="en-US" dirty="0"/>
              <a:t>, 2</a:t>
            </a:r>
            <a:r>
              <a:rPr lang="en-US" baseline="30000" dirty="0"/>
              <a:t>j-1</a:t>
            </a:r>
            <a:r>
              <a:rPr lang="en-US" dirty="0"/>
              <a:t>, …, 1 (at most two for each size)</a:t>
            </a:r>
          </a:p>
          <a:p>
            <a:pPr lvl="1"/>
            <a:endParaRPr lang="en-US" dirty="0"/>
          </a:p>
          <a:p>
            <a:r>
              <a:rPr lang="en-US" dirty="0"/>
              <a:t>Size of the largest bucket </a:t>
            </a:r>
            <a:r>
              <a:rPr lang="en-US" b="1" i="1" dirty="0"/>
              <a:t>2</a:t>
            </a:r>
            <a:r>
              <a:rPr lang="en-US" b="1" i="1" baseline="30000" dirty="0"/>
              <a:t>j</a:t>
            </a:r>
            <a:r>
              <a:rPr lang="en-US" b="1" i="1" dirty="0"/>
              <a:t> ≤ N</a:t>
            </a:r>
          </a:p>
          <a:p>
            <a:pPr lvl="1"/>
            <a:r>
              <a:rPr lang="en-US" dirty="0"/>
              <a:t>So </a:t>
            </a:r>
            <a:r>
              <a:rPr lang="en-US" b="1" i="1" dirty="0"/>
              <a:t>j ≤ log</a:t>
            </a:r>
            <a:r>
              <a:rPr lang="en-US" b="1" i="1" baseline="-25000" dirty="0"/>
              <a:t>2</a:t>
            </a:r>
            <a:r>
              <a:rPr lang="en-US" b="1" i="1" dirty="0"/>
              <a:t>N </a:t>
            </a:r>
            <a:r>
              <a:rPr lang="en-US" dirty="0"/>
              <a:t>and</a:t>
            </a:r>
            <a:r>
              <a:rPr lang="en-US" b="1" i="1" dirty="0"/>
              <a:t> 2j ≤ 2log</a:t>
            </a:r>
            <a:r>
              <a:rPr lang="en-US" b="1" i="1" baseline="-25000" dirty="0"/>
              <a:t>2 </a:t>
            </a:r>
            <a:r>
              <a:rPr lang="en-US" b="1" i="1" dirty="0"/>
              <a:t>N </a:t>
            </a:r>
          </a:p>
          <a:p>
            <a:pPr lvl="1"/>
            <a:endParaRPr lang="en-US" b="1" dirty="0"/>
          </a:p>
          <a:p>
            <a:r>
              <a:rPr lang="en-US" dirty="0"/>
              <a:t>Total storage: </a:t>
            </a:r>
            <a:r>
              <a:rPr lang="en-US" b="1" i="1" dirty="0"/>
              <a:t>O(log</a:t>
            </a:r>
            <a:r>
              <a:rPr lang="en-US" b="1" i="1" baseline="-25000" dirty="0"/>
              <a:t>2</a:t>
            </a:r>
            <a:r>
              <a:rPr lang="en-US" b="1" i="1" dirty="0"/>
              <a:t>N * log</a:t>
            </a:r>
            <a:r>
              <a:rPr lang="en-US" b="1" i="1" baseline="-25000" dirty="0"/>
              <a:t>2</a:t>
            </a:r>
            <a:r>
              <a:rPr lang="en-US" b="1" i="1" dirty="0"/>
              <a:t>N) </a:t>
            </a:r>
            <a:r>
              <a:rPr lang="en-US" dirty="0"/>
              <a:t>or </a:t>
            </a:r>
            <a:r>
              <a:rPr lang="en-US" b="1" i="1" dirty="0"/>
              <a:t>O(log</a:t>
            </a:r>
            <a:r>
              <a:rPr lang="en-US" b="1" i="1" baseline="30000" dirty="0"/>
              <a:t>2</a:t>
            </a:r>
            <a:r>
              <a:rPr lang="en-US" b="1" i="1" dirty="0"/>
              <a:t>N)</a:t>
            </a:r>
          </a:p>
          <a:p>
            <a:pPr lvl="1"/>
            <a:r>
              <a:rPr lang="en-US" dirty="0"/>
              <a:t>Recall that each bucket requires </a:t>
            </a:r>
            <a:r>
              <a:rPr lang="en-US" b="1" i="1" dirty="0"/>
              <a:t>O(log</a:t>
            </a:r>
            <a:r>
              <a:rPr lang="en-US" b="1" i="1" baseline="-25000" dirty="0"/>
              <a:t>2</a:t>
            </a:r>
            <a:r>
              <a:rPr lang="en-US" b="1" i="1" dirty="0"/>
              <a:t>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109</a:t>
            </a:fld>
            <a:endParaRPr lang="en-US"/>
          </a:p>
        </p:txBody>
      </p:sp>
    </p:spTree>
    <p:extLst>
      <p:ext uri="{BB962C8B-B14F-4D97-AF65-F5344CB8AC3E}">
        <p14:creationId xmlns:p14="http://schemas.microsoft.com/office/powerpoint/2010/main" val="309141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Sampling</a:t>
            </a:r>
            <a:br>
              <a:rPr lang="en-US" dirty="0"/>
            </a:br>
            <a:r>
              <a:rPr lang="en-US" dirty="0"/>
              <a:t>fixed-portion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0575943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bwMode="auto">
          <a:noFill/>
          <a:ln>
            <a:miter lim="800000"/>
            <a:headEnd/>
            <a:tailEnd/>
          </a:ln>
        </p:spPr>
        <p:txBody>
          <a:bodyPr/>
          <a:lstStyle/>
          <a:p>
            <a:fld id="{DE652E42-2152-4CA4-A973-A1348F4F8EED}" type="slidenum">
              <a:rPr lang="en-US"/>
              <a:pPr/>
              <a:t>110</a:t>
            </a:fld>
            <a:endParaRPr lang="en-US"/>
          </a:p>
        </p:txBody>
      </p:sp>
      <p:sp>
        <p:nvSpPr>
          <p:cNvPr id="25602" name="Rectangle 2"/>
          <p:cNvSpPr>
            <a:spLocks noGrp="1" noChangeArrowheads="1"/>
          </p:cNvSpPr>
          <p:nvPr>
            <p:ph type="title"/>
          </p:nvPr>
        </p:nvSpPr>
        <p:spPr/>
        <p:txBody>
          <a:bodyPr/>
          <a:lstStyle/>
          <a:p>
            <a:pPr>
              <a:defRPr/>
            </a:pPr>
            <a:r>
              <a:rPr lang="en-US" dirty="0">
                <a:ea typeface="+mj-ea"/>
              </a:rPr>
              <a:t>How to Query?</a:t>
            </a:r>
          </a:p>
        </p:txBody>
      </p:sp>
      <p:sp>
        <p:nvSpPr>
          <p:cNvPr id="47108" name="Rectangle 3"/>
          <p:cNvSpPr>
            <a:spLocks noGrp="1" noChangeArrowheads="1"/>
          </p:cNvSpPr>
          <p:nvPr>
            <p:ph type="body" idx="1"/>
          </p:nvPr>
        </p:nvSpPr>
        <p:spPr/>
        <p:txBody>
          <a:bodyPr>
            <a:normAutofit lnSpcReduction="10000"/>
          </a:bodyPr>
          <a:lstStyle/>
          <a:p>
            <a:pPr marL="609600" indent="-609600"/>
            <a:r>
              <a:rPr lang="en-US" b="1" dirty="0">
                <a:solidFill>
                  <a:srgbClr val="D60093"/>
                </a:solidFill>
              </a:rPr>
              <a:t>To estimate the number of 1s in the most recent </a:t>
            </a:r>
            <a:r>
              <a:rPr lang="en-US" b="1" i="1" dirty="0">
                <a:solidFill>
                  <a:srgbClr val="D60093"/>
                </a:solidFill>
              </a:rPr>
              <a:t>N</a:t>
            </a:r>
            <a:r>
              <a:rPr lang="en-US" b="1" dirty="0">
                <a:solidFill>
                  <a:srgbClr val="D60093"/>
                </a:solidFill>
              </a:rPr>
              <a:t> bits:</a:t>
            </a:r>
          </a:p>
          <a:p>
            <a:pPr marL="990600" lvl="1" indent="-533400">
              <a:buFont typeface="Monotype Sorts" pitchFamily="-107" charset="2"/>
              <a:buAutoNum type="arabicPeriod"/>
            </a:pPr>
            <a:r>
              <a:rPr lang="en-US" b="1" dirty="0">
                <a:ea typeface="ＭＳ Ｐゴシック" pitchFamily="34" charset="-128"/>
              </a:rPr>
              <a:t>Sum the sizes of all buckets </a:t>
            </a:r>
            <a:r>
              <a:rPr lang="en-US" b="1" dirty="0">
                <a:solidFill>
                  <a:srgbClr val="2642E0"/>
                </a:solidFill>
                <a:ea typeface="ＭＳ Ｐゴシック" pitchFamily="34" charset="-128"/>
              </a:rPr>
              <a:t>but the last</a:t>
            </a:r>
          </a:p>
          <a:p>
            <a:pPr marL="1886712" lvl="5" indent="-533400">
              <a:buNone/>
            </a:pPr>
            <a:r>
              <a:rPr lang="en-US" b="1" dirty="0">
                <a:solidFill>
                  <a:schemeClr val="bg1">
                    <a:lumMod val="50000"/>
                  </a:schemeClr>
                </a:solidFill>
                <a:ea typeface="ＭＳ Ｐゴシック" pitchFamily="34" charset="-128"/>
              </a:rPr>
              <a:t>(note “size” means the number of 1s in the bucket)</a:t>
            </a:r>
          </a:p>
          <a:p>
            <a:pPr marL="990600" lvl="1" indent="-533400">
              <a:buFont typeface="Monotype Sorts" pitchFamily="-107" charset="2"/>
              <a:buAutoNum type="arabicPeriod"/>
            </a:pPr>
            <a:r>
              <a:rPr lang="en-US" b="1" dirty="0">
                <a:ea typeface="ＭＳ Ｐゴシック" pitchFamily="34" charset="-128"/>
              </a:rPr>
              <a:t>Add half the size of the last bucket</a:t>
            </a:r>
          </a:p>
          <a:p>
            <a:pPr marL="609600" indent="-609600"/>
            <a:endParaRPr lang="en-US" dirty="0">
              <a:solidFill>
                <a:schemeClr val="accent2"/>
              </a:solidFill>
            </a:endParaRPr>
          </a:p>
          <a:p>
            <a:pPr marL="609600" indent="-609600"/>
            <a:r>
              <a:rPr lang="en-US" b="1" dirty="0">
                <a:solidFill>
                  <a:srgbClr val="0000FF"/>
                </a:solidFill>
              </a:rPr>
              <a:t>Remember:</a:t>
            </a:r>
            <a:r>
              <a:rPr lang="en-US" b="1" dirty="0"/>
              <a:t> </a:t>
            </a:r>
            <a:r>
              <a:rPr lang="en-US" dirty="0"/>
              <a:t>We do not know how many </a:t>
            </a:r>
            <a:r>
              <a:rPr lang="en-US" b="1" dirty="0"/>
              <a:t>1s </a:t>
            </a:r>
            <a:br>
              <a:rPr lang="en-US" dirty="0"/>
            </a:br>
            <a:r>
              <a:rPr lang="en-US" dirty="0"/>
              <a:t>of the last bucket are still within the wanted window</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6792076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2" name="Footer Placeholder 31"/>
          <p:cNvSpPr>
            <a:spLocks noGrp="1"/>
          </p:cNvSpPr>
          <p:nvPr>
            <p:ph type="ftr" sz="quarter" idx="11"/>
          </p:nvPr>
        </p:nvSpPr>
        <p:spPr/>
        <p:txBody>
          <a:bodyPr/>
          <a:lstStyle/>
          <a:p>
            <a:r>
              <a:rPr lang="en-US"/>
              <a:t>J. Leskovec, A. Rajaraman, J. Ullman: Mining of Massive Datasets, http://www.mmds.org</a:t>
            </a:r>
          </a:p>
        </p:txBody>
      </p:sp>
      <p:sp>
        <p:nvSpPr>
          <p:cNvPr id="39938" name="Slide Number Placeholder 4"/>
          <p:cNvSpPr>
            <a:spLocks noGrp="1"/>
          </p:cNvSpPr>
          <p:nvPr>
            <p:ph type="sldNum" sz="quarter" idx="12"/>
          </p:nvPr>
        </p:nvSpPr>
        <p:spPr bwMode="auto">
          <a:noFill/>
          <a:ln>
            <a:miter lim="800000"/>
            <a:headEnd/>
            <a:tailEnd/>
          </a:ln>
        </p:spPr>
        <p:txBody>
          <a:bodyPr/>
          <a:lstStyle/>
          <a:p>
            <a:fld id="{8F850B7C-C16F-413A-9012-C62F3E88417E}" type="slidenum">
              <a:rPr lang="en-US"/>
              <a:pPr/>
              <a:t>111</a:t>
            </a:fld>
            <a:endParaRPr lang="en-US"/>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At least 1 of</a:t>
            </a:r>
          </a:p>
          <a:p>
            <a:r>
              <a:rPr lang="en-US">
                <a:solidFill>
                  <a:srgbClr val="008000"/>
                </a:solidFill>
                <a:latin typeface="Arial" pitchFamily="34" charset="0"/>
                <a:cs typeface="Arial" pitchFamily="34" charset="0"/>
              </a:rPr>
              <a:t>size 16.  Partially</a:t>
            </a:r>
          </a:p>
          <a:p>
            <a:r>
              <a:rPr lang="en-US">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083677" cy="369888"/>
            <a:chOff x="-6" y="2400"/>
            <a:chExt cx="5722" cy="233"/>
          </a:xfrm>
        </p:grpSpPr>
        <p:sp>
          <p:nvSpPr>
            <p:cNvPr id="35" name="Text Box 3"/>
            <p:cNvSpPr txBox="1">
              <a:spLocks noChangeArrowheads="1"/>
            </p:cNvSpPr>
            <p:nvPr/>
          </p:nvSpPr>
          <p:spPr bwMode="auto">
            <a:xfrm>
              <a:off x="1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16"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3"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1"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4"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2133888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How close is the estimate?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a:t>Suppose # of 1’s in the last bucket </a:t>
                </a:r>
                <a:r>
                  <a:rPr lang="en-US" b="1" i="1" dirty="0"/>
                  <a:t>b</a:t>
                </a:r>
                <a:r>
                  <a:rPr lang="en-US" dirty="0"/>
                  <a:t> = </a:t>
                </a:r>
                <a:r>
                  <a:rPr lang="en-US" b="1" i="1" dirty="0"/>
                  <a:t>2</a:t>
                </a:r>
                <a:r>
                  <a:rPr lang="en-US" b="1" i="1" baseline="30000" dirty="0"/>
                  <a:t>j</a:t>
                </a:r>
              </a:p>
              <a:p>
                <a:endParaRPr lang="en-US" dirty="0"/>
              </a:p>
              <a:p>
                <a:r>
                  <a:rPr lang="en-US" b="1" i="1" dirty="0">
                    <a:solidFill>
                      <a:srgbClr val="2642E0"/>
                    </a:solidFill>
                  </a:rPr>
                  <a:t>Case 1: estimate &lt; actual value c</a:t>
                </a:r>
              </a:p>
              <a:p>
                <a:pPr lvl="1"/>
                <a:r>
                  <a:rPr lang="en-US" dirty="0"/>
                  <a:t>Worst case: all 1’s in bucket </a:t>
                </a:r>
                <a:r>
                  <a:rPr lang="en-US" b="1" i="1" dirty="0"/>
                  <a:t>b</a:t>
                </a:r>
                <a:r>
                  <a:rPr lang="en-US" dirty="0"/>
                  <a:t> are within range</a:t>
                </a:r>
              </a:p>
              <a:p>
                <a:pPr lvl="1"/>
                <a:r>
                  <a:rPr lang="en-US" dirty="0"/>
                  <a:t>So estimate missed “</a:t>
                </a:r>
                <a:r>
                  <a:rPr lang="en-US" dirty="0">
                    <a:solidFill>
                      <a:srgbClr val="2642E0"/>
                    </a:solidFill>
                  </a:rPr>
                  <a:t>at most half </a:t>
                </a:r>
                <a:r>
                  <a:rPr lang="en-US" dirty="0"/>
                  <a:t>of </a:t>
                </a:r>
                <a:r>
                  <a:rPr lang="en-US" b="1" i="1" dirty="0"/>
                  <a:t>2</a:t>
                </a:r>
                <a:r>
                  <a:rPr lang="en-US" b="1" i="1" baseline="30000" dirty="0"/>
                  <a:t>j</a:t>
                </a:r>
                <a:r>
                  <a:rPr lang="en-US" dirty="0"/>
                  <a:t>”-&gt; </a:t>
                </a:r>
                <a:r>
                  <a:rPr lang="en-US" b="1" i="1" dirty="0">
                    <a:solidFill>
                      <a:srgbClr val="FF0000"/>
                    </a:solidFill>
                  </a:rPr>
                  <a:t>2</a:t>
                </a:r>
                <a:r>
                  <a:rPr lang="en-US" b="1" i="1" baseline="30000" dirty="0">
                    <a:solidFill>
                      <a:srgbClr val="FF0000"/>
                    </a:solidFill>
                  </a:rPr>
                  <a:t>j-1</a:t>
                </a:r>
                <a:endParaRPr lang="en-US" b="1" i="1" dirty="0">
                  <a:solidFill>
                    <a:srgbClr val="FF0000"/>
                  </a:solidFill>
                </a:endParaRPr>
              </a:p>
              <a:p>
                <a:pPr lvl="1"/>
                <a:r>
                  <a:rPr lang="en-US" b="1" i="1" dirty="0">
                    <a:solidFill>
                      <a:srgbClr val="FF0000"/>
                    </a:solidFill>
                  </a:rPr>
                  <a:t>Want to show c </a:t>
                </a:r>
                <a14:m>
                  <m:oMath xmlns:m="http://schemas.openxmlformats.org/officeDocument/2006/math">
                    <m:r>
                      <a:rPr lang="en-US" b="1" i="1">
                        <a:solidFill>
                          <a:srgbClr val="FF0000"/>
                        </a:solidFill>
                        <a:latin typeface="Cambria Math" panose="02040503050406030204" pitchFamily="18" charset="0"/>
                        <a:ea typeface="Cambria Math" panose="02040503050406030204" pitchFamily="18" charset="0"/>
                      </a:rPr>
                      <m:t>≥</m:t>
                    </m:r>
                  </m:oMath>
                </a14:m>
                <a:r>
                  <a:rPr lang="en-US" b="1" i="1" dirty="0">
                    <a:solidFill>
                      <a:srgbClr val="FF0000"/>
                    </a:solidFill>
                  </a:rPr>
                  <a:t> 2</a:t>
                </a:r>
                <a:r>
                  <a:rPr lang="en-US" b="1" i="1" baseline="30000" dirty="0">
                    <a:solidFill>
                      <a:srgbClr val="FF0000"/>
                    </a:solidFill>
                  </a:rPr>
                  <a:t>j</a:t>
                </a:r>
                <a:r>
                  <a:rPr lang="en-US" b="1" i="1" dirty="0">
                    <a:solidFill>
                      <a:srgbClr val="FF0000"/>
                    </a:solidFill>
                  </a:rPr>
                  <a:t> , so what’s the minimum C?</a:t>
                </a:r>
                <a:endParaRPr lang="en-US" dirty="0">
                  <a:solidFill>
                    <a:srgbClr val="FF0000"/>
                  </a:solidFill>
                </a:endParaRPr>
              </a:p>
              <a:p>
                <a:pPr lvl="2"/>
                <a:r>
                  <a:rPr lang="en-US" dirty="0"/>
                  <a:t>C has at least </a:t>
                </a:r>
                <a:r>
                  <a:rPr lang="en-US" dirty="0">
                    <a:solidFill>
                      <a:srgbClr val="2642E0"/>
                    </a:solidFill>
                  </a:rPr>
                  <a:t>one 1 from </a:t>
                </a:r>
                <a:r>
                  <a:rPr lang="en-US" b="1" i="1" dirty="0">
                    <a:solidFill>
                      <a:srgbClr val="2642E0"/>
                    </a:solidFill>
                  </a:rPr>
                  <a:t>b</a:t>
                </a:r>
                <a:r>
                  <a:rPr lang="en-US" dirty="0"/>
                  <a:t>, plus </a:t>
                </a:r>
                <a:r>
                  <a:rPr lang="en-US" dirty="0">
                    <a:solidFill>
                      <a:srgbClr val="2642E0"/>
                    </a:solidFill>
                  </a:rPr>
                  <a:t>at least one of buckets of lower powers</a:t>
                </a:r>
                <a:r>
                  <a:rPr lang="en-US" dirty="0"/>
                  <a:t>: </a:t>
                </a:r>
                <a:r>
                  <a:rPr lang="en-US" b="1" i="1" dirty="0"/>
                  <a:t>2</a:t>
                </a:r>
                <a:r>
                  <a:rPr lang="en-US" b="1" i="1" baseline="30000" dirty="0"/>
                  <a:t>j-1</a:t>
                </a:r>
                <a:r>
                  <a:rPr lang="en-US" b="1" i="1" dirty="0"/>
                  <a:t> + 2</a:t>
                </a:r>
                <a:r>
                  <a:rPr lang="en-US" b="1" i="1" baseline="30000" dirty="0"/>
                  <a:t>j-2</a:t>
                </a:r>
                <a:r>
                  <a:rPr lang="en-US" b="1" i="1" dirty="0"/>
                  <a:t>… + 1 = 2</a:t>
                </a:r>
                <a:r>
                  <a:rPr lang="en-US" b="1" i="1" baseline="30000" dirty="0"/>
                  <a:t>j </a:t>
                </a:r>
                <a:r>
                  <a:rPr lang="en-US" b="1" i="1" dirty="0"/>
                  <a:t>-1; </a:t>
                </a:r>
                <a:r>
                  <a:rPr lang="en-US" b="1" i="1" dirty="0">
                    <a:solidFill>
                      <a:srgbClr val="FF0000"/>
                    </a:solidFill>
                  </a:rPr>
                  <a:t>c &gt;= 1 + 2</a:t>
                </a:r>
                <a:r>
                  <a:rPr lang="en-US" b="1" i="1" baseline="30000" dirty="0">
                    <a:solidFill>
                      <a:srgbClr val="FF0000"/>
                    </a:solidFill>
                  </a:rPr>
                  <a:t>j </a:t>
                </a:r>
                <a:r>
                  <a:rPr lang="en-US" b="1" i="1" dirty="0">
                    <a:solidFill>
                      <a:srgbClr val="FF0000"/>
                    </a:solidFill>
                  </a:rPr>
                  <a:t>-1</a:t>
                </a:r>
                <a:r>
                  <a:rPr lang="en-US" b="1" i="1" dirty="0"/>
                  <a:t>; missed at most </a:t>
                </a:r>
                <a:r>
                  <a:rPr lang="en-US" b="1" i="1" dirty="0">
                    <a:solidFill>
                      <a:srgbClr val="FF0000"/>
                    </a:solidFill>
                  </a:rPr>
                  <a:t>2</a:t>
                </a:r>
                <a:r>
                  <a:rPr lang="en-US" b="1" i="1" baseline="30000" dirty="0">
                    <a:solidFill>
                      <a:srgbClr val="FF0000"/>
                    </a:solidFill>
                  </a:rPr>
                  <a:t>j-1</a:t>
                </a:r>
              </a:p>
              <a:p>
                <a:pPr lvl="2"/>
                <a:r>
                  <a:rPr lang="en-US" b="1" dirty="0"/>
                  <a:t>1 + 2 + 4 + .. + 2</a:t>
                </a:r>
                <a:r>
                  <a:rPr lang="en-US" b="1" baseline="30000" dirty="0"/>
                  <a:t>r-1</a:t>
                </a:r>
                <a:r>
                  <a:rPr lang="en-US" b="1" dirty="0"/>
                  <a:t>  = 2</a:t>
                </a:r>
                <a:r>
                  <a:rPr lang="en-US" b="1" i="1" baseline="30000" dirty="0"/>
                  <a:t>r </a:t>
                </a:r>
                <a:r>
                  <a:rPr lang="en-US" b="1" dirty="0"/>
                  <a:t>-1</a:t>
                </a:r>
                <a:endParaRPr lang="en-US" i="1" dirty="0"/>
              </a:p>
              <a:p>
                <a:pPr lvl="1"/>
                <a:r>
                  <a:rPr lang="en-US" dirty="0"/>
                  <a:t>So estimate missed </a:t>
                </a:r>
                <a:r>
                  <a:rPr lang="en-US" b="1" i="1" dirty="0">
                    <a:solidFill>
                      <a:srgbClr val="2642E0"/>
                    </a:solidFill>
                  </a:rPr>
                  <a:t>at most 50% of c</a:t>
                </a:r>
              </a:p>
              <a:p>
                <a:pPr lvl="1"/>
                <a:r>
                  <a:rPr lang="en-US" dirty="0"/>
                  <a:t>That is, </a:t>
                </a:r>
                <a:r>
                  <a:rPr lang="en-US" b="1" i="1" dirty="0">
                    <a:solidFill>
                      <a:srgbClr val="2642E0"/>
                    </a:solidFill>
                  </a:rPr>
                  <a:t>the estimate is at least 50% of 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9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112</a:t>
            </a:fld>
            <a:endParaRPr lang="en-US"/>
          </a:p>
        </p:txBody>
      </p:sp>
      <p:cxnSp>
        <p:nvCxnSpPr>
          <p:cNvPr id="6" name="Straight Arrow Connector 5">
            <a:extLst>
              <a:ext uri="{FF2B5EF4-FFF2-40B4-BE49-F238E27FC236}">
                <a16:creationId xmlns:a16="http://schemas.microsoft.com/office/drawing/2014/main" id="{7247C8B8-3967-2046-8904-8AEDEEE15A69}"/>
              </a:ext>
            </a:extLst>
          </p:cNvPr>
          <p:cNvCxnSpPr>
            <a:cxnSpLocks/>
          </p:cNvCxnSpPr>
          <p:nvPr/>
        </p:nvCxnSpPr>
        <p:spPr>
          <a:xfrm>
            <a:off x="3962400" y="4419600"/>
            <a:ext cx="12954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4B1F6FA-7541-CD4C-8A83-1100B0B4C3A8}"/>
              </a:ext>
            </a:extLst>
          </p:cNvPr>
          <p:cNvCxnSpPr>
            <a:cxnSpLocks/>
          </p:cNvCxnSpPr>
          <p:nvPr/>
        </p:nvCxnSpPr>
        <p:spPr>
          <a:xfrm flipH="1">
            <a:off x="5867400" y="4343400"/>
            <a:ext cx="3048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7428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How close is the estimate? </a:t>
            </a:r>
          </a:p>
        </p:txBody>
      </p:sp>
      <p:sp>
        <p:nvSpPr>
          <p:cNvPr id="3" name="Content Placeholder 2"/>
          <p:cNvSpPr>
            <a:spLocks noGrp="1"/>
          </p:cNvSpPr>
          <p:nvPr>
            <p:ph idx="1"/>
          </p:nvPr>
        </p:nvSpPr>
        <p:spPr/>
        <p:txBody>
          <a:bodyPr>
            <a:normAutofit fontScale="92500" lnSpcReduction="20000"/>
          </a:bodyPr>
          <a:lstStyle/>
          <a:p>
            <a:r>
              <a:rPr lang="en-US" dirty="0"/>
              <a:t>Suppose # of 1’s in the last bucket </a:t>
            </a:r>
            <a:r>
              <a:rPr lang="en-US" b="1" i="1" dirty="0"/>
              <a:t>b</a:t>
            </a:r>
            <a:r>
              <a:rPr lang="en-US" dirty="0"/>
              <a:t> = </a:t>
            </a:r>
            <a:r>
              <a:rPr lang="en-US" b="1" i="1" dirty="0"/>
              <a:t>2</a:t>
            </a:r>
            <a:r>
              <a:rPr lang="en-US" b="1" i="1" baseline="30000" dirty="0"/>
              <a:t>j</a:t>
            </a:r>
          </a:p>
          <a:p>
            <a:endParaRPr lang="en-US" dirty="0"/>
          </a:p>
          <a:p>
            <a:r>
              <a:rPr lang="en-US" b="1" i="1" dirty="0">
                <a:solidFill>
                  <a:srgbClr val="2642E0"/>
                </a:solidFill>
              </a:rPr>
              <a:t>Case 2: estimate &gt; actual value c</a:t>
            </a:r>
          </a:p>
          <a:p>
            <a:pPr lvl="1"/>
            <a:r>
              <a:rPr lang="en-US" dirty="0"/>
              <a:t>Worst case: </a:t>
            </a:r>
            <a:r>
              <a:rPr lang="en-US" dirty="0">
                <a:solidFill>
                  <a:srgbClr val="2642E0"/>
                </a:solidFill>
              </a:rPr>
              <a:t>only rightmost bit of b is within range</a:t>
            </a:r>
          </a:p>
          <a:p>
            <a:pPr lvl="1"/>
            <a:r>
              <a:rPr lang="en-US" dirty="0"/>
              <a:t>And only one bucket for each smaller power</a:t>
            </a:r>
          </a:p>
          <a:p>
            <a:pPr lvl="1"/>
            <a:r>
              <a:rPr lang="en-US" b="1" i="1" dirty="0"/>
              <a:t>c</a:t>
            </a:r>
            <a:r>
              <a:rPr lang="en-US" dirty="0"/>
              <a:t> = 1 + 2</a:t>
            </a:r>
            <a:r>
              <a:rPr lang="en-US" baseline="30000" dirty="0"/>
              <a:t>j-1</a:t>
            </a:r>
            <a:r>
              <a:rPr lang="en-US" dirty="0"/>
              <a:t> + 2</a:t>
            </a:r>
            <a:r>
              <a:rPr lang="en-US" baseline="30000" dirty="0"/>
              <a:t>j-2</a:t>
            </a:r>
            <a:r>
              <a:rPr lang="en-US" dirty="0"/>
              <a:t> + … + 1 = 1 + 2</a:t>
            </a:r>
            <a:r>
              <a:rPr lang="en-US" baseline="30000" dirty="0"/>
              <a:t>j </a:t>
            </a:r>
            <a:r>
              <a:rPr lang="en-US" dirty="0"/>
              <a:t>-1 = 2</a:t>
            </a:r>
            <a:r>
              <a:rPr lang="en-US" baseline="30000" dirty="0"/>
              <a:t>j</a:t>
            </a:r>
            <a:endParaRPr lang="en-US" dirty="0"/>
          </a:p>
          <a:p>
            <a:pPr lvl="1"/>
            <a:r>
              <a:rPr lang="en-US" dirty="0"/>
              <a:t>Estimate = 2</a:t>
            </a:r>
            <a:r>
              <a:rPr lang="en-US" baseline="30000" dirty="0"/>
              <a:t>j-1</a:t>
            </a:r>
            <a:r>
              <a:rPr lang="en-US" dirty="0"/>
              <a:t> (last bucket) + 2</a:t>
            </a:r>
            <a:r>
              <a:rPr lang="en-US" baseline="30000" dirty="0"/>
              <a:t>j-1</a:t>
            </a:r>
            <a:r>
              <a:rPr lang="en-US" dirty="0"/>
              <a:t> + … + 1 </a:t>
            </a:r>
          </a:p>
          <a:p>
            <a:pPr marL="457200" lvl="1" indent="0">
              <a:buNone/>
            </a:pPr>
            <a:r>
              <a:rPr lang="en-US" dirty="0"/>
              <a:t>= </a:t>
            </a:r>
            <a:r>
              <a:rPr lang="en-US" b="1" i="1" dirty="0"/>
              <a:t>2</a:t>
            </a:r>
            <a:r>
              <a:rPr lang="en-US" b="1" i="1" baseline="30000" dirty="0"/>
              <a:t>j</a:t>
            </a:r>
            <a:r>
              <a:rPr lang="en-US" b="1" i="1" dirty="0"/>
              <a:t> </a:t>
            </a:r>
            <a:r>
              <a:rPr lang="en-US" b="1" i="1" dirty="0">
                <a:solidFill>
                  <a:srgbClr val="FF0000"/>
                </a:solidFill>
              </a:rPr>
              <a:t>– 1 (c minus the right most bit) + 2</a:t>
            </a:r>
            <a:r>
              <a:rPr lang="en-US" b="1" i="1" baseline="30000" dirty="0">
                <a:solidFill>
                  <a:srgbClr val="FF0000"/>
                </a:solidFill>
              </a:rPr>
              <a:t>j-1 </a:t>
            </a:r>
            <a:r>
              <a:rPr lang="en-US" dirty="0"/>
              <a:t>(last bucket) </a:t>
            </a:r>
            <a:endParaRPr lang="en-US" b="1" i="1" dirty="0">
              <a:solidFill>
                <a:srgbClr val="FF0000"/>
              </a:solidFill>
            </a:endParaRPr>
          </a:p>
          <a:p>
            <a:pPr lvl="1"/>
            <a:r>
              <a:rPr lang="en-US" b="1" i="1" dirty="0"/>
              <a:t>2</a:t>
            </a:r>
            <a:r>
              <a:rPr lang="en-US" b="1" i="1" baseline="30000" dirty="0"/>
              <a:t>j-1</a:t>
            </a:r>
            <a:r>
              <a:rPr lang="en-US" b="1" i="1" dirty="0"/>
              <a:t> + 2</a:t>
            </a:r>
            <a:r>
              <a:rPr lang="en-US" b="1" i="1" baseline="30000" dirty="0"/>
              <a:t>j-2</a:t>
            </a:r>
            <a:r>
              <a:rPr lang="en-US" b="1" i="1" dirty="0"/>
              <a:t>… + 1 = 2</a:t>
            </a:r>
            <a:r>
              <a:rPr lang="en-US" b="1" i="1" baseline="30000" dirty="0"/>
              <a:t>j </a:t>
            </a:r>
            <a:r>
              <a:rPr lang="en-US" b="1" i="1" dirty="0"/>
              <a:t>-1</a:t>
            </a:r>
            <a:endParaRPr lang="en-US" b="1" i="1" dirty="0">
              <a:solidFill>
                <a:srgbClr val="FF0000"/>
              </a:solidFill>
            </a:endParaRPr>
          </a:p>
          <a:p>
            <a:pPr lvl="1"/>
            <a:r>
              <a:rPr lang="en-US" dirty="0"/>
              <a:t>So </a:t>
            </a:r>
            <a:r>
              <a:rPr lang="en-US" b="1" i="1" dirty="0">
                <a:solidFill>
                  <a:srgbClr val="2642E0"/>
                </a:solidFill>
              </a:rPr>
              <a:t>estimate is no more than 50% greater than c</a:t>
            </a:r>
          </a:p>
          <a:p>
            <a:endParaRPr lang="en-US" b="1" i="1" dirty="0">
              <a:solidFill>
                <a:srgbClr val="2642E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113</a:t>
            </a:fld>
            <a:endParaRPr lang="en-US"/>
          </a:p>
        </p:txBody>
      </p:sp>
    </p:spTree>
    <p:extLst>
      <p:ext uri="{BB962C8B-B14F-4D97-AF65-F5344CB8AC3E}">
        <p14:creationId xmlns:p14="http://schemas.microsoft.com/office/powerpoint/2010/main" val="3235178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bwMode="auto">
          <a:noFill/>
          <a:ln>
            <a:miter lim="800000"/>
            <a:headEnd/>
            <a:tailEnd/>
          </a:ln>
        </p:spPr>
        <p:txBody>
          <a:bodyPr/>
          <a:lstStyle/>
          <a:p>
            <a:fld id="{BB25FE0E-4A62-46BD-913D-C0CBA09F384F}" type="slidenum">
              <a:rPr lang="en-US"/>
              <a:pPr/>
              <a:t>114</a:t>
            </a:fld>
            <a:endParaRPr lang="en-US"/>
          </a:p>
        </p:txBody>
      </p:sp>
      <p:sp>
        <p:nvSpPr>
          <p:cNvPr id="36866" name="Rectangle 2"/>
          <p:cNvSpPr>
            <a:spLocks noGrp="1" noChangeArrowheads="1"/>
          </p:cNvSpPr>
          <p:nvPr>
            <p:ph type="title"/>
          </p:nvPr>
        </p:nvSpPr>
        <p:spPr/>
        <p:txBody>
          <a:bodyPr/>
          <a:lstStyle/>
          <a:p>
            <a:pPr>
              <a:defRPr/>
            </a:pPr>
            <a:r>
              <a:rPr lang="en-US" dirty="0">
                <a:ea typeface="+mj-ea"/>
              </a:rPr>
              <a:t>Extensions</a:t>
            </a:r>
          </a:p>
        </p:txBody>
      </p:sp>
      <p:sp>
        <p:nvSpPr>
          <p:cNvPr id="36867" name="Rectangle 3"/>
          <p:cNvSpPr>
            <a:spLocks noGrp="1" noChangeArrowheads="1"/>
          </p:cNvSpPr>
          <p:nvPr>
            <p:ph type="body" idx="1"/>
          </p:nvPr>
        </p:nvSpPr>
        <p:spPr/>
        <p:txBody>
          <a:bodyPr>
            <a:normAutofit/>
          </a:bodyPr>
          <a:lstStyle/>
          <a:p>
            <a:r>
              <a:rPr lang="en-US" dirty="0"/>
              <a:t>Can we use the same trick to answer queries </a:t>
            </a:r>
            <a:r>
              <a:rPr lang="en-US" b="1" dirty="0">
                <a:solidFill>
                  <a:srgbClr val="D60093"/>
                </a:solidFill>
              </a:rPr>
              <a:t>How many 1’s in the last </a:t>
            </a:r>
            <a:r>
              <a:rPr lang="en-US" b="1" i="1" dirty="0">
                <a:solidFill>
                  <a:srgbClr val="D60093"/>
                </a:solidFill>
              </a:rPr>
              <a:t>k</a:t>
            </a:r>
            <a:r>
              <a:rPr lang="en-US" b="1" dirty="0">
                <a:solidFill>
                  <a:srgbClr val="D60093"/>
                </a:solidFill>
              </a:rPr>
              <a:t>?</a:t>
            </a:r>
            <a:r>
              <a:rPr lang="en-US" dirty="0"/>
              <a:t> where </a:t>
            </a:r>
            <a:r>
              <a:rPr lang="en-US" b="1" i="1" dirty="0"/>
              <a:t>k</a:t>
            </a:r>
            <a:r>
              <a:rPr lang="en-US" b="1" dirty="0"/>
              <a:t> &lt; </a:t>
            </a:r>
            <a:r>
              <a:rPr lang="en-US" b="1" i="1" dirty="0"/>
              <a:t>N</a:t>
            </a:r>
            <a:r>
              <a:rPr lang="en-US" dirty="0"/>
              <a:t>?</a:t>
            </a:r>
          </a:p>
          <a:p>
            <a:pPr lvl="1"/>
            <a:r>
              <a:rPr lang="en-US" b="1" dirty="0"/>
              <a:t>A:</a:t>
            </a:r>
            <a:r>
              <a:rPr lang="en-US" dirty="0"/>
              <a:t> Find earliest bucket </a:t>
            </a:r>
            <a:r>
              <a:rPr lang="en-US" b="1" dirty="0"/>
              <a:t>B </a:t>
            </a:r>
            <a:r>
              <a:rPr lang="en-US" dirty="0"/>
              <a:t>that at overlaps with </a:t>
            </a:r>
            <a:r>
              <a:rPr lang="en-US" b="1" i="1" dirty="0"/>
              <a:t>k</a:t>
            </a:r>
            <a:r>
              <a:rPr lang="en-US" dirty="0"/>
              <a:t>.</a:t>
            </a:r>
            <a:br>
              <a:rPr lang="en-US" dirty="0"/>
            </a:br>
            <a:r>
              <a:rPr lang="en-US" dirty="0"/>
              <a:t>Number of </a:t>
            </a:r>
            <a:r>
              <a:rPr lang="en-US" b="1" dirty="0"/>
              <a:t>1s</a:t>
            </a:r>
            <a:r>
              <a:rPr lang="en-US" dirty="0"/>
              <a:t> is the </a:t>
            </a:r>
            <a:r>
              <a:rPr lang="en-US" b="1" dirty="0">
                <a:solidFill>
                  <a:srgbClr val="008000"/>
                </a:solidFill>
              </a:rPr>
              <a:t>sum of sizes of more recent buckets + ½ size of B</a:t>
            </a:r>
          </a:p>
          <a:p>
            <a:pPr lvl="8"/>
            <a:endParaRPr lang="en-US" dirty="0"/>
          </a:p>
          <a:p>
            <a:pPr lvl="8"/>
            <a:endParaRPr lang="en-US" dirty="0"/>
          </a:p>
          <a:p>
            <a:pPr lvl="8"/>
            <a:endParaRPr lang="en-US" dirty="0"/>
          </a:p>
          <a:p>
            <a:pPr lvl="8"/>
            <a:endParaRPr lang="en-US" dirty="0">
              <a:solidFill>
                <a:srgbClr val="0000FF"/>
              </a:solidFill>
            </a:endParaRPr>
          </a:p>
          <a:p>
            <a:pPr marL="0" indent="0">
              <a:buNone/>
            </a:pPr>
            <a:endParaRPr lang="en-US" b="1" dirty="0">
              <a:solidFill>
                <a:srgbClr val="0000FF"/>
              </a:solidFill>
            </a:endParaRP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grpSp>
        <p:nvGrpSpPr>
          <p:cNvPr id="21" name="Group 20"/>
          <p:cNvGrpSpPr/>
          <p:nvPr/>
        </p:nvGrpSpPr>
        <p:grpSpPr>
          <a:xfrm>
            <a:off x="71436" y="4648200"/>
            <a:ext cx="9001127" cy="703264"/>
            <a:chOff x="0" y="5697536"/>
            <a:chExt cx="9001127" cy="703264"/>
          </a:xfrm>
        </p:grpSpPr>
        <p:grpSp>
          <p:nvGrpSpPr>
            <p:cNvPr id="22" name="Group 33"/>
            <p:cNvGrpSpPr>
              <a:grpSpLocks/>
            </p:cNvGrpSpPr>
            <p:nvPr/>
          </p:nvGrpSpPr>
          <p:grpSpPr bwMode="auto">
            <a:xfrm>
              <a:off x="0" y="5697536"/>
              <a:ext cx="9001127" cy="366713"/>
              <a:chOff x="0" y="2389"/>
              <a:chExt cx="5670" cy="231"/>
            </a:xfrm>
          </p:grpSpPr>
          <p:sp>
            <p:nvSpPr>
              <p:cNvPr id="26" name="Text Box 3"/>
              <p:cNvSpPr txBox="1">
                <a:spLocks noChangeArrowheads="1"/>
              </p:cNvSpPr>
              <p:nvPr/>
            </p:nvSpPr>
            <p:spPr bwMode="auto">
              <a:xfrm>
                <a:off x="24" y="2389"/>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27" name="Rectangle 5"/>
              <p:cNvSpPr>
                <a:spLocks noChangeArrowheads="1"/>
              </p:cNvSpPr>
              <p:nvPr/>
            </p:nvSpPr>
            <p:spPr bwMode="auto">
              <a:xfrm>
                <a:off x="5444" y="240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8" name="Rectangle 6"/>
              <p:cNvSpPr>
                <a:spLocks noChangeArrowheads="1"/>
              </p:cNvSpPr>
              <p:nvPr/>
            </p:nvSpPr>
            <p:spPr bwMode="auto">
              <a:xfrm>
                <a:off x="5204" y="240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9" name="Rectangle 8"/>
              <p:cNvSpPr>
                <a:spLocks noChangeArrowheads="1"/>
              </p:cNvSpPr>
              <p:nvPr/>
            </p:nvSpPr>
            <p:spPr bwMode="auto">
              <a:xfrm>
                <a:off x="4964" y="240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0" name="Rectangle 29"/>
              <p:cNvSpPr>
                <a:spLocks noChangeArrowheads="1"/>
              </p:cNvSpPr>
              <p:nvPr/>
            </p:nvSpPr>
            <p:spPr bwMode="auto">
              <a:xfrm>
                <a:off x="4252" y="2400"/>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31" name="Rectangle 30"/>
              <p:cNvSpPr>
                <a:spLocks noChangeArrowheads="1"/>
              </p:cNvSpPr>
              <p:nvPr/>
            </p:nvSpPr>
            <p:spPr bwMode="auto">
              <a:xfrm>
                <a:off x="3716" y="2400"/>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32" name="Rectangle 31"/>
              <p:cNvSpPr>
                <a:spLocks noChangeArrowheads="1"/>
              </p:cNvSpPr>
              <p:nvPr/>
            </p:nvSpPr>
            <p:spPr bwMode="auto">
              <a:xfrm>
                <a:off x="2612" y="2400"/>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33" name="Rectangle 32"/>
              <p:cNvSpPr>
                <a:spLocks noChangeArrowheads="1"/>
              </p:cNvSpPr>
              <p:nvPr/>
            </p:nvSpPr>
            <p:spPr bwMode="auto">
              <a:xfrm>
                <a:off x="1412" y="2400"/>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34" name="Rectangle 33"/>
              <p:cNvSpPr>
                <a:spLocks noChangeArrowheads="1"/>
              </p:cNvSpPr>
              <p:nvPr/>
            </p:nvSpPr>
            <p:spPr bwMode="auto">
              <a:xfrm>
                <a:off x="0" y="2400"/>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23" name="Text Box 16"/>
            <p:cNvSpPr txBox="1">
              <a:spLocks noChangeArrowheads="1"/>
            </p:cNvSpPr>
            <p:nvPr/>
          </p:nvSpPr>
          <p:spPr bwMode="auto">
            <a:xfrm>
              <a:off x="4098925" y="6031468"/>
              <a:ext cx="296876" cy="369332"/>
            </a:xfrm>
            <a:prstGeom prst="rect">
              <a:avLst/>
            </a:prstGeom>
            <a:noFill/>
            <a:ln w="9525">
              <a:noFill/>
              <a:miter lim="800000"/>
              <a:headEnd/>
              <a:tailEnd/>
            </a:ln>
          </p:spPr>
          <p:txBody>
            <a:bodyPr wrap="none">
              <a:spAutoFit/>
            </a:bodyPr>
            <a:lstStyle/>
            <a:p>
              <a:r>
                <a:rPr lang="en-US" b="1" i="1" dirty="0">
                  <a:solidFill>
                    <a:srgbClr val="008000"/>
                  </a:solidFill>
                </a:rPr>
                <a:t>k</a:t>
              </a:r>
            </a:p>
          </p:txBody>
        </p:sp>
        <p:sp>
          <p:nvSpPr>
            <p:cNvPr id="24" name="Line 17"/>
            <p:cNvSpPr>
              <a:spLocks noChangeShapeType="1"/>
            </p:cNvSpPr>
            <p:nvPr/>
          </p:nvSpPr>
          <p:spPr bwMode="auto">
            <a:xfrm flipH="1">
              <a:off x="2667000" y="6248400"/>
              <a:ext cx="1371600" cy="0"/>
            </a:xfrm>
            <a:prstGeom prst="line">
              <a:avLst/>
            </a:prstGeom>
            <a:noFill/>
            <a:ln w="28575">
              <a:solidFill>
                <a:srgbClr val="008000"/>
              </a:solidFill>
              <a:round/>
              <a:headEnd/>
              <a:tailEnd type="triangle" w="med" len="med"/>
            </a:ln>
          </p:spPr>
          <p:txBody>
            <a:bodyPr/>
            <a:lstStyle/>
            <a:p>
              <a:endParaRPr lang="en-US"/>
            </a:p>
          </p:txBody>
        </p:sp>
        <p:sp>
          <p:nvSpPr>
            <p:cNvPr id="25" name="Line 18"/>
            <p:cNvSpPr>
              <a:spLocks noChangeShapeType="1"/>
            </p:cNvSpPr>
            <p:nvPr/>
          </p:nvSpPr>
          <p:spPr bwMode="auto">
            <a:xfrm>
              <a:off x="4419600" y="6248400"/>
              <a:ext cx="4419600" cy="0"/>
            </a:xfrm>
            <a:prstGeom prst="line">
              <a:avLst/>
            </a:prstGeom>
            <a:noFill/>
            <a:ln w="28575">
              <a:solidFill>
                <a:srgbClr val="008000"/>
              </a:solidFill>
              <a:round/>
              <a:headEnd/>
              <a:tailEnd type="triangle" w="med" len="med"/>
            </a:ln>
          </p:spPr>
          <p:txBody>
            <a:bodyPr/>
            <a:lstStyle/>
            <a:p>
              <a:endParaRPr lang="en-US"/>
            </a:p>
          </p:txBody>
        </p:sp>
      </p:grpSp>
    </p:spTree>
    <p:extLst>
      <p:ext uri="{BB962C8B-B14F-4D97-AF65-F5344CB8AC3E}">
        <p14:creationId xmlns:p14="http://schemas.microsoft.com/office/powerpoint/2010/main" val="205915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a fixed proportion</a:t>
            </a:r>
          </a:p>
        </p:txBody>
      </p:sp>
      <p:sp>
        <p:nvSpPr>
          <p:cNvPr id="3" name="Content Placeholder 2"/>
          <p:cNvSpPr>
            <a:spLocks noGrp="1"/>
          </p:cNvSpPr>
          <p:nvPr>
            <p:ph idx="1"/>
          </p:nvPr>
        </p:nvSpPr>
        <p:spPr/>
        <p:txBody>
          <a:bodyPr/>
          <a:lstStyle/>
          <a:p>
            <a:r>
              <a:rPr lang="en-US" dirty="0">
                <a:solidFill>
                  <a:srgbClr val="2642E0"/>
                </a:solidFill>
              </a:rPr>
              <a:t>Search engine query stream</a:t>
            </a:r>
          </a:p>
          <a:p>
            <a:pPr lvl="1"/>
            <a:r>
              <a:rPr lang="en-US" dirty="0"/>
              <a:t>Stream of tuples: (user, query, time)</a:t>
            </a:r>
          </a:p>
          <a:p>
            <a:pPr lvl="1"/>
            <a:endParaRPr lang="en-US" dirty="0"/>
          </a:p>
          <a:p>
            <a:r>
              <a:rPr lang="en-US" dirty="0">
                <a:solidFill>
                  <a:srgbClr val="2642E0"/>
                </a:solidFill>
              </a:rPr>
              <a:t>Example query</a:t>
            </a:r>
          </a:p>
          <a:p>
            <a:pPr lvl="1"/>
            <a:r>
              <a:rPr lang="en-US" dirty="0"/>
              <a:t>What fraction of queries by a user are duplicates?</a:t>
            </a:r>
          </a:p>
          <a:p>
            <a:pPr lvl="1"/>
            <a:endParaRPr lang="en-US" dirty="0"/>
          </a:p>
          <a:p>
            <a:r>
              <a:rPr lang="en-US" dirty="0">
                <a:solidFill>
                  <a:srgbClr val="2642E0"/>
                </a:solidFill>
              </a:rPr>
              <a:t>Assumption</a:t>
            </a:r>
          </a:p>
          <a:p>
            <a:pPr lvl="1"/>
            <a:r>
              <a:rPr lang="en-US" dirty="0"/>
              <a:t>Have space to store 1/10 of stream tuples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52534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Naive solution</a:t>
            </a:r>
          </a:p>
        </p:txBody>
      </p:sp>
      <p:sp>
        <p:nvSpPr>
          <p:cNvPr id="3" name="Content Placeholder 2"/>
          <p:cNvSpPr>
            <a:spLocks noGrp="1"/>
          </p:cNvSpPr>
          <p:nvPr>
            <p:ph idx="1"/>
          </p:nvPr>
        </p:nvSpPr>
        <p:spPr/>
        <p:txBody>
          <a:bodyPr>
            <a:normAutofit fontScale="77500" lnSpcReduction="20000"/>
          </a:bodyPr>
          <a:lstStyle/>
          <a:p>
            <a:r>
              <a:rPr lang="en-US" dirty="0">
                <a:solidFill>
                  <a:srgbClr val="2642E0"/>
                </a:solidFill>
              </a:rPr>
              <a:t>For each tuple (store it or not?)</a:t>
            </a:r>
          </a:p>
          <a:p>
            <a:pPr lvl="1"/>
            <a:r>
              <a:rPr lang="en-US" dirty="0"/>
              <a:t>generate a random number in [0..9]</a:t>
            </a:r>
          </a:p>
          <a:p>
            <a:pPr lvl="1"/>
            <a:r>
              <a:rPr lang="en-US" dirty="0"/>
              <a:t>store it in the sample if the number is 0</a:t>
            </a:r>
          </a:p>
          <a:p>
            <a:pPr lvl="2"/>
            <a:r>
              <a:rPr lang="en-US" dirty="0"/>
              <a:t>Sample rate?</a:t>
            </a:r>
          </a:p>
          <a:p>
            <a:pPr lvl="1"/>
            <a:endParaRPr lang="en-US" dirty="0"/>
          </a:p>
          <a:p>
            <a:r>
              <a:rPr lang="en-US" dirty="0">
                <a:solidFill>
                  <a:srgbClr val="2642E0"/>
                </a:solidFill>
              </a:rPr>
              <a:t>Example stream tuples:</a:t>
            </a:r>
          </a:p>
          <a:p>
            <a:pPr lvl="1"/>
            <a:r>
              <a:rPr lang="en-US" dirty="0"/>
              <a:t>(john, data mining, 2015/12/01 9:45)</a:t>
            </a:r>
          </a:p>
          <a:p>
            <a:pPr lvl="1"/>
            <a:r>
              <a:rPr lang="en-US" dirty="0"/>
              <a:t>(</a:t>
            </a:r>
            <a:r>
              <a:rPr lang="en-US" dirty="0" err="1"/>
              <a:t>mary</a:t>
            </a:r>
            <a:r>
              <a:rPr lang="en-US" dirty="0"/>
              <a:t>, </a:t>
            </a:r>
            <a:r>
              <a:rPr lang="en-US" dirty="0" err="1"/>
              <a:t>inf</a:t>
            </a:r>
            <a:r>
              <a:rPr lang="en-US" dirty="0"/>
              <a:t> 553, 2015/12/01 10:08)</a:t>
            </a:r>
          </a:p>
          <a:p>
            <a:pPr lvl="1"/>
            <a:r>
              <a:rPr lang="en-US" dirty="0"/>
              <a:t>(john, data mining, 2015/12/01 11:30)</a:t>
            </a:r>
          </a:p>
          <a:p>
            <a:pPr lvl="1"/>
            <a:r>
              <a:rPr lang="en-US" dirty="0"/>
              <a:t>…</a:t>
            </a:r>
          </a:p>
          <a:p>
            <a:pPr lvl="1"/>
            <a:endParaRPr lang="en-US" dirty="0"/>
          </a:p>
          <a:p>
            <a:r>
              <a:rPr lang="en-US" dirty="0">
                <a:solidFill>
                  <a:srgbClr val="2642E0"/>
                </a:solidFill>
              </a:rPr>
              <a:t>Problems?</a:t>
            </a:r>
          </a:p>
          <a:p>
            <a:pPr lvl="1"/>
            <a:r>
              <a:rPr lang="en-US" dirty="0">
                <a:solidFill>
                  <a:srgbClr val="2642E0"/>
                </a:solidFill>
              </a:rPr>
              <a:t>Your sampling may contain duplicates</a:t>
            </a:r>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70708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t>The true fraction of queries with duplicates</a:t>
            </a:r>
          </a:p>
        </p:txBody>
      </p:sp>
      <p:sp>
        <p:nvSpPr>
          <p:cNvPr id="3" name="Content Placeholder 2"/>
          <p:cNvSpPr>
            <a:spLocks noGrp="1"/>
          </p:cNvSpPr>
          <p:nvPr>
            <p:ph idx="1"/>
          </p:nvPr>
        </p:nvSpPr>
        <p:spPr/>
        <p:txBody>
          <a:bodyPr>
            <a:normAutofit fontScale="92500" lnSpcReduction="10000"/>
          </a:bodyPr>
          <a:lstStyle/>
          <a:p>
            <a:r>
              <a:rPr lang="en-US" dirty="0"/>
              <a:t>A user issued </a:t>
            </a:r>
            <a:r>
              <a:rPr lang="en-US" b="1" i="1" dirty="0">
                <a:solidFill>
                  <a:srgbClr val="FF0000"/>
                </a:solidFill>
              </a:rPr>
              <a:t>s</a:t>
            </a:r>
            <a:r>
              <a:rPr lang="en-US" dirty="0"/>
              <a:t> queries once &amp; </a:t>
            </a:r>
            <a:r>
              <a:rPr lang="en-US" b="1" i="1" dirty="0">
                <a:solidFill>
                  <a:srgbClr val="FF0000"/>
                </a:solidFill>
              </a:rPr>
              <a:t>d</a:t>
            </a:r>
            <a:r>
              <a:rPr lang="en-US" dirty="0">
                <a:solidFill>
                  <a:srgbClr val="FF0000"/>
                </a:solidFill>
              </a:rPr>
              <a:t> </a:t>
            </a:r>
            <a:r>
              <a:rPr lang="en-US" dirty="0"/>
              <a:t>queries</a:t>
            </a:r>
            <a:r>
              <a:rPr lang="en-US" dirty="0">
                <a:solidFill>
                  <a:srgbClr val="FF0000"/>
                </a:solidFill>
              </a:rPr>
              <a:t> </a:t>
            </a:r>
            <a:r>
              <a:rPr lang="en-US" dirty="0"/>
              <a:t>twice</a:t>
            </a:r>
          </a:p>
          <a:p>
            <a:pPr lvl="1"/>
            <a:r>
              <a:rPr lang="en-US" dirty="0"/>
              <a:t>E.g., data mining, </a:t>
            </a:r>
            <a:r>
              <a:rPr lang="en-US" dirty="0" err="1"/>
              <a:t>inf</a:t>
            </a:r>
            <a:r>
              <a:rPr lang="en-US" dirty="0"/>
              <a:t> 553, </a:t>
            </a:r>
            <a:r>
              <a:rPr lang="en-US" dirty="0">
                <a:solidFill>
                  <a:srgbClr val="FF0000"/>
                </a:solidFill>
              </a:rPr>
              <a:t>movie, movie, tom, tom </a:t>
            </a:r>
            <a:r>
              <a:rPr lang="en-US" dirty="0"/>
              <a:t>(s=d=2)</a:t>
            </a:r>
          </a:p>
          <a:p>
            <a:pPr lvl="1"/>
            <a:endParaRPr lang="en-US" dirty="0"/>
          </a:p>
          <a:p>
            <a:r>
              <a:rPr lang="en-US" dirty="0"/>
              <a:t>Total number of queries &amp; duplicates = s + 2d</a:t>
            </a:r>
          </a:p>
          <a:p>
            <a:endParaRPr lang="en-US" dirty="0"/>
          </a:p>
          <a:p>
            <a:r>
              <a:rPr lang="en-US" dirty="0"/>
              <a:t>True fraction of queries with duplicates = </a:t>
            </a:r>
            <a:r>
              <a:rPr lang="en-US" dirty="0">
                <a:solidFill>
                  <a:srgbClr val="FF0000"/>
                </a:solidFill>
              </a:rPr>
              <a:t>d/(</a:t>
            </a:r>
            <a:r>
              <a:rPr lang="en-US" dirty="0" err="1">
                <a:solidFill>
                  <a:srgbClr val="FF0000"/>
                </a:solidFill>
              </a:rPr>
              <a:t>s+d</a:t>
            </a:r>
            <a:r>
              <a:rPr lang="en-US" dirty="0">
                <a:solidFill>
                  <a:srgbClr val="FF0000"/>
                </a:solidFill>
              </a:rPr>
              <a:t>)</a:t>
            </a:r>
          </a:p>
          <a:p>
            <a:endParaRPr lang="en-US" dirty="0"/>
          </a:p>
          <a:p>
            <a:r>
              <a:rPr lang="en-US" dirty="0"/>
              <a:t>Sampling rate = 1/10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Rectangle 4">
            <a:extLst>
              <a:ext uri="{FF2B5EF4-FFF2-40B4-BE49-F238E27FC236}">
                <a16:creationId xmlns:a16="http://schemas.microsoft.com/office/drawing/2014/main" id="{346947DE-97A5-2242-BA09-B9BD564C84EE}"/>
              </a:ext>
            </a:extLst>
          </p:cNvPr>
          <p:cNvSpPr/>
          <p:nvPr/>
        </p:nvSpPr>
        <p:spPr>
          <a:xfrm>
            <a:off x="7239000" y="4191000"/>
            <a:ext cx="1219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88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with duplicates in sample</a:t>
            </a:r>
          </a:p>
        </p:txBody>
      </p:sp>
      <p:sp>
        <p:nvSpPr>
          <p:cNvPr id="3" name="Content Placeholder 2"/>
          <p:cNvSpPr>
            <a:spLocks noGrp="1"/>
          </p:cNvSpPr>
          <p:nvPr>
            <p:ph idx="1"/>
          </p:nvPr>
        </p:nvSpPr>
        <p:spPr/>
        <p:txBody>
          <a:bodyPr>
            <a:normAutofit fontScale="92500" lnSpcReduction="10000"/>
          </a:bodyPr>
          <a:lstStyle/>
          <a:p>
            <a:r>
              <a:rPr lang="en-US" dirty="0"/>
              <a:t>The sample contains:</a:t>
            </a:r>
          </a:p>
          <a:p>
            <a:pPr lvl="1"/>
            <a:r>
              <a:rPr lang="en-US" dirty="0"/>
              <a:t>s/10 “</a:t>
            </a:r>
            <a:r>
              <a:rPr lang="en-US" b="1" i="1" dirty="0"/>
              <a:t>s</a:t>
            </a:r>
            <a:r>
              <a:rPr lang="en-US" dirty="0"/>
              <a:t>” queries, e.g., data mining</a:t>
            </a:r>
          </a:p>
          <a:p>
            <a:pPr lvl="1"/>
            <a:r>
              <a:rPr lang="en-US" dirty="0"/>
              <a:t>2d/10 “</a:t>
            </a:r>
            <a:r>
              <a:rPr lang="en-US" b="1" i="1" dirty="0"/>
              <a:t>d</a:t>
            </a:r>
            <a:r>
              <a:rPr lang="en-US" dirty="0"/>
              <a:t>” tuples, e.g., movie, </a:t>
            </a:r>
            <a:r>
              <a:rPr lang="en-US" dirty="0">
                <a:solidFill>
                  <a:srgbClr val="FF0000"/>
                </a:solidFill>
              </a:rPr>
              <a:t>tom</a:t>
            </a:r>
            <a:r>
              <a:rPr lang="en-US" dirty="0"/>
              <a:t>,</a:t>
            </a:r>
            <a:r>
              <a:rPr lang="en-US" dirty="0">
                <a:solidFill>
                  <a:srgbClr val="FF0000"/>
                </a:solidFill>
              </a:rPr>
              <a:t> tom</a:t>
            </a:r>
          </a:p>
          <a:p>
            <a:r>
              <a:rPr lang="en-US" dirty="0"/>
              <a:t>If sample = data mining, movie, tom, tom, question: </a:t>
            </a:r>
          </a:p>
          <a:p>
            <a:pPr lvl="1"/>
            <a:r>
              <a:rPr lang="en-US" dirty="0"/>
              <a:t>What is </a:t>
            </a:r>
            <a:r>
              <a:rPr lang="en-US" dirty="0">
                <a:solidFill>
                  <a:srgbClr val="FF0000"/>
                </a:solidFill>
              </a:rPr>
              <a:t>the expected number </a:t>
            </a:r>
            <a:r>
              <a:rPr lang="en-US" dirty="0"/>
              <a:t>of </a:t>
            </a:r>
            <a:r>
              <a:rPr lang="en-US" b="1" i="1" dirty="0">
                <a:solidFill>
                  <a:srgbClr val="FF0000"/>
                </a:solidFill>
              </a:rPr>
              <a:t>d</a:t>
            </a:r>
            <a:r>
              <a:rPr lang="en-US" dirty="0">
                <a:solidFill>
                  <a:srgbClr val="FF0000"/>
                </a:solidFill>
              </a:rPr>
              <a:t> queries with</a:t>
            </a:r>
            <a:r>
              <a:rPr lang="en-US" dirty="0"/>
              <a:t> </a:t>
            </a:r>
            <a:r>
              <a:rPr lang="en-US" dirty="0">
                <a:solidFill>
                  <a:srgbClr val="FF0000"/>
                </a:solidFill>
              </a:rPr>
              <a:t>duplicates</a:t>
            </a:r>
            <a:r>
              <a:rPr lang="en-US" dirty="0"/>
              <a:t> in the sample?</a:t>
            </a:r>
          </a:p>
          <a:p>
            <a:pPr lvl="2"/>
            <a:r>
              <a:rPr lang="en-US" dirty="0"/>
              <a:t>movie </a:t>
            </a:r>
            <a:r>
              <a:rPr lang="mr-IN" dirty="0"/>
              <a:t>–</a:t>
            </a:r>
            <a:r>
              <a:rPr lang="en-US" dirty="0"/>
              <a:t> </a:t>
            </a:r>
            <a:r>
              <a:rPr lang="en-US" b="1" i="1" dirty="0"/>
              <a:t>d</a:t>
            </a:r>
            <a:r>
              <a:rPr lang="en-US" dirty="0"/>
              <a:t> query </a:t>
            </a:r>
            <a:r>
              <a:rPr lang="en-US" dirty="0">
                <a:solidFill>
                  <a:srgbClr val="FF0000"/>
                </a:solidFill>
              </a:rPr>
              <a:t>without</a:t>
            </a:r>
            <a:r>
              <a:rPr lang="en-US" dirty="0"/>
              <a:t> duplicates in the sample</a:t>
            </a:r>
          </a:p>
          <a:p>
            <a:pPr lvl="2"/>
            <a:r>
              <a:rPr lang="en-US" dirty="0"/>
              <a:t>tom, tom </a:t>
            </a:r>
            <a:r>
              <a:rPr lang="mr-IN" dirty="0"/>
              <a:t>–</a:t>
            </a:r>
            <a:r>
              <a:rPr lang="en-US" dirty="0"/>
              <a:t> </a:t>
            </a:r>
            <a:r>
              <a:rPr lang="en-US" b="1" i="1" dirty="0"/>
              <a:t>d</a:t>
            </a:r>
            <a:r>
              <a:rPr lang="en-US" dirty="0"/>
              <a:t> query </a:t>
            </a:r>
            <a:r>
              <a:rPr lang="en-US" dirty="0">
                <a:solidFill>
                  <a:srgbClr val="FF0000"/>
                </a:solidFill>
              </a:rPr>
              <a:t>with</a:t>
            </a:r>
            <a:r>
              <a:rPr lang="en-US" dirty="0"/>
              <a:t> duplicates in the sample</a:t>
            </a:r>
          </a:p>
          <a:p>
            <a:pPr lvl="1"/>
            <a:r>
              <a:rPr lang="en-US" dirty="0"/>
              <a:t>E.g., both tom’s appear in the sample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51014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with duplicates in sample</a:t>
            </a:r>
          </a:p>
        </p:txBody>
      </p:sp>
      <p:sp>
        <p:nvSpPr>
          <p:cNvPr id="3" name="Content Placeholder 2"/>
          <p:cNvSpPr>
            <a:spLocks noGrp="1"/>
          </p:cNvSpPr>
          <p:nvPr>
            <p:ph idx="1"/>
          </p:nvPr>
        </p:nvSpPr>
        <p:spPr/>
        <p:txBody>
          <a:bodyPr>
            <a:normAutofit fontScale="92500" lnSpcReduction="20000"/>
          </a:bodyPr>
          <a:lstStyle/>
          <a:p>
            <a:r>
              <a:rPr lang="en-US" dirty="0">
                <a:solidFill>
                  <a:srgbClr val="2642E0"/>
                </a:solidFill>
              </a:rPr>
              <a:t>s</a:t>
            </a:r>
            <a:r>
              <a:rPr lang="en-US" baseline="-25000" dirty="0">
                <a:solidFill>
                  <a:srgbClr val="2642E0"/>
                </a:solidFill>
              </a:rPr>
              <a:t>1</a:t>
            </a:r>
            <a:r>
              <a:rPr lang="en-US" dirty="0">
                <a:solidFill>
                  <a:srgbClr val="2642E0"/>
                </a:solidFill>
              </a:rPr>
              <a:t>, s</a:t>
            </a:r>
            <a:r>
              <a:rPr lang="en-US" baseline="-25000" dirty="0">
                <a:solidFill>
                  <a:srgbClr val="2642E0"/>
                </a:solidFill>
              </a:rPr>
              <a:t>2</a:t>
            </a:r>
            <a:r>
              <a:rPr lang="en-US" dirty="0">
                <a:solidFill>
                  <a:srgbClr val="2642E0"/>
                </a:solidFill>
              </a:rPr>
              <a:t>, …, s</a:t>
            </a:r>
            <a:r>
              <a:rPr lang="en-US" baseline="-25000" dirty="0">
                <a:solidFill>
                  <a:srgbClr val="2642E0"/>
                </a:solidFill>
              </a:rPr>
              <a:t>800</a:t>
            </a:r>
            <a:r>
              <a:rPr lang="en-US" dirty="0">
                <a:solidFill>
                  <a:srgbClr val="2642E0"/>
                </a:solidFill>
              </a:rPr>
              <a:t>, d</a:t>
            </a:r>
            <a:r>
              <a:rPr lang="en-US" baseline="-25000" dirty="0">
                <a:solidFill>
                  <a:srgbClr val="2642E0"/>
                </a:solidFill>
              </a:rPr>
              <a:t>1</a:t>
            </a:r>
            <a:r>
              <a:rPr lang="en-US" dirty="0">
                <a:solidFill>
                  <a:srgbClr val="2642E0"/>
                </a:solidFill>
              </a:rPr>
              <a:t>, d</a:t>
            </a:r>
            <a:r>
              <a:rPr lang="en-US" baseline="-25000" dirty="0">
                <a:solidFill>
                  <a:srgbClr val="2642E0"/>
                </a:solidFill>
              </a:rPr>
              <a:t>1</a:t>
            </a:r>
            <a:r>
              <a:rPr lang="en-US" dirty="0">
                <a:solidFill>
                  <a:srgbClr val="2642E0"/>
                </a:solidFill>
              </a:rPr>
              <a:t>’, d</a:t>
            </a:r>
            <a:r>
              <a:rPr lang="en-US" baseline="-25000" dirty="0">
                <a:solidFill>
                  <a:srgbClr val="2642E0"/>
                </a:solidFill>
              </a:rPr>
              <a:t>2</a:t>
            </a:r>
            <a:r>
              <a:rPr lang="en-US" dirty="0">
                <a:solidFill>
                  <a:srgbClr val="2642E0"/>
                </a:solidFill>
              </a:rPr>
              <a:t>, d</a:t>
            </a:r>
            <a:r>
              <a:rPr lang="en-US" baseline="-25000" dirty="0">
                <a:solidFill>
                  <a:srgbClr val="2642E0"/>
                </a:solidFill>
              </a:rPr>
              <a:t>2</a:t>
            </a:r>
            <a:r>
              <a:rPr lang="en-US" dirty="0">
                <a:solidFill>
                  <a:srgbClr val="2642E0"/>
                </a:solidFill>
              </a:rPr>
              <a:t>’, …, d</a:t>
            </a:r>
            <a:r>
              <a:rPr lang="en-US" baseline="-25000" dirty="0">
                <a:solidFill>
                  <a:srgbClr val="2642E0"/>
                </a:solidFill>
              </a:rPr>
              <a:t>100</a:t>
            </a:r>
            <a:r>
              <a:rPr lang="en-US" dirty="0">
                <a:solidFill>
                  <a:srgbClr val="2642E0"/>
                </a:solidFill>
              </a:rPr>
              <a:t>, d</a:t>
            </a:r>
            <a:r>
              <a:rPr lang="en-US" baseline="-25000" dirty="0">
                <a:solidFill>
                  <a:srgbClr val="2642E0"/>
                </a:solidFill>
              </a:rPr>
              <a:t>100</a:t>
            </a:r>
            <a:r>
              <a:rPr lang="en-US" dirty="0">
                <a:solidFill>
                  <a:srgbClr val="2642E0"/>
                </a:solidFill>
              </a:rPr>
              <a:t>’</a:t>
            </a:r>
            <a:endParaRPr lang="en-US" baseline="-25000" dirty="0">
              <a:solidFill>
                <a:srgbClr val="2642E0"/>
              </a:solidFill>
            </a:endParaRPr>
          </a:p>
          <a:p>
            <a:pPr lvl="1"/>
            <a:r>
              <a:rPr lang="en-US" dirty="0"/>
              <a:t>s = 800, d = 100</a:t>
            </a:r>
          </a:p>
          <a:p>
            <a:pPr lvl="1"/>
            <a:endParaRPr lang="en-US" dirty="0"/>
          </a:p>
          <a:p>
            <a:r>
              <a:rPr lang="en-US" dirty="0"/>
              <a:t>Each </a:t>
            </a:r>
            <a:r>
              <a:rPr lang="en-US" b="1" i="1" dirty="0" err="1"/>
              <a:t>d</a:t>
            </a:r>
            <a:r>
              <a:rPr lang="en-US" b="1" i="1" baseline="-25000" dirty="0" err="1"/>
              <a:t>j</a:t>
            </a:r>
            <a:r>
              <a:rPr lang="en-US" dirty="0"/>
              <a:t> has probability of </a:t>
            </a:r>
            <a:r>
              <a:rPr lang="en-US" dirty="0">
                <a:solidFill>
                  <a:srgbClr val="2642E0"/>
                </a:solidFill>
              </a:rPr>
              <a:t>1/10</a:t>
            </a:r>
            <a:r>
              <a:rPr lang="en-US" dirty="0"/>
              <a:t> being selected</a:t>
            </a:r>
          </a:p>
          <a:p>
            <a:pPr lvl="1"/>
            <a:r>
              <a:rPr lang="en-US" dirty="0"/>
              <a:t>so prob. of two </a:t>
            </a:r>
            <a:r>
              <a:rPr lang="en-US" b="1" i="1" dirty="0" err="1"/>
              <a:t>d</a:t>
            </a:r>
            <a:r>
              <a:rPr lang="en-US" b="1" i="1" baseline="-25000" dirty="0" err="1"/>
              <a:t>j</a:t>
            </a:r>
            <a:r>
              <a:rPr lang="en-US" dirty="0" err="1"/>
              <a:t>’s</a:t>
            </a:r>
            <a:r>
              <a:rPr lang="en-US" dirty="0"/>
              <a:t> being selected = </a:t>
            </a:r>
            <a:r>
              <a:rPr lang="en-US" dirty="0">
                <a:solidFill>
                  <a:srgbClr val="2642E0"/>
                </a:solidFill>
              </a:rPr>
              <a:t>1/10 * 1/10</a:t>
            </a:r>
          </a:p>
          <a:p>
            <a:r>
              <a:rPr lang="en-US" dirty="0"/>
              <a:t>There are </a:t>
            </a:r>
            <a:r>
              <a:rPr lang="en-US" b="1" i="1" dirty="0"/>
              <a:t>d</a:t>
            </a:r>
            <a:r>
              <a:rPr lang="en-US" dirty="0"/>
              <a:t> number of </a:t>
            </a:r>
            <a:r>
              <a:rPr lang="en-US" b="1" i="1" dirty="0" err="1"/>
              <a:t>d</a:t>
            </a:r>
            <a:r>
              <a:rPr lang="en-US" b="1" i="1" baseline="-25000" dirty="0" err="1"/>
              <a:t>j</a:t>
            </a:r>
            <a:r>
              <a:rPr lang="en-US" dirty="0" err="1"/>
              <a:t>’s</a:t>
            </a:r>
            <a:endParaRPr lang="en-US" dirty="0"/>
          </a:p>
          <a:p>
            <a:pPr>
              <a:buFont typeface="Symbol" panose="05050102010706020507" pitchFamily="18" charset="2"/>
              <a:buChar char="Þ"/>
            </a:pPr>
            <a:r>
              <a:rPr lang="en-US" dirty="0"/>
              <a:t> so the expected number of duplicated pairs in sample = </a:t>
            </a:r>
            <a:r>
              <a:rPr lang="en-US" dirty="0">
                <a:solidFill>
                  <a:srgbClr val="2642E0"/>
                </a:solidFill>
              </a:rPr>
              <a:t>d/100</a:t>
            </a:r>
          </a:p>
          <a:p>
            <a:pPr>
              <a:buFont typeface="Symbol" panose="05050102010706020507" pitchFamily="18" charset="2"/>
              <a:buChar char="Þ"/>
            </a:pPr>
            <a:r>
              <a:rPr lang="en-US" dirty="0"/>
              <a:t> or </a:t>
            </a:r>
            <a:r>
              <a:rPr lang="en-US" dirty="0">
                <a:solidFill>
                  <a:srgbClr val="2642E0"/>
                </a:solidFill>
              </a:rPr>
              <a:t>d/100</a:t>
            </a:r>
            <a:r>
              <a:rPr lang="en-US" dirty="0"/>
              <a:t> queries + </a:t>
            </a:r>
            <a:r>
              <a:rPr lang="en-US" dirty="0">
                <a:solidFill>
                  <a:srgbClr val="2642E0"/>
                </a:solidFill>
              </a:rPr>
              <a:t>d/100</a:t>
            </a:r>
            <a:r>
              <a:rPr lang="en-US" dirty="0"/>
              <a:t> their duplicates</a:t>
            </a:r>
          </a:p>
          <a:p>
            <a:pPr lvl="1">
              <a:buFont typeface="Symbol" panose="05050102010706020507" pitchFamily="18" charset="2"/>
              <a:buChar char="Þ"/>
            </a:pPr>
            <a:r>
              <a:rPr lang="en-US" dirty="0"/>
              <a:t> That is</a:t>
            </a:r>
            <a:r>
              <a:rPr lang="en-US" dirty="0">
                <a:solidFill>
                  <a:schemeClr val="accent1"/>
                </a:solidFill>
              </a:rPr>
              <a:t> 2d/100</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25936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86800" cy="1143000"/>
          </a:xfrm>
        </p:spPr>
        <p:txBody>
          <a:bodyPr>
            <a:normAutofit fontScale="90000"/>
          </a:bodyPr>
          <a:lstStyle/>
          <a:p>
            <a:r>
              <a:rPr lang="en-US" dirty="0"/>
              <a:t>“d” Queries </a:t>
            </a:r>
            <a:r>
              <a:rPr lang="en-US" dirty="0">
                <a:solidFill>
                  <a:srgbClr val="FF0000"/>
                </a:solidFill>
              </a:rPr>
              <a:t>without</a:t>
            </a:r>
            <a:r>
              <a:rPr lang="en-US" dirty="0"/>
              <a:t> duplicates in sample</a:t>
            </a:r>
          </a:p>
        </p:txBody>
      </p:sp>
      <p:sp>
        <p:nvSpPr>
          <p:cNvPr id="3" name="Content Placeholder 2"/>
          <p:cNvSpPr>
            <a:spLocks noGrp="1"/>
          </p:cNvSpPr>
          <p:nvPr>
            <p:ph idx="1"/>
          </p:nvPr>
        </p:nvSpPr>
        <p:spPr/>
        <p:txBody>
          <a:bodyPr>
            <a:normAutofit/>
          </a:bodyPr>
          <a:lstStyle/>
          <a:p>
            <a:r>
              <a:rPr lang="en-US" dirty="0"/>
              <a:t>The sample contains:</a:t>
            </a:r>
          </a:p>
          <a:p>
            <a:pPr lvl="1"/>
            <a:r>
              <a:rPr lang="en-US" dirty="0"/>
              <a:t>s/10 “</a:t>
            </a:r>
            <a:r>
              <a:rPr lang="en-US" b="1" i="1" dirty="0"/>
              <a:t>s</a:t>
            </a:r>
            <a:r>
              <a:rPr lang="en-US" dirty="0"/>
              <a:t>” queries, e.g., data mining</a:t>
            </a:r>
          </a:p>
          <a:p>
            <a:pPr lvl="1"/>
            <a:r>
              <a:rPr lang="en-US" dirty="0"/>
              <a:t>2d/10 “</a:t>
            </a:r>
            <a:r>
              <a:rPr lang="en-US" b="1" i="1" dirty="0"/>
              <a:t>d</a:t>
            </a:r>
            <a:r>
              <a:rPr lang="en-US" dirty="0"/>
              <a:t>” tuples, e.g., movie, tom, tom</a:t>
            </a:r>
          </a:p>
          <a:p>
            <a:endParaRPr lang="en-US" dirty="0"/>
          </a:p>
          <a:p>
            <a:r>
              <a:rPr lang="en-US" dirty="0"/>
              <a:t>Question: </a:t>
            </a:r>
          </a:p>
          <a:p>
            <a:pPr lvl="1"/>
            <a:r>
              <a:rPr lang="en-US" dirty="0"/>
              <a:t>What is the expected number of </a:t>
            </a:r>
            <a:r>
              <a:rPr lang="en-US" b="1" i="1" dirty="0"/>
              <a:t>d</a:t>
            </a:r>
            <a:r>
              <a:rPr lang="en-US" dirty="0"/>
              <a:t> queries </a:t>
            </a:r>
            <a:r>
              <a:rPr lang="en-US" dirty="0">
                <a:solidFill>
                  <a:srgbClr val="FF0000"/>
                </a:solidFill>
              </a:rPr>
              <a:t>without</a:t>
            </a:r>
            <a:r>
              <a:rPr lang="en-US" dirty="0"/>
              <a:t> duplicates in the sample?</a:t>
            </a:r>
          </a:p>
          <a:p>
            <a:pPr lvl="1"/>
            <a:r>
              <a:rPr lang="en-US" dirty="0"/>
              <a:t>E.g., only one </a:t>
            </a:r>
            <a:r>
              <a:rPr lang="en-US" dirty="0">
                <a:solidFill>
                  <a:srgbClr val="FF0000"/>
                </a:solidFill>
              </a:rPr>
              <a:t>movie</a:t>
            </a:r>
            <a:r>
              <a:rPr lang="en-US" dirty="0"/>
              <a:t> appears in the sample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64811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1143000"/>
          </a:xfrm>
        </p:spPr>
        <p:txBody>
          <a:bodyPr>
            <a:normAutofit fontScale="90000"/>
          </a:bodyPr>
          <a:lstStyle/>
          <a:p>
            <a:r>
              <a:rPr lang="en-US" dirty="0"/>
              <a:t>“d” Queries </a:t>
            </a:r>
            <a:r>
              <a:rPr lang="en-US" dirty="0">
                <a:solidFill>
                  <a:srgbClr val="FF0000"/>
                </a:solidFill>
              </a:rPr>
              <a:t>without</a:t>
            </a:r>
            <a:r>
              <a:rPr lang="en-US" dirty="0"/>
              <a:t> duplicates in sample</a:t>
            </a:r>
          </a:p>
        </p:txBody>
      </p:sp>
      <p:sp>
        <p:nvSpPr>
          <p:cNvPr id="3" name="Content Placeholder 2"/>
          <p:cNvSpPr>
            <a:spLocks noGrp="1"/>
          </p:cNvSpPr>
          <p:nvPr>
            <p:ph idx="1"/>
          </p:nvPr>
        </p:nvSpPr>
        <p:spPr/>
        <p:txBody>
          <a:bodyPr/>
          <a:lstStyle/>
          <a:p>
            <a:r>
              <a:rPr lang="en-US" dirty="0"/>
              <a:t>s</a:t>
            </a:r>
            <a:r>
              <a:rPr lang="en-US" baseline="-25000" dirty="0"/>
              <a:t>1</a:t>
            </a:r>
            <a:r>
              <a:rPr lang="en-US" dirty="0"/>
              <a:t>, s</a:t>
            </a:r>
            <a:r>
              <a:rPr lang="en-US" baseline="-25000" dirty="0"/>
              <a:t>2</a:t>
            </a:r>
            <a:r>
              <a:rPr lang="en-US" dirty="0"/>
              <a:t>, …, s</a:t>
            </a:r>
            <a:r>
              <a:rPr lang="en-US" baseline="-25000" dirty="0"/>
              <a:t>800</a:t>
            </a:r>
            <a:r>
              <a:rPr lang="en-US" dirty="0"/>
              <a:t>, d</a:t>
            </a:r>
            <a:r>
              <a:rPr lang="en-US" baseline="-25000" dirty="0"/>
              <a:t>1</a:t>
            </a:r>
            <a:r>
              <a:rPr lang="en-US" dirty="0"/>
              <a:t>, d</a:t>
            </a:r>
            <a:r>
              <a:rPr lang="en-US" baseline="-25000" dirty="0"/>
              <a:t>1</a:t>
            </a:r>
            <a:r>
              <a:rPr lang="en-US" dirty="0"/>
              <a:t>’, d</a:t>
            </a:r>
            <a:r>
              <a:rPr lang="en-US" baseline="-25000" dirty="0"/>
              <a:t>2</a:t>
            </a:r>
            <a:r>
              <a:rPr lang="en-US" dirty="0"/>
              <a:t>, d</a:t>
            </a:r>
            <a:r>
              <a:rPr lang="en-US" baseline="-25000" dirty="0"/>
              <a:t>2</a:t>
            </a:r>
            <a:r>
              <a:rPr lang="en-US" dirty="0"/>
              <a:t>’, …, d</a:t>
            </a:r>
            <a:r>
              <a:rPr lang="en-US" baseline="-25000" dirty="0"/>
              <a:t>100</a:t>
            </a:r>
            <a:r>
              <a:rPr lang="en-US" dirty="0"/>
              <a:t>, d</a:t>
            </a:r>
            <a:r>
              <a:rPr lang="en-US" baseline="-25000" dirty="0"/>
              <a:t>100</a:t>
            </a:r>
            <a:r>
              <a:rPr lang="en-US" dirty="0"/>
              <a:t>’</a:t>
            </a:r>
            <a:endParaRPr lang="en-US" baseline="-25000" dirty="0"/>
          </a:p>
          <a:p>
            <a:pPr lvl="1"/>
            <a:r>
              <a:rPr lang="en-US" dirty="0"/>
              <a:t>s = 800, d = 100</a:t>
            </a:r>
          </a:p>
          <a:p>
            <a:endParaRPr lang="en-US" dirty="0"/>
          </a:p>
          <a:p>
            <a:r>
              <a:rPr lang="en-US" dirty="0"/>
              <a:t>Expected # of singleton d queries in sample</a:t>
            </a:r>
          </a:p>
          <a:p>
            <a:pPr lvl="1"/>
            <a:r>
              <a:rPr lang="en-US" b="1" i="1" dirty="0" err="1"/>
              <a:t>d</a:t>
            </a:r>
            <a:r>
              <a:rPr lang="en-US" b="1" i="1" baseline="-25000" dirty="0" err="1"/>
              <a:t>j</a:t>
            </a:r>
            <a:r>
              <a:rPr lang="en-US" dirty="0"/>
              <a:t> selected, </a:t>
            </a:r>
            <a:r>
              <a:rPr lang="en-US" b="1" i="1" dirty="0" err="1"/>
              <a:t>d</a:t>
            </a:r>
            <a:r>
              <a:rPr lang="en-US" b="1" i="1" baseline="-25000" dirty="0" err="1"/>
              <a:t>j</a:t>
            </a:r>
            <a:r>
              <a:rPr lang="en-US" b="1" i="1" dirty="0"/>
              <a:t>’</a:t>
            </a:r>
            <a:r>
              <a:rPr lang="en-US" dirty="0"/>
              <a:t> not selected: </a:t>
            </a:r>
            <a:r>
              <a:rPr lang="en-US" dirty="0">
                <a:solidFill>
                  <a:srgbClr val="FF0000"/>
                </a:solidFill>
              </a:rPr>
              <a:t>1/10 * 9/10</a:t>
            </a:r>
          </a:p>
          <a:p>
            <a:pPr lvl="1"/>
            <a:r>
              <a:rPr lang="en-US" b="1" i="1" dirty="0" err="1"/>
              <a:t>d</a:t>
            </a:r>
            <a:r>
              <a:rPr lang="en-US" b="1" i="1" baseline="-25000" dirty="0" err="1"/>
              <a:t>j</a:t>
            </a:r>
            <a:r>
              <a:rPr lang="en-US" dirty="0"/>
              <a:t> not selected, </a:t>
            </a:r>
            <a:r>
              <a:rPr lang="en-US" b="1" i="1" dirty="0" err="1"/>
              <a:t>d</a:t>
            </a:r>
            <a:r>
              <a:rPr lang="en-US" b="1" i="1" baseline="-25000" dirty="0" err="1"/>
              <a:t>j</a:t>
            </a:r>
            <a:r>
              <a:rPr lang="en-US" b="1" i="1" dirty="0"/>
              <a:t>’</a:t>
            </a:r>
            <a:r>
              <a:rPr lang="en-US" dirty="0"/>
              <a:t> selected: </a:t>
            </a:r>
            <a:r>
              <a:rPr lang="en-US" dirty="0">
                <a:solidFill>
                  <a:srgbClr val="FF0000"/>
                </a:solidFill>
              </a:rPr>
              <a:t>9/10 * 1/10</a:t>
            </a:r>
          </a:p>
          <a:p>
            <a:pPr marL="457200" lvl="1" indent="0">
              <a:buNone/>
            </a:pPr>
            <a:r>
              <a:rPr lang="en-US" dirty="0"/>
              <a:t>=&gt; </a:t>
            </a:r>
            <a:r>
              <a:rPr lang="en-US" dirty="0">
                <a:solidFill>
                  <a:srgbClr val="2642E0"/>
                </a:solidFill>
              </a:rPr>
              <a:t>9d/100+9d/100 = 18d/100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175268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7013"/>
            <a:ext cx="9067800" cy="1143000"/>
          </a:xfrm>
        </p:spPr>
        <p:txBody>
          <a:bodyPr>
            <a:normAutofit fontScale="90000"/>
          </a:bodyPr>
          <a:lstStyle/>
          <a:p>
            <a:r>
              <a:rPr lang="en-US" dirty="0"/>
              <a:t>Fraction of queries in sample w/ duplicates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56150"/>
              </a:xfrm>
            </p:spPr>
            <p:txBody>
              <a:bodyPr>
                <a:normAutofit fontScale="92500" lnSpcReduction="20000"/>
              </a:bodyPr>
              <a:lstStyle/>
              <a:p>
                <a:r>
                  <a:rPr lang="en-US" dirty="0"/>
                  <a:t>s</a:t>
                </a:r>
                <a:r>
                  <a:rPr lang="en-US" baseline="-25000" dirty="0"/>
                  <a:t>1</a:t>
                </a:r>
                <a:r>
                  <a:rPr lang="en-US" dirty="0"/>
                  <a:t>, s</a:t>
                </a:r>
                <a:r>
                  <a:rPr lang="en-US" baseline="-25000" dirty="0"/>
                  <a:t>2</a:t>
                </a:r>
                <a:r>
                  <a:rPr lang="en-US" dirty="0"/>
                  <a:t>, …, s</a:t>
                </a:r>
                <a:r>
                  <a:rPr lang="en-US" baseline="-25000" dirty="0"/>
                  <a:t>800</a:t>
                </a:r>
                <a:r>
                  <a:rPr lang="en-US" dirty="0"/>
                  <a:t>, d</a:t>
                </a:r>
                <a:r>
                  <a:rPr lang="en-US" baseline="-25000" dirty="0"/>
                  <a:t>1</a:t>
                </a:r>
                <a:r>
                  <a:rPr lang="en-US" dirty="0"/>
                  <a:t>, d</a:t>
                </a:r>
                <a:r>
                  <a:rPr lang="en-US" baseline="-25000" dirty="0"/>
                  <a:t>1</a:t>
                </a:r>
                <a:r>
                  <a:rPr lang="en-US" dirty="0"/>
                  <a:t>’, d</a:t>
                </a:r>
                <a:r>
                  <a:rPr lang="en-US" baseline="-25000" dirty="0"/>
                  <a:t>2</a:t>
                </a:r>
                <a:r>
                  <a:rPr lang="en-US" dirty="0"/>
                  <a:t>, d</a:t>
                </a:r>
                <a:r>
                  <a:rPr lang="en-US" baseline="-25000" dirty="0"/>
                  <a:t>2</a:t>
                </a:r>
                <a:r>
                  <a:rPr lang="en-US" dirty="0"/>
                  <a:t>’, …, d</a:t>
                </a:r>
                <a:r>
                  <a:rPr lang="en-US" baseline="-25000" dirty="0"/>
                  <a:t>100</a:t>
                </a:r>
                <a:r>
                  <a:rPr lang="en-US" dirty="0"/>
                  <a:t>, d</a:t>
                </a:r>
                <a:r>
                  <a:rPr lang="en-US" baseline="-25000" dirty="0"/>
                  <a:t>100</a:t>
                </a:r>
                <a:r>
                  <a:rPr lang="en-US" dirty="0"/>
                  <a:t>’</a:t>
                </a:r>
                <a:endParaRPr lang="en-US" baseline="-25000" dirty="0"/>
              </a:p>
              <a:p>
                <a:pPr lvl="1"/>
                <a:r>
                  <a:rPr lang="en-US" dirty="0"/>
                  <a:t>s = 800, d = 100</a:t>
                </a:r>
              </a:p>
              <a:p>
                <a:pPr lvl="1"/>
                <a:endParaRPr lang="en-US" dirty="0"/>
              </a:p>
              <a:p>
                <a:r>
                  <a:rPr lang="en-US" dirty="0"/>
                  <a:t>Fraction =</a:t>
                </a:r>
                <a14:m>
                  <m:oMath xmlns:m="http://schemas.openxmlformats.org/officeDocument/2006/math">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100</m:t>
                            </m:r>
                          </m:den>
                        </m:f>
                      </m:num>
                      <m:den>
                        <m:f>
                          <m:fPr>
                            <m:ctrlPr>
                              <a:rPr lang="en-US" i="1">
                                <a:latin typeface="Cambria Math" panose="02040503050406030204" pitchFamily="18" charset="0"/>
                              </a:rPr>
                            </m:ctrlPr>
                          </m:fPr>
                          <m:num>
                            <m:r>
                              <a:rPr lang="en-US" i="1">
                                <a:latin typeface="Cambria Math" panose="02040503050406030204" pitchFamily="18" charset="0"/>
                              </a:rPr>
                              <m:t>𝑠</m:t>
                            </m:r>
                          </m:num>
                          <m:den>
                            <m:r>
                              <a:rPr lang="en-US" i="1">
                                <a:latin typeface="Cambria Math" panose="02040503050406030204" pitchFamily="18" charset="0"/>
                              </a:rPr>
                              <m:t>10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100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18</m:t>
                            </m:r>
                            <m:r>
                              <a:rPr lang="en-US" i="1">
                                <a:latin typeface="Cambria Math" panose="02040503050406030204" pitchFamily="18" charset="0"/>
                              </a:rPr>
                              <m:t>𝑑</m:t>
                            </m:r>
                          </m:num>
                          <m:den>
                            <m:r>
                              <a:rPr lang="en-US" i="1">
                                <a:latin typeface="Cambria Math" panose="02040503050406030204" pitchFamily="18" charset="0"/>
                              </a:rPr>
                              <m:t>100</m:t>
                            </m:r>
                          </m:den>
                        </m:f>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10</m:t>
                        </m:r>
                        <m:r>
                          <a:rPr lang="en-US" i="1">
                            <a:latin typeface="Cambria Math" panose="02040503050406030204" pitchFamily="18" charset="0"/>
                          </a:rPr>
                          <m:t>𝑠</m:t>
                        </m:r>
                        <m:r>
                          <a:rPr lang="en-US" i="1">
                            <a:latin typeface="Cambria Math" panose="02040503050406030204" pitchFamily="18" charset="0"/>
                          </a:rPr>
                          <m:t>+19</m:t>
                        </m:r>
                        <m:r>
                          <a:rPr lang="en-US" i="1">
                            <a:latin typeface="Cambria Math" panose="02040503050406030204" pitchFamily="18" charset="0"/>
                          </a:rPr>
                          <m:t>𝑑</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𝑑</m:t>
                        </m:r>
                      </m:den>
                    </m:f>
                  </m:oMath>
                </a14:m>
                <a:endParaRPr lang="en-US" dirty="0"/>
              </a:p>
              <a:p>
                <a:endParaRPr lang="en-US" dirty="0"/>
              </a:p>
              <a:p>
                <a:r>
                  <a:rPr lang="en-US" dirty="0"/>
                  <a:t>Note total # of </a:t>
                </a:r>
                <a:r>
                  <a:rPr lang="en-US" b="1" i="1" dirty="0">
                    <a:solidFill>
                      <a:srgbClr val="FF0000"/>
                    </a:solidFill>
                  </a:rPr>
                  <a:t>d</a:t>
                </a:r>
                <a:r>
                  <a:rPr lang="en-US" dirty="0">
                    <a:solidFill>
                      <a:srgbClr val="FF0000"/>
                    </a:solidFill>
                  </a:rPr>
                  <a:t> queries </a:t>
                </a:r>
                <a:r>
                  <a:rPr lang="en-US" dirty="0"/>
                  <a:t>with and without duplicates = </a:t>
                </a:r>
                <a:r>
                  <a:rPr lang="en-US" dirty="0">
                    <a:solidFill>
                      <a:srgbClr val="2642E0"/>
                    </a:solidFill>
                  </a:rPr>
                  <a:t>d/100</a:t>
                </a:r>
                <a:r>
                  <a:rPr lang="en-US" dirty="0"/>
                  <a:t> * </a:t>
                </a:r>
                <a:r>
                  <a:rPr lang="en-US" dirty="0">
                    <a:solidFill>
                      <a:srgbClr val="2642E0"/>
                    </a:solidFill>
                  </a:rPr>
                  <a:t>2</a:t>
                </a:r>
                <a:r>
                  <a:rPr lang="en-US" dirty="0"/>
                  <a:t> + </a:t>
                </a:r>
                <a:r>
                  <a:rPr lang="en-US" dirty="0">
                    <a:solidFill>
                      <a:srgbClr val="FF0000"/>
                    </a:solidFill>
                  </a:rPr>
                  <a:t>18d/100</a:t>
                </a:r>
                <a:r>
                  <a:rPr lang="en-US" dirty="0"/>
                  <a:t> </a:t>
                </a:r>
                <a:br>
                  <a:rPr lang="en-US" dirty="0"/>
                </a:br>
                <a:r>
                  <a:rPr lang="en-US" dirty="0"/>
                  <a:t>                   = 20d/100 </a:t>
                </a:r>
                <a:br>
                  <a:rPr lang="en-US" dirty="0"/>
                </a:br>
                <a:r>
                  <a:rPr lang="en-US" dirty="0"/>
                  <a:t>                   = 2d/10</a:t>
                </a:r>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56150"/>
              </a:xfrm>
              <a:blipFill>
                <a:blip r:embed="rId2"/>
                <a:stretch>
                  <a:fillRect l="-1698" t="-32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Picture 4"/>
          <p:cNvPicPr>
            <a:picLocks noChangeAspect="1"/>
          </p:cNvPicPr>
          <p:nvPr/>
        </p:nvPicPr>
        <p:blipFill>
          <a:blip r:embed="rId3"/>
          <a:stretch>
            <a:fillRect/>
          </a:stretch>
        </p:blipFill>
        <p:spPr>
          <a:xfrm>
            <a:off x="838200" y="2438400"/>
            <a:ext cx="7391400" cy="1707973"/>
          </a:xfrm>
          <a:prstGeom prst="rect">
            <a:avLst/>
          </a:prstGeom>
        </p:spPr>
      </p:pic>
      <p:sp>
        <p:nvSpPr>
          <p:cNvPr id="8" name="Up Arrow 7">
            <a:extLst>
              <a:ext uri="{FF2B5EF4-FFF2-40B4-BE49-F238E27FC236}">
                <a16:creationId xmlns:a16="http://schemas.microsoft.com/office/drawing/2014/main" id="{48FE1D3F-8A7E-1A42-8B10-F66B4E9FA12D}"/>
              </a:ext>
            </a:extLst>
          </p:cNvPr>
          <p:cNvSpPr/>
          <p:nvPr/>
        </p:nvSpPr>
        <p:spPr>
          <a:xfrm>
            <a:off x="6781800" y="3581400"/>
            <a:ext cx="381000" cy="5649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44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Data Stream</a:t>
            </a:r>
          </a:p>
        </p:txBody>
      </p:sp>
      <p:sp>
        <p:nvSpPr>
          <p:cNvPr id="3" name="Content Placeholder 2"/>
          <p:cNvSpPr>
            <a:spLocks noGrp="1"/>
          </p:cNvSpPr>
          <p:nvPr>
            <p:ph idx="1"/>
          </p:nvPr>
        </p:nvSpPr>
        <p:spPr/>
        <p:txBody>
          <a:bodyPr>
            <a:normAutofit fontScale="92500" lnSpcReduction="20000"/>
          </a:bodyPr>
          <a:lstStyle/>
          <a:p>
            <a:r>
              <a:rPr lang="en-US" dirty="0"/>
              <a:t>Motivation</a:t>
            </a:r>
          </a:p>
          <a:p>
            <a:r>
              <a:rPr lang="en-US" dirty="0"/>
              <a:t>Sampling </a:t>
            </a:r>
          </a:p>
          <a:p>
            <a:pPr lvl="1"/>
            <a:r>
              <a:rPr lang="en-US" dirty="0"/>
              <a:t>Fixed-portion sampling</a:t>
            </a:r>
          </a:p>
          <a:p>
            <a:pPr lvl="1"/>
            <a:r>
              <a:rPr lang="en-US" dirty="0"/>
              <a:t>Fixed-size (reservoir) sampling</a:t>
            </a:r>
          </a:p>
          <a:p>
            <a:r>
              <a:rPr lang="en-US" dirty="0"/>
              <a:t>Filtering</a:t>
            </a:r>
          </a:p>
          <a:p>
            <a:pPr lvl="1"/>
            <a:r>
              <a:rPr lang="en-US" dirty="0"/>
              <a:t>Bloom filter</a:t>
            </a:r>
          </a:p>
          <a:p>
            <a:r>
              <a:rPr lang="en-US" dirty="0"/>
              <a:t>Counting</a:t>
            </a:r>
          </a:p>
          <a:p>
            <a:pPr lvl="1"/>
            <a:r>
              <a:rPr lang="en-US" dirty="0"/>
              <a:t>Estimating # of distinct values, moments</a:t>
            </a:r>
          </a:p>
          <a:p>
            <a:r>
              <a:rPr lang="en-US" dirty="0"/>
              <a:t>Sliding window</a:t>
            </a:r>
          </a:p>
          <a:p>
            <a:pPr lvl="1"/>
            <a:r>
              <a:rPr lang="en-US" dirty="0"/>
              <a:t>Counting # of 1’s in the window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59083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has been the problem?</a:t>
            </a:r>
          </a:p>
        </p:txBody>
      </p:sp>
      <p:sp>
        <p:nvSpPr>
          <p:cNvPr id="3" name="Content Placeholder 2"/>
          <p:cNvSpPr>
            <a:spLocks noGrp="1"/>
          </p:cNvSpPr>
          <p:nvPr>
            <p:ph idx="1"/>
          </p:nvPr>
        </p:nvSpPr>
        <p:spPr/>
        <p:txBody>
          <a:bodyPr>
            <a:normAutofit lnSpcReduction="10000"/>
          </a:bodyPr>
          <a:lstStyle/>
          <a:p>
            <a:r>
              <a:rPr lang="en-US" dirty="0"/>
              <a:t>Mistake: sample by </a:t>
            </a:r>
            <a:r>
              <a:rPr lang="en-US" dirty="0">
                <a:solidFill>
                  <a:srgbClr val="009900"/>
                </a:solidFill>
              </a:rPr>
              <a:t>position</a:t>
            </a:r>
          </a:p>
          <a:p>
            <a:pPr lvl="1"/>
            <a:r>
              <a:rPr lang="en-US" dirty="0"/>
              <a:t>When search tuple arrives, we flip a 10-side dice</a:t>
            </a:r>
          </a:p>
          <a:p>
            <a:pPr lvl="1"/>
            <a:r>
              <a:rPr lang="en-US" dirty="0"/>
              <a:t>Retain it if the dice shows up as 0</a:t>
            </a:r>
          </a:p>
          <a:p>
            <a:pPr lvl="1"/>
            <a:endParaRPr lang="en-US" dirty="0"/>
          </a:p>
          <a:p>
            <a:r>
              <a:rPr lang="en-US" dirty="0"/>
              <a:t>Solution: </a:t>
            </a:r>
            <a:r>
              <a:rPr lang="en-US" dirty="0">
                <a:solidFill>
                  <a:srgbClr val="2642E0"/>
                </a:solidFill>
              </a:rPr>
              <a:t>sample by user (by key)</a:t>
            </a:r>
          </a:p>
          <a:p>
            <a:pPr lvl="1"/>
            <a:r>
              <a:rPr lang="en-US" dirty="0"/>
              <a:t>When search tuple (user, query, time) arrives</a:t>
            </a:r>
          </a:p>
          <a:p>
            <a:pPr lvl="1"/>
            <a:r>
              <a:rPr lang="en-US" dirty="0"/>
              <a:t>We extract its user (key) component</a:t>
            </a:r>
          </a:p>
          <a:p>
            <a:pPr lvl="1"/>
            <a:r>
              <a:rPr lang="en-US" dirty="0"/>
              <a:t>Hash user into 10 buckets: 0, 1, …, 9</a:t>
            </a:r>
          </a:p>
          <a:p>
            <a:pPr lvl="1"/>
            <a:r>
              <a:rPr lang="en-US" dirty="0">
                <a:solidFill>
                  <a:srgbClr val="2642E0"/>
                </a:solidFill>
              </a:rPr>
              <a:t>Retain all tuples for the user in the bucket 0</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051992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by user</a:t>
            </a:r>
          </a:p>
        </p:txBody>
      </p:sp>
      <p:sp>
        <p:nvSpPr>
          <p:cNvPr id="3" name="Content Placeholder 2"/>
          <p:cNvSpPr>
            <a:spLocks noGrp="1"/>
          </p:cNvSpPr>
          <p:nvPr>
            <p:ph idx="1"/>
          </p:nvPr>
        </p:nvSpPr>
        <p:spPr/>
        <p:txBody>
          <a:bodyPr/>
          <a:lstStyle/>
          <a:p>
            <a:r>
              <a:rPr lang="en-US" dirty="0"/>
              <a:t>Sample = all queries for users hashed into bucket 0</a:t>
            </a:r>
          </a:p>
          <a:p>
            <a:endParaRPr lang="en-US" dirty="0"/>
          </a:p>
          <a:p>
            <a:r>
              <a:rPr lang="en-US" dirty="0">
                <a:solidFill>
                  <a:srgbClr val="2642E0"/>
                </a:solidFill>
              </a:rPr>
              <a:t>All or none </a:t>
            </a:r>
            <a:r>
              <a:rPr lang="en-US" dirty="0"/>
              <a:t>of queries of a user will be selected</a:t>
            </a:r>
          </a:p>
          <a:p>
            <a:endParaRPr lang="en-US" dirty="0"/>
          </a:p>
          <a:p>
            <a:r>
              <a:rPr lang="en-US" dirty="0"/>
              <a:t>Thus, the fraction of unique queries in sample</a:t>
            </a:r>
          </a:p>
          <a:p>
            <a:pPr lvl="1"/>
            <a:r>
              <a:rPr lang="en-US" dirty="0"/>
              <a:t> will be the same as that in the stream as a whole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493980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Sampling Problem</a:t>
            </a:r>
          </a:p>
        </p:txBody>
      </p:sp>
      <p:sp>
        <p:nvSpPr>
          <p:cNvPr id="3" name="Content Placeholder 2"/>
          <p:cNvSpPr>
            <a:spLocks noGrp="1"/>
          </p:cNvSpPr>
          <p:nvPr>
            <p:ph idx="1"/>
          </p:nvPr>
        </p:nvSpPr>
        <p:spPr>
          <a:xfrm>
            <a:off x="457200" y="1600199"/>
            <a:ext cx="8229600" cy="5121275"/>
          </a:xfrm>
        </p:spPr>
        <p:txBody>
          <a:bodyPr>
            <a:normAutofit/>
          </a:bodyPr>
          <a:lstStyle/>
          <a:p>
            <a:r>
              <a:rPr lang="en-US" dirty="0">
                <a:solidFill>
                  <a:srgbClr val="2642E0"/>
                </a:solidFill>
              </a:rPr>
              <a:t>Stream of tuples with </a:t>
            </a:r>
            <a:r>
              <a:rPr lang="en-US" b="1" i="1" dirty="0">
                <a:solidFill>
                  <a:srgbClr val="2642E0"/>
                </a:solidFill>
              </a:rPr>
              <a:t>n </a:t>
            </a:r>
            <a:r>
              <a:rPr lang="en-US" dirty="0">
                <a:solidFill>
                  <a:srgbClr val="2642E0"/>
                </a:solidFill>
              </a:rPr>
              <a:t>components</a:t>
            </a:r>
          </a:p>
          <a:p>
            <a:pPr lvl="1"/>
            <a:r>
              <a:rPr lang="en-US" dirty="0"/>
              <a:t>Key = a </a:t>
            </a:r>
            <a:r>
              <a:rPr lang="en-US" dirty="0">
                <a:solidFill>
                  <a:srgbClr val="FF0000"/>
                </a:solidFill>
              </a:rPr>
              <a:t>subset</a:t>
            </a:r>
            <a:r>
              <a:rPr lang="en-US" dirty="0"/>
              <a:t> of components</a:t>
            </a:r>
          </a:p>
          <a:p>
            <a:pPr lvl="1"/>
            <a:endParaRPr lang="en-US" dirty="0"/>
          </a:p>
          <a:p>
            <a:r>
              <a:rPr lang="en-US" dirty="0"/>
              <a:t>Search stream: (user, query, time)</a:t>
            </a:r>
          </a:p>
          <a:p>
            <a:pPr lvl="1"/>
            <a:r>
              <a:rPr lang="en-US" dirty="0"/>
              <a:t>Sample size: a/b</a:t>
            </a:r>
          </a:p>
          <a:p>
            <a:pPr lvl="1"/>
            <a:endParaRPr lang="en-US" dirty="0"/>
          </a:p>
          <a:p>
            <a:r>
              <a:rPr lang="en-US" dirty="0"/>
              <a:t>Sampling strategy:</a:t>
            </a:r>
          </a:p>
          <a:p>
            <a:pPr lvl="1"/>
            <a:r>
              <a:rPr lang="en-US" dirty="0"/>
              <a:t>Hash </a:t>
            </a:r>
            <a:r>
              <a:rPr lang="en-US" dirty="0">
                <a:solidFill>
                  <a:srgbClr val="FF0000"/>
                </a:solidFill>
              </a:rPr>
              <a:t>key</a:t>
            </a:r>
            <a:r>
              <a:rPr lang="en-US" dirty="0"/>
              <a:t> (e.g., user) to </a:t>
            </a:r>
            <a:r>
              <a:rPr lang="en-US" b="1" i="1" dirty="0"/>
              <a:t>b</a:t>
            </a:r>
            <a:r>
              <a:rPr lang="en-US" dirty="0"/>
              <a:t> buckets</a:t>
            </a:r>
          </a:p>
          <a:p>
            <a:pPr lvl="1"/>
            <a:r>
              <a:rPr lang="en-US" dirty="0"/>
              <a:t>Accept tuple if </a:t>
            </a:r>
            <a:r>
              <a:rPr lang="en-US" dirty="0">
                <a:solidFill>
                  <a:srgbClr val="FF0000"/>
                </a:solidFill>
              </a:rPr>
              <a:t>key value &lt; 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131160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10000"/>
          </a:bodyPr>
          <a:lstStyle/>
          <a:p>
            <a:r>
              <a:rPr lang="en-US" dirty="0"/>
              <a:t>Tuples: (</a:t>
            </a:r>
            <a:r>
              <a:rPr lang="en-US" dirty="0" err="1"/>
              <a:t>empID</a:t>
            </a:r>
            <a:r>
              <a:rPr lang="en-US" dirty="0"/>
              <a:t>, </a:t>
            </a:r>
            <a:r>
              <a:rPr lang="en-US" dirty="0" err="1"/>
              <a:t>dept</a:t>
            </a:r>
            <a:r>
              <a:rPr lang="en-US" dirty="0"/>
              <a:t>, salary)</a:t>
            </a:r>
          </a:p>
          <a:p>
            <a:r>
              <a:rPr lang="en-US" dirty="0"/>
              <a:t>Query: avg. range of salary within a dept.?</a:t>
            </a:r>
          </a:p>
          <a:p>
            <a:endParaRPr lang="en-US" dirty="0"/>
          </a:p>
          <a:p>
            <a:r>
              <a:rPr lang="en-US" dirty="0"/>
              <a:t>Randomly selecting tuples </a:t>
            </a:r>
          </a:p>
          <a:p>
            <a:pPr lvl="1"/>
            <a:r>
              <a:rPr lang="en-US" dirty="0"/>
              <a:t>Might miss the min/max salary</a:t>
            </a:r>
          </a:p>
          <a:p>
            <a:pPr lvl="1"/>
            <a:endParaRPr lang="en-US" dirty="0"/>
          </a:p>
          <a:p>
            <a:r>
              <a:rPr lang="en-US" dirty="0"/>
              <a:t>Key = dept.</a:t>
            </a:r>
          </a:p>
          <a:p>
            <a:r>
              <a:rPr lang="en-US" dirty="0"/>
              <a:t>Sample: some departments and all tuples in these departments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285588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Sampling</a:t>
            </a:r>
            <a:br>
              <a:rPr lang="en-US" dirty="0"/>
            </a:br>
            <a:r>
              <a:rPr lang="en-US" dirty="0"/>
              <a:t>fixed-sized (Reservoir)</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142562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normAutofit fontScale="92500" lnSpcReduction="20000"/>
          </a:bodyPr>
          <a:lstStyle/>
          <a:p>
            <a:r>
              <a:rPr lang="en-US" dirty="0"/>
              <a:t>Motivation</a:t>
            </a:r>
          </a:p>
          <a:p>
            <a:r>
              <a:rPr lang="en-US" dirty="0">
                <a:solidFill>
                  <a:srgbClr val="FF0000"/>
                </a:solidFill>
              </a:rPr>
              <a:t>Sampling </a:t>
            </a:r>
          </a:p>
          <a:p>
            <a:pPr lvl="1"/>
            <a:r>
              <a:rPr lang="en-US" dirty="0"/>
              <a:t>Fixed-portion sampling</a:t>
            </a:r>
          </a:p>
          <a:p>
            <a:pPr lvl="1"/>
            <a:r>
              <a:rPr lang="en-US" dirty="0">
                <a:solidFill>
                  <a:srgbClr val="FF0000"/>
                </a:solidFill>
              </a:rPr>
              <a:t>Fixed-size (reservoir) sampling</a:t>
            </a:r>
          </a:p>
          <a:p>
            <a:r>
              <a:rPr lang="en-US" dirty="0"/>
              <a:t>Filtering</a:t>
            </a:r>
          </a:p>
          <a:p>
            <a:pPr lvl="1"/>
            <a:r>
              <a:rPr lang="en-US" dirty="0"/>
              <a:t>Bloom filter</a:t>
            </a:r>
          </a:p>
          <a:p>
            <a:r>
              <a:rPr lang="en-US" dirty="0"/>
              <a:t>Counting</a:t>
            </a:r>
          </a:p>
          <a:p>
            <a:pPr lvl="1"/>
            <a:r>
              <a:rPr lang="en-US" dirty="0"/>
              <a:t>Estimating # of distinct values, moments</a:t>
            </a:r>
          </a:p>
          <a:p>
            <a:r>
              <a:rPr lang="en-US" dirty="0"/>
              <a:t>Sliding window</a:t>
            </a:r>
          </a:p>
          <a:p>
            <a:pPr lvl="1"/>
            <a:r>
              <a:rPr lang="en-US" dirty="0"/>
              <a:t>Counting # of 1’s in the window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94678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fixed portion sample</a:t>
            </a:r>
          </a:p>
        </p:txBody>
      </p:sp>
      <p:sp>
        <p:nvSpPr>
          <p:cNvPr id="3" name="Content Placeholder 2"/>
          <p:cNvSpPr>
            <a:spLocks noGrp="1"/>
          </p:cNvSpPr>
          <p:nvPr>
            <p:ph idx="1"/>
          </p:nvPr>
        </p:nvSpPr>
        <p:spPr/>
        <p:txBody>
          <a:bodyPr>
            <a:normAutofit lnSpcReduction="10000"/>
          </a:bodyPr>
          <a:lstStyle/>
          <a:p>
            <a:r>
              <a:rPr lang="en-US" dirty="0">
                <a:solidFill>
                  <a:srgbClr val="2642E0"/>
                </a:solidFill>
              </a:rPr>
              <a:t>Sample size may </a:t>
            </a:r>
            <a:r>
              <a:rPr lang="en-US" dirty="0">
                <a:solidFill>
                  <a:srgbClr val="FF0000"/>
                </a:solidFill>
              </a:rPr>
              <a:t>grow too big </a:t>
            </a:r>
            <a:r>
              <a:rPr lang="en-US" dirty="0">
                <a:solidFill>
                  <a:srgbClr val="2642E0"/>
                </a:solidFill>
              </a:rPr>
              <a:t>when data stream in</a:t>
            </a:r>
          </a:p>
          <a:p>
            <a:pPr lvl="1"/>
            <a:r>
              <a:rPr lang="en-US" dirty="0"/>
              <a:t>Even 10% could be too big, e.g., tuples in bucket 1/10 exceed the memory size</a:t>
            </a:r>
          </a:p>
          <a:p>
            <a:endParaRPr lang="en-US" dirty="0"/>
          </a:p>
          <a:p>
            <a:r>
              <a:rPr lang="en-US" dirty="0">
                <a:solidFill>
                  <a:srgbClr val="FF0000"/>
                </a:solidFill>
              </a:rPr>
              <a:t>Idea: throw away some queries</a:t>
            </a:r>
          </a:p>
          <a:p>
            <a:endParaRPr lang="en-US" dirty="0"/>
          </a:p>
          <a:p>
            <a:r>
              <a:rPr lang="en-US" dirty="0"/>
              <a:t>Key: do this consistently</a:t>
            </a:r>
          </a:p>
          <a:p>
            <a:pPr lvl="1"/>
            <a:r>
              <a:rPr lang="en-US" dirty="0">
                <a:solidFill>
                  <a:srgbClr val="FF0000"/>
                </a:solidFill>
              </a:rPr>
              <a:t>remove all or none of occurrences of a query </a:t>
            </a:r>
          </a:p>
          <a:p>
            <a:pPr lvl="1"/>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100732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the sample size</a:t>
            </a:r>
          </a:p>
        </p:txBody>
      </p:sp>
      <p:sp>
        <p:nvSpPr>
          <p:cNvPr id="3" name="Content Placeholder 2"/>
          <p:cNvSpPr>
            <a:spLocks noGrp="1"/>
          </p:cNvSpPr>
          <p:nvPr>
            <p:ph idx="1"/>
          </p:nvPr>
        </p:nvSpPr>
        <p:spPr/>
        <p:txBody>
          <a:bodyPr/>
          <a:lstStyle/>
          <a:p>
            <a:r>
              <a:rPr lang="en-US" dirty="0"/>
              <a:t>Put an </a:t>
            </a:r>
            <a:r>
              <a:rPr lang="en-US" dirty="0">
                <a:solidFill>
                  <a:srgbClr val="FF0000"/>
                </a:solidFill>
              </a:rPr>
              <a:t>upper bound </a:t>
            </a:r>
            <a:r>
              <a:rPr lang="en-US" dirty="0"/>
              <a:t>on the sample size</a:t>
            </a:r>
          </a:p>
          <a:p>
            <a:pPr lvl="1"/>
            <a:r>
              <a:rPr lang="en-US" dirty="0"/>
              <a:t>Start out with 10%</a:t>
            </a:r>
          </a:p>
          <a:p>
            <a:pPr lvl="1"/>
            <a:endParaRPr lang="en-US" dirty="0"/>
          </a:p>
          <a:p>
            <a:r>
              <a:rPr lang="en-US" dirty="0"/>
              <a:t>Solution:</a:t>
            </a:r>
          </a:p>
          <a:p>
            <a:pPr lvl="1"/>
            <a:r>
              <a:rPr lang="en-US" dirty="0"/>
              <a:t>Hash queries to a large # of buckets, say 100</a:t>
            </a:r>
          </a:p>
          <a:p>
            <a:pPr lvl="1"/>
            <a:r>
              <a:rPr lang="en-US" dirty="0"/>
              <a:t>Put them into sample if they hash to bucket 0 to 9</a:t>
            </a:r>
          </a:p>
          <a:p>
            <a:pPr lvl="1"/>
            <a:r>
              <a:rPr lang="en-US" dirty="0"/>
              <a:t>When sample grows too big, </a:t>
            </a:r>
            <a:r>
              <a:rPr lang="en-US" dirty="0">
                <a:solidFill>
                  <a:srgbClr val="FF0000"/>
                </a:solidFill>
              </a:rPr>
              <a:t>throw away bucket 9</a:t>
            </a:r>
          </a:p>
          <a:p>
            <a:pPr lvl="1"/>
            <a:r>
              <a:rPr lang="en-US" dirty="0"/>
              <a:t>So 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4187075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Maintaining a fixed-size sample</a:t>
            </a:r>
          </a:p>
        </p:txBody>
      </p:sp>
      <p:sp>
        <p:nvSpPr>
          <p:cNvPr id="29699" name="Content Placeholder 2"/>
          <p:cNvSpPr>
            <a:spLocks noGrp="1"/>
          </p:cNvSpPr>
          <p:nvPr>
            <p:ph idx="1"/>
          </p:nvPr>
        </p:nvSpPr>
        <p:spPr>
          <a:xfrm>
            <a:off x="457200" y="1295401"/>
            <a:ext cx="8077200" cy="3276599"/>
          </a:xfrm>
        </p:spPr>
        <p:txBody>
          <a:bodyPr>
            <a:normAutofit fontScale="92500" lnSpcReduction="10000"/>
          </a:bodyPr>
          <a:lstStyle/>
          <a:p>
            <a:r>
              <a:rPr lang="en-US" dirty="0">
                <a:solidFill>
                  <a:srgbClr val="0000FF"/>
                </a:solidFill>
              </a:rPr>
              <a:t>Suppose we need to maintain a random</a:t>
            </a:r>
            <a:br>
              <a:rPr lang="en-US" dirty="0">
                <a:solidFill>
                  <a:srgbClr val="0000FF"/>
                </a:solidFill>
              </a:rPr>
            </a:br>
            <a:r>
              <a:rPr lang="en-US" dirty="0">
                <a:solidFill>
                  <a:srgbClr val="0000FF"/>
                </a:solidFill>
              </a:rPr>
              <a:t>sample, </a:t>
            </a:r>
            <a:r>
              <a:rPr lang="en-US" b="1" i="1" dirty="0">
                <a:solidFill>
                  <a:srgbClr val="0000FF"/>
                </a:solidFill>
              </a:rPr>
              <a:t>S</a:t>
            </a:r>
            <a:r>
              <a:rPr lang="en-US" i="1" dirty="0">
                <a:solidFill>
                  <a:srgbClr val="0000FF"/>
                </a:solidFill>
              </a:rPr>
              <a:t>,</a:t>
            </a:r>
            <a:r>
              <a:rPr lang="en-US" dirty="0">
                <a:solidFill>
                  <a:srgbClr val="0000FF"/>
                </a:solidFill>
              </a:rPr>
              <a:t> of size exactly </a:t>
            </a:r>
            <a:r>
              <a:rPr lang="en-US" i="1" dirty="0">
                <a:solidFill>
                  <a:srgbClr val="0000FF"/>
                </a:solidFill>
              </a:rPr>
              <a:t>s </a:t>
            </a:r>
            <a:r>
              <a:rPr lang="en-US" dirty="0">
                <a:solidFill>
                  <a:srgbClr val="0000FF"/>
                </a:solidFill>
              </a:rPr>
              <a:t>tuples (instead of %)</a:t>
            </a:r>
          </a:p>
          <a:p>
            <a:pPr lvl="1"/>
            <a:r>
              <a:rPr lang="en-US" dirty="0">
                <a:ea typeface="ＭＳ Ｐゴシック" pitchFamily="34" charset="-128"/>
              </a:rPr>
              <a:t>E.g., main memory size constraint</a:t>
            </a:r>
          </a:p>
          <a:p>
            <a:r>
              <a:rPr lang="en-US" b="1" dirty="0">
                <a:solidFill>
                  <a:srgbClr val="008000"/>
                </a:solidFill>
              </a:rPr>
              <a:t>Why?</a:t>
            </a:r>
            <a:r>
              <a:rPr lang="en-US" dirty="0">
                <a:solidFill>
                  <a:srgbClr val="008000"/>
                </a:solidFill>
              </a:rPr>
              <a:t> </a:t>
            </a:r>
            <a:r>
              <a:rPr lang="en-US" dirty="0"/>
              <a:t>Don’t know length of stream in advance</a:t>
            </a:r>
          </a:p>
          <a:p>
            <a:r>
              <a:rPr lang="en-US" dirty="0">
                <a:solidFill>
                  <a:srgbClr val="D60093"/>
                </a:solidFill>
              </a:rPr>
              <a:t>Suppose at time </a:t>
            </a:r>
            <a:r>
              <a:rPr lang="en-US" b="1" i="1" dirty="0">
                <a:solidFill>
                  <a:srgbClr val="D60093"/>
                </a:solidFill>
              </a:rPr>
              <a:t>n</a:t>
            </a:r>
            <a:r>
              <a:rPr lang="en-US" dirty="0">
                <a:solidFill>
                  <a:srgbClr val="D60093"/>
                </a:solidFill>
              </a:rPr>
              <a:t> we have seen </a:t>
            </a:r>
            <a:r>
              <a:rPr lang="en-US" b="1" i="1" dirty="0">
                <a:solidFill>
                  <a:srgbClr val="D60093"/>
                </a:solidFill>
              </a:rPr>
              <a:t>n</a:t>
            </a:r>
            <a:r>
              <a:rPr lang="en-US" dirty="0">
                <a:solidFill>
                  <a:srgbClr val="D60093"/>
                </a:solidFill>
              </a:rPr>
              <a:t> items</a:t>
            </a:r>
          </a:p>
          <a:p>
            <a:pPr lvl="1"/>
            <a:r>
              <a:rPr lang="en-US" dirty="0">
                <a:solidFill>
                  <a:srgbClr val="D60093"/>
                </a:solidFill>
                <a:ea typeface="ＭＳ Ｐゴシック" pitchFamily="34" charset="-128"/>
              </a:rPr>
              <a:t>Each item is in the sample </a:t>
            </a:r>
            <a:r>
              <a:rPr lang="en-US" b="1" i="1" dirty="0">
                <a:solidFill>
                  <a:srgbClr val="D60093"/>
                </a:solidFill>
                <a:ea typeface="ＭＳ Ｐゴシック" pitchFamily="34" charset="-128"/>
              </a:rPr>
              <a:t>S</a:t>
            </a:r>
            <a:r>
              <a:rPr lang="en-US" dirty="0">
                <a:solidFill>
                  <a:srgbClr val="D60093"/>
                </a:solidFill>
                <a:ea typeface="ＭＳ Ｐゴシック" pitchFamily="34" charset="-128"/>
              </a:rPr>
              <a:t> with equal prob. </a:t>
            </a:r>
            <a:r>
              <a:rPr lang="en-US" b="1" i="1" dirty="0">
                <a:solidFill>
                  <a:srgbClr val="D60093"/>
                </a:solidFill>
                <a:ea typeface="ＭＳ Ｐゴシック" pitchFamily="34" charset="-128"/>
              </a:rPr>
              <a:t>s/n</a:t>
            </a:r>
          </a:p>
          <a:p>
            <a:pPr lvl="2"/>
            <a:r>
              <a:rPr lang="en-US" dirty="0">
                <a:solidFill>
                  <a:srgbClr val="D60093"/>
                </a:solidFill>
                <a:ea typeface="ＭＳ Ｐゴシック" pitchFamily="34" charset="-128"/>
              </a:rPr>
              <a:t>A challenge to achieve !</a:t>
            </a:r>
          </a:p>
          <a:p>
            <a:pPr lvl="1"/>
            <a:endParaRPr lang="en-US" dirty="0">
              <a:ea typeface="ＭＳ Ｐゴシック" pitchFamily="34" charset="-128"/>
            </a:endParaRPr>
          </a:p>
        </p:txBody>
      </p:sp>
      <p:sp>
        <p:nvSpPr>
          <p:cNvPr id="29702" name="Slide Number Placeholder 5"/>
          <p:cNvSpPr>
            <a:spLocks noGrp="1"/>
          </p:cNvSpPr>
          <p:nvPr>
            <p:ph type="sldNum" sz="quarter" idx="12"/>
          </p:nvPr>
        </p:nvSpPr>
        <p:spPr bwMode="auto">
          <a:noFill/>
          <a:ln>
            <a:miter lim="800000"/>
            <a:headEnd/>
            <a:tailEnd/>
          </a:ln>
        </p:spPr>
        <p:txBody>
          <a:bodyPr/>
          <a:lstStyle/>
          <a:p>
            <a:fld id="{B4436852-1965-4142-AF0B-7B66A910AA29}" type="slidenum">
              <a:rPr lang="en-US"/>
              <a:pPr/>
              <a:t>28</a:t>
            </a:fld>
            <a:endParaRPr lang="en-US"/>
          </a:p>
        </p:txBody>
      </p:sp>
      <p:sp>
        <p:nvSpPr>
          <p:cNvPr id="7" name="TextBox 6"/>
          <p:cNvSpPr txBox="1"/>
          <p:nvPr/>
        </p:nvSpPr>
        <p:spPr>
          <a:xfrm>
            <a:off x="609600" y="4419600"/>
            <a:ext cx="8013732" cy="193899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How to think about the problem: say s = 2</a:t>
            </a:r>
          </a:p>
          <a:p>
            <a:r>
              <a:rPr lang="en-US" b="1" dirty="0">
                <a:latin typeface="Arial" pitchFamily="34" charset="0"/>
                <a:cs typeface="Arial" pitchFamily="34" charset="0"/>
              </a:rPr>
              <a:t>Stream:</a:t>
            </a:r>
            <a:r>
              <a:rPr lang="en-US" dirty="0">
                <a:latin typeface="Arial" pitchFamily="34" charset="0"/>
                <a:cs typeface="Arial" pitchFamily="34" charset="0"/>
              </a:rPr>
              <a:t> a x c y z k c d e g…</a:t>
            </a:r>
          </a:p>
          <a:p>
            <a:r>
              <a:rPr lang="en-US" dirty="0">
                <a:latin typeface="Arial" pitchFamily="34" charset="0"/>
                <a:cs typeface="Arial" pitchFamily="34" charset="0"/>
              </a:rPr>
              <a:t>At </a:t>
            </a:r>
            <a:r>
              <a:rPr lang="en-US" b="1" dirty="0">
                <a:solidFill>
                  <a:srgbClr val="008000"/>
                </a:solidFill>
                <a:latin typeface="Arial" pitchFamily="34" charset="0"/>
                <a:cs typeface="Arial" pitchFamily="34" charset="0"/>
              </a:rPr>
              <a:t>n= 5,</a:t>
            </a:r>
            <a:r>
              <a:rPr lang="en-US" dirty="0">
                <a:latin typeface="Arial" pitchFamily="34" charset="0"/>
                <a:cs typeface="Arial" pitchFamily="34" charset="0"/>
              </a:rPr>
              <a:t> each of the first 5 tuples is included in the sample </a:t>
            </a:r>
            <a:r>
              <a:rPr lang="en-US" b="1" dirty="0">
                <a:latin typeface="Arial" pitchFamily="34" charset="0"/>
                <a:cs typeface="Arial" pitchFamily="34" charset="0"/>
              </a:rPr>
              <a:t>S</a:t>
            </a:r>
            <a:r>
              <a:rPr lang="en-US" dirty="0">
                <a:latin typeface="Arial" pitchFamily="34" charset="0"/>
                <a:cs typeface="Arial" pitchFamily="34" charset="0"/>
              </a:rPr>
              <a:t> with equal prob.</a:t>
            </a:r>
          </a:p>
          <a:p>
            <a:r>
              <a:rPr lang="en-US" dirty="0">
                <a:latin typeface="Arial" pitchFamily="34" charset="0"/>
                <a:cs typeface="Arial" pitchFamily="34" charset="0"/>
              </a:rPr>
              <a:t>At </a:t>
            </a:r>
            <a:r>
              <a:rPr lang="en-US" b="1" dirty="0">
                <a:solidFill>
                  <a:srgbClr val="0000FF"/>
                </a:solidFill>
                <a:latin typeface="Arial" pitchFamily="34" charset="0"/>
                <a:cs typeface="Arial" pitchFamily="34" charset="0"/>
              </a:rPr>
              <a:t>n= 7,</a:t>
            </a:r>
            <a:r>
              <a:rPr lang="en-US" dirty="0">
                <a:latin typeface="Arial" pitchFamily="34" charset="0"/>
                <a:cs typeface="Arial" pitchFamily="34" charset="0"/>
              </a:rPr>
              <a:t> each of the first 7 tuples is included in the sample </a:t>
            </a:r>
            <a:r>
              <a:rPr lang="en-US" b="1" dirty="0">
                <a:latin typeface="Arial" pitchFamily="34" charset="0"/>
                <a:cs typeface="Arial" pitchFamily="34" charset="0"/>
              </a:rPr>
              <a:t>S</a:t>
            </a:r>
            <a:r>
              <a:rPr lang="en-US" dirty="0">
                <a:latin typeface="Arial" pitchFamily="34" charset="0"/>
                <a:cs typeface="Arial" pitchFamily="34" charset="0"/>
              </a:rPr>
              <a:t> with equal prob.</a:t>
            </a:r>
          </a:p>
          <a:p>
            <a:r>
              <a:rPr lang="en-US" sz="2400" b="1" dirty="0">
                <a:solidFill>
                  <a:srgbClr val="D60093"/>
                </a:solidFill>
                <a:latin typeface="Calibri" pitchFamily="34" charset="0"/>
                <a:cs typeface="Arial" pitchFamily="34" charset="0"/>
              </a:rPr>
              <a:t>Impractical solution would be to store all the </a:t>
            </a:r>
            <a:r>
              <a:rPr lang="en-US" sz="2400" b="1" i="1" dirty="0">
                <a:solidFill>
                  <a:srgbClr val="D60093"/>
                </a:solidFill>
                <a:latin typeface="Calibri" pitchFamily="34" charset="0"/>
                <a:cs typeface="Arial" pitchFamily="34" charset="0"/>
              </a:rPr>
              <a:t>n</a:t>
            </a:r>
            <a:r>
              <a:rPr lang="en-US" sz="2400" b="1" dirty="0">
                <a:solidFill>
                  <a:srgbClr val="D60093"/>
                </a:solidFill>
                <a:latin typeface="Calibri" pitchFamily="34" charset="0"/>
                <a:cs typeface="Arial" pitchFamily="34" charset="0"/>
              </a:rPr>
              <a:t> tuples seen </a:t>
            </a:r>
            <a:br>
              <a:rPr lang="en-US" sz="2400" b="1" dirty="0">
                <a:solidFill>
                  <a:srgbClr val="D60093"/>
                </a:solidFill>
                <a:latin typeface="Calibri" pitchFamily="34" charset="0"/>
                <a:cs typeface="Arial" pitchFamily="34" charset="0"/>
              </a:rPr>
            </a:br>
            <a:r>
              <a:rPr lang="en-US" sz="2400" b="1" dirty="0">
                <a:solidFill>
                  <a:srgbClr val="D60093"/>
                </a:solidFill>
                <a:latin typeface="Calibri" pitchFamily="34" charset="0"/>
                <a:cs typeface="Arial" pitchFamily="34" charset="0"/>
              </a:rPr>
              <a:t>so far and out of them pick </a:t>
            </a:r>
            <a:r>
              <a:rPr lang="en-US" sz="2400" b="1" i="1" dirty="0">
                <a:solidFill>
                  <a:srgbClr val="D60093"/>
                </a:solidFill>
                <a:latin typeface="Calibri" pitchFamily="34" charset="0"/>
                <a:cs typeface="Arial" pitchFamily="34" charset="0"/>
              </a:rPr>
              <a:t>s</a:t>
            </a:r>
            <a:r>
              <a:rPr lang="en-US" sz="2400" b="1" dirty="0">
                <a:solidFill>
                  <a:srgbClr val="D60093"/>
                </a:solidFill>
                <a:latin typeface="Calibri" pitchFamily="34" charset="0"/>
                <a:cs typeface="Arial" pitchFamily="34" charset="0"/>
              </a:rPr>
              <a:t> at random</a:t>
            </a:r>
          </a:p>
        </p:txBody>
      </p:sp>
      <p:sp>
        <p:nvSpPr>
          <p:cNvPr id="8" name="Right Bracket 7"/>
          <p:cNvSpPr/>
          <p:nvPr/>
        </p:nvSpPr>
        <p:spPr>
          <a:xfrm rot="5400000">
            <a:off x="2040731" y="4588669"/>
            <a:ext cx="185738" cy="914400"/>
          </a:xfrm>
          <a:prstGeom prst="rightBracket">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b="1" dirty="0"/>
          </a:p>
        </p:txBody>
      </p:sp>
      <p:sp>
        <p:nvSpPr>
          <p:cNvPr id="9" name="Right Bracket 8"/>
          <p:cNvSpPr/>
          <p:nvPr/>
        </p:nvSpPr>
        <p:spPr>
          <a:xfrm rot="5400000">
            <a:off x="2218135" y="4715886"/>
            <a:ext cx="185738" cy="1269208"/>
          </a:xfrm>
          <a:prstGeom prst="rightBracket">
            <a:avLst/>
          </a:prstGeom>
          <a:ln w="28575">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9939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1905000"/>
            <a:ext cx="8229600" cy="2862322"/>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endParaRPr lang="en-US" sz="2800" b="1" dirty="0">
              <a:latin typeface="Arial" pitchFamily="34" charset="0"/>
              <a:cs typeface="Arial" pitchFamily="34" charset="0"/>
            </a:endParaRPr>
          </a:p>
        </p:txBody>
      </p:sp>
      <p:sp>
        <p:nvSpPr>
          <p:cNvPr id="2" name="Title 1"/>
          <p:cNvSpPr>
            <a:spLocks noGrp="1"/>
          </p:cNvSpPr>
          <p:nvPr>
            <p:ph type="title"/>
          </p:nvPr>
        </p:nvSpPr>
        <p:spPr/>
        <p:txBody>
          <a:bodyPr/>
          <a:lstStyle/>
          <a:p>
            <a:pPr>
              <a:defRPr/>
            </a:pPr>
            <a:r>
              <a:rPr lang="en-US" dirty="0">
                <a:ea typeface="+mj-ea"/>
              </a:rPr>
              <a:t>Solution: Fixed Size Sample</a:t>
            </a:r>
          </a:p>
        </p:txBody>
      </p:sp>
      <p:sp>
        <p:nvSpPr>
          <p:cNvPr id="30723" name="Content Placeholder 2"/>
          <p:cNvSpPr>
            <a:spLocks noGrp="1"/>
          </p:cNvSpPr>
          <p:nvPr>
            <p:ph idx="1"/>
          </p:nvPr>
        </p:nvSpPr>
        <p:spPr>
          <a:xfrm>
            <a:off x="457200" y="1295400"/>
            <a:ext cx="8382000" cy="5562600"/>
          </a:xfrm>
        </p:spPr>
        <p:txBody>
          <a:bodyPr>
            <a:normAutofit/>
          </a:bodyPr>
          <a:lstStyle/>
          <a:p>
            <a:r>
              <a:rPr lang="en-US" b="1" dirty="0">
                <a:solidFill>
                  <a:srgbClr val="D60093"/>
                </a:solidFill>
              </a:rPr>
              <a:t>Algorithm </a:t>
            </a:r>
            <a:r>
              <a:rPr lang="en-US" b="1" dirty="0">
                <a:solidFill>
                  <a:srgbClr val="0000FF"/>
                </a:solidFill>
              </a:rPr>
              <a:t>(a.k.a. Reservoir Sampling)</a:t>
            </a:r>
            <a:endParaRPr lang="en-US" b="1" dirty="0">
              <a:solidFill>
                <a:srgbClr val="D60093"/>
              </a:solidFill>
            </a:endParaRPr>
          </a:p>
          <a:p>
            <a:pPr lvl="1"/>
            <a:r>
              <a:rPr lang="en-US" dirty="0"/>
              <a:t>Store all the first </a:t>
            </a:r>
            <a:r>
              <a:rPr lang="en-US" b="1" i="1" dirty="0"/>
              <a:t>s</a:t>
            </a:r>
            <a:r>
              <a:rPr lang="en-US" dirty="0"/>
              <a:t> elements of the stream to </a:t>
            </a:r>
            <a:r>
              <a:rPr lang="en-US" b="1" i="1" dirty="0"/>
              <a:t>S</a:t>
            </a:r>
          </a:p>
          <a:p>
            <a:pPr lvl="1"/>
            <a:r>
              <a:rPr lang="en-US" dirty="0"/>
              <a:t>Suppose we have seen </a:t>
            </a:r>
            <a:r>
              <a:rPr lang="en-US" b="1" i="1" dirty="0"/>
              <a:t>n-1</a:t>
            </a:r>
            <a:r>
              <a:rPr lang="en-US" dirty="0"/>
              <a:t> elements, and now </a:t>
            </a:r>
            <a:br>
              <a:rPr lang="en-US" dirty="0"/>
            </a:br>
            <a:r>
              <a:rPr lang="en-US" dirty="0"/>
              <a:t>the </a:t>
            </a:r>
            <a:r>
              <a:rPr lang="en-US" b="1" i="1" dirty="0"/>
              <a:t>n</a:t>
            </a:r>
            <a:r>
              <a:rPr lang="en-US" b="1" i="1" baseline="30000" dirty="0"/>
              <a:t>th</a:t>
            </a:r>
            <a:r>
              <a:rPr lang="en-US" dirty="0"/>
              <a:t> element arrives (</a:t>
            </a:r>
            <a:r>
              <a:rPr lang="en-US" b="1" i="1" dirty="0"/>
              <a:t>n</a:t>
            </a:r>
            <a:r>
              <a:rPr lang="en-US" b="1" dirty="0"/>
              <a:t> &gt; </a:t>
            </a:r>
            <a:r>
              <a:rPr lang="en-US" b="1" i="1" dirty="0"/>
              <a:t>s</a:t>
            </a:r>
            <a:r>
              <a:rPr lang="en-US" dirty="0"/>
              <a:t>)</a:t>
            </a:r>
          </a:p>
          <a:p>
            <a:pPr lvl="2"/>
            <a:r>
              <a:rPr lang="en-US" dirty="0">
                <a:ea typeface="ＭＳ Ｐゴシック" pitchFamily="34" charset="-128"/>
              </a:rPr>
              <a:t>With probability </a:t>
            </a:r>
            <a:r>
              <a:rPr lang="en-US" b="1" i="1" dirty="0">
                <a:ea typeface="ＭＳ Ｐゴシック" pitchFamily="34" charset="-128"/>
              </a:rPr>
              <a:t>s/n</a:t>
            </a:r>
            <a:r>
              <a:rPr lang="en-US" dirty="0">
                <a:ea typeface="ＭＳ Ｐゴシック" pitchFamily="34" charset="-128"/>
              </a:rPr>
              <a:t>, keep the </a:t>
            </a:r>
            <a:r>
              <a:rPr lang="en-US" b="1" i="1" dirty="0">
                <a:ea typeface="ＭＳ Ｐゴシック" pitchFamily="34" charset="-128"/>
              </a:rPr>
              <a:t>n</a:t>
            </a:r>
            <a:r>
              <a:rPr lang="en-US" b="1" i="1" baseline="30000" dirty="0">
                <a:ea typeface="ＭＳ Ｐゴシック" pitchFamily="34" charset="-128"/>
              </a:rPr>
              <a:t>th</a:t>
            </a:r>
            <a:r>
              <a:rPr lang="en-US" dirty="0">
                <a:ea typeface="ＭＳ Ｐゴシック" pitchFamily="34" charset="-128"/>
              </a:rPr>
              <a:t> element, else discard it</a:t>
            </a:r>
          </a:p>
          <a:p>
            <a:pPr lvl="2"/>
            <a:r>
              <a:rPr lang="en-US" dirty="0">
                <a:ea typeface="ＭＳ Ｐゴシック" pitchFamily="34" charset="-128"/>
              </a:rPr>
              <a:t>If we picked the </a:t>
            </a:r>
            <a:r>
              <a:rPr lang="en-US" b="1" i="1" dirty="0">
                <a:ea typeface="ＭＳ Ｐゴシック" pitchFamily="34" charset="-128"/>
              </a:rPr>
              <a:t>n</a:t>
            </a:r>
            <a:r>
              <a:rPr lang="en-US" b="1" i="1" baseline="30000" dirty="0">
                <a:ea typeface="ＭＳ Ｐゴシック" pitchFamily="34" charset="-128"/>
              </a:rPr>
              <a:t>th</a:t>
            </a:r>
            <a:r>
              <a:rPr lang="en-US" dirty="0">
                <a:ea typeface="ＭＳ Ｐゴシック" pitchFamily="34" charset="-128"/>
              </a:rPr>
              <a:t> element, then it replaces one of the </a:t>
            </a:r>
            <a:br>
              <a:rPr lang="en-US" dirty="0">
                <a:ea typeface="ＭＳ Ｐゴシック" pitchFamily="34" charset="-128"/>
              </a:rPr>
            </a:br>
            <a:r>
              <a:rPr lang="en-US" b="1" i="1" dirty="0">
                <a:ea typeface="ＭＳ Ｐゴシック" pitchFamily="34" charset="-128"/>
              </a:rPr>
              <a:t>s</a:t>
            </a:r>
            <a:r>
              <a:rPr lang="en-US" dirty="0">
                <a:ea typeface="ＭＳ Ｐゴシック" pitchFamily="34" charset="-128"/>
              </a:rPr>
              <a:t> elements in the sample </a:t>
            </a:r>
            <a:r>
              <a:rPr lang="en-US" b="1" i="1" dirty="0">
                <a:ea typeface="ＭＳ Ｐゴシック" pitchFamily="34" charset="-128"/>
              </a:rPr>
              <a:t>S</a:t>
            </a:r>
            <a:r>
              <a:rPr lang="en-US" dirty="0">
                <a:ea typeface="ＭＳ Ｐゴシック" pitchFamily="34" charset="-128"/>
              </a:rPr>
              <a:t>, picked uniformly at random</a:t>
            </a:r>
          </a:p>
          <a:p>
            <a:pPr lvl="8"/>
            <a:endParaRPr lang="en-US" dirty="0">
              <a:ea typeface="ＭＳ Ｐゴシック" pitchFamily="34" charset="-128"/>
            </a:endParaRPr>
          </a:p>
          <a:p>
            <a:r>
              <a:rPr lang="en-US" sz="2800" b="1" dirty="0">
                <a:solidFill>
                  <a:srgbClr val="0000FF"/>
                </a:solidFill>
              </a:rPr>
              <a:t>Claim:</a:t>
            </a:r>
            <a:r>
              <a:rPr lang="en-US" sz="2800" b="1" dirty="0">
                <a:solidFill>
                  <a:schemeClr val="accent3"/>
                </a:solidFill>
              </a:rPr>
              <a:t> </a:t>
            </a:r>
            <a:r>
              <a:rPr lang="en-US" sz="2800" dirty="0"/>
              <a:t>This algorithm maintains a sample </a:t>
            </a:r>
            <a:r>
              <a:rPr lang="en-US" sz="2800" b="1" i="1" dirty="0"/>
              <a:t>S</a:t>
            </a:r>
            <a:br>
              <a:rPr lang="en-US" sz="2800" dirty="0"/>
            </a:br>
            <a:r>
              <a:rPr lang="en-US" sz="2800" dirty="0"/>
              <a:t>with the desired property:</a:t>
            </a:r>
          </a:p>
          <a:p>
            <a:pPr lvl="1"/>
            <a:r>
              <a:rPr lang="en-US" sz="2400" dirty="0"/>
              <a:t>After </a:t>
            </a:r>
            <a:r>
              <a:rPr lang="en-US" sz="2400" b="1" i="1" dirty="0"/>
              <a:t>n</a:t>
            </a:r>
            <a:r>
              <a:rPr lang="en-US" sz="2400" dirty="0"/>
              <a:t> elements, the sample contains each element seen so far with probability </a:t>
            </a:r>
            <a:r>
              <a:rPr lang="en-US" sz="2400" b="1" i="1" dirty="0"/>
              <a:t>s/n</a:t>
            </a:r>
            <a:endParaRPr lang="en-US" sz="2400" dirty="0"/>
          </a:p>
        </p:txBody>
      </p:sp>
      <p:sp>
        <p:nvSpPr>
          <p:cNvPr id="30726" name="Slide Number Placeholder 5"/>
          <p:cNvSpPr>
            <a:spLocks noGrp="1"/>
          </p:cNvSpPr>
          <p:nvPr>
            <p:ph type="sldNum" sz="quarter" idx="12"/>
          </p:nvPr>
        </p:nvSpPr>
        <p:spPr bwMode="auto">
          <a:noFill/>
          <a:ln>
            <a:miter lim="800000"/>
            <a:headEnd/>
            <a:tailEnd/>
          </a:ln>
        </p:spPr>
        <p:txBody>
          <a:bodyPr/>
          <a:lstStyle/>
          <a:p>
            <a:fld id="{34C05299-F8A3-4ADC-8E8C-9EC7592EFD99}" type="slidenum">
              <a:rPr lang="en-US"/>
              <a:pPr/>
              <a:t>29</a:t>
            </a:fld>
            <a:endParaRPr lang="en-US" dirty="0"/>
          </a:p>
        </p:txBody>
      </p:sp>
    </p:spTree>
    <p:extLst>
      <p:ext uri="{BB962C8B-B14F-4D97-AF65-F5344CB8AC3E}">
        <p14:creationId xmlns:p14="http://schemas.microsoft.com/office/powerpoint/2010/main" val="134648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streams &amp; applications</a:t>
            </a:r>
          </a:p>
        </p:txBody>
      </p:sp>
      <p:sp>
        <p:nvSpPr>
          <p:cNvPr id="3" name="Content Placeholder 2"/>
          <p:cNvSpPr>
            <a:spLocks noGrp="1"/>
          </p:cNvSpPr>
          <p:nvPr>
            <p:ph idx="1"/>
          </p:nvPr>
        </p:nvSpPr>
        <p:spPr/>
        <p:txBody>
          <a:bodyPr/>
          <a:lstStyle/>
          <a:p>
            <a:r>
              <a:rPr lang="en-US" dirty="0"/>
              <a:t>Query streams</a:t>
            </a:r>
          </a:p>
          <a:p>
            <a:pPr lvl="1"/>
            <a:r>
              <a:rPr lang="en-US" dirty="0"/>
              <a:t>How many unique users at Google last month?</a:t>
            </a:r>
          </a:p>
          <a:p>
            <a:endParaRPr lang="en-US" dirty="0"/>
          </a:p>
          <a:p>
            <a:r>
              <a:rPr lang="en-US" dirty="0"/>
              <a:t>URL streams  while crawling</a:t>
            </a:r>
          </a:p>
          <a:p>
            <a:pPr lvl="1"/>
            <a:r>
              <a:rPr lang="en-US" dirty="0"/>
              <a:t>Which URLs have been crawled before?</a:t>
            </a:r>
          </a:p>
          <a:p>
            <a:endParaRPr lang="en-US" dirty="0"/>
          </a:p>
          <a:p>
            <a:r>
              <a:rPr lang="en-US" dirty="0"/>
              <a:t>Sensor data</a:t>
            </a:r>
          </a:p>
          <a:p>
            <a:pPr lvl="1"/>
            <a:r>
              <a:rPr lang="en-US" dirty="0"/>
              <a:t>What is the maximum temperature so far?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63991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Proof: By Induction</a:t>
            </a:r>
          </a:p>
        </p:txBody>
      </p:sp>
      <p:sp>
        <p:nvSpPr>
          <p:cNvPr id="3" name="Content Placeholder 2"/>
          <p:cNvSpPr>
            <a:spLocks noGrp="1"/>
          </p:cNvSpPr>
          <p:nvPr>
            <p:ph idx="1"/>
          </p:nvPr>
        </p:nvSpPr>
        <p:spPr/>
        <p:txBody>
          <a:bodyPr>
            <a:normAutofit fontScale="92500" lnSpcReduction="20000"/>
          </a:bodyPr>
          <a:lstStyle/>
          <a:p>
            <a:r>
              <a:rPr lang="en-US" b="1" dirty="0">
                <a:solidFill>
                  <a:srgbClr val="0000FF"/>
                </a:solidFill>
              </a:rPr>
              <a:t>We prove this by induction:</a:t>
            </a:r>
          </a:p>
          <a:p>
            <a:pPr lvl="1"/>
            <a:r>
              <a:rPr lang="en-US" dirty="0"/>
              <a:t>Assume that after </a:t>
            </a:r>
            <a:r>
              <a:rPr lang="en-US" b="1" i="1" dirty="0"/>
              <a:t>n</a:t>
            </a:r>
            <a:r>
              <a:rPr lang="en-US" dirty="0"/>
              <a:t> elements, the sample contains each element seen so far with probability </a:t>
            </a:r>
            <a:r>
              <a:rPr lang="en-US" b="1" i="1" dirty="0"/>
              <a:t>s/n</a:t>
            </a:r>
          </a:p>
          <a:p>
            <a:pPr lvl="1"/>
            <a:r>
              <a:rPr lang="en-US" dirty="0"/>
              <a:t>We need to show that after seeing element </a:t>
            </a:r>
            <a:r>
              <a:rPr lang="en-US" b="1" i="1" dirty="0"/>
              <a:t>n+1 </a:t>
            </a:r>
            <a:r>
              <a:rPr lang="en-US" dirty="0">
                <a:solidFill>
                  <a:srgbClr val="2642E0"/>
                </a:solidFill>
              </a:rPr>
              <a:t>the sample maintains the property</a:t>
            </a:r>
          </a:p>
          <a:p>
            <a:pPr lvl="2"/>
            <a:r>
              <a:rPr lang="en-US" dirty="0">
                <a:solidFill>
                  <a:srgbClr val="FF0000"/>
                </a:solidFill>
              </a:rPr>
              <a:t>Sample contains each element seen so far with probability </a:t>
            </a:r>
            <a:r>
              <a:rPr lang="en-US" b="1" i="1" dirty="0">
                <a:solidFill>
                  <a:srgbClr val="FF0000"/>
                </a:solidFill>
              </a:rPr>
              <a:t>s/(n+1)</a:t>
            </a:r>
            <a:endParaRPr lang="en-US" b="1" dirty="0">
              <a:solidFill>
                <a:srgbClr val="FF0000"/>
              </a:solidFill>
            </a:endParaRPr>
          </a:p>
          <a:p>
            <a:r>
              <a:rPr lang="en-US" b="1" dirty="0">
                <a:solidFill>
                  <a:srgbClr val="D60093"/>
                </a:solidFill>
              </a:rPr>
              <a:t>Base case:</a:t>
            </a:r>
          </a:p>
          <a:p>
            <a:pPr lvl="1"/>
            <a:r>
              <a:rPr lang="en-US" dirty="0"/>
              <a:t>After we see </a:t>
            </a:r>
            <a:r>
              <a:rPr lang="en-US" b="1" dirty="0"/>
              <a:t>n=s</a:t>
            </a:r>
            <a:r>
              <a:rPr lang="en-US" dirty="0"/>
              <a:t> elements the sample </a:t>
            </a:r>
            <a:r>
              <a:rPr lang="en-US" b="1" dirty="0"/>
              <a:t>S</a:t>
            </a:r>
            <a:r>
              <a:rPr lang="en-US" dirty="0"/>
              <a:t> has the desired property</a:t>
            </a:r>
          </a:p>
          <a:p>
            <a:pPr lvl="2"/>
            <a:r>
              <a:rPr lang="en-US" dirty="0"/>
              <a:t>Each out of </a:t>
            </a:r>
            <a:r>
              <a:rPr lang="en-US" b="1" dirty="0"/>
              <a:t>n=s</a:t>
            </a:r>
            <a:r>
              <a:rPr lang="en-US" dirty="0"/>
              <a:t> elements is in the sample with probability </a:t>
            </a:r>
            <a:br>
              <a:rPr lang="en-US" dirty="0"/>
            </a:br>
            <a:r>
              <a:rPr lang="en-US" b="1" i="1" dirty="0"/>
              <a:t>s/s = 1</a:t>
            </a:r>
          </a:p>
        </p:txBody>
      </p:sp>
      <p:sp>
        <p:nvSpPr>
          <p:cNvPr id="31751" name="Slide Number Placeholder 5"/>
          <p:cNvSpPr>
            <a:spLocks noGrp="1"/>
          </p:cNvSpPr>
          <p:nvPr>
            <p:ph type="sldNum" sz="quarter" idx="12"/>
          </p:nvPr>
        </p:nvSpPr>
        <p:spPr bwMode="auto">
          <a:noFill/>
          <a:ln>
            <a:miter lim="800000"/>
            <a:headEnd/>
            <a:tailEnd/>
          </a:ln>
        </p:spPr>
        <p:txBody>
          <a:bodyPr/>
          <a:lstStyle/>
          <a:p>
            <a:fld id="{941E4ED3-02FB-4C85-87FC-6BF1EB7FF080}" type="slidenum">
              <a:rPr lang="en-US"/>
              <a:pPr/>
              <a:t>30</a:t>
            </a:fld>
            <a:endParaRPr lang="en-US"/>
          </a:p>
        </p:txBody>
      </p:sp>
    </p:spTree>
    <p:extLst>
      <p:ext uri="{BB962C8B-B14F-4D97-AF65-F5344CB8AC3E}">
        <p14:creationId xmlns:p14="http://schemas.microsoft.com/office/powerpoint/2010/main" val="21305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248400" y="5791200"/>
            <a:ext cx="2133600" cy="833694"/>
          </a:xfrm>
          <a:prstGeom prst="rect">
            <a:avLst/>
          </a:prstGeom>
          <a:noFill/>
        </p:spPr>
      </p:pic>
      <p:sp>
        <p:nvSpPr>
          <p:cNvPr id="2" name="Title 1"/>
          <p:cNvSpPr>
            <a:spLocks noGrp="1"/>
          </p:cNvSpPr>
          <p:nvPr>
            <p:ph type="title"/>
          </p:nvPr>
        </p:nvSpPr>
        <p:spPr/>
        <p:txBody>
          <a:bodyPr/>
          <a:lstStyle/>
          <a:p>
            <a:pPr>
              <a:defRPr/>
            </a:pPr>
            <a:r>
              <a:rPr lang="en-US" dirty="0">
                <a:ea typeface="+mj-ea"/>
              </a:rPr>
              <a:t>Proof: By Induction</a:t>
            </a:r>
          </a:p>
        </p:txBody>
      </p:sp>
      <p:sp>
        <p:nvSpPr>
          <p:cNvPr id="3" name="Content Placeholder 2"/>
          <p:cNvSpPr>
            <a:spLocks noGrp="1"/>
          </p:cNvSpPr>
          <p:nvPr>
            <p:ph idx="1"/>
          </p:nvPr>
        </p:nvSpPr>
        <p:spPr>
          <a:xfrm>
            <a:off x="457200" y="1295400"/>
            <a:ext cx="8610600" cy="5410200"/>
          </a:xfrm>
        </p:spPr>
        <p:txBody>
          <a:bodyPr>
            <a:normAutofit fontScale="92500" lnSpcReduction="10000"/>
          </a:bodyPr>
          <a:lstStyle/>
          <a:p>
            <a:r>
              <a:rPr lang="en-US" b="1" dirty="0">
                <a:solidFill>
                  <a:srgbClr val="D60093"/>
                </a:solidFill>
              </a:rPr>
              <a:t>Inductive hypothesis:</a:t>
            </a:r>
            <a:r>
              <a:rPr lang="en-US" dirty="0"/>
              <a:t> After </a:t>
            </a:r>
            <a:r>
              <a:rPr lang="en-US" b="1" i="1" dirty="0"/>
              <a:t>n</a:t>
            </a:r>
            <a:r>
              <a:rPr lang="en-US" dirty="0"/>
              <a:t> elements, the sample </a:t>
            </a:r>
            <a:r>
              <a:rPr lang="en-US" b="1" i="1" dirty="0"/>
              <a:t>S</a:t>
            </a:r>
            <a:r>
              <a:rPr lang="en-US" dirty="0"/>
              <a:t> contains each element seen so far with prob. </a:t>
            </a:r>
            <a:r>
              <a:rPr lang="en-US" b="1" i="1" dirty="0"/>
              <a:t>s/n</a:t>
            </a:r>
          </a:p>
          <a:p>
            <a:r>
              <a:rPr lang="en-US" b="1" dirty="0">
                <a:solidFill>
                  <a:srgbClr val="008000"/>
                </a:solidFill>
              </a:rPr>
              <a:t>Now element </a:t>
            </a:r>
            <a:r>
              <a:rPr lang="en-US" b="1" i="1" dirty="0">
                <a:solidFill>
                  <a:srgbClr val="008000"/>
                </a:solidFill>
              </a:rPr>
              <a:t>n+1</a:t>
            </a:r>
            <a:r>
              <a:rPr lang="en-US" b="1" dirty="0">
                <a:solidFill>
                  <a:srgbClr val="008000"/>
                </a:solidFill>
              </a:rPr>
              <a:t> arrives</a:t>
            </a:r>
          </a:p>
          <a:p>
            <a:r>
              <a:rPr lang="en-US" b="1" dirty="0">
                <a:solidFill>
                  <a:srgbClr val="D60093"/>
                </a:solidFill>
              </a:rPr>
              <a:t>Inductive step:</a:t>
            </a:r>
            <a:r>
              <a:rPr lang="en-US" dirty="0"/>
              <a:t> For each element x already in </a:t>
            </a:r>
            <a:r>
              <a:rPr lang="en-US" b="1" i="1" dirty="0"/>
              <a:t>S</a:t>
            </a:r>
            <a:r>
              <a:rPr lang="en-US" dirty="0"/>
              <a:t>, probability that </a:t>
            </a:r>
            <a:r>
              <a:rPr lang="en-US" dirty="0">
                <a:solidFill>
                  <a:srgbClr val="FF0000"/>
                </a:solidFill>
              </a:rPr>
              <a:t>the</a:t>
            </a:r>
            <a:r>
              <a:rPr lang="en-US" dirty="0"/>
              <a:t> </a:t>
            </a:r>
            <a:r>
              <a:rPr lang="en-US" dirty="0">
                <a:solidFill>
                  <a:srgbClr val="FF0000"/>
                </a:solidFill>
              </a:rPr>
              <a:t>algorithm keeps x in </a:t>
            </a:r>
            <a:r>
              <a:rPr lang="en-US" b="1" i="1" dirty="0">
                <a:solidFill>
                  <a:srgbClr val="FF0000"/>
                </a:solidFill>
              </a:rPr>
              <a:t>S</a:t>
            </a:r>
            <a:r>
              <a:rPr lang="en-US" dirty="0">
                <a:solidFill>
                  <a:srgbClr val="FF0000"/>
                </a:solidFill>
              </a:rPr>
              <a:t> </a:t>
            </a:r>
            <a:r>
              <a:rPr lang="en-US" dirty="0"/>
              <a:t>is:</a:t>
            </a:r>
          </a:p>
          <a:p>
            <a:pPr lvl="3"/>
            <a:endParaRPr lang="en-US" dirty="0"/>
          </a:p>
          <a:p>
            <a:endParaRPr lang="en-US" dirty="0"/>
          </a:p>
          <a:p>
            <a:pPr lvl="1"/>
            <a:endParaRPr lang="en-US" dirty="0"/>
          </a:p>
          <a:p>
            <a:r>
              <a:rPr lang="en-US" dirty="0"/>
              <a:t>So, at time </a:t>
            </a:r>
            <a:r>
              <a:rPr lang="en-US" b="1" i="1" dirty="0"/>
              <a:t>n</a:t>
            </a:r>
            <a:r>
              <a:rPr lang="en-US" i="1" dirty="0"/>
              <a:t>,</a:t>
            </a:r>
            <a:r>
              <a:rPr lang="en-US" dirty="0"/>
              <a:t> tuples in </a:t>
            </a:r>
            <a:r>
              <a:rPr lang="en-US" b="1" i="1" dirty="0"/>
              <a:t>S</a:t>
            </a:r>
            <a:r>
              <a:rPr lang="en-US" dirty="0"/>
              <a:t> were there with prob. </a:t>
            </a:r>
            <a:r>
              <a:rPr lang="en-US" b="1" dirty="0"/>
              <a:t>s/n</a:t>
            </a:r>
          </a:p>
          <a:p>
            <a:r>
              <a:rPr lang="en-US" dirty="0"/>
              <a:t>Time </a:t>
            </a:r>
            <a:r>
              <a:rPr lang="en-US" b="1" i="1" dirty="0"/>
              <a:t>n</a:t>
            </a:r>
            <a:r>
              <a:rPr lang="en-US" b="1" dirty="0">
                <a:sym typeface="Symbol"/>
              </a:rPr>
              <a:t></a:t>
            </a:r>
            <a:r>
              <a:rPr lang="en-US" b="1" i="1" dirty="0"/>
              <a:t>n+1</a:t>
            </a:r>
            <a:r>
              <a:rPr lang="en-US" i="1" dirty="0"/>
              <a:t>, </a:t>
            </a:r>
            <a:r>
              <a:rPr lang="en-US" dirty="0"/>
              <a:t>tuple stayed in </a:t>
            </a:r>
            <a:r>
              <a:rPr lang="en-US" b="1" i="1" dirty="0"/>
              <a:t>S</a:t>
            </a:r>
            <a:r>
              <a:rPr lang="en-US" dirty="0"/>
              <a:t> with prob. </a:t>
            </a:r>
            <a:r>
              <a:rPr lang="en-US" b="1" dirty="0"/>
              <a:t>n/(n+1)</a:t>
            </a:r>
          </a:p>
          <a:p>
            <a:r>
              <a:rPr lang="en-US" dirty="0"/>
              <a:t>So prob. tuple is in </a:t>
            </a:r>
            <a:r>
              <a:rPr lang="en-US" b="1" i="1" dirty="0"/>
              <a:t>S</a:t>
            </a:r>
            <a:r>
              <a:rPr lang="en-US" dirty="0"/>
              <a:t> at time </a:t>
            </a:r>
            <a:r>
              <a:rPr lang="en-US" b="1" i="1" dirty="0"/>
              <a:t>n+1</a:t>
            </a:r>
            <a:r>
              <a:rPr lang="en-US" dirty="0"/>
              <a:t> </a:t>
            </a:r>
            <a:r>
              <a:rPr lang="en-US" b="1" dirty="0">
                <a:solidFill>
                  <a:srgbClr val="0000FF"/>
                </a:solidFill>
              </a:rPr>
              <a:t>= </a:t>
            </a:r>
          </a:p>
          <a:p>
            <a:pPr lvl="1"/>
            <a:endParaRPr lang="en-US" dirty="0"/>
          </a:p>
        </p:txBody>
      </p:sp>
      <p:sp>
        <p:nvSpPr>
          <p:cNvPr id="31751" name="Slide Number Placeholder 5"/>
          <p:cNvSpPr>
            <a:spLocks noGrp="1"/>
          </p:cNvSpPr>
          <p:nvPr>
            <p:ph type="sldNum" sz="quarter" idx="12"/>
          </p:nvPr>
        </p:nvSpPr>
        <p:spPr bwMode="auto">
          <a:noFill/>
          <a:ln>
            <a:miter lim="800000"/>
            <a:headEnd/>
            <a:tailEnd/>
          </a:ln>
        </p:spPr>
        <p:txBody>
          <a:bodyPr/>
          <a:lstStyle/>
          <a:p>
            <a:fld id="{941E4ED3-02FB-4C85-87FC-6BF1EB7FF080}" type="slidenum">
              <a:rPr lang="en-US"/>
              <a:pPr/>
              <a:t>31</a:t>
            </a:fld>
            <a:endParaRPr lang="en-US"/>
          </a:p>
        </p:txBody>
      </p:sp>
      <p:graphicFrame>
        <p:nvGraphicFramePr>
          <p:cNvPr id="190466" name="Content Placeholder 6"/>
          <p:cNvGraphicFramePr>
            <a:graphicFrameLocks noChangeAspect="1"/>
          </p:cNvGraphicFramePr>
          <p:nvPr/>
        </p:nvGraphicFramePr>
        <p:xfrm>
          <a:off x="1219200" y="3547253"/>
          <a:ext cx="5715000" cy="1185085"/>
        </p:xfrm>
        <a:graphic>
          <a:graphicData uri="http://schemas.openxmlformats.org/presentationml/2006/ole">
            <mc:AlternateContent xmlns:mc="http://schemas.openxmlformats.org/markup-compatibility/2006">
              <mc:Choice xmlns:v="urn:schemas-microsoft-com:vml" Requires="v">
                <p:oleObj spid="_x0000_s1251" name="Equation" r:id="rId4" imgW="2082600" imgH="431640" progId="Equation.3">
                  <p:embed/>
                </p:oleObj>
              </mc:Choice>
              <mc:Fallback>
                <p:oleObj name="Equation" r:id="rId4" imgW="2082600" imgH="431640" progId="Equation.3">
                  <p:embed/>
                  <p:pic>
                    <p:nvPicPr>
                      <p:cNvPr id="0" name=""/>
                      <p:cNvPicPr>
                        <a:picLocks noChangeAspect="1" noChangeArrowheads="1"/>
                      </p:cNvPicPr>
                      <p:nvPr/>
                    </p:nvPicPr>
                    <p:blipFill>
                      <a:blip r:embed="rId5"/>
                      <a:srcRect/>
                      <a:stretch>
                        <a:fillRect/>
                      </a:stretch>
                    </p:blipFill>
                    <p:spPr bwMode="auto">
                      <a:xfrm>
                        <a:off x="1219200" y="3547253"/>
                        <a:ext cx="5715000" cy="1185085"/>
                      </a:xfrm>
                      <a:prstGeom prst="rect">
                        <a:avLst/>
                      </a:prstGeom>
                      <a:noFill/>
                    </p:spPr>
                  </p:pic>
                </p:oleObj>
              </mc:Fallback>
            </mc:AlternateContent>
          </a:graphicData>
        </a:graphic>
      </p:graphicFrame>
      <p:sp>
        <p:nvSpPr>
          <p:cNvPr id="8" name="TextBox 7"/>
          <p:cNvSpPr txBox="1"/>
          <p:nvPr/>
        </p:nvSpPr>
        <p:spPr>
          <a:xfrm>
            <a:off x="1181101" y="4645223"/>
            <a:ext cx="2020104" cy="307777"/>
          </a:xfrm>
          <a:prstGeom prst="rect">
            <a:avLst/>
          </a:prstGeom>
          <a:noFill/>
        </p:spPr>
        <p:txBody>
          <a:bodyPr wrap="none" rtlCol="0">
            <a:spAutoFit/>
          </a:bodyPr>
          <a:lstStyle/>
          <a:p>
            <a:pPr algn="ctr"/>
            <a:r>
              <a:rPr lang="en-US" sz="1400" dirty="0">
                <a:solidFill>
                  <a:srgbClr val="008000"/>
                </a:solidFill>
                <a:latin typeface="Arial" pitchFamily="34" charset="0"/>
                <a:cs typeface="Arial" pitchFamily="34" charset="0"/>
              </a:rPr>
              <a:t>Element </a:t>
            </a:r>
            <a:r>
              <a:rPr lang="en-US" sz="1400" b="1" dirty="0">
                <a:solidFill>
                  <a:srgbClr val="008000"/>
                </a:solidFill>
                <a:latin typeface="Arial" pitchFamily="34" charset="0"/>
                <a:cs typeface="Arial" pitchFamily="34" charset="0"/>
              </a:rPr>
              <a:t>n+1</a:t>
            </a:r>
            <a:r>
              <a:rPr lang="en-US" sz="1400" dirty="0">
                <a:solidFill>
                  <a:srgbClr val="008000"/>
                </a:solidFill>
                <a:latin typeface="Arial" pitchFamily="34" charset="0"/>
                <a:cs typeface="Arial" pitchFamily="34" charset="0"/>
              </a:rPr>
              <a:t> discarded</a:t>
            </a:r>
          </a:p>
        </p:txBody>
      </p:sp>
      <p:sp>
        <p:nvSpPr>
          <p:cNvPr id="9" name="TextBox 8"/>
          <p:cNvSpPr txBox="1"/>
          <p:nvPr/>
        </p:nvSpPr>
        <p:spPr>
          <a:xfrm>
            <a:off x="3200400" y="4582180"/>
            <a:ext cx="1258678" cy="523220"/>
          </a:xfrm>
          <a:prstGeom prst="rect">
            <a:avLst/>
          </a:prstGeom>
          <a:noFill/>
        </p:spPr>
        <p:txBody>
          <a:bodyPr wrap="none" rtlCol="0">
            <a:spAutoFit/>
          </a:bodyPr>
          <a:lstStyle/>
          <a:p>
            <a:pPr algn="ctr"/>
            <a:r>
              <a:rPr lang="en-US" sz="1400" dirty="0">
                <a:solidFill>
                  <a:srgbClr val="008000"/>
                </a:solidFill>
                <a:latin typeface="Arial" pitchFamily="34" charset="0"/>
                <a:cs typeface="Arial" pitchFamily="34" charset="0"/>
              </a:rPr>
              <a:t>Element </a:t>
            </a:r>
            <a:r>
              <a:rPr lang="en-US" sz="1400" b="1" dirty="0">
                <a:solidFill>
                  <a:srgbClr val="008000"/>
                </a:solidFill>
                <a:latin typeface="Arial" pitchFamily="34" charset="0"/>
                <a:cs typeface="Arial" pitchFamily="34" charset="0"/>
              </a:rPr>
              <a:t>n+1</a:t>
            </a:r>
            <a:r>
              <a:rPr lang="en-US" sz="1400" dirty="0">
                <a:solidFill>
                  <a:srgbClr val="008000"/>
                </a:solidFill>
                <a:latin typeface="Arial" pitchFamily="34" charset="0"/>
                <a:cs typeface="Arial" pitchFamily="34" charset="0"/>
              </a:rPr>
              <a:t> </a:t>
            </a:r>
            <a:br>
              <a:rPr lang="en-US" sz="1400" dirty="0">
                <a:solidFill>
                  <a:srgbClr val="008000"/>
                </a:solidFill>
                <a:latin typeface="Arial" pitchFamily="34" charset="0"/>
                <a:cs typeface="Arial" pitchFamily="34" charset="0"/>
              </a:rPr>
            </a:br>
            <a:r>
              <a:rPr lang="en-US" sz="1400" dirty="0">
                <a:solidFill>
                  <a:srgbClr val="008000"/>
                </a:solidFill>
                <a:latin typeface="Arial" pitchFamily="34" charset="0"/>
                <a:cs typeface="Arial" pitchFamily="34" charset="0"/>
              </a:rPr>
              <a:t>not discarded</a:t>
            </a:r>
          </a:p>
        </p:txBody>
      </p:sp>
      <p:sp>
        <p:nvSpPr>
          <p:cNvPr id="10" name="TextBox 9"/>
          <p:cNvSpPr txBox="1"/>
          <p:nvPr/>
        </p:nvSpPr>
        <p:spPr>
          <a:xfrm>
            <a:off x="4526525" y="4572000"/>
            <a:ext cx="1627369" cy="523220"/>
          </a:xfrm>
          <a:prstGeom prst="rect">
            <a:avLst/>
          </a:prstGeom>
          <a:noFill/>
        </p:spPr>
        <p:txBody>
          <a:bodyPr wrap="none" rtlCol="0">
            <a:spAutoFit/>
          </a:bodyPr>
          <a:lstStyle/>
          <a:p>
            <a:pPr algn="ctr"/>
            <a:r>
              <a:rPr lang="en-US" sz="1400" dirty="0">
                <a:solidFill>
                  <a:srgbClr val="008000"/>
                </a:solidFill>
                <a:latin typeface="Arial" pitchFamily="34" charset="0"/>
                <a:cs typeface="Arial" pitchFamily="34" charset="0"/>
              </a:rPr>
              <a:t>Element in the </a:t>
            </a:r>
            <a:br>
              <a:rPr lang="en-US" sz="1400" dirty="0">
                <a:solidFill>
                  <a:srgbClr val="008000"/>
                </a:solidFill>
                <a:latin typeface="Arial" pitchFamily="34" charset="0"/>
                <a:cs typeface="Arial" pitchFamily="34" charset="0"/>
              </a:rPr>
            </a:br>
            <a:r>
              <a:rPr lang="en-US" sz="1400" dirty="0">
                <a:solidFill>
                  <a:srgbClr val="008000"/>
                </a:solidFill>
                <a:latin typeface="Arial" pitchFamily="34" charset="0"/>
                <a:cs typeface="Arial" pitchFamily="34" charset="0"/>
              </a:rPr>
              <a:t>sample not picked</a:t>
            </a:r>
          </a:p>
        </p:txBody>
      </p:sp>
    </p:spTree>
    <p:extLst>
      <p:ext uri="{BB962C8B-B14F-4D97-AF65-F5344CB8AC3E}">
        <p14:creationId xmlns:p14="http://schemas.microsoft.com/office/powerpoint/2010/main" val="103438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0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normAutofit fontScale="92500" lnSpcReduction="10000"/>
          </a:bodyPr>
          <a:lstStyle/>
          <a:p>
            <a:r>
              <a:rPr lang="en-US" dirty="0"/>
              <a:t>Motivation</a:t>
            </a:r>
          </a:p>
          <a:p>
            <a:r>
              <a:rPr lang="en-US" dirty="0"/>
              <a:t>Sampling </a:t>
            </a:r>
          </a:p>
          <a:p>
            <a:pPr lvl="1"/>
            <a:r>
              <a:rPr lang="en-US" dirty="0"/>
              <a:t>Fixed-portion &amp; fixed-size (reservoir sampling)</a:t>
            </a:r>
          </a:p>
          <a:p>
            <a:r>
              <a:rPr lang="en-US" dirty="0">
                <a:solidFill>
                  <a:srgbClr val="FF0000"/>
                </a:solidFill>
              </a:rPr>
              <a:t>Filtering</a:t>
            </a:r>
          </a:p>
          <a:p>
            <a:pPr lvl="1"/>
            <a:r>
              <a:rPr lang="en-US" dirty="0"/>
              <a:t>Bloom filter</a:t>
            </a:r>
          </a:p>
          <a:p>
            <a:r>
              <a:rPr lang="en-US" dirty="0"/>
              <a:t>Counting</a:t>
            </a:r>
          </a:p>
          <a:p>
            <a:pPr lvl="1"/>
            <a:r>
              <a:rPr lang="en-US" dirty="0"/>
              <a:t>Estimating # of distinct values, moments</a:t>
            </a:r>
          </a:p>
          <a:p>
            <a:r>
              <a:rPr lang="en-US" dirty="0"/>
              <a:t>Sliding window</a:t>
            </a:r>
          </a:p>
          <a:p>
            <a:pPr lvl="1"/>
            <a:r>
              <a:rPr lang="en-US" dirty="0"/>
              <a:t>Counting # of 1’s in the window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573043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filtering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111068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Filtering</a:t>
            </a:r>
          </a:p>
        </p:txBody>
      </p:sp>
      <p:sp>
        <p:nvSpPr>
          <p:cNvPr id="3" name="Content Placeholder 2"/>
          <p:cNvSpPr>
            <a:spLocks noGrp="1"/>
          </p:cNvSpPr>
          <p:nvPr>
            <p:ph idx="1"/>
          </p:nvPr>
        </p:nvSpPr>
        <p:spPr/>
        <p:txBody>
          <a:bodyPr/>
          <a:lstStyle/>
          <a:p>
            <a:r>
              <a:rPr lang="en-US" dirty="0"/>
              <a:t>Application: spam filtering</a:t>
            </a:r>
          </a:p>
          <a:p>
            <a:pPr lvl="1"/>
            <a:r>
              <a:rPr lang="en-US" dirty="0"/>
              <a:t>Check incoming emails against </a:t>
            </a:r>
            <a:r>
              <a:rPr lang="en-US" dirty="0">
                <a:solidFill>
                  <a:srgbClr val="FF0000"/>
                </a:solidFill>
              </a:rPr>
              <a:t>a large set </a:t>
            </a:r>
            <a:r>
              <a:rPr lang="en-US" dirty="0"/>
              <a:t>of known email addresses (e.g., 1 billion)</a:t>
            </a:r>
          </a:p>
          <a:p>
            <a:pPr lvl="1"/>
            <a:endParaRPr lang="en-US" dirty="0"/>
          </a:p>
          <a:p>
            <a:r>
              <a:rPr lang="en-US" dirty="0"/>
              <a:t>Application: URL filtering in Web crawling</a:t>
            </a:r>
          </a:p>
          <a:p>
            <a:pPr lvl="1"/>
            <a:r>
              <a:rPr lang="en-US" dirty="0"/>
              <a:t>Check if discovered URL’s have already been crawled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785144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a:t>
            </a:r>
          </a:p>
        </p:txBody>
      </p:sp>
      <p:sp>
        <p:nvSpPr>
          <p:cNvPr id="3" name="Content Placeholder 2"/>
          <p:cNvSpPr>
            <a:spLocks noGrp="1"/>
          </p:cNvSpPr>
          <p:nvPr>
            <p:ph idx="1"/>
          </p:nvPr>
        </p:nvSpPr>
        <p:spPr>
          <a:xfrm>
            <a:off x="457200" y="1600200"/>
            <a:ext cx="8534400" cy="4525963"/>
          </a:xfrm>
        </p:spPr>
        <p:txBody>
          <a:bodyPr>
            <a:normAutofit/>
          </a:bodyPr>
          <a:lstStyle/>
          <a:p>
            <a:r>
              <a:rPr lang="en-US" dirty="0"/>
              <a:t>Check if an object </a:t>
            </a:r>
            <a:r>
              <a:rPr lang="en-US" b="1" i="1" dirty="0"/>
              <a:t>o</a:t>
            </a:r>
            <a:r>
              <a:rPr lang="en-US" dirty="0"/>
              <a:t> is in a set </a:t>
            </a:r>
            <a:r>
              <a:rPr lang="en-US" b="1" i="1" dirty="0"/>
              <a:t>S</a:t>
            </a:r>
          </a:p>
          <a:p>
            <a:pPr lvl="1"/>
            <a:r>
              <a:rPr lang="en-US" dirty="0"/>
              <a:t>without comparing </a:t>
            </a:r>
            <a:r>
              <a:rPr lang="en-US" b="1" i="1" dirty="0"/>
              <a:t>o</a:t>
            </a:r>
            <a:r>
              <a:rPr lang="en-US" dirty="0"/>
              <a:t> with all objects in </a:t>
            </a:r>
            <a:r>
              <a:rPr lang="en-US" b="1" i="1" dirty="0"/>
              <a:t>S</a:t>
            </a:r>
            <a:r>
              <a:rPr lang="en-US" dirty="0"/>
              <a:t> (explicitly)</a:t>
            </a:r>
          </a:p>
          <a:p>
            <a:pPr lvl="1"/>
            <a:endParaRPr lang="en-US" dirty="0"/>
          </a:p>
          <a:p>
            <a:r>
              <a:rPr lang="en-US" dirty="0">
                <a:solidFill>
                  <a:srgbClr val="FF0000"/>
                </a:solidFill>
              </a:rPr>
              <a:t>No false negatives</a:t>
            </a:r>
          </a:p>
          <a:p>
            <a:pPr lvl="1"/>
            <a:r>
              <a:rPr lang="en-US" dirty="0"/>
              <a:t>If Bloom says no, then </a:t>
            </a:r>
            <a:r>
              <a:rPr lang="en-US" b="1" i="1" dirty="0"/>
              <a:t>o</a:t>
            </a:r>
            <a:r>
              <a:rPr lang="en-US" dirty="0"/>
              <a:t> is definitely not in </a:t>
            </a:r>
            <a:r>
              <a:rPr lang="en-US" b="1" i="1" dirty="0"/>
              <a:t>S</a:t>
            </a:r>
          </a:p>
          <a:p>
            <a:pPr lvl="1"/>
            <a:endParaRPr lang="en-US" dirty="0"/>
          </a:p>
          <a:p>
            <a:r>
              <a:rPr lang="en-US" dirty="0"/>
              <a:t>But may </a:t>
            </a:r>
            <a:r>
              <a:rPr lang="en-US" dirty="0">
                <a:solidFill>
                  <a:srgbClr val="FF0000"/>
                </a:solidFill>
              </a:rPr>
              <a:t>have false positives </a:t>
            </a:r>
          </a:p>
          <a:p>
            <a:pPr lvl="1"/>
            <a:r>
              <a:rPr lang="en-US" dirty="0"/>
              <a:t>If Bloom says yes, </a:t>
            </a:r>
            <a:r>
              <a:rPr lang="en-US" u="sng" dirty="0"/>
              <a:t>it is possible </a:t>
            </a:r>
            <a:r>
              <a:rPr lang="en-US" dirty="0"/>
              <a:t>that </a:t>
            </a:r>
            <a:r>
              <a:rPr lang="en-US" b="1" i="1" dirty="0"/>
              <a:t>o</a:t>
            </a:r>
            <a:r>
              <a:rPr lang="en-US" dirty="0"/>
              <a:t> is not in </a:t>
            </a:r>
            <a:r>
              <a:rPr lang="en-US" b="1" i="1" dirty="0"/>
              <a: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78150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in a Bloom filter</a:t>
            </a:r>
          </a:p>
        </p:txBody>
      </p:sp>
      <p:sp>
        <p:nvSpPr>
          <p:cNvPr id="3" name="Content Placeholder 2"/>
          <p:cNvSpPr>
            <a:spLocks noGrp="1"/>
          </p:cNvSpPr>
          <p:nvPr>
            <p:ph idx="1"/>
          </p:nvPr>
        </p:nvSpPr>
        <p:spPr/>
        <p:txBody>
          <a:bodyPr/>
          <a:lstStyle/>
          <a:p>
            <a:r>
              <a:rPr lang="en-US" dirty="0"/>
              <a:t>An array </a:t>
            </a:r>
            <a:r>
              <a:rPr lang="en-US" b="1" i="1" dirty="0"/>
              <a:t>A</a:t>
            </a:r>
            <a:r>
              <a:rPr lang="en-US" dirty="0"/>
              <a:t> of </a:t>
            </a:r>
            <a:r>
              <a:rPr lang="en-US" b="1" i="1" dirty="0"/>
              <a:t>n</a:t>
            </a:r>
            <a:r>
              <a:rPr lang="en-US" dirty="0"/>
              <a:t> bits, initially all 0’s: </a:t>
            </a:r>
            <a:r>
              <a:rPr lang="en-US" b="1" i="1" dirty="0"/>
              <a:t>A[0..n-1]</a:t>
            </a:r>
          </a:p>
          <a:p>
            <a:endParaRPr lang="en-US" dirty="0"/>
          </a:p>
          <a:p>
            <a:r>
              <a:rPr lang="en-US" dirty="0"/>
              <a:t>A set of hash functions, each</a:t>
            </a:r>
          </a:p>
          <a:p>
            <a:pPr lvl="1"/>
            <a:r>
              <a:rPr lang="en-US" dirty="0"/>
              <a:t>takes an object (stream element) as the input</a:t>
            </a:r>
          </a:p>
          <a:p>
            <a:pPr lvl="1"/>
            <a:r>
              <a:rPr lang="en-US" dirty="0"/>
              <a:t>returns a position in the array: </a:t>
            </a:r>
            <a:r>
              <a:rPr lang="en-US" b="1" i="1" dirty="0"/>
              <a:t>0..n-1</a:t>
            </a:r>
          </a:p>
          <a:p>
            <a:pPr lvl="1"/>
            <a:endParaRPr lang="en-US" dirty="0"/>
          </a:p>
          <a:p>
            <a:r>
              <a:rPr lang="en-US" dirty="0"/>
              <a:t>A set </a:t>
            </a:r>
            <a:r>
              <a:rPr lang="en-US" b="1" i="1" dirty="0"/>
              <a:t>S</a:t>
            </a:r>
            <a:r>
              <a:rPr lang="en-US" dirty="0"/>
              <a:t> of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631129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and apply the filter</a:t>
            </a:r>
          </a:p>
        </p:txBody>
      </p:sp>
      <p:sp>
        <p:nvSpPr>
          <p:cNvPr id="3" name="Content Placeholder 2"/>
          <p:cNvSpPr>
            <a:spLocks noGrp="1"/>
          </p:cNvSpPr>
          <p:nvPr>
            <p:ph idx="1"/>
          </p:nvPr>
        </p:nvSpPr>
        <p:spPr/>
        <p:txBody>
          <a:bodyPr>
            <a:normAutofit lnSpcReduction="10000"/>
          </a:bodyPr>
          <a:lstStyle/>
          <a:p>
            <a:r>
              <a:rPr lang="en-US" dirty="0"/>
              <a:t>Construction: for each object </a:t>
            </a:r>
            <a:r>
              <a:rPr lang="en-US" b="1" i="1" dirty="0"/>
              <a:t>o</a:t>
            </a:r>
            <a:r>
              <a:rPr lang="en-US" dirty="0"/>
              <a:t> in </a:t>
            </a:r>
            <a:r>
              <a:rPr lang="en-US" b="1" i="1" dirty="0"/>
              <a:t>S</a:t>
            </a:r>
            <a:r>
              <a:rPr lang="en-US" dirty="0"/>
              <a:t>,</a:t>
            </a:r>
          </a:p>
          <a:p>
            <a:pPr lvl="1"/>
            <a:r>
              <a:rPr lang="en-US" dirty="0"/>
              <a:t>Apply each hash function </a:t>
            </a:r>
            <a:r>
              <a:rPr lang="en-US" b="1" i="1" dirty="0" err="1"/>
              <a:t>h</a:t>
            </a:r>
            <a:r>
              <a:rPr lang="en-US" b="1" i="1" baseline="-25000" dirty="0" err="1"/>
              <a:t>j</a:t>
            </a:r>
            <a:r>
              <a:rPr lang="en-US" b="1" i="1" dirty="0"/>
              <a:t> </a:t>
            </a:r>
            <a:r>
              <a:rPr lang="en-US" dirty="0"/>
              <a:t>to </a:t>
            </a:r>
            <a:r>
              <a:rPr lang="en-US" b="1" i="1" dirty="0"/>
              <a:t>o</a:t>
            </a:r>
          </a:p>
          <a:p>
            <a:pPr lvl="1"/>
            <a:r>
              <a:rPr lang="en-US" dirty="0"/>
              <a:t>If </a:t>
            </a:r>
            <a:r>
              <a:rPr lang="en-US" b="1" i="1" dirty="0" err="1"/>
              <a:t>h</a:t>
            </a:r>
            <a:r>
              <a:rPr lang="en-US" b="1" i="1" baseline="-25000" dirty="0" err="1"/>
              <a:t>j</a:t>
            </a:r>
            <a:r>
              <a:rPr lang="en-US" b="1" i="1" dirty="0"/>
              <a:t>(o)</a:t>
            </a:r>
            <a:r>
              <a:rPr lang="en-US" dirty="0"/>
              <a:t> = </a:t>
            </a:r>
            <a:r>
              <a:rPr lang="en-US" b="1" i="1" dirty="0" err="1"/>
              <a:t>i</a:t>
            </a:r>
            <a:r>
              <a:rPr lang="en-US" dirty="0"/>
              <a:t>, set </a:t>
            </a:r>
            <a:r>
              <a:rPr lang="en-US" b="1" i="1" dirty="0"/>
              <a:t>A[</a:t>
            </a:r>
            <a:r>
              <a:rPr lang="en-US" b="1" i="1" dirty="0" err="1"/>
              <a:t>i</a:t>
            </a:r>
            <a:r>
              <a:rPr lang="en-US" b="1" i="1" dirty="0"/>
              <a:t>]</a:t>
            </a:r>
            <a:r>
              <a:rPr lang="en-US" dirty="0"/>
              <a:t> = </a:t>
            </a:r>
            <a:r>
              <a:rPr lang="en-US" b="1" i="1" dirty="0"/>
              <a:t>1</a:t>
            </a:r>
            <a:r>
              <a:rPr lang="en-US" dirty="0"/>
              <a:t> (if it was 0)</a:t>
            </a:r>
          </a:p>
          <a:p>
            <a:pPr lvl="1"/>
            <a:endParaRPr lang="en-US" dirty="0"/>
          </a:p>
          <a:p>
            <a:r>
              <a:rPr lang="en-US" dirty="0"/>
              <a:t>Application: check if new object </a:t>
            </a:r>
            <a:r>
              <a:rPr lang="en-US" b="1" i="1" dirty="0"/>
              <a:t>o</a:t>
            </a:r>
            <a:r>
              <a:rPr lang="en-US" dirty="0"/>
              <a:t>’ is in </a:t>
            </a:r>
            <a:r>
              <a:rPr lang="en-US" b="1" i="1" dirty="0"/>
              <a:t>S</a:t>
            </a:r>
          </a:p>
          <a:p>
            <a:pPr lvl="1"/>
            <a:r>
              <a:rPr lang="en-US" dirty="0"/>
              <a:t>Hash </a:t>
            </a:r>
            <a:r>
              <a:rPr lang="en-US" b="1" i="1" dirty="0"/>
              <a:t>o</a:t>
            </a:r>
            <a:r>
              <a:rPr lang="en-US" dirty="0"/>
              <a:t>’ using each hash function</a:t>
            </a:r>
          </a:p>
          <a:p>
            <a:pPr lvl="1"/>
            <a:r>
              <a:rPr lang="en-US" dirty="0"/>
              <a:t>If for some hash function </a:t>
            </a:r>
            <a:r>
              <a:rPr lang="en-US" b="1" i="1" dirty="0" err="1"/>
              <a:t>h</a:t>
            </a:r>
            <a:r>
              <a:rPr lang="en-US" b="1" i="1" baseline="-25000" dirty="0" err="1"/>
              <a:t>j</a:t>
            </a:r>
            <a:r>
              <a:rPr lang="en-US" b="1" i="1" dirty="0"/>
              <a:t>(o’) = </a:t>
            </a:r>
            <a:r>
              <a:rPr lang="en-US" b="1" i="1" dirty="0" err="1"/>
              <a:t>i</a:t>
            </a:r>
            <a:r>
              <a:rPr lang="en-US" b="1" i="1" dirty="0"/>
              <a:t> </a:t>
            </a:r>
            <a:r>
              <a:rPr lang="en-US" dirty="0"/>
              <a:t>and </a:t>
            </a:r>
            <a:r>
              <a:rPr lang="en-US" b="1" i="1" dirty="0"/>
              <a:t>A[</a:t>
            </a:r>
            <a:r>
              <a:rPr lang="en-US" b="1" i="1" dirty="0" err="1"/>
              <a:t>i</a:t>
            </a:r>
            <a:r>
              <a:rPr lang="en-US" b="1" i="1" dirty="0"/>
              <a:t>] = 0</a:t>
            </a:r>
            <a:r>
              <a:rPr lang="en-US" dirty="0"/>
              <a:t>, stop and report </a:t>
            </a:r>
            <a:r>
              <a:rPr lang="en-US" b="1" i="1" dirty="0"/>
              <a:t>o’ </a:t>
            </a:r>
            <a:r>
              <a:rPr lang="en-US" dirty="0">
                <a:solidFill>
                  <a:srgbClr val="FF0000"/>
                </a:solidFill>
              </a:rPr>
              <a:t>not</a:t>
            </a:r>
            <a:r>
              <a:rPr lang="en-US" dirty="0"/>
              <a:t> in </a:t>
            </a:r>
            <a:r>
              <a:rPr lang="en-US" b="1" i="1" dirty="0"/>
              <a:t>S</a:t>
            </a:r>
          </a:p>
          <a:p>
            <a:pPr marL="457200" lvl="1" indent="0">
              <a:buNone/>
            </a:pP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636546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11-bit array (n=11)</a:t>
            </a:r>
          </a:p>
          <a:p>
            <a:endParaRPr lang="en-US" dirty="0"/>
          </a:p>
          <a:p>
            <a:r>
              <a:rPr lang="en-US" dirty="0"/>
              <a:t>Stream elements = integers</a:t>
            </a:r>
          </a:p>
          <a:p>
            <a:endParaRPr lang="en-US" dirty="0"/>
          </a:p>
          <a:p>
            <a:r>
              <a:rPr lang="en-US" dirty="0"/>
              <a:t>Two hash functions</a:t>
            </a:r>
          </a:p>
          <a:p>
            <a:pPr lvl="1"/>
            <a:r>
              <a:rPr lang="en-US" dirty="0"/>
              <a:t>h</a:t>
            </a:r>
            <a:r>
              <a:rPr lang="en-US" baseline="-25000" dirty="0"/>
              <a:t>1</a:t>
            </a:r>
            <a:r>
              <a:rPr lang="en-US" dirty="0"/>
              <a:t>(x) = (odd-position bits from the right) % 11</a:t>
            </a:r>
          </a:p>
          <a:p>
            <a:pPr lvl="1"/>
            <a:r>
              <a:rPr lang="en-US" dirty="0"/>
              <a:t>h</a:t>
            </a:r>
            <a:r>
              <a:rPr lang="en-US" baseline="-25000" dirty="0"/>
              <a:t>2</a:t>
            </a:r>
            <a:r>
              <a:rPr lang="en-US" dirty="0"/>
              <a:t>(x) = (even-position bits from the right) % 11</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70095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Building the filter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68206893"/>
              </p:ext>
            </p:extLst>
          </p:nvPr>
        </p:nvGraphicFramePr>
        <p:xfrm>
          <a:off x="5244433" y="2389696"/>
          <a:ext cx="3200395" cy="381000"/>
        </p:xfrm>
        <a:graphic>
          <a:graphicData uri="http://schemas.openxmlformats.org/drawingml/2006/table">
            <a:tbl>
              <a:tblPr firstRow="1" bandRow="1">
                <a:tableStyleId>{5C22544A-7EE6-4342-B048-85BDC9FD1C3A}</a:tableStyleId>
              </a:tblPr>
              <a:tblGrid>
                <a:gridCol w="290945">
                  <a:extLst>
                    <a:ext uri="{9D8B030D-6E8A-4147-A177-3AD203B41FA5}">
                      <a16:colId xmlns:a16="http://schemas.microsoft.com/office/drawing/2014/main" val="20000"/>
                    </a:ext>
                  </a:extLst>
                </a:gridCol>
                <a:gridCol w="290945">
                  <a:extLst>
                    <a:ext uri="{9D8B030D-6E8A-4147-A177-3AD203B41FA5}">
                      <a16:colId xmlns:a16="http://schemas.microsoft.com/office/drawing/2014/main" val="20001"/>
                    </a:ext>
                  </a:extLst>
                </a:gridCol>
                <a:gridCol w="290945">
                  <a:extLst>
                    <a:ext uri="{9D8B030D-6E8A-4147-A177-3AD203B41FA5}">
                      <a16:colId xmlns:a16="http://schemas.microsoft.com/office/drawing/2014/main" val="20002"/>
                    </a:ext>
                  </a:extLst>
                </a:gridCol>
                <a:gridCol w="290945">
                  <a:extLst>
                    <a:ext uri="{9D8B030D-6E8A-4147-A177-3AD203B41FA5}">
                      <a16:colId xmlns:a16="http://schemas.microsoft.com/office/drawing/2014/main" val="20003"/>
                    </a:ext>
                  </a:extLst>
                </a:gridCol>
                <a:gridCol w="290945">
                  <a:extLst>
                    <a:ext uri="{9D8B030D-6E8A-4147-A177-3AD203B41FA5}">
                      <a16:colId xmlns:a16="http://schemas.microsoft.com/office/drawing/2014/main" val="20004"/>
                    </a:ext>
                  </a:extLst>
                </a:gridCol>
                <a:gridCol w="290945">
                  <a:extLst>
                    <a:ext uri="{9D8B030D-6E8A-4147-A177-3AD203B41FA5}">
                      <a16:colId xmlns:a16="http://schemas.microsoft.com/office/drawing/2014/main" val="20005"/>
                    </a:ext>
                  </a:extLst>
                </a:gridCol>
                <a:gridCol w="290945">
                  <a:extLst>
                    <a:ext uri="{9D8B030D-6E8A-4147-A177-3AD203B41FA5}">
                      <a16:colId xmlns:a16="http://schemas.microsoft.com/office/drawing/2014/main" val="20006"/>
                    </a:ext>
                  </a:extLst>
                </a:gridCol>
                <a:gridCol w="290945">
                  <a:extLst>
                    <a:ext uri="{9D8B030D-6E8A-4147-A177-3AD203B41FA5}">
                      <a16:colId xmlns:a16="http://schemas.microsoft.com/office/drawing/2014/main" val="20007"/>
                    </a:ext>
                  </a:extLst>
                </a:gridCol>
                <a:gridCol w="290945">
                  <a:extLst>
                    <a:ext uri="{9D8B030D-6E8A-4147-A177-3AD203B41FA5}">
                      <a16:colId xmlns:a16="http://schemas.microsoft.com/office/drawing/2014/main" val="20008"/>
                    </a:ext>
                  </a:extLst>
                </a:gridCol>
                <a:gridCol w="290945">
                  <a:extLst>
                    <a:ext uri="{9D8B030D-6E8A-4147-A177-3AD203B41FA5}">
                      <a16:colId xmlns:a16="http://schemas.microsoft.com/office/drawing/2014/main" val="20009"/>
                    </a:ext>
                  </a:extLst>
                </a:gridCol>
                <a:gridCol w="290945">
                  <a:extLst>
                    <a:ext uri="{9D8B030D-6E8A-4147-A177-3AD203B41FA5}">
                      <a16:colId xmlns:a16="http://schemas.microsoft.com/office/drawing/2014/main" val="20010"/>
                    </a:ext>
                  </a:extLst>
                </a:gridCol>
              </a:tblGrid>
              <a:tr h="38100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6" name="TextBox 5"/>
          <p:cNvSpPr txBox="1"/>
          <p:nvPr/>
        </p:nvSpPr>
        <p:spPr>
          <a:xfrm>
            <a:off x="605102" y="1978534"/>
            <a:ext cx="1687963" cy="369332"/>
          </a:xfrm>
          <a:prstGeom prst="rect">
            <a:avLst/>
          </a:prstGeom>
          <a:noFill/>
        </p:spPr>
        <p:txBody>
          <a:bodyPr wrap="none" rtlCol="0">
            <a:spAutoFit/>
          </a:bodyPr>
          <a:lstStyle/>
          <a:p>
            <a:r>
              <a:rPr lang="en-US" dirty="0"/>
              <a:t>Stream element</a:t>
            </a:r>
          </a:p>
        </p:txBody>
      </p:sp>
      <p:sp>
        <p:nvSpPr>
          <p:cNvPr id="7" name="TextBox 6"/>
          <p:cNvSpPr txBox="1"/>
          <p:nvPr/>
        </p:nvSpPr>
        <p:spPr>
          <a:xfrm>
            <a:off x="2852720" y="1978534"/>
            <a:ext cx="385042" cy="369332"/>
          </a:xfrm>
          <a:prstGeom prst="rect">
            <a:avLst/>
          </a:prstGeom>
          <a:noFill/>
        </p:spPr>
        <p:txBody>
          <a:bodyPr wrap="none" rtlCol="0">
            <a:spAutoFit/>
          </a:bodyPr>
          <a:lstStyle/>
          <a:p>
            <a:r>
              <a:rPr lang="en-US" dirty="0"/>
              <a:t>h</a:t>
            </a:r>
            <a:r>
              <a:rPr lang="en-US" baseline="-25000" dirty="0"/>
              <a:t>1</a:t>
            </a:r>
            <a:endParaRPr lang="en-US" dirty="0"/>
          </a:p>
        </p:txBody>
      </p:sp>
      <p:sp>
        <p:nvSpPr>
          <p:cNvPr id="8" name="TextBox 7"/>
          <p:cNvSpPr txBox="1"/>
          <p:nvPr/>
        </p:nvSpPr>
        <p:spPr>
          <a:xfrm>
            <a:off x="4182460" y="1978534"/>
            <a:ext cx="385042" cy="369332"/>
          </a:xfrm>
          <a:prstGeom prst="rect">
            <a:avLst/>
          </a:prstGeom>
          <a:noFill/>
        </p:spPr>
        <p:txBody>
          <a:bodyPr wrap="none" rtlCol="0">
            <a:spAutoFit/>
          </a:bodyPr>
          <a:lstStyle/>
          <a:p>
            <a:r>
              <a:rPr lang="en-US" dirty="0"/>
              <a:t>h</a:t>
            </a:r>
            <a:r>
              <a:rPr lang="en-US" baseline="-25000" dirty="0"/>
              <a:t>2</a:t>
            </a:r>
            <a:endParaRPr lang="en-US" dirty="0"/>
          </a:p>
        </p:txBody>
      </p:sp>
      <p:sp>
        <p:nvSpPr>
          <p:cNvPr id="9" name="TextBox 8"/>
          <p:cNvSpPr txBox="1"/>
          <p:nvPr/>
        </p:nvSpPr>
        <p:spPr>
          <a:xfrm>
            <a:off x="6311233" y="1978534"/>
            <a:ext cx="666273" cy="369332"/>
          </a:xfrm>
          <a:prstGeom prst="rect">
            <a:avLst/>
          </a:prstGeom>
          <a:noFill/>
        </p:spPr>
        <p:txBody>
          <a:bodyPr wrap="none" rtlCol="0">
            <a:spAutoFit/>
          </a:bodyPr>
          <a:lstStyle/>
          <a:p>
            <a:r>
              <a:rPr lang="en-US" dirty="0"/>
              <a:t>Filter</a:t>
            </a:r>
          </a:p>
        </p:txBody>
      </p:sp>
      <p:sp>
        <p:nvSpPr>
          <p:cNvPr id="10" name="TextBox 9"/>
          <p:cNvSpPr txBox="1"/>
          <p:nvPr/>
        </p:nvSpPr>
        <p:spPr>
          <a:xfrm>
            <a:off x="646780" y="3106797"/>
            <a:ext cx="1436612" cy="369332"/>
          </a:xfrm>
          <a:prstGeom prst="rect">
            <a:avLst/>
          </a:prstGeom>
          <a:noFill/>
        </p:spPr>
        <p:txBody>
          <a:bodyPr wrap="none" rtlCol="0">
            <a:spAutoFit/>
          </a:bodyPr>
          <a:lstStyle/>
          <a:p>
            <a:r>
              <a:rPr lang="en-US" dirty="0"/>
              <a:t>25 = </a:t>
            </a:r>
            <a:r>
              <a:rPr lang="en-US" dirty="0">
                <a:solidFill>
                  <a:srgbClr val="FF0000"/>
                </a:solidFill>
              </a:rPr>
              <a:t>1</a:t>
            </a:r>
            <a:r>
              <a:rPr lang="en-US" dirty="0"/>
              <a:t> 1 </a:t>
            </a:r>
            <a:r>
              <a:rPr lang="en-US" dirty="0">
                <a:solidFill>
                  <a:srgbClr val="FF0000"/>
                </a:solidFill>
              </a:rPr>
              <a:t>0</a:t>
            </a:r>
            <a:r>
              <a:rPr lang="en-US" dirty="0"/>
              <a:t> 0 </a:t>
            </a:r>
            <a:r>
              <a:rPr lang="en-US" dirty="0">
                <a:solidFill>
                  <a:srgbClr val="FF0000"/>
                </a:solidFill>
              </a:rPr>
              <a:t>1</a:t>
            </a:r>
          </a:p>
        </p:txBody>
      </p:sp>
      <p:sp>
        <p:nvSpPr>
          <p:cNvPr id="11" name="TextBox 10"/>
          <p:cNvSpPr txBox="1"/>
          <p:nvPr/>
        </p:nvSpPr>
        <p:spPr>
          <a:xfrm>
            <a:off x="2882233" y="3106797"/>
            <a:ext cx="301686" cy="369332"/>
          </a:xfrm>
          <a:prstGeom prst="rect">
            <a:avLst/>
          </a:prstGeom>
          <a:noFill/>
        </p:spPr>
        <p:txBody>
          <a:bodyPr wrap="none" rtlCol="0">
            <a:spAutoFit/>
          </a:bodyPr>
          <a:lstStyle/>
          <a:p>
            <a:r>
              <a:rPr lang="en-US" dirty="0"/>
              <a:t>5</a:t>
            </a:r>
            <a:endParaRPr lang="en-US" dirty="0">
              <a:solidFill>
                <a:srgbClr val="FF0000"/>
              </a:solidFill>
            </a:endParaRPr>
          </a:p>
        </p:txBody>
      </p:sp>
      <p:sp>
        <p:nvSpPr>
          <p:cNvPr id="12" name="TextBox 11"/>
          <p:cNvSpPr txBox="1"/>
          <p:nvPr/>
        </p:nvSpPr>
        <p:spPr>
          <a:xfrm>
            <a:off x="4265816" y="3121534"/>
            <a:ext cx="301686" cy="369332"/>
          </a:xfrm>
          <a:prstGeom prst="rect">
            <a:avLst/>
          </a:prstGeom>
          <a:noFill/>
        </p:spPr>
        <p:txBody>
          <a:bodyPr wrap="none" rtlCol="0">
            <a:spAutoFit/>
          </a:bodyPr>
          <a:lstStyle/>
          <a:p>
            <a:r>
              <a:rPr lang="en-US" dirty="0"/>
              <a:t>2</a:t>
            </a:r>
            <a:endParaRPr lang="en-US" dirty="0">
              <a:solidFill>
                <a:srgbClr val="FF0000"/>
              </a:solidFill>
            </a:endParaRPr>
          </a:p>
        </p:txBody>
      </p:sp>
      <p:sp>
        <p:nvSpPr>
          <p:cNvPr id="17" name="TextBox 16"/>
          <p:cNvSpPr txBox="1"/>
          <p:nvPr/>
        </p:nvSpPr>
        <p:spPr>
          <a:xfrm>
            <a:off x="456235" y="3872481"/>
            <a:ext cx="2063385" cy="369332"/>
          </a:xfrm>
          <a:prstGeom prst="rect">
            <a:avLst/>
          </a:prstGeom>
          <a:noFill/>
        </p:spPr>
        <p:txBody>
          <a:bodyPr wrap="none" rtlCol="0">
            <a:spAutoFit/>
          </a:bodyPr>
          <a:lstStyle/>
          <a:p>
            <a:r>
              <a:rPr lang="en-US" dirty="0"/>
              <a:t>159 = 1 </a:t>
            </a:r>
            <a:r>
              <a:rPr lang="en-US" dirty="0">
                <a:solidFill>
                  <a:srgbClr val="FF0000"/>
                </a:solidFill>
              </a:rPr>
              <a:t>0</a:t>
            </a:r>
            <a:r>
              <a:rPr lang="en-US" dirty="0"/>
              <a:t> 0 </a:t>
            </a:r>
            <a:r>
              <a:rPr lang="en-US" dirty="0">
                <a:solidFill>
                  <a:srgbClr val="FF0000"/>
                </a:solidFill>
              </a:rPr>
              <a:t>1</a:t>
            </a:r>
            <a:r>
              <a:rPr lang="en-US" dirty="0"/>
              <a:t> 1 </a:t>
            </a:r>
            <a:r>
              <a:rPr lang="en-US" dirty="0">
                <a:solidFill>
                  <a:srgbClr val="FF0000"/>
                </a:solidFill>
              </a:rPr>
              <a:t>1</a:t>
            </a:r>
            <a:r>
              <a:rPr lang="en-US" dirty="0"/>
              <a:t> 1 </a:t>
            </a:r>
            <a:r>
              <a:rPr lang="en-US" dirty="0">
                <a:solidFill>
                  <a:srgbClr val="FF0000"/>
                </a:solidFill>
              </a:rPr>
              <a:t>1</a:t>
            </a:r>
          </a:p>
        </p:txBody>
      </p:sp>
      <p:sp>
        <p:nvSpPr>
          <p:cNvPr id="18" name="TextBox 17"/>
          <p:cNvSpPr txBox="1"/>
          <p:nvPr/>
        </p:nvSpPr>
        <p:spPr>
          <a:xfrm>
            <a:off x="2882233" y="3857744"/>
            <a:ext cx="301686" cy="369332"/>
          </a:xfrm>
          <a:prstGeom prst="rect">
            <a:avLst/>
          </a:prstGeom>
          <a:noFill/>
        </p:spPr>
        <p:txBody>
          <a:bodyPr wrap="none" rtlCol="0">
            <a:spAutoFit/>
          </a:bodyPr>
          <a:lstStyle/>
          <a:p>
            <a:r>
              <a:rPr lang="en-US" dirty="0"/>
              <a:t>7</a:t>
            </a:r>
            <a:endParaRPr lang="en-US" dirty="0">
              <a:solidFill>
                <a:srgbClr val="FF0000"/>
              </a:solidFill>
            </a:endParaRPr>
          </a:p>
        </p:txBody>
      </p:sp>
      <p:sp>
        <p:nvSpPr>
          <p:cNvPr id="19" name="TextBox 18"/>
          <p:cNvSpPr txBox="1"/>
          <p:nvPr/>
        </p:nvSpPr>
        <p:spPr>
          <a:xfrm>
            <a:off x="4265816" y="3872481"/>
            <a:ext cx="301686" cy="369332"/>
          </a:xfrm>
          <a:prstGeom prst="rect">
            <a:avLst/>
          </a:prstGeom>
          <a:noFill/>
        </p:spPr>
        <p:txBody>
          <a:bodyPr wrap="none" rtlCol="0">
            <a:spAutoFit/>
          </a:bodyPr>
          <a:lstStyle/>
          <a:p>
            <a:r>
              <a:rPr lang="en-US" dirty="0"/>
              <a:t>0</a:t>
            </a:r>
          </a:p>
        </p:txBody>
      </p:sp>
      <p:sp>
        <p:nvSpPr>
          <p:cNvPr id="21" name="TextBox 20"/>
          <p:cNvSpPr txBox="1"/>
          <p:nvPr/>
        </p:nvSpPr>
        <p:spPr>
          <a:xfrm>
            <a:off x="247472" y="4687458"/>
            <a:ext cx="2403222" cy="369332"/>
          </a:xfrm>
          <a:prstGeom prst="rect">
            <a:avLst/>
          </a:prstGeom>
          <a:noFill/>
        </p:spPr>
        <p:txBody>
          <a:bodyPr wrap="none" rtlCol="0">
            <a:spAutoFit/>
          </a:bodyPr>
          <a:lstStyle/>
          <a:p>
            <a:r>
              <a:rPr lang="en-US" dirty="0"/>
              <a:t>585 = 1 </a:t>
            </a:r>
            <a:r>
              <a:rPr lang="en-US" dirty="0">
                <a:solidFill>
                  <a:srgbClr val="FF0000"/>
                </a:solidFill>
              </a:rPr>
              <a:t>0</a:t>
            </a:r>
            <a:r>
              <a:rPr lang="en-US" dirty="0"/>
              <a:t> 0 </a:t>
            </a:r>
            <a:r>
              <a:rPr lang="en-US" dirty="0">
                <a:solidFill>
                  <a:srgbClr val="FF0000"/>
                </a:solidFill>
              </a:rPr>
              <a:t>1</a:t>
            </a:r>
            <a:r>
              <a:rPr lang="en-US" dirty="0"/>
              <a:t> 0 </a:t>
            </a:r>
            <a:r>
              <a:rPr lang="en-US" dirty="0">
                <a:solidFill>
                  <a:srgbClr val="FF0000"/>
                </a:solidFill>
              </a:rPr>
              <a:t>0</a:t>
            </a:r>
            <a:r>
              <a:rPr lang="en-US" dirty="0"/>
              <a:t> 1 </a:t>
            </a:r>
            <a:r>
              <a:rPr lang="en-US" dirty="0">
                <a:solidFill>
                  <a:srgbClr val="FF0000"/>
                </a:solidFill>
              </a:rPr>
              <a:t>0</a:t>
            </a:r>
            <a:r>
              <a:rPr lang="en-US" dirty="0"/>
              <a:t> 0 </a:t>
            </a:r>
            <a:r>
              <a:rPr lang="en-US" dirty="0">
                <a:solidFill>
                  <a:srgbClr val="FF0000"/>
                </a:solidFill>
              </a:rPr>
              <a:t>1</a:t>
            </a:r>
          </a:p>
        </p:txBody>
      </p:sp>
      <p:sp>
        <p:nvSpPr>
          <p:cNvPr id="22" name="TextBox 21"/>
          <p:cNvSpPr txBox="1"/>
          <p:nvPr/>
        </p:nvSpPr>
        <p:spPr>
          <a:xfrm>
            <a:off x="2882233" y="4672721"/>
            <a:ext cx="301686" cy="369332"/>
          </a:xfrm>
          <a:prstGeom prst="rect">
            <a:avLst/>
          </a:prstGeom>
          <a:noFill/>
        </p:spPr>
        <p:txBody>
          <a:bodyPr wrap="none" rtlCol="0">
            <a:spAutoFit/>
          </a:bodyPr>
          <a:lstStyle/>
          <a:p>
            <a:r>
              <a:rPr lang="en-US" dirty="0"/>
              <a:t>9</a:t>
            </a:r>
            <a:endParaRPr lang="en-US" dirty="0">
              <a:solidFill>
                <a:srgbClr val="FF0000"/>
              </a:solidFill>
            </a:endParaRPr>
          </a:p>
        </p:txBody>
      </p:sp>
      <p:sp>
        <p:nvSpPr>
          <p:cNvPr id="23" name="TextBox 22"/>
          <p:cNvSpPr txBox="1"/>
          <p:nvPr/>
        </p:nvSpPr>
        <p:spPr>
          <a:xfrm>
            <a:off x="4265816" y="4687458"/>
            <a:ext cx="301686" cy="369332"/>
          </a:xfrm>
          <a:prstGeom prst="rect">
            <a:avLst/>
          </a:prstGeom>
          <a:noFill/>
        </p:spPr>
        <p:txBody>
          <a:bodyPr wrap="none" rtlCol="0">
            <a:spAutoFit/>
          </a:bodyPr>
          <a:lstStyle/>
          <a:p>
            <a:r>
              <a:rPr lang="en-US" dirty="0"/>
              <a:t>7</a:t>
            </a:r>
          </a:p>
        </p:txBody>
      </p:sp>
      <p:graphicFrame>
        <p:nvGraphicFramePr>
          <p:cNvPr id="20" name="Content Placeholder 4">
            <a:extLst>
              <a:ext uri="{FF2B5EF4-FFF2-40B4-BE49-F238E27FC236}">
                <a16:creationId xmlns:a16="http://schemas.microsoft.com/office/drawing/2014/main" id="{CD992E15-CC70-5E41-A4AB-4D7622C44C8C}"/>
              </a:ext>
            </a:extLst>
          </p:cNvPr>
          <p:cNvGraphicFramePr>
            <a:graphicFrameLocks/>
          </p:cNvGraphicFramePr>
          <p:nvPr>
            <p:extLst>
              <p:ext uri="{D42A27DB-BD31-4B8C-83A1-F6EECF244321}">
                <p14:modId xmlns:p14="http://schemas.microsoft.com/office/powerpoint/2010/main" val="2870435557"/>
              </p:ext>
            </p:extLst>
          </p:nvPr>
        </p:nvGraphicFramePr>
        <p:xfrm>
          <a:off x="5244432" y="3065863"/>
          <a:ext cx="3200395" cy="381000"/>
        </p:xfrm>
        <a:graphic>
          <a:graphicData uri="http://schemas.openxmlformats.org/drawingml/2006/table">
            <a:tbl>
              <a:tblPr firstRow="1" bandRow="1">
                <a:tableStyleId>{5C22544A-7EE6-4342-B048-85BDC9FD1C3A}</a:tableStyleId>
              </a:tblPr>
              <a:tblGrid>
                <a:gridCol w="290945">
                  <a:extLst>
                    <a:ext uri="{9D8B030D-6E8A-4147-A177-3AD203B41FA5}">
                      <a16:colId xmlns:a16="http://schemas.microsoft.com/office/drawing/2014/main" val="20000"/>
                    </a:ext>
                  </a:extLst>
                </a:gridCol>
                <a:gridCol w="290945">
                  <a:extLst>
                    <a:ext uri="{9D8B030D-6E8A-4147-A177-3AD203B41FA5}">
                      <a16:colId xmlns:a16="http://schemas.microsoft.com/office/drawing/2014/main" val="20001"/>
                    </a:ext>
                  </a:extLst>
                </a:gridCol>
                <a:gridCol w="290945">
                  <a:extLst>
                    <a:ext uri="{9D8B030D-6E8A-4147-A177-3AD203B41FA5}">
                      <a16:colId xmlns:a16="http://schemas.microsoft.com/office/drawing/2014/main" val="20002"/>
                    </a:ext>
                  </a:extLst>
                </a:gridCol>
                <a:gridCol w="290945">
                  <a:extLst>
                    <a:ext uri="{9D8B030D-6E8A-4147-A177-3AD203B41FA5}">
                      <a16:colId xmlns:a16="http://schemas.microsoft.com/office/drawing/2014/main" val="20003"/>
                    </a:ext>
                  </a:extLst>
                </a:gridCol>
                <a:gridCol w="290945">
                  <a:extLst>
                    <a:ext uri="{9D8B030D-6E8A-4147-A177-3AD203B41FA5}">
                      <a16:colId xmlns:a16="http://schemas.microsoft.com/office/drawing/2014/main" val="20004"/>
                    </a:ext>
                  </a:extLst>
                </a:gridCol>
                <a:gridCol w="290945">
                  <a:extLst>
                    <a:ext uri="{9D8B030D-6E8A-4147-A177-3AD203B41FA5}">
                      <a16:colId xmlns:a16="http://schemas.microsoft.com/office/drawing/2014/main" val="20005"/>
                    </a:ext>
                  </a:extLst>
                </a:gridCol>
                <a:gridCol w="290945">
                  <a:extLst>
                    <a:ext uri="{9D8B030D-6E8A-4147-A177-3AD203B41FA5}">
                      <a16:colId xmlns:a16="http://schemas.microsoft.com/office/drawing/2014/main" val="20006"/>
                    </a:ext>
                  </a:extLst>
                </a:gridCol>
                <a:gridCol w="290945">
                  <a:extLst>
                    <a:ext uri="{9D8B030D-6E8A-4147-A177-3AD203B41FA5}">
                      <a16:colId xmlns:a16="http://schemas.microsoft.com/office/drawing/2014/main" val="20007"/>
                    </a:ext>
                  </a:extLst>
                </a:gridCol>
                <a:gridCol w="290945">
                  <a:extLst>
                    <a:ext uri="{9D8B030D-6E8A-4147-A177-3AD203B41FA5}">
                      <a16:colId xmlns:a16="http://schemas.microsoft.com/office/drawing/2014/main" val="20008"/>
                    </a:ext>
                  </a:extLst>
                </a:gridCol>
                <a:gridCol w="290945">
                  <a:extLst>
                    <a:ext uri="{9D8B030D-6E8A-4147-A177-3AD203B41FA5}">
                      <a16:colId xmlns:a16="http://schemas.microsoft.com/office/drawing/2014/main" val="20009"/>
                    </a:ext>
                  </a:extLst>
                </a:gridCol>
                <a:gridCol w="290945">
                  <a:extLst>
                    <a:ext uri="{9D8B030D-6E8A-4147-A177-3AD203B41FA5}">
                      <a16:colId xmlns:a16="http://schemas.microsoft.com/office/drawing/2014/main" val="20010"/>
                    </a:ext>
                  </a:extLst>
                </a:gridCol>
              </a:tblGrid>
              <a:tr h="381000">
                <a:tc>
                  <a:txBody>
                    <a:bodyPr/>
                    <a:lstStyle/>
                    <a:p>
                      <a:r>
                        <a:rPr lang="en-US" dirty="0">
                          <a:solidFill>
                            <a:schemeClr val="tx1"/>
                          </a:solidFill>
                        </a:rPr>
                        <a:t>0</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tc>
                  <a:txBody>
                    <a:bodyPr/>
                    <a:lstStyle/>
                    <a:p>
                      <a:r>
                        <a:rPr lang="en-US" b="1" dirty="0">
                          <a:solidFill>
                            <a:schemeClr val="tx1"/>
                          </a:solidFill>
                        </a:rPr>
                        <a:t>0</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10000"/>
                  </a:ext>
                </a:extLst>
              </a:tr>
            </a:tbl>
          </a:graphicData>
        </a:graphic>
      </p:graphicFrame>
      <p:graphicFrame>
        <p:nvGraphicFramePr>
          <p:cNvPr id="24" name="Content Placeholder 4">
            <a:extLst>
              <a:ext uri="{FF2B5EF4-FFF2-40B4-BE49-F238E27FC236}">
                <a16:creationId xmlns:a16="http://schemas.microsoft.com/office/drawing/2014/main" id="{388D7977-A887-5E45-A7B1-7EC0F07CE26A}"/>
              </a:ext>
            </a:extLst>
          </p:cNvPr>
          <p:cNvGraphicFramePr>
            <a:graphicFrameLocks/>
          </p:cNvGraphicFramePr>
          <p:nvPr>
            <p:extLst>
              <p:ext uri="{D42A27DB-BD31-4B8C-83A1-F6EECF244321}">
                <p14:modId xmlns:p14="http://schemas.microsoft.com/office/powerpoint/2010/main" val="1341393629"/>
              </p:ext>
            </p:extLst>
          </p:nvPr>
        </p:nvGraphicFramePr>
        <p:xfrm>
          <a:off x="5244432" y="3844170"/>
          <a:ext cx="3200395" cy="381000"/>
        </p:xfrm>
        <a:graphic>
          <a:graphicData uri="http://schemas.openxmlformats.org/drawingml/2006/table">
            <a:tbl>
              <a:tblPr firstRow="1" bandRow="1">
                <a:tableStyleId>{5C22544A-7EE6-4342-B048-85BDC9FD1C3A}</a:tableStyleId>
              </a:tblPr>
              <a:tblGrid>
                <a:gridCol w="290945">
                  <a:extLst>
                    <a:ext uri="{9D8B030D-6E8A-4147-A177-3AD203B41FA5}">
                      <a16:colId xmlns:a16="http://schemas.microsoft.com/office/drawing/2014/main" val="20000"/>
                    </a:ext>
                  </a:extLst>
                </a:gridCol>
                <a:gridCol w="290945">
                  <a:extLst>
                    <a:ext uri="{9D8B030D-6E8A-4147-A177-3AD203B41FA5}">
                      <a16:colId xmlns:a16="http://schemas.microsoft.com/office/drawing/2014/main" val="20001"/>
                    </a:ext>
                  </a:extLst>
                </a:gridCol>
                <a:gridCol w="290945">
                  <a:extLst>
                    <a:ext uri="{9D8B030D-6E8A-4147-A177-3AD203B41FA5}">
                      <a16:colId xmlns:a16="http://schemas.microsoft.com/office/drawing/2014/main" val="20002"/>
                    </a:ext>
                  </a:extLst>
                </a:gridCol>
                <a:gridCol w="290945">
                  <a:extLst>
                    <a:ext uri="{9D8B030D-6E8A-4147-A177-3AD203B41FA5}">
                      <a16:colId xmlns:a16="http://schemas.microsoft.com/office/drawing/2014/main" val="20003"/>
                    </a:ext>
                  </a:extLst>
                </a:gridCol>
                <a:gridCol w="290945">
                  <a:extLst>
                    <a:ext uri="{9D8B030D-6E8A-4147-A177-3AD203B41FA5}">
                      <a16:colId xmlns:a16="http://schemas.microsoft.com/office/drawing/2014/main" val="20004"/>
                    </a:ext>
                  </a:extLst>
                </a:gridCol>
                <a:gridCol w="290945">
                  <a:extLst>
                    <a:ext uri="{9D8B030D-6E8A-4147-A177-3AD203B41FA5}">
                      <a16:colId xmlns:a16="http://schemas.microsoft.com/office/drawing/2014/main" val="20005"/>
                    </a:ext>
                  </a:extLst>
                </a:gridCol>
                <a:gridCol w="290945">
                  <a:extLst>
                    <a:ext uri="{9D8B030D-6E8A-4147-A177-3AD203B41FA5}">
                      <a16:colId xmlns:a16="http://schemas.microsoft.com/office/drawing/2014/main" val="20006"/>
                    </a:ext>
                  </a:extLst>
                </a:gridCol>
                <a:gridCol w="290945">
                  <a:extLst>
                    <a:ext uri="{9D8B030D-6E8A-4147-A177-3AD203B41FA5}">
                      <a16:colId xmlns:a16="http://schemas.microsoft.com/office/drawing/2014/main" val="20007"/>
                    </a:ext>
                  </a:extLst>
                </a:gridCol>
                <a:gridCol w="290945">
                  <a:extLst>
                    <a:ext uri="{9D8B030D-6E8A-4147-A177-3AD203B41FA5}">
                      <a16:colId xmlns:a16="http://schemas.microsoft.com/office/drawing/2014/main" val="20008"/>
                    </a:ext>
                  </a:extLst>
                </a:gridCol>
                <a:gridCol w="290945">
                  <a:extLst>
                    <a:ext uri="{9D8B030D-6E8A-4147-A177-3AD203B41FA5}">
                      <a16:colId xmlns:a16="http://schemas.microsoft.com/office/drawing/2014/main" val="20009"/>
                    </a:ext>
                  </a:extLst>
                </a:gridCol>
                <a:gridCol w="290945">
                  <a:extLst>
                    <a:ext uri="{9D8B030D-6E8A-4147-A177-3AD203B41FA5}">
                      <a16:colId xmlns:a16="http://schemas.microsoft.com/office/drawing/2014/main" val="20010"/>
                    </a:ext>
                  </a:extLst>
                </a:gridCol>
              </a:tblGrid>
              <a:tr h="381000">
                <a:tc>
                  <a:txBody>
                    <a:bodyPr/>
                    <a:lstStyle/>
                    <a:p>
                      <a:r>
                        <a:rPr lang="en-US" dirty="0">
                          <a:solidFill>
                            <a:schemeClr val="tx1"/>
                          </a:solidFill>
                        </a:rPr>
                        <a:t>1</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tc>
                  <a:txBody>
                    <a:bodyPr/>
                    <a:lstStyle/>
                    <a:p>
                      <a:r>
                        <a:rPr lang="en-US" b="1" dirty="0">
                          <a:solidFill>
                            <a:schemeClr val="tx1"/>
                          </a:solidFill>
                        </a:rPr>
                        <a:t>1</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10000"/>
                  </a:ext>
                </a:extLst>
              </a:tr>
            </a:tbl>
          </a:graphicData>
        </a:graphic>
      </p:graphicFrame>
      <p:graphicFrame>
        <p:nvGraphicFramePr>
          <p:cNvPr id="25" name="Content Placeholder 4">
            <a:extLst>
              <a:ext uri="{FF2B5EF4-FFF2-40B4-BE49-F238E27FC236}">
                <a16:creationId xmlns:a16="http://schemas.microsoft.com/office/drawing/2014/main" id="{988E4D5D-B97A-D743-9E89-460630EC8390}"/>
              </a:ext>
            </a:extLst>
          </p:cNvPr>
          <p:cNvGraphicFramePr>
            <a:graphicFrameLocks/>
          </p:cNvGraphicFramePr>
          <p:nvPr>
            <p:extLst>
              <p:ext uri="{D42A27DB-BD31-4B8C-83A1-F6EECF244321}">
                <p14:modId xmlns:p14="http://schemas.microsoft.com/office/powerpoint/2010/main" val="323325038"/>
              </p:ext>
            </p:extLst>
          </p:nvPr>
        </p:nvGraphicFramePr>
        <p:xfrm>
          <a:off x="5218847" y="4620678"/>
          <a:ext cx="3200395" cy="381000"/>
        </p:xfrm>
        <a:graphic>
          <a:graphicData uri="http://schemas.openxmlformats.org/drawingml/2006/table">
            <a:tbl>
              <a:tblPr firstRow="1" bandRow="1">
                <a:tableStyleId>{5C22544A-7EE6-4342-B048-85BDC9FD1C3A}</a:tableStyleId>
              </a:tblPr>
              <a:tblGrid>
                <a:gridCol w="290945">
                  <a:extLst>
                    <a:ext uri="{9D8B030D-6E8A-4147-A177-3AD203B41FA5}">
                      <a16:colId xmlns:a16="http://schemas.microsoft.com/office/drawing/2014/main" val="20000"/>
                    </a:ext>
                  </a:extLst>
                </a:gridCol>
                <a:gridCol w="290945">
                  <a:extLst>
                    <a:ext uri="{9D8B030D-6E8A-4147-A177-3AD203B41FA5}">
                      <a16:colId xmlns:a16="http://schemas.microsoft.com/office/drawing/2014/main" val="20001"/>
                    </a:ext>
                  </a:extLst>
                </a:gridCol>
                <a:gridCol w="290945">
                  <a:extLst>
                    <a:ext uri="{9D8B030D-6E8A-4147-A177-3AD203B41FA5}">
                      <a16:colId xmlns:a16="http://schemas.microsoft.com/office/drawing/2014/main" val="20002"/>
                    </a:ext>
                  </a:extLst>
                </a:gridCol>
                <a:gridCol w="290945">
                  <a:extLst>
                    <a:ext uri="{9D8B030D-6E8A-4147-A177-3AD203B41FA5}">
                      <a16:colId xmlns:a16="http://schemas.microsoft.com/office/drawing/2014/main" val="20003"/>
                    </a:ext>
                  </a:extLst>
                </a:gridCol>
                <a:gridCol w="290945">
                  <a:extLst>
                    <a:ext uri="{9D8B030D-6E8A-4147-A177-3AD203B41FA5}">
                      <a16:colId xmlns:a16="http://schemas.microsoft.com/office/drawing/2014/main" val="20004"/>
                    </a:ext>
                  </a:extLst>
                </a:gridCol>
                <a:gridCol w="290945">
                  <a:extLst>
                    <a:ext uri="{9D8B030D-6E8A-4147-A177-3AD203B41FA5}">
                      <a16:colId xmlns:a16="http://schemas.microsoft.com/office/drawing/2014/main" val="20005"/>
                    </a:ext>
                  </a:extLst>
                </a:gridCol>
                <a:gridCol w="290945">
                  <a:extLst>
                    <a:ext uri="{9D8B030D-6E8A-4147-A177-3AD203B41FA5}">
                      <a16:colId xmlns:a16="http://schemas.microsoft.com/office/drawing/2014/main" val="20006"/>
                    </a:ext>
                  </a:extLst>
                </a:gridCol>
                <a:gridCol w="290945">
                  <a:extLst>
                    <a:ext uri="{9D8B030D-6E8A-4147-A177-3AD203B41FA5}">
                      <a16:colId xmlns:a16="http://schemas.microsoft.com/office/drawing/2014/main" val="20007"/>
                    </a:ext>
                  </a:extLst>
                </a:gridCol>
                <a:gridCol w="290945">
                  <a:extLst>
                    <a:ext uri="{9D8B030D-6E8A-4147-A177-3AD203B41FA5}">
                      <a16:colId xmlns:a16="http://schemas.microsoft.com/office/drawing/2014/main" val="20008"/>
                    </a:ext>
                  </a:extLst>
                </a:gridCol>
                <a:gridCol w="290945">
                  <a:extLst>
                    <a:ext uri="{9D8B030D-6E8A-4147-A177-3AD203B41FA5}">
                      <a16:colId xmlns:a16="http://schemas.microsoft.com/office/drawing/2014/main" val="20009"/>
                    </a:ext>
                  </a:extLst>
                </a:gridCol>
                <a:gridCol w="290945">
                  <a:extLst>
                    <a:ext uri="{9D8B030D-6E8A-4147-A177-3AD203B41FA5}">
                      <a16:colId xmlns:a16="http://schemas.microsoft.com/office/drawing/2014/main" val="20010"/>
                    </a:ext>
                  </a:extLst>
                </a:gridCol>
              </a:tblGrid>
              <a:tr h="381000">
                <a:tc>
                  <a:txBody>
                    <a:bodyPr/>
                    <a:lstStyle/>
                    <a:p>
                      <a:r>
                        <a:rPr lang="en-US" dirty="0">
                          <a:solidFill>
                            <a:schemeClr val="tx1"/>
                          </a:solidFill>
                        </a:rPr>
                        <a:t>1</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tc>
                  <a:txBody>
                    <a:bodyPr/>
                    <a:lstStyle/>
                    <a:p>
                      <a:r>
                        <a:rPr lang="en-US" b="1" dirty="0">
                          <a:solidFill>
                            <a:schemeClr val="tx1"/>
                          </a:solidFill>
                        </a:rPr>
                        <a:t>1</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5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data processing</a:t>
            </a:r>
          </a:p>
        </p:txBody>
      </p:sp>
      <p:sp>
        <p:nvSpPr>
          <p:cNvPr id="3" name="Content Placeholder 2"/>
          <p:cNvSpPr>
            <a:spLocks noGrp="1"/>
          </p:cNvSpPr>
          <p:nvPr>
            <p:ph idx="1"/>
          </p:nvPr>
        </p:nvSpPr>
        <p:spPr/>
        <p:txBody>
          <a:bodyPr/>
          <a:lstStyle/>
          <a:p>
            <a:r>
              <a:rPr lang="en-US" dirty="0">
                <a:solidFill>
                  <a:srgbClr val="009900"/>
                </a:solidFill>
              </a:rPr>
              <a:t>Stream of tuples arriving at a rapid rate</a:t>
            </a:r>
          </a:p>
          <a:p>
            <a:pPr lvl="1"/>
            <a:r>
              <a:rPr lang="en-US" dirty="0"/>
              <a:t>In contrast to traditional DBMS where all tuples are stored in </a:t>
            </a:r>
            <a:r>
              <a:rPr lang="en-US" dirty="0">
                <a:solidFill>
                  <a:srgbClr val="FF0000"/>
                </a:solidFill>
              </a:rPr>
              <a:t>secondary storage</a:t>
            </a:r>
          </a:p>
          <a:p>
            <a:pPr lvl="1"/>
            <a:endParaRPr lang="en-US" dirty="0"/>
          </a:p>
          <a:p>
            <a:r>
              <a:rPr lang="en-US" dirty="0">
                <a:solidFill>
                  <a:srgbClr val="009900"/>
                </a:solidFill>
              </a:rPr>
              <a:t>Infeasible to use </a:t>
            </a:r>
            <a:r>
              <a:rPr lang="en-US" dirty="0">
                <a:solidFill>
                  <a:srgbClr val="FF0000"/>
                </a:solidFill>
              </a:rPr>
              <a:t>all tuples </a:t>
            </a:r>
            <a:r>
              <a:rPr lang="en-US" dirty="0">
                <a:solidFill>
                  <a:srgbClr val="009900"/>
                </a:solidFill>
              </a:rPr>
              <a:t>to answer queries</a:t>
            </a:r>
          </a:p>
          <a:p>
            <a:pPr lvl="1"/>
            <a:r>
              <a:rPr lang="en-US" dirty="0"/>
              <a:t>Cannot store them all in main memory</a:t>
            </a:r>
          </a:p>
          <a:p>
            <a:pPr lvl="1"/>
            <a:r>
              <a:rPr lang="en-US" dirty="0"/>
              <a:t>Too much computation</a:t>
            </a:r>
          </a:p>
          <a:p>
            <a:pPr lvl="1"/>
            <a:r>
              <a:rPr lang="en-US" dirty="0">
                <a:solidFill>
                  <a:srgbClr val="FF0000"/>
                </a:solidFill>
              </a:rPr>
              <a:t>Query response time critical</a:t>
            </a:r>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699719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Using the filter</a:t>
            </a:r>
          </a:p>
        </p:txBody>
      </p:sp>
      <p:sp>
        <p:nvSpPr>
          <p:cNvPr id="3" name="Content Placeholder 2"/>
          <p:cNvSpPr>
            <a:spLocks noGrp="1"/>
          </p:cNvSpPr>
          <p:nvPr>
            <p:ph idx="1"/>
          </p:nvPr>
        </p:nvSpPr>
        <p:spPr/>
        <p:txBody>
          <a:bodyPr/>
          <a:lstStyle/>
          <a:p>
            <a:r>
              <a:rPr lang="en-US" dirty="0"/>
              <a:t>Is 118 in the set?</a:t>
            </a:r>
          </a:p>
          <a:p>
            <a:pPr lvl="1"/>
            <a:r>
              <a:rPr lang="en-US" dirty="0"/>
              <a:t>No false negative in Bloom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6" name="TextBox 5"/>
          <p:cNvSpPr txBox="1"/>
          <p:nvPr/>
        </p:nvSpPr>
        <p:spPr>
          <a:xfrm>
            <a:off x="694669" y="3505200"/>
            <a:ext cx="1687963" cy="369332"/>
          </a:xfrm>
          <a:prstGeom prst="rect">
            <a:avLst/>
          </a:prstGeom>
          <a:noFill/>
        </p:spPr>
        <p:txBody>
          <a:bodyPr wrap="none" rtlCol="0">
            <a:spAutoFit/>
          </a:bodyPr>
          <a:lstStyle/>
          <a:p>
            <a:r>
              <a:rPr lang="en-US" dirty="0"/>
              <a:t>Stream element</a:t>
            </a:r>
          </a:p>
        </p:txBody>
      </p:sp>
      <p:sp>
        <p:nvSpPr>
          <p:cNvPr id="7" name="TextBox 6"/>
          <p:cNvSpPr txBox="1"/>
          <p:nvPr/>
        </p:nvSpPr>
        <p:spPr>
          <a:xfrm>
            <a:off x="2942287" y="3505200"/>
            <a:ext cx="385042" cy="369332"/>
          </a:xfrm>
          <a:prstGeom prst="rect">
            <a:avLst/>
          </a:prstGeom>
          <a:noFill/>
        </p:spPr>
        <p:txBody>
          <a:bodyPr wrap="none" rtlCol="0">
            <a:spAutoFit/>
          </a:bodyPr>
          <a:lstStyle/>
          <a:p>
            <a:r>
              <a:rPr lang="en-US" dirty="0"/>
              <a:t>h</a:t>
            </a:r>
            <a:r>
              <a:rPr lang="en-US" baseline="-25000" dirty="0"/>
              <a:t>1</a:t>
            </a:r>
            <a:endParaRPr lang="en-US" dirty="0"/>
          </a:p>
        </p:txBody>
      </p:sp>
      <p:sp>
        <p:nvSpPr>
          <p:cNvPr id="8" name="TextBox 7"/>
          <p:cNvSpPr txBox="1"/>
          <p:nvPr/>
        </p:nvSpPr>
        <p:spPr>
          <a:xfrm>
            <a:off x="4272027" y="3505200"/>
            <a:ext cx="385042" cy="369332"/>
          </a:xfrm>
          <a:prstGeom prst="rect">
            <a:avLst/>
          </a:prstGeom>
          <a:noFill/>
        </p:spPr>
        <p:txBody>
          <a:bodyPr wrap="none" rtlCol="0">
            <a:spAutoFit/>
          </a:bodyPr>
          <a:lstStyle/>
          <a:p>
            <a:r>
              <a:rPr lang="en-US" dirty="0"/>
              <a:t>h</a:t>
            </a:r>
            <a:r>
              <a:rPr lang="en-US" baseline="-25000" dirty="0"/>
              <a:t>2</a:t>
            </a:r>
            <a:endParaRPr lang="en-US" dirty="0"/>
          </a:p>
        </p:txBody>
      </p:sp>
      <p:sp>
        <p:nvSpPr>
          <p:cNvPr id="9" name="TextBox 8"/>
          <p:cNvSpPr txBox="1"/>
          <p:nvPr/>
        </p:nvSpPr>
        <p:spPr>
          <a:xfrm>
            <a:off x="6400800" y="3505200"/>
            <a:ext cx="666273" cy="369332"/>
          </a:xfrm>
          <a:prstGeom prst="rect">
            <a:avLst/>
          </a:prstGeom>
          <a:noFill/>
        </p:spPr>
        <p:txBody>
          <a:bodyPr wrap="none" rtlCol="0">
            <a:spAutoFit/>
          </a:bodyPr>
          <a:lstStyle/>
          <a:p>
            <a:r>
              <a:rPr lang="en-US" dirty="0"/>
              <a:t>Filter</a:t>
            </a:r>
          </a:p>
        </p:txBody>
      </p:sp>
      <p:sp>
        <p:nvSpPr>
          <p:cNvPr id="18" name="TextBox 17"/>
          <p:cNvSpPr txBox="1"/>
          <p:nvPr/>
        </p:nvSpPr>
        <p:spPr>
          <a:xfrm>
            <a:off x="591916" y="4207750"/>
            <a:ext cx="1893467" cy="369332"/>
          </a:xfrm>
          <a:prstGeom prst="rect">
            <a:avLst/>
          </a:prstGeom>
          <a:noFill/>
        </p:spPr>
        <p:txBody>
          <a:bodyPr wrap="none" rtlCol="0">
            <a:spAutoFit/>
          </a:bodyPr>
          <a:lstStyle/>
          <a:p>
            <a:r>
              <a:rPr lang="en-US" dirty="0"/>
              <a:t>118 = </a:t>
            </a:r>
            <a:r>
              <a:rPr lang="en-US" dirty="0">
                <a:solidFill>
                  <a:srgbClr val="FF0000"/>
                </a:solidFill>
              </a:rPr>
              <a:t>1</a:t>
            </a:r>
            <a:r>
              <a:rPr lang="en-US" dirty="0"/>
              <a:t> 1 </a:t>
            </a:r>
            <a:r>
              <a:rPr lang="en-US" dirty="0">
                <a:solidFill>
                  <a:srgbClr val="FF0000"/>
                </a:solidFill>
              </a:rPr>
              <a:t>1</a:t>
            </a:r>
            <a:r>
              <a:rPr lang="en-US" dirty="0"/>
              <a:t> 0 </a:t>
            </a:r>
            <a:r>
              <a:rPr lang="en-US" dirty="0">
                <a:solidFill>
                  <a:srgbClr val="FF0000"/>
                </a:solidFill>
              </a:rPr>
              <a:t>1</a:t>
            </a:r>
            <a:r>
              <a:rPr lang="en-US" dirty="0"/>
              <a:t> 1 </a:t>
            </a:r>
            <a:r>
              <a:rPr lang="en-US" dirty="0">
                <a:solidFill>
                  <a:srgbClr val="FF0000"/>
                </a:solidFill>
              </a:rPr>
              <a:t>0</a:t>
            </a:r>
          </a:p>
        </p:txBody>
      </p:sp>
      <p:sp>
        <p:nvSpPr>
          <p:cNvPr id="19" name="TextBox 18"/>
          <p:cNvSpPr txBox="1"/>
          <p:nvPr/>
        </p:nvSpPr>
        <p:spPr>
          <a:xfrm>
            <a:off x="2977587" y="4193013"/>
            <a:ext cx="301686" cy="369332"/>
          </a:xfrm>
          <a:prstGeom prst="rect">
            <a:avLst/>
          </a:prstGeom>
          <a:noFill/>
        </p:spPr>
        <p:txBody>
          <a:bodyPr wrap="none" rtlCol="0">
            <a:spAutoFit/>
          </a:bodyPr>
          <a:lstStyle/>
          <a:p>
            <a:r>
              <a:rPr lang="en-US" dirty="0"/>
              <a:t>3</a:t>
            </a:r>
            <a:endParaRPr lang="en-US" dirty="0">
              <a:solidFill>
                <a:srgbClr val="FF0000"/>
              </a:solidFill>
            </a:endParaRPr>
          </a:p>
        </p:txBody>
      </p:sp>
      <p:sp>
        <p:nvSpPr>
          <p:cNvPr id="20" name="TextBox 19"/>
          <p:cNvSpPr txBox="1"/>
          <p:nvPr/>
        </p:nvSpPr>
        <p:spPr>
          <a:xfrm>
            <a:off x="4361170" y="4207750"/>
            <a:ext cx="301686" cy="369332"/>
          </a:xfrm>
          <a:prstGeom prst="rect">
            <a:avLst/>
          </a:prstGeom>
          <a:noFill/>
        </p:spPr>
        <p:txBody>
          <a:bodyPr wrap="none" rtlCol="0">
            <a:spAutoFit/>
          </a:bodyPr>
          <a:lstStyle/>
          <a:p>
            <a:r>
              <a:rPr lang="en-US" dirty="0"/>
              <a:t>5</a:t>
            </a:r>
          </a:p>
        </p:txBody>
      </p:sp>
      <p:graphicFrame>
        <p:nvGraphicFramePr>
          <p:cNvPr id="21" name="Content Placeholder 4"/>
          <p:cNvGraphicFramePr>
            <a:graphicFrameLocks/>
          </p:cNvGraphicFramePr>
          <p:nvPr>
            <p:extLst>
              <p:ext uri="{D42A27DB-BD31-4B8C-83A1-F6EECF244321}">
                <p14:modId xmlns:p14="http://schemas.microsoft.com/office/powerpoint/2010/main" val="1094466679"/>
              </p:ext>
            </p:extLst>
          </p:nvPr>
        </p:nvGraphicFramePr>
        <p:xfrm>
          <a:off x="5334000" y="4160125"/>
          <a:ext cx="3200395" cy="381000"/>
        </p:xfrm>
        <a:graphic>
          <a:graphicData uri="http://schemas.openxmlformats.org/drawingml/2006/table">
            <a:tbl>
              <a:tblPr firstRow="1" bandRow="1">
                <a:tableStyleId>{5C22544A-7EE6-4342-B048-85BDC9FD1C3A}</a:tableStyleId>
              </a:tblPr>
              <a:tblGrid>
                <a:gridCol w="290945">
                  <a:extLst>
                    <a:ext uri="{9D8B030D-6E8A-4147-A177-3AD203B41FA5}">
                      <a16:colId xmlns:a16="http://schemas.microsoft.com/office/drawing/2014/main" val="20000"/>
                    </a:ext>
                  </a:extLst>
                </a:gridCol>
                <a:gridCol w="290945">
                  <a:extLst>
                    <a:ext uri="{9D8B030D-6E8A-4147-A177-3AD203B41FA5}">
                      <a16:colId xmlns:a16="http://schemas.microsoft.com/office/drawing/2014/main" val="20001"/>
                    </a:ext>
                  </a:extLst>
                </a:gridCol>
                <a:gridCol w="290945">
                  <a:extLst>
                    <a:ext uri="{9D8B030D-6E8A-4147-A177-3AD203B41FA5}">
                      <a16:colId xmlns:a16="http://schemas.microsoft.com/office/drawing/2014/main" val="20002"/>
                    </a:ext>
                  </a:extLst>
                </a:gridCol>
                <a:gridCol w="290945">
                  <a:extLst>
                    <a:ext uri="{9D8B030D-6E8A-4147-A177-3AD203B41FA5}">
                      <a16:colId xmlns:a16="http://schemas.microsoft.com/office/drawing/2014/main" val="20003"/>
                    </a:ext>
                  </a:extLst>
                </a:gridCol>
                <a:gridCol w="290945">
                  <a:extLst>
                    <a:ext uri="{9D8B030D-6E8A-4147-A177-3AD203B41FA5}">
                      <a16:colId xmlns:a16="http://schemas.microsoft.com/office/drawing/2014/main" val="20004"/>
                    </a:ext>
                  </a:extLst>
                </a:gridCol>
                <a:gridCol w="290945">
                  <a:extLst>
                    <a:ext uri="{9D8B030D-6E8A-4147-A177-3AD203B41FA5}">
                      <a16:colId xmlns:a16="http://schemas.microsoft.com/office/drawing/2014/main" val="20005"/>
                    </a:ext>
                  </a:extLst>
                </a:gridCol>
                <a:gridCol w="290945">
                  <a:extLst>
                    <a:ext uri="{9D8B030D-6E8A-4147-A177-3AD203B41FA5}">
                      <a16:colId xmlns:a16="http://schemas.microsoft.com/office/drawing/2014/main" val="20006"/>
                    </a:ext>
                  </a:extLst>
                </a:gridCol>
                <a:gridCol w="290945">
                  <a:extLst>
                    <a:ext uri="{9D8B030D-6E8A-4147-A177-3AD203B41FA5}">
                      <a16:colId xmlns:a16="http://schemas.microsoft.com/office/drawing/2014/main" val="20007"/>
                    </a:ext>
                  </a:extLst>
                </a:gridCol>
                <a:gridCol w="290945">
                  <a:extLst>
                    <a:ext uri="{9D8B030D-6E8A-4147-A177-3AD203B41FA5}">
                      <a16:colId xmlns:a16="http://schemas.microsoft.com/office/drawing/2014/main" val="20008"/>
                    </a:ext>
                  </a:extLst>
                </a:gridCol>
                <a:gridCol w="290945">
                  <a:extLst>
                    <a:ext uri="{9D8B030D-6E8A-4147-A177-3AD203B41FA5}">
                      <a16:colId xmlns:a16="http://schemas.microsoft.com/office/drawing/2014/main" val="20009"/>
                    </a:ext>
                  </a:extLst>
                </a:gridCol>
                <a:gridCol w="290945">
                  <a:extLst>
                    <a:ext uri="{9D8B030D-6E8A-4147-A177-3AD203B41FA5}">
                      <a16:colId xmlns:a16="http://schemas.microsoft.com/office/drawing/2014/main" val="20010"/>
                    </a:ext>
                  </a:extLst>
                </a:gridCol>
              </a:tblGrid>
              <a:tr h="381000">
                <a:tc>
                  <a:txBody>
                    <a:bodyPr/>
                    <a:lstStyle/>
                    <a:p>
                      <a:r>
                        <a:rPr lang="en-US" dirty="0">
                          <a:solidFill>
                            <a:schemeClr val="tx1"/>
                          </a:solidFill>
                        </a:rPr>
                        <a:t>1</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tc>
                  <a:txBody>
                    <a:bodyPr/>
                    <a:lstStyle/>
                    <a:p>
                      <a:r>
                        <a:rPr lang="en-US" dirty="0">
                          <a:solidFill>
                            <a:srgbClr val="92D050"/>
                          </a:solidFill>
                        </a:rPr>
                        <a:t>0</a:t>
                      </a:r>
                    </a:p>
                  </a:txBody>
                  <a:tcPr/>
                </a:tc>
                <a:tc>
                  <a:txBody>
                    <a:bodyPr/>
                    <a:lstStyle/>
                    <a:p>
                      <a:r>
                        <a:rPr lang="en-US" dirty="0">
                          <a:solidFill>
                            <a:schemeClr val="tx1"/>
                          </a:solidFill>
                        </a:rPr>
                        <a:t>0</a:t>
                      </a:r>
                    </a:p>
                  </a:txBody>
                  <a:tcPr/>
                </a:tc>
                <a:tc>
                  <a:txBody>
                    <a:bodyPr/>
                    <a:lstStyle/>
                    <a:p>
                      <a:r>
                        <a:rPr lang="en-US" dirty="0">
                          <a:solidFill>
                            <a:srgbClr val="92D050"/>
                          </a:solidFill>
                        </a:rPr>
                        <a:t>1</a:t>
                      </a:r>
                    </a:p>
                  </a:txBody>
                  <a:tcPr/>
                </a:tc>
                <a:tc>
                  <a:txBody>
                    <a:bodyPr/>
                    <a:lstStyle/>
                    <a:p>
                      <a:r>
                        <a:rPr lang="en-US" dirty="0">
                          <a:solidFill>
                            <a:schemeClr val="tx1"/>
                          </a:solidFill>
                        </a:rPr>
                        <a:t>0</a:t>
                      </a:r>
                    </a:p>
                  </a:txBody>
                  <a:tcPr/>
                </a:tc>
                <a:tc>
                  <a:txBody>
                    <a:bodyPr/>
                    <a:lstStyle/>
                    <a:p>
                      <a:r>
                        <a:rPr lang="en-US" b="1" dirty="0">
                          <a:solidFill>
                            <a:schemeClr val="tx1"/>
                          </a:solidFill>
                        </a:rPr>
                        <a:t>1</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extLst>
                  <a:ext uri="{0D108BD9-81ED-4DB2-BD59-A6C34878D82A}">
                    <a16:rowId xmlns:a16="http://schemas.microsoft.com/office/drawing/2014/main" val="10000"/>
                  </a:ext>
                </a:extLst>
              </a:tr>
            </a:tbl>
          </a:graphicData>
        </a:graphic>
      </p:graphicFrame>
      <p:cxnSp>
        <p:nvCxnSpPr>
          <p:cNvPr id="23" name="Straight Arrow Connector 22"/>
          <p:cNvCxnSpPr/>
          <p:nvPr/>
        </p:nvCxnSpPr>
        <p:spPr>
          <a:xfrm flipV="1">
            <a:off x="6324600" y="4562345"/>
            <a:ext cx="0" cy="420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28430" y="4983039"/>
            <a:ext cx="3196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9" idx="2"/>
          </p:cNvCxnSpPr>
          <p:nvPr/>
        </p:nvCxnSpPr>
        <p:spPr>
          <a:xfrm>
            <a:off x="3128430" y="4562345"/>
            <a:ext cx="0" cy="4206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18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False positive</a:t>
            </a:r>
          </a:p>
        </p:txBody>
      </p:sp>
      <p:sp>
        <p:nvSpPr>
          <p:cNvPr id="3" name="Content Placeholder 2"/>
          <p:cNvSpPr>
            <a:spLocks noGrp="1"/>
          </p:cNvSpPr>
          <p:nvPr>
            <p:ph idx="1"/>
          </p:nvPr>
        </p:nvSpPr>
        <p:spPr/>
        <p:txBody>
          <a:bodyPr/>
          <a:lstStyle/>
          <a:p>
            <a:r>
              <a:rPr lang="en-US" dirty="0"/>
              <a:t>Is 38 in the set (25, 159, 585)?</a:t>
            </a:r>
          </a:p>
          <a:p>
            <a:pPr lvl="1"/>
            <a:r>
              <a:rPr lang="en-US" dirty="0"/>
              <a:t>It turns on the same bits as 25, but in diff. ways</a:t>
            </a:r>
          </a:p>
          <a:p>
            <a:pPr marL="457200" lvl="1" indent="0">
              <a:buNone/>
            </a:pPr>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6" name="TextBox 5"/>
          <p:cNvSpPr txBox="1"/>
          <p:nvPr/>
        </p:nvSpPr>
        <p:spPr>
          <a:xfrm>
            <a:off x="738766" y="3048000"/>
            <a:ext cx="1687963" cy="369332"/>
          </a:xfrm>
          <a:prstGeom prst="rect">
            <a:avLst/>
          </a:prstGeom>
          <a:noFill/>
        </p:spPr>
        <p:txBody>
          <a:bodyPr wrap="none" rtlCol="0">
            <a:spAutoFit/>
          </a:bodyPr>
          <a:lstStyle/>
          <a:p>
            <a:r>
              <a:rPr lang="en-US" dirty="0"/>
              <a:t>Stream element</a:t>
            </a:r>
          </a:p>
        </p:txBody>
      </p:sp>
      <p:sp>
        <p:nvSpPr>
          <p:cNvPr id="7" name="TextBox 6"/>
          <p:cNvSpPr txBox="1"/>
          <p:nvPr/>
        </p:nvSpPr>
        <p:spPr>
          <a:xfrm>
            <a:off x="2986384" y="3048000"/>
            <a:ext cx="385042" cy="369332"/>
          </a:xfrm>
          <a:prstGeom prst="rect">
            <a:avLst/>
          </a:prstGeom>
          <a:noFill/>
        </p:spPr>
        <p:txBody>
          <a:bodyPr wrap="none" rtlCol="0">
            <a:spAutoFit/>
          </a:bodyPr>
          <a:lstStyle/>
          <a:p>
            <a:r>
              <a:rPr lang="en-US" dirty="0"/>
              <a:t>h</a:t>
            </a:r>
            <a:r>
              <a:rPr lang="en-US" baseline="-25000" dirty="0"/>
              <a:t>1</a:t>
            </a:r>
            <a:endParaRPr lang="en-US" dirty="0"/>
          </a:p>
        </p:txBody>
      </p:sp>
      <p:sp>
        <p:nvSpPr>
          <p:cNvPr id="8" name="TextBox 7"/>
          <p:cNvSpPr txBox="1"/>
          <p:nvPr/>
        </p:nvSpPr>
        <p:spPr>
          <a:xfrm>
            <a:off x="4316124" y="3048000"/>
            <a:ext cx="385042" cy="369332"/>
          </a:xfrm>
          <a:prstGeom prst="rect">
            <a:avLst/>
          </a:prstGeom>
          <a:noFill/>
        </p:spPr>
        <p:txBody>
          <a:bodyPr wrap="none" rtlCol="0">
            <a:spAutoFit/>
          </a:bodyPr>
          <a:lstStyle/>
          <a:p>
            <a:r>
              <a:rPr lang="en-US" dirty="0"/>
              <a:t>h</a:t>
            </a:r>
            <a:r>
              <a:rPr lang="en-US" baseline="-25000" dirty="0"/>
              <a:t>2</a:t>
            </a:r>
            <a:endParaRPr lang="en-US" dirty="0"/>
          </a:p>
        </p:txBody>
      </p:sp>
      <p:sp>
        <p:nvSpPr>
          <p:cNvPr id="9" name="TextBox 8"/>
          <p:cNvSpPr txBox="1"/>
          <p:nvPr/>
        </p:nvSpPr>
        <p:spPr>
          <a:xfrm>
            <a:off x="6444897" y="3048000"/>
            <a:ext cx="666273" cy="369332"/>
          </a:xfrm>
          <a:prstGeom prst="rect">
            <a:avLst/>
          </a:prstGeom>
          <a:noFill/>
        </p:spPr>
        <p:txBody>
          <a:bodyPr wrap="none" rtlCol="0">
            <a:spAutoFit/>
          </a:bodyPr>
          <a:lstStyle/>
          <a:p>
            <a:r>
              <a:rPr lang="en-US" dirty="0"/>
              <a:t>Filter</a:t>
            </a:r>
          </a:p>
        </p:txBody>
      </p:sp>
      <p:sp>
        <p:nvSpPr>
          <p:cNvPr id="10" name="TextBox 9"/>
          <p:cNvSpPr txBox="1"/>
          <p:nvPr/>
        </p:nvSpPr>
        <p:spPr>
          <a:xfrm>
            <a:off x="732032" y="3824324"/>
            <a:ext cx="1712328" cy="369332"/>
          </a:xfrm>
          <a:prstGeom prst="rect">
            <a:avLst/>
          </a:prstGeom>
          <a:noFill/>
        </p:spPr>
        <p:txBody>
          <a:bodyPr wrap="none" rtlCol="0">
            <a:spAutoFit/>
          </a:bodyPr>
          <a:lstStyle/>
          <a:p>
            <a:r>
              <a:rPr lang="en-US" dirty="0"/>
              <a:t>38 = 1 </a:t>
            </a:r>
            <a:r>
              <a:rPr lang="en-US" dirty="0">
                <a:solidFill>
                  <a:srgbClr val="FF0000"/>
                </a:solidFill>
              </a:rPr>
              <a:t>0</a:t>
            </a:r>
            <a:r>
              <a:rPr lang="en-US" dirty="0"/>
              <a:t> 0 </a:t>
            </a:r>
            <a:r>
              <a:rPr lang="en-US" dirty="0">
                <a:solidFill>
                  <a:srgbClr val="FF0000"/>
                </a:solidFill>
              </a:rPr>
              <a:t>1</a:t>
            </a:r>
            <a:r>
              <a:rPr lang="en-US" dirty="0"/>
              <a:t>  1  </a:t>
            </a:r>
            <a:r>
              <a:rPr lang="en-US" dirty="0">
                <a:solidFill>
                  <a:srgbClr val="FF0000"/>
                </a:solidFill>
              </a:rPr>
              <a:t>0</a:t>
            </a:r>
          </a:p>
        </p:txBody>
      </p:sp>
      <p:sp>
        <p:nvSpPr>
          <p:cNvPr id="11" name="TextBox 10"/>
          <p:cNvSpPr txBox="1"/>
          <p:nvPr/>
        </p:nvSpPr>
        <p:spPr>
          <a:xfrm>
            <a:off x="2967485" y="3824324"/>
            <a:ext cx="301686" cy="369332"/>
          </a:xfrm>
          <a:prstGeom prst="rect">
            <a:avLst/>
          </a:prstGeom>
          <a:noFill/>
        </p:spPr>
        <p:txBody>
          <a:bodyPr wrap="none" rtlCol="0">
            <a:spAutoFit/>
          </a:bodyPr>
          <a:lstStyle/>
          <a:p>
            <a:r>
              <a:rPr lang="en-US" dirty="0"/>
              <a:t>2</a:t>
            </a:r>
            <a:endParaRPr lang="en-US" dirty="0">
              <a:solidFill>
                <a:srgbClr val="FF0000"/>
              </a:solidFill>
            </a:endParaRPr>
          </a:p>
        </p:txBody>
      </p:sp>
      <p:sp>
        <p:nvSpPr>
          <p:cNvPr id="12" name="TextBox 11"/>
          <p:cNvSpPr txBox="1"/>
          <p:nvPr/>
        </p:nvSpPr>
        <p:spPr>
          <a:xfrm>
            <a:off x="4351068" y="3839061"/>
            <a:ext cx="301686" cy="369332"/>
          </a:xfrm>
          <a:prstGeom prst="rect">
            <a:avLst/>
          </a:prstGeom>
          <a:noFill/>
        </p:spPr>
        <p:txBody>
          <a:bodyPr wrap="none" rtlCol="0">
            <a:spAutoFit/>
          </a:bodyPr>
          <a:lstStyle/>
          <a:p>
            <a:r>
              <a:rPr lang="en-US" dirty="0"/>
              <a:t>5</a:t>
            </a:r>
            <a:endParaRPr lang="en-US" dirty="0">
              <a:solidFill>
                <a:srgbClr val="FF0000"/>
              </a:solidFill>
            </a:endParaRPr>
          </a:p>
        </p:txBody>
      </p:sp>
      <p:graphicFrame>
        <p:nvGraphicFramePr>
          <p:cNvPr id="14" name="Content Placeholder 4"/>
          <p:cNvGraphicFramePr>
            <a:graphicFrameLocks/>
          </p:cNvGraphicFramePr>
          <p:nvPr>
            <p:extLst>
              <p:ext uri="{D42A27DB-BD31-4B8C-83A1-F6EECF244321}">
                <p14:modId xmlns:p14="http://schemas.microsoft.com/office/powerpoint/2010/main" val="952051121"/>
              </p:ext>
            </p:extLst>
          </p:nvPr>
        </p:nvGraphicFramePr>
        <p:xfrm>
          <a:off x="5518235" y="3799367"/>
          <a:ext cx="3200395" cy="381000"/>
        </p:xfrm>
        <a:graphic>
          <a:graphicData uri="http://schemas.openxmlformats.org/drawingml/2006/table">
            <a:tbl>
              <a:tblPr firstRow="1" bandRow="1">
                <a:tableStyleId>{5C22544A-7EE6-4342-B048-85BDC9FD1C3A}</a:tableStyleId>
              </a:tblPr>
              <a:tblGrid>
                <a:gridCol w="290945">
                  <a:extLst>
                    <a:ext uri="{9D8B030D-6E8A-4147-A177-3AD203B41FA5}">
                      <a16:colId xmlns:a16="http://schemas.microsoft.com/office/drawing/2014/main" val="20000"/>
                    </a:ext>
                  </a:extLst>
                </a:gridCol>
                <a:gridCol w="290945">
                  <a:extLst>
                    <a:ext uri="{9D8B030D-6E8A-4147-A177-3AD203B41FA5}">
                      <a16:colId xmlns:a16="http://schemas.microsoft.com/office/drawing/2014/main" val="20001"/>
                    </a:ext>
                  </a:extLst>
                </a:gridCol>
                <a:gridCol w="290945">
                  <a:extLst>
                    <a:ext uri="{9D8B030D-6E8A-4147-A177-3AD203B41FA5}">
                      <a16:colId xmlns:a16="http://schemas.microsoft.com/office/drawing/2014/main" val="20002"/>
                    </a:ext>
                  </a:extLst>
                </a:gridCol>
                <a:gridCol w="290945">
                  <a:extLst>
                    <a:ext uri="{9D8B030D-6E8A-4147-A177-3AD203B41FA5}">
                      <a16:colId xmlns:a16="http://schemas.microsoft.com/office/drawing/2014/main" val="20003"/>
                    </a:ext>
                  </a:extLst>
                </a:gridCol>
                <a:gridCol w="290945">
                  <a:extLst>
                    <a:ext uri="{9D8B030D-6E8A-4147-A177-3AD203B41FA5}">
                      <a16:colId xmlns:a16="http://schemas.microsoft.com/office/drawing/2014/main" val="20004"/>
                    </a:ext>
                  </a:extLst>
                </a:gridCol>
                <a:gridCol w="290945">
                  <a:extLst>
                    <a:ext uri="{9D8B030D-6E8A-4147-A177-3AD203B41FA5}">
                      <a16:colId xmlns:a16="http://schemas.microsoft.com/office/drawing/2014/main" val="20005"/>
                    </a:ext>
                  </a:extLst>
                </a:gridCol>
                <a:gridCol w="290945">
                  <a:extLst>
                    <a:ext uri="{9D8B030D-6E8A-4147-A177-3AD203B41FA5}">
                      <a16:colId xmlns:a16="http://schemas.microsoft.com/office/drawing/2014/main" val="20006"/>
                    </a:ext>
                  </a:extLst>
                </a:gridCol>
                <a:gridCol w="290945">
                  <a:extLst>
                    <a:ext uri="{9D8B030D-6E8A-4147-A177-3AD203B41FA5}">
                      <a16:colId xmlns:a16="http://schemas.microsoft.com/office/drawing/2014/main" val="20007"/>
                    </a:ext>
                  </a:extLst>
                </a:gridCol>
                <a:gridCol w="290945">
                  <a:extLst>
                    <a:ext uri="{9D8B030D-6E8A-4147-A177-3AD203B41FA5}">
                      <a16:colId xmlns:a16="http://schemas.microsoft.com/office/drawing/2014/main" val="20008"/>
                    </a:ext>
                  </a:extLst>
                </a:gridCol>
                <a:gridCol w="290945">
                  <a:extLst>
                    <a:ext uri="{9D8B030D-6E8A-4147-A177-3AD203B41FA5}">
                      <a16:colId xmlns:a16="http://schemas.microsoft.com/office/drawing/2014/main" val="20009"/>
                    </a:ext>
                  </a:extLst>
                </a:gridCol>
                <a:gridCol w="290945">
                  <a:extLst>
                    <a:ext uri="{9D8B030D-6E8A-4147-A177-3AD203B41FA5}">
                      <a16:colId xmlns:a16="http://schemas.microsoft.com/office/drawing/2014/main" val="20010"/>
                    </a:ext>
                  </a:extLst>
                </a:gridCol>
              </a:tblGrid>
              <a:tr h="381000">
                <a:tc>
                  <a:txBody>
                    <a:bodyPr/>
                    <a:lstStyle/>
                    <a:p>
                      <a:r>
                        <a:rPr lang="en-US" dirty="0">
                          <a:solidFill>
                            <a:schemeClr val="tx1"/>
                          </a:solidFill>
                        </a:rPr>
                        <a:t>1</a:t>
                      </a:r>
                    </a:p>
                  </a:txBody>
                  <a:tcPr/>
                </a:tc>
                <a:tc>
                  <a:txBody>
                    <a:bodyPr/>
                    <a:lstStyle/>
                    <a:p>
                      <a:r>
                        <a:rPr lang="en-US" dirty="0">
                          <a:solidFill>
                            <a:schemeClr val="tx1"/>
                          </a:solidFill>
                        </a:rPr>
                        <a:t>0</a:t>
                      </a:r>
                    </a:p>
                  </a:txBody>
                  <a:tcPr/>
                </a:tc>
                <a:tc>
                  <a:txBody>
                    <a:bodyPr/>
                    <a:lstStyle/>
                    <a:p>
                      <a:r>
                        <a:rPr lang="en-US" dirty="0">
                          <a:solidFill>
                            <a:srgbClr val="FF0000"/>
                          </a:solidFill>
                        </a:rPr>
                        <a:t>1</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tc>
                  <a:txBody>
                    <a:bodyPr/>
                    <a:lstStyle/>
                    <a:p>
                      <a:r>
                        <a:rPr lang="en-US" dirty="0">
                          <a:solidFill>
                            <a:srgbClr val="FF0000"/>
                          </a:solidFill>
                        </a:rPr>
                        <a:t>1</a:t>
                      </a:r>
                    </a:p>
                  </a:txBody>
                  <a:tcPr/>
                </a:tc>
                <a:tc>
                  <a:txBody>
                    <a:bodyPr/>
                    <a:lstStyle/>
                    <a:p>
                      <a:r>
                        <a:rPr lang="en-US" dirty="0">
                          <a:solidFill>
                            <a:schemeClr val="tx1"/>
                          </a:solidFill>
                        </a:rPr>
                        <a:t>0</a:t>
                      </a:r>
                    </a:p>
                  </a:txBody>
                  <a:tcPr/>
                </a:tc>
                <a:tc>
                  <a:txBody>
                    <a:bodyPr/>
                    <a:lstStyle/>
                    <a:p>
                      <a:r>
                        <a:rPr lang="en-US" b="1" dirty="0">
                          <a:solidFill>
                            <a:schemeClr val="tx1"/>
                          </a:solidFill>
                        </a:rPr>
                        <a:t>1</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extLst>
                  <a:ext uri="{0D108BD9-81ED-4DB2-BD59-A6C34878D82A}">
                    <a16:rowId xmlns:a16="http://schemas.microsoft.com/office/drawing/2014/main" val="10000"/>
                  </a:ext>
                </a:extLst>
              </a:tr>
            </a:tbl>
          </a:graphicData>
        </a:graphic>
      </p:graphicFrame>
      <p:cxnSp>
        <p:nvCxnSpPr>
          <p:cNvPr id="16" name="Straight Arrow Connector 15"/>
          <p:cNvCxnSpPr/>
          <p:nvPr/>
        </p:nvCxnSpPr>
        <p:spPr>
          <a:xfrm flipV="1">
            <a:off x="6250839" y="4180367"/>
            <a:ext cx="0" cy="420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54669" y="4601061"/>
            <a:ext cx="3196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4669" y="4180367"/>
            <a:ext cx="0" cy="420694"/>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56413" y="5689478"/>
            <a:ext cx="1436612" cy="369332"/>
          </a:xfrm>
          <a:prstGeom prst="rect">
            <a:avLst/>
          </a:prstGeom>
          <a:noFill/>
        </p:spPr>
        <p:txBody>
          <a:bodyPr wrap="none" rtlCol="0">
            <a:spAutoFit/>
          </a:bodyPr>
          <a:lstStyle/>
          <a:p>
            <a:r>
              <a:rPr lang="en-US" dirty="0"/>
              <a:t>25 = </a:t>
            </a:r>
            <a:r>
              <a:rPr lang="en-US" dirty="0">
                <a:solidFill>
                  <a:srgbClr val="FF0000"/>
                </a:solidFill>
              </a:rPr>
              <a:t>1</a:t>
            </a:r>
            <a:r>
              <a:rPr lang="en-US" dirty="0"/>
              <a:t> 1 </a:t>
            </a:r>
            <a:r>
              <a:rPr lang="en-US" dirty="0">
                <a:solidFill>
                  <a:srgbClr val="FF0000"/>
                </a:solidFill>
              </a:rPr>
              <a:t>0</a:t>
            </a:r>
            <a:r>
              <a:rPr lang="en-US" dirty="0"/>
              <a:t> 0 </a:t>
            </a:r>
            <a:r>
              <a:rPr lang="en-US" dirty="0">
                <a:solidFill>
                  <a:srgbClr val="FF0000"/>
                </a:solidFill>
              </a:rPr>
              <a:t>1</a:t>
            </a:r>
          </a:p>
        </p:txBody>
      </p:sp>
      <p:sp>
        <p:nvSpPr>
          <p:cNvPr id="20" name="TextBox 19"/>
          <p:cNvSpPr txBox="1"/>
          <p:nvPr/>
        </p:nvSpPr>
        <p:spPr>
          <a:xfrm>
            <a:off x="3091866" y="5689478"/>
            <a:ext cx="301686" cy="369332"/>
          </a:xfrm>
          <a:prstGeom prst="rect">
            <a:avLst/>
          </a:prstGeom>
          <a:noFill/>
        </p:spPr>
        <p:txBody>
          <a:bodyPr wrap="none" rtlCol="0">
            <a:spAutoFit/>
          </a:bodyPr>
          <a:lstStyle/>
          <a:p>
            <a:r>
              <a:rPr lang="en-US" dirty="0"/>
              <a:t>5</a:t>
            </a:r>
            <a:endParaRPr lang="en-US" dirty="0">
              <a:solidFill>
                <a:srgbClr val="FF0000"/>
              </a:solidFill>
            </a:endParaRPr>
          </a:p>
        </p:txBody>
      </p:sp>
      <p:sp>
        <p:nvSpPr>
          <p:cNvPr id="21" name="TextBox 20"/>
          <p:cNvSpPr txBox="1"/>
          <p:nvPr/>
        </p:nvSpPr>
        <p:spPr>
          <a:xfrm>
            <a:off x="4475449" y="5704215"/>
            <a:ext cx="301686" cy="369332"/>
          </a:xfrm>
          <a:prstGeom prst="rect">
            <a:avLst/>
          </a:prstGeom>
          <a:noFill/>
        </p:spPr>
        <p:txBody>
          <a:bodyPr wrap="none" rtlCol="0">
            <a:spAutoFit/>
          </a:bodyPr>
          <a:lstStyle/>
          <a:p>
            <a:r>
              <a:rPr lang="en-US" dirty="0"/>
              <a:t>2</a:t>
            </a:r>
            <a:endParaRPr lang="en-US" dirty="0">
              <a:solidFill>
                <a:srgbClr val="FF0000"/>
              </a:solidFill>
            </a:endParaRPr>
          </a:p>
        </p:txBody>
      </p:sp>
      <p:graphicFrame>
        <p:nvGraphicFramePr>
          <p:cNvPr id="22" name="Content Placeholder 4"/>
          <p:cNvGraphicFramePr>
            <a:graphicFrameLocks/>
          </p:cNvGraphicFramePr>
          <p:nvPr>
            <p:extLst>
              <p:ext uri="{D42A27DB-BD31-4B8C-83A1-F6EECF244321}">
                <p14:modId xmlns:p14="http://schemas.microsoft.com/office/powerpoint/2010/main" val="3913416441"/>
              </p:ext>
            </p:extLst>
          </p:nvPr>
        </p:nvGraphicFramePr>
        <p:xfrm>
          <a:off x="5593655" y="5689478"/>
          <a:ext cx="3200395" cy="381000"/>
        </p:xfrm>
        <a:graphic>
          <a:graphicData uri="http://schemas.openxmlformats.org/drawingml/2006/table">
            <a:tbl>
              <a:tblPr firstRow="1" bandRow="1">
                <a:tableStyleId>{5C22544A-7EE6-4342-B048-85BDC9FD1C3A}</a:tableStyleId>
              </a:tblPr>
              <a:tblGrid>
                <a:gridCol w="290945">
                  <a:extLst>
                    <a:ext uri="{9D8B030D-6E8A-4147-A177-3AD203B41FA5}">
                      <a16:colId xmlns:a16="http://schemas.microsoft.com/office/drawing/2014/main" val="20000"/>
                    </a:ext>
                  </a:extLst>
                </a:gridCol>
                <a:gridCol w="290945">
                  <a:extLst>
                    <a:ext uri="{9D8B030D-6E8A-4147-A177-3AD203B41FA5}">
                      <a16:colId xmlns:a16="http://schemas.microsoft.com/office/drawing/2014/main" val="20001"/>
                    </a:ext>
                  </a:extLst>
                </a:gridCol>
                <a:gridCol w="290945">
                  <a:extLst>
                    <a:ext uri="{9D8B030D-6E8A-4147-A177-3AD203B41FA5}">
                      <a16:colId xmlns:a16="http://schemas.microsoft.com/office/drawing/2014/main" val="20002"/>
                    </a:ext>
                  </a:extLst>
                </a:gridCol>
                <a:gridCol w="290945">
                  <a:extLst>
                    <a:ext uri="{9D8B030D-6E8A-4147-A177-3AD203B41FA5}">
                      <a16:colId xmlns:a16="http://schemas.microsoft.com/office/drawing/2014/main" val="20003"/>
                    </a:ext>
                  </a:extLst>
                </a:gridCol>
                <a:gridCol w="290945">
                  <a:extLst>
                    <a:ext uri="{9D8B030D-6E8A-4147-A177-3AD203B41FA5}">
                      <a16:colId xmlns:a16="http://schemas.microsoft.com/office/drawing/2014/main" val="20004"/>
                    </a:ext>
                  </a:extLst>
                </a:gridCol>
                <a:gridCol w="290945">
                  <a:extLst>
                    <a:ext uri="{9D8B030D-6E8A-4147-A177-3AD203B41FA5}">
                      <a16:colId xmlns:a16="http://schemas.microsoft.com/office/drawing/2014/main" val="20005"/>
                    </a:ext>
                  </a:extLst>
                </a:gridCol>
                <a:gridCol w="290945">
                  <a:extLst>
                    <a:ext uri="{9D8B030D-6E8A-4147-A177-3AD203B41FA5}">
                      <a16:colId xmlns:a16="http://schemas.microsoft.com/office/drawing/2014/main" val="20006"/>
                    </a:ext>
                  </a:extLst>
                </a:gridCol>
                <a:gridCol w="290945">
                  <a:extLst>
                    <a:ext uri="{9D8B030D-6E8A-4147-A177-3AD203B41FA5}">
                      <a16:colId xmlns:a16="http://schemas.microsoft.com/office/drawing/2014/main" val="20007"/>
                    </a:ext>
                  </a:extLst>
                </a:gridCol>
                <a:gridCol w="290945">
                  <a:extLst>
                    <a:ext uri="{9D8B030D-6E8A-4147-A177-3AD203B41FA5}">
                      <a16:colId xmlns:a16="http://schemas.microsoft.com/office/drawing/2014/main" val="20008"/>
                    </a:ext>
                  </a:extLst>
                </a:gridCol>
                <a:gridCol w="290945">
                  <a:extLst>
                    <a:ext uri="{9D8B030D-6E8A-4147-A177-3AD203B41FA5}">
                      <a16:colId xmlns:a16="http://schemas.microsoft.com/office/drawing/2014/main" val="20009"/>
                    </a:ext>
                  </a:extLst>
                </a:gridCol>
                <a:gridCol w="290945">
                  <a:extLst>
                    <a:ext uri="{9D8B030D-6E8A-4147-A177-3AD203B41FA5}">
                      <a16:colId xmlns:a16="http://schemas.microsoft.com/office/drawing/2014/main" val="20010"/>
                    </a:ext>
                  </a:extLst>
                </a:gridCol>
              </a:tblGrid>
              <a:tr h="381000">
                <a:tc>
                  <a:txBody>
                    <a:bodyPr/>
                    <a:lstStyle/>
                    <a:p>
                      <a:r>
                        <a:rPr lang="en-US" dirty="0"/>
                        <a:t>0</a:t>
                      </a:r>
                    </a:p>
                  </a:txBody>
                  <a:tcPr/>
                </a:tc>
                <a:tc>
                  <a:txBody>
                    <a:bodyPr/>
                    <a:lstStyle/>
                    <a:p>
                      <a:r>
                        <a:rPr lang="en-US" dirty="0"/>
                        <a:t>0</a:t>
                      </a:r>
                    </a:p>
                  </a:txBody>
                  <a:tcPr/>
                </a:tc>
                <a:tc>
                  <a:txBody>
                    <a:bodyPr/>
                    <a:lstStyle/>
                    <a:p>
                      <a:r>
                        <a:rPr lang="en-US" dirty="0">
                          <a:solidFill>
                            <a:srgbClr val="FF0000"/>
                          </a:solidFill>
                        </a:rPr>
                        <a:t>1</a:t>
                      </a:r>
                    </a:p>
                  </a:txBody>
                  <a:tcPr/>
                </a:tc>
                <a:tc>
                  <a:txBody>
                    <a:bodyPr/>
                    <a:lstStyle/>
                    <a:p>
                      <a:r>
                        <a:rPr lang="en-US" dirty="0"/>
                        <a:t>0</a:t>
                      </a:r>
                    </a:p>
                  </a:txBody>
                  <a:tcPr/>
                </a:tc>
                <a:tc>
                  <a:txBody>
                    <a:bodyPr/>
                    <a:lstStyle/>
                    <a:p>
                      <a:r>
                        <a:rPr lang="en-US" dirty="0">
                          <a:solidFill>
                            <a:schemeClr val="bg1"/>
                          </a:solidFill>
                        </a:rPr>
                        <a:t>0</a:t>
                      </a:r>
                    </a:p>
                  </a:txBody>
                  <a:tcPr/>
                </a:tc>
                <a:tc>
                  <a:txBody>
                    <a:bodyPr/>
                    <a:lstStyle/>
                    <a:p>
                      <a:r>
                        <a:rPr lang="en-US" dirty="0">
                          <a:solidFill>
                            <a:srgbClr val="FF0000"/>
                          </a:solidFill>
                        </a:rPr>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0"/>
                  </a:ext>
                </a:extLst>
              </a:tr>
            </a:tbl>
          </a:graphicData>
        </a:graphic>
      </p:graphicFrame>
      <p:sp>
        <p:nvSpPr>
          <p:cNvPr id="23" name="TextBox 22"/>
          <p:cNvSpPr txBox="1"/>
          <p:nvPr/>
        </p:nvSpPr>
        <p:spPr>
          <a:xfrm>
            <a:off x="514960" y="5136532"/>
            <a:ext cx="938206" cy="461665"/>
          </a:xfrm>
          <a:prstGeom prst="rect">
            <a:avLst/>
          </a:prstGeom>
          <a:noFill/>
        </p:spPr>
        <p:txBody>
          <a:bodyPr wrap="none" rtlCol="0">
            <a:spAutoFit/>
          </a:bodyPr>
          <a:lstStyle/>
          <a:p>
            <a:r>
              <a:rPr lang="en-US" sz="2400" b="1" dirty="0">
                <a:solidFill>
                  <a:srgbClr val="FF0000"/>
                </a:solidFill>
              </a:rPr>
              <a:t>Recall</a:t>
            </a:r>
          </a:p>
        </p:txBody>
      </p:sp>
      <p:cxnSp>
        <p:nvCxnSpPr>
          <p:cNvPr id="24" name="Straight Arrow Connector 23"/>
          <p:cNvCxnSpPr/>
          <p:nvPr/>
        </p:nvCxnSpPr>
        <p:spPr>
          <a:xfrm flipV="1">
            <a:off x="7239000" y="6070478"/>
            <a:ext cx="0" cy="420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317583" y="6477000"/>
            <a:ext cx="3921417" cy="14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17583" y="6070478"/>
            <a:ext cx="1" cy="406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 y="4997626"/>
            <a:ext cx="9067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674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positive</a:t>
            </a:r>
          </a:p>
        </p:txBody>
      </p:sp>
      <p:sp>
        <p:nvSpPr>
          <p:cNvPr id="3" name="Content Placeholder 2"/>
          <p:cNvSpPr>
            <a:spLocks noGrp="1"/>
          </p:cNvSpPr>
          <p:nvPr>
            <p:ph idx="1"/>
          </p:nvPr>
        </p:nvSpPr>
        <p:spPr/>
        <p:txBody>
          <a:bodyPr/>
          <a:lstStyle/>
          <a:p>
            <a:r>
              <a:rPr lang="en-US" b="1" i="1" dirty="0"/>
              <a:t>x</a:t>
            </a:r>
            <a:r>
              <a:rPr lang="en-US" dirty="0"/>
              <a:t> not in </a:t>
            </a:r>
            <a:r>
              <a:rPr lang="en-US" b="1" i="1" dirty="0"/>
              <a:t>S</a:t>
            </a:r>
            <a:r>
              <a:rPr lang="en-US" dirty="0"/>
              <a:t>, but identified as in </a:t>
            </a:r>
            <a:r>
              <a:rPr lang="en-US" b="1" i="1" dirty="0"/>
              <a:t>S</a:t>
            </a:r>
          </a:p>
          <a:p>
            <a:pPr lvl="1"/>
            <a:endParaRPr lang="en-US" dirty="0"/>
          </a:p>
          <a:p>
            <a:r>
              <a:rPr lang="en-US" dirty="0"/>
              <a:t>Reason:</a:t>
            </a:r>
          </a:p>
          <a:p>
            <a:pPr lvl="1"/>
            <a:r>
              <a:rPr lang="en-US" dirty="0"/>
              <a:t>For all hash functions, </a:t>
            </a:r>
            <a:r>
              <a:rPr lang="en-US" b="1" i="1" dirty="0"/>
              <a:t>x</a:t>
            </a:r>
            <a:r>
              <a:rPr lang="en-US" dirty="0"/>
              <a:t> hashes into an </a:t>
            </a:r>
            <a:r>
              <a:rPr lang="en-US" b="1" i="1" dirty="0"/>
              <a:t>1</a:t>
            </a:r>
            <a:r>
              <a:rPr lang="en-US" dirty="0"/>
              <a:t> position</a:t>
            </a:r>
          </a:p>
          <a:p>
            <a:pPr lvl="1"/>
            <a:r>
              <a:rPr lang="en-US" dirty="0"/>
              <a:t>That is, </a:t>
            </a:r>
            <a:r>
              <a:rPr lang="en-US" b="1" i="1" dirty="0"/>
              <a:t>h</a:t>
            </a:r>
            <a:r>
              <a:rPr lang="en-US" b="1" i="1" baseline="-25000" dirty="0"/>
              <a:t>i</a:t>
            </a:r>
            <a:r>
              <a:rPr lang="en-US" b="1" i="1" dirty="0"/>
              <a:t>(x) = </a:t>
            </a:r>
            <a:r>
              <a:rPr lang="en-US" b="1" i="1" dirty="0" err="1"/>
              <a:t>h</a:t>
            </a:r>
            <a:r>
              <a:rPr lang="en-US" b="1" i="1" baseline="-25000" dirty="0" err="1"/>
              <a:t>j</a:t>
            </a:r>
            <a:r>
              <a:rPr lang="en-US" b="1" i="1" dirty="0"/>
              <a:t>(e)</a:t>
            </a:r>
            <a:r>
              <a:rPr lang="en-US" dirty="0"/>
              <a:t>, for some </a:t>
            </a:r>
            <a:r>
              <a:rPr lang="en-US" b="1" i="1" dirty="0"/>
              <a:t>e</a:t>
            </a:r>
            <a:r>
              <a:rPr lang="en-US" dirty="0"/>
              <a:t> in </a:t>
            </a:r>
            <a:r>
              <a:rPr lang="en-US" b="1" i="1" dirty="0"/>
              <a:t>S</a:t>
            </a:r>
          </a:p>
          <a:p>
            <a:pPr lvl="1"/>
            <a:r>
              <a:rPr lang="en-US" dirty="0">
                <a:solidFill>
                  <a:srgbClr val="FF0000"/>
                </a:solidFill>
              </a:rPr>
              <a:t>Note: </a:t>
            </a:r>
            <a:r>
              <a:rPr lang="en-US" b="1" i="1" dirty="0">
                <a:solidFill>
                  <a:srgbClr val="FF0000"/>
                </a:solidFill>
              </a:rPr>
              <a:t>j</a:t>
            </a:r>
            <a:r>
              <a:rPr lang="en-US" dirty="0">
                <a:solidFill>
                  <a:srgbClr val="FF0000"/>
                </a:solidFill>
              </a:rPr>
              <a:t> may be different from </a:t>
            </a:r>
            <a:r>
              <a:rPr lang="en-US" b="1" i="1" dirty="0" err="1">
                <a:solidFill>
                  <a:srgbClr val="FF0000"/>
                </a:solidFill>
              </a:rPr>
              <a:t>i</a:t>
            </a:r>
            <a:endParaRPr lang="en-US" b="1" i="1"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581988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positive rate (upper bound)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b="1" i="1" dirty="0"/>
                  <a:t>n</a:t>
                </a:r>
                <a:r>
                  <a:rPr lang="en-US" dirty="0"/>
                  <a:t> = # of bits in array</a:t>
                </a:r>
              </a:p>
              <a:p>
                <a:r>
                  <a:rPr lang="en-US" b="1" i="1" dirty="0"/>
                  <a:t>k</a:t>
                </a:r>
                <a:r>
                  <a:rPr lang="en-US" dirty="0"/>
                  <a:t> = # of hash functions</a:t>
                </a:r>
              </a:p>
              <a:p>
                <a:r>
                  <a:rPr lang="en-US" b="1" i="1" dirty="0"/>
                  <a:t>m</a:t>
                </a:r>
                <a:r>
                  <a:rPr lang="en-US" dirty="0"/>
                  <a:t> = # of elements inserted</a:t>
                </a:r>
              </a:p>
              <a:p>
                <a:endParaRPr lang="en-US" dirty="0"/>
              </a:p>
              <a:p>
                <a:r>
                  <a:rPr lang="en-US" b="1" i="1" dirty="0"/>
                  <a:t>f</a:t>
                </a:r>
                <a:r>
                  <a:rPr lang="en-US" dirty="0"/>
                  <a:t> = fraction of 1’s in bit array</a:t>
                </a:r>
              </a:p>
              <a:p>
                <a:r>
                  <a:rPr lang="en-US" dirty="0"/>
                  <a:t>False positive rate = </a:t>
                </a:r>
                <a:r>
                  <a:rPr lang="en-US" b="1" i="1" dirty="0"/>
                  <a:t>f </a:t>
                </a:r>
                <a:r>
                  <a:rPr lang="en-US" b="1" i="1" baseline="30000" dirty="0"/>
                  <a:t>k</a:t>
                </a:r>
                <a:r>
                  <a:rPr lang="zh-TW" altLang="en-US" b="1" i="1" baseline="30000" dirty="0"/>
                  <a:t> </a:t>
                </a:r>
                <a:endParaRPr lang="en-US" altLang="zh-TW" b="1" i="1" baseline="30000" dirty="0"/>
              </a:p>
              <a:p>
                <a:pPr lvl="1"/>
                <a:r>
                  <a:rPr lang="en-US" dirty="0"/>
                  <a:t>The probability of saying YES to the question “Is X in the set?”</a:t>
                </a:r>
              </a:p>
              <a:p>
                <a:endParaRPr lang="en-US" baseline="30000" dirty="0"/>
              </a:p>
              <a:p>
                <a:r>
                  <a:rPr lang="en-US" b="1" i="1" dirty="0"/>
                  <a:t>f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i="1" dirty="0"/>
                  <a:t> m*k/n </a:t>
                </a:r>
                <a:r>
                  <a:rPr lang="en-US" dirty="0"/>
                  <a:t>(this is an upper bound, why?)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698" t="-33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985572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(upper bound)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b="1" i="1" dirty="0"/>
                  <a:t>n</a:t>
                </a:r>
                <a:r>
                  <a:rPr lang="en-US" dirty="0"/>
                  <a:t> = 8 billions (bits in array)</a:t>
                </a:r>
              </a:p>
              <a:p>
                <a:r>
                  <a:rPr lang="en-US" b="1" i="1" dirty="0"/>
                  <a:t>m</a:t>
                </a:r>
                <a:r>
                  <a:rPr lang="en-US" dirty="0"/>
                  <a:t> = 1 billion (objects in the set)</a:t>
                </a:r>
              </a:p>
              <a:p>
                <a:r>
                  <a:rPr lang="en-US" b="1" i="1" dirty="0"/>
                  <a:t>k</a:t>
                </a:r>
                <a:r>
                  <a:rPr lang="en-US" dirty="0"/>
                  <a:t> = 1 (# of hash function)</a:t>
                </a:r>
              </a:p>
              <a:p>
                <a:endParaRPr lang="en-US" dirty="0"/>
              </a:p>
              <a:p>
                <a:r>
                  <a:rPr lang="en-US" b="1" i="1" dirty="0"/>
                  <a:t>f</a:t>
                </a:r>
                <a:r>
                  <a:rPr lang="en-US" dirty="0"/>
                  <a:t> is estimated to be </a:t>
                </a:r>
                <a:r>
                  <a:rPr lang="en-US" b="1" i="1" dirty="0"/>
                  <a:t>km/n</a:t>
                </a:r>
                <a:r>
                  <a:rPr lang="en-US" dirty="0"/>
                  <a:t> = 1/8</a:t>
                </a:r>
              </a:p>
              <a:p>
                <a:pPr lvl="1"/>
                <a:r>
                  <a:rPr lang="en-US" dirty="0"/>
                  <a:t>1/8 of bits in the array are 1</a:t>
                </a:r>
              </a:p>
              <a:p>
                <a:pPr lvl="1"/>
                <a:endParaRPr lang="en-US" dirty="0"/>
              </a:p>
              <a:p>
                <a:r>
                  <a:rPr lang="en-US" dirty="0"/>
                  <a:t>False positive rate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1/8 = .125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521018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Accurate Estimation of fraction of 1’s</a:t>
            </a:r>
          </a:p>
        </p:txBody>
      </p:sp>
      <p:sp>
        <p:nvSpPr>
          <p:cNvPr id="3" name="Content Placeholder 2"/>
          <p:cNvSpPr>
            <a:spLocks noGrp="1"/>
          </p:cNvSpPr>
          <p:nvPr>
            <p:ph idx="1"/>
          </p:nvPr>
        </p:nvSpPr>
        <p:spPr>
          <a:xfrm>
            <a:off x="457200" y="1417639"/>
            <a:ext cx="8229600" cy="5303836"/>
          </a:xfrm>
        </p:spPr>
        <p:txBody>
          <a:bodyPr>
            <a:normAutofit/>
          </a:bodyPr>
          <a:lstStyle/>
          <a:p>
            <a:r>
              <a:rPr lang="en-US" dirty="0"/>
              <a:t>n = # of bits in array</a:t>
            </a:r>
          </a:p>
          <a:p>
            <a:r>
              <a:rPr lang="en-US" dirty="0"/>
              <a:t>k = # of hash functions</a:t>
            </a:r>
          </a:p>
          <a:p>
            <a:r>
              <a:rPr lang="en-US" dirty="0"/>
              <a:t>m = # of elements inserted</a:t>
            </a:r>
          </a:p>
          <a:p>
            <a:endParaRPr lang="en-US" dirty="0"/>
          </a:p>
          <a:p>
            <a:r>
              <a:rPr lang="en-US" dirty="0"/>
              <a:t>Fraction of 1’s = </a:t>
            </a:r>
            <a:r>
              <a:rPr lang="en-US" dirty="0">
                <a:solidFill>
                  <a:srgbClr val="FF0000"/>
                </a:solidFill>
              </a:rPr>
              <a:t>the probability that a bit in the array is set to 1 by at least one hashing </a:t>
            </a:r>
          </a:p>
          <a:p>
            <a:pPr lvl="1"/>
            <a:r>
              <a:rPr lang="en-US" dirty="0"/>
              <a:t>Total # of </a:t>
            </a:r>
            <a:r>
              <a:rPr lang="en-US" dirty="0" err="1"/>
              <a:t>hashings</a:t>
            </a:r>
            <a:r>
              <a:rPr lang="en-US" dirty="0"/>
              <a:t>: </a:t>
            </a:r>
            <a:r>
              <a:rPr lang="en-US" b="1" i="1" dirty="0"/>
              <a:t>k * m</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683855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Consider throwing </a:t>
                </a:r>
                <a:r>
                  <a:rPr lang="en-US" b="1" i="1" dirty="0"/>
                  <a:t>d</a:t>
                </a:r>
                <a:r>
                  <a:rPr lang="en-US" dirty="0"/>
                  <a:t> darts on </a:t>
                </a:r>
                <a:r>
                  <a:rPr lang="en-US" b="1" i="1" dirty="0"/>
                  <a:t>t</a:t>
                </a:r>
                <a:r>
                  <a:rPr lang="en-US" dirty="0"/>
                  <a:t> targets</a:t>
                </a:r>
              </a:p>
              <a:p>
                <a:endParaRPr lang="en-US" dirty="0"/>
              </a:p>
              <a:p>
                <a:r>
                  <a:rPr lang="en-US" dirty="0"/>
                  <a:t>What is the probability, denoted as </a:t>
                </a:r>
                <a:r>
                  <a:rPr lang="en-US" b="1" i="1" dirty="0"/>
                  <a:t>p</a:t>
                </a:r>
                <a:r>
                  <a:rPr lang="en-US" dirty="0"/>
                  <a:t>, of </a:t>
                </a:r>
                <a:r>
                  <a:rPr lang="en-US" dirty="0">
                    <a:solidFill>
                      <a:srgbClr val="FF0000"/>
                    </a:solidFill>
                  </a:rPr>
                  <a:t>a given target hit by at least one dart</a:t>
                </a:r>
                <a:r>
                  <a:rPr lang="en-US" dirty="0"/>
                  <a:t>?</a:t>
                </a:r>
              </a:p>
              <a:p>
                <a:pPr lvl="1"/>
                <a:r>
                  <a:rPr lang="en-US" dirty="0"/>
                  <a:t>Prob. of a target not hit by </a:t>
                </a:r>
                <a:r>
                  <a:rPr lang="en-US" b="1" dirty="0"/>
                  <a:t>a dart </a:t>
                </a:r>
                <a:r>
                  <a:rPr lang="en-US" dirty="0"/>
                  <a:t>= </a:t>
                </a:r>
                <a:r>
                  <a:rPr lang="en-US" b="1" i="1" dirty="0"/>
                  <a:t>1-1/t</a:t>
                </a:r>
              </a:p>
              <a:p>
                <a:pPr lvl="1"/>
                <a:r>
                  <a:rPr lang="en-US" dirty="0"/>
                  <a:t>Prob. of a target not hit by all darts = </a:t>
                </a:r>
                <a:r>
                  <a:rPr lang="en-US" b="1" i="1" dirty="0"/>
                  <a:t>(1-1/t)</a:t>
                </a:r>
                <a:r>
                  <a:rPr lang="en-US" b="1" i="1" baseline="30000" dirty="0"/>
                  <a:t>d</a:t>
                </a:r>
              </a:p>
              <a:p>
                <a:pPr marL="457200" lvl="1" indent="0">
                  <a:buNone/>
                </a:pPr>
                <a:r>
                  <a:rPr lang="en-US" dirty="0"/>
                  <a:t>    since </a:t>
                </a:r>
                <a:r>
                  <a:rPr lang="en-US" dirty="0">
                    <a:solidFill>
                      <a:srgbClr val="FF0000"/>
                    </a:solidFill>
                  </a:rPr>
                  <a:t>(1-1/t)</a:t>
                </a:r>
                <a:r>
                  <a:rPr lang="en-US" baseline="30000" dirty="0">
                    <a:solidFill>
                      <a:srgbClr val="FF0000"/>
                    </a:solidFill>
                  </a:rPr>
                  <a:t>t</a:t>
                </a:r>
                <a:r>
                  <a:rPr lang="en-US" dirty="0">
                    <a:solidFill>
                      <a:srgbClr val="FF0000"/>
                    </a:solidFill>
                  </a:rPr>
                  <a:t> = </a:t>
                </a:r>
                <a14:m>
                  <m:oMath xmlns:m="http://schemas.openxmlformats.org/officeDocument/2006/math">
                    <m:r>
                      <a:rPr lang="en-US" b="0" i="1" smtClean="0">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𝑡</m:t>
                                </m:r>
                              </m:den>
                            </m:f>
                            <m:r>
                              <a:rPr lang="en-US" i="1">
                                <a:solidFill>
                                  <a:srgbClr val="FF0000"/>
                                </a:solidFill>
                                <a:latin typeface="Cambria Math" panose="02040503050406030204" pitchFamily="18" charset="0"/>
                              </a:rPr>
                              <m:t>)</m:t>
                            </m:r>
                          </m:e>
                          <m:sup>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𝑡</m:t>
                            </m:r>
                          </m:sup>
                        </m:sSup>
                        <m:r>
                          <m:rPr>
                            <m:nor/>
                          </m:rPr>
                          <a:rPr lang="en-US" dirty="0">
                            <a:solidFill>
                              <a:srgbClr val="FF0000"/>
                            </a:solidFill>
                          </a:rPr>
                          <m:t>)</m:t>
                        </m:r>
                      </m:e>
                      <m:sup>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m:t>
                        </m:r>
                      </m:sup>
                    </m:sSup>
                  </m:oMath>
                </a14:m>
                <a:r>
                  <a:rPr lang="en-US" dirty="0">
                    <a:solidFill>
                      <a:srgbClr val="FF0000"/>
                    </a:solidFill>
                  </a:rPr>
                  <a:t>)= </a:t>
                </a:r>
                <a14:m>
                  <m:oMath xmlns:m="http://schemas.openxmlformats.org/officeDocument/2006/math">
                    <m:sSup>
                      <m:sSupPr>
                        <m:ctrlPr>
                          <a:rPr lang="en-US" i="1">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𝑒</m:t>
                        </m:r>
                      </m:e>
                      <m:sup>
                        <m:r>
                          <a:rPr lang="en-US" i="1">
                            <a:solidFill>
                              <a:srgbClr val="FF0000"/>
                            </a:solidFill>
                            <a:latin typeface="Cambria Math" panose="02040503050406030204" pitchFamily="18" charset="0"/>
                          </a:rPr>
                          <m:t>−1</m:t>
                        </m:r>
                      </m:sup>
                    </m:sSup>
                  </m:oMath>
                </a14:m>
                <a:r>
                  <a:rPr lang="en-US" dirty="0">
                    <a:solidFill>
                      <a:srgbClr val="FF0000"/>
                    </a:solidFill>
                  </a:rPr>
                  <a:t>= 1/e for large t</a:t>
                </a:r>
              </a:p>
              <a:p>
                <a:pPr lvl="1"/>
                <a:r>
                  <a:rPr lang="en-US" dirty="0"/>
                  <a:t>we have (1-1/t)</a:t>
                </a:r>
                <a:r>
                  <a:rPr lang="en-US" baseline="30000" dirty="0"/>
                  <a:t>t*d/t</a:t>
                </a:r>
                <a:r>
                  <a:rPr lang="en-US" dirty="0"/>
                  <a:t>  = </a:t>
                </a:r>
                <a:r>
                  <a:rPr lang="en-US" b="1" i="1" dirty="0"/>
                  <a:t>e</a:t>
                </a:r>
                <a:r>
                  <a:rPr lang="en-US" b="1" i="1" baseline="30000" dirty="0"/>
                  <a:t>-d/t</a:t>
                </a:r>
              </a:p>
              <a:p>
                <a:pPr lvl="1"/>
                <a:r>
                  <a:rPr lang="en-US" b="1" i="1" dirty="0"/>
                  <a:t>p = 1 - e</a:t>
                </a:r>
                <a:r>
                  <a:rPr lang="en-US" b="1" i="1" baseline="30000" dirty="0"/>
                  <a:t>-d/t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698" t="-252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5" name="Picture 4">
            <a:extLst>
              <a:ext uri="{FF2B5EF4-FFF2-40B4-BE49-F238E27FC236}">
                <a16:creationId xmlns:a16="http://schemas.microsoft.com/office/drawing/2014/main" id="{AAEA7148-1826-C946-BE8B-EB117689A56C}"/>
              </a:ext>
            </a:extLst>
          </p:cNvPr>
          <p:cNvPicPr>
            <a:picLocks noChangeAspect="1"/>
          </p:cNvPicPr>
          <p:nvPr/>
        </p:nvPicPr>
        <p:blipFill>
          <a:blip r:embed="rId4"/>
          <a:stretch>
            <a:fillRect/>
          </a:stretch>
        </p:blipFill>
        <p:spPr>
          <a:xfrm>
            <a:off x="5486400" y="5333207"/>
            <a:ext cx="2823875" cy="1023143"/>
          </a:xfrm>
          <a:prstGeom prst="rect">
            <a:avLst/>
          </a:prstGeom>
        </p:spPr>
      </p:pic>
    </p:spTree>
    <p:extLst>
      <p:ext uri="{BB962C8B-B14F-4D97-AF65-F5344CB8AC3E}">
        <p14:creationId xmlns:p14="http://schemas.microsoft.com/office/powerpoint/2010/main" val="1975144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fraction of 1’s</a:t>
            </a:r>
          </a:p>
        </p:txBody>
      </p:sp>
      <p:sp>
        <p:nvSpPr>
          <p:cNvPr id="3" name="Content Placeholder 2"/>
          <p:cNvSpPr>
            <a:spLocks noGrp="1"/>
          </p:cNvSpPr>
          <p:nvPr>
            <p:ph idx="1"/>
          </p:nvPr>
        </p:nvSpPr>
        <p:spPr>
          <a:xfrm>
            <a:off x="457200" y="1417639"/>
            <a:ext cx="8229600" cy="5303836"/>
          </a:xfrm>
        </p:spPr>
        <p:txBody>
          <a:bodyPr>
            <a:normAutofit/>
          </a:bodyPr>
          <a:lstStyle/>
          <a:p>
            <a:r>
              <a:rPr lang="en-US" dirty="0"/>
              <a:t>n = # of bits in array</a:t>
            </a:r>
          </a:p>
          <a:p>
            <a:r>
              <a:rPr lang="en-US" dirty="0"/>
              <a:t>k = # of hash functions</a:t>
            </a:r>
          </a:p>
          <a:p>
            <a:r>
              <a:rPr lang="en-US" dirty="0"/>
              <a:t>m = # of elements inserted</a:t>
            </a:r>
          </a:p>
          <a:p>
            <a:endParaRPr lang="en-US" dirty="0"/>
          </a:p>
          <a:p>
            <a:r>
              <a:rPr lang="en-US" dirty="0"/>
              <a:t>Fraction of 1’s = the probability that a bit in the array is set to 1 by at least one hashing</a:t>
            </a:r>
          </a:p>
          <a:p>
            <a:pPr lvl="1"/>
            <a:r>
              <a:rPr lang="en-US" b="1" i="1" dirty="0">
                <a:solidFill>
                  <a:srgbClr val="FF0000"/>
                </a:solidFill>
              </a:rPr>
              <a:t>1 – e</a:t>
            </a:r>
            <a:r>
              <a:rPr lang="en-US" b="1" i="1" baseline="30000" dirty="0">
                <a:solidFill>
                  <a:srgbClr val="FF0000"/>
                </a:solidFill>
              </a:rPr>
              <a:t>-km/n</a:t>
            </a:r>
            <a:endParaRPr lang="en-US" b="1" i="1" dirty="0">
              <a:solidFill>
                <a:srgbClr val="FF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039418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Positive Rate (Accurate)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f = fraction of 1’s in bit array</a:t>
                </a:r>
              </a:p>
              <a:p>
                <a:r>
                  <a:rPr lang="en-US" dirty="0"/>
                  <a:t>k = # of hash functions</a:t>
                </a:r>
              </a:p>
              <a:p>
                <a:r>
                  <a:rPr lang="en-US" dirty="0"/>
                  <a:t>m = # of elements inserted</a:t>
                </a:r>
              </a:p>
              <a:p>
                <a:endParaRPr lang="en-US" dirty="0"/>
              </a:p>
              <a:p>
                <a:r>
                  <a:rPr lang="en-US" dirty="0"/>
                  <a:t>False positive rate = </a:t>
                </a:r>
                <a:r>
                  <a:rPr lang="en-US" b="1" i="1" dirty="0"/>
                  <a:t>f </a:t>
                </a:r>
                <a:r>
                  <a:rPr lang="en-US" b="1" i="1" baseline="30000" dirty="0"/>
                  <a:t>k</a:t>
                </a:r>
              </a:p>
              <a:p>
                <a:endParaRPr lang="en-US" baseline="30000" dirty="0"/>
              </a:p>
              <a:p>
                <a:r>
                  <a:rPr lang="en-US" dirty="0">
                    <a:solidFill>
                      <a:schemeClr val="tx1"/>
                    </a:solidFill>
                  </a:rPr>
                  <a:t>Instead of </a:t>
                </a:r>
                <a:r>
                  <a:rPr lang="en-US" b="1" i="1" dirty="0">
                    <a:solidFill>
                      <a:schemeClr val="tx1"/>
                    </a:solidFill>
                  </a:rPr>
                  <a:t>f </a:t>
                </a:r>
                <a14:m>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m:t>
                    </m:r>
                  </m:oMath>
                </a14:m>
                <a:r>
                  <a:rPr lang="en-US" b="1" i="1" dirty="0">
                    <a:solidFill>
                      <a:schemeClr val="tx1"/>
                    </a:solidFill>
                  </a:rPr>
                  <a:t> m*k/n</a:t>
                </a:r>
                <a:r>
                  <a:rPr lang="en-US" dirty="0">
                    <a:solidFill>
                      <a:schemeClr val="tx1"/>
                    </a:solidFill>
                  </a:rPr>
                  <a:t>, we have </a:t>
                </a:r>
                <a:r>
                  <a:rPr lang="en-US" b="1" i="1" dirty="0">
                    <a:solidFill>
                      <a:srgbClr val="FF0000"/>
                    </a:solidFill>
                  </a:rPr>
                  <a:t>f = 1 – e</a:t>
                </a:r>
                <a:r>
                  <a:rPr lang="en-US" b="1" i="1" baseline="30000" dirty="0">
                    <a:solidFill>
                      <a:srgbClr val="FF0000"/>
                    </a:solidFill>
                  </a:rPr>
                  <a:t>-km/n</a:t>
                </a:r>
              </a:p>
              <a:p>
                <a:r>
                  <a:rPr lang="en-US" dirty="0"/>
                  <a:t>so false positive rate = </a:t>
                </a:r>
                <a:r>
                  <a:rPr lang="en-US" b="1" i="1" dirty="0">
                    <a:solidFill>
                      <a:srgbClr val="FF0000"/>
                    </a:solidFill>
                  </a:rPr>
                  <a:t>(1 – e</a:t>
                </a:r>
                <a:r>
                  <a:rPr lang="en-US" b="1" i="1" baseline="30000" dirty="0">
                    <a:solidFill>
                      <a:srgbClr val="FF0000"/>
                    </a:solidFill>
                  </a:rPr>
                  <a:t>-km/n</a:t>
                </a:r>
                <a:r>
                  <a:rPr lang="en-US" b="1" i="1" dirty="0">
                    <a:solidFill>
                      <a:srgbClr val="FF0000"/>
                    </a:solidFill>
                  </a:rPr>
                  <a:t>)</a:t>
                </a:r>
                <a:r>
                  <a:rPr lang="en-US" b="1" i="1" baseline="30000" dirty="0">
                    <a:solidFill>
                      <a:srgbClr val="FF0000"/>
                    </a:solidFill>
                  </a:rPr>
                  <a:t>k</a:t>
                </a:r>
              </a:p>
              <a:p>
                <a:pPr lvl="1"/>
                <a:r>
                  <a:rPr lang="en-US" dirty="0">
                    <a:solidFill>
                      <a:srgbClr val="FF0000"/>
                    </a:solidFill>
                  </a:rPr>
                  <a:t>Multiple hash functions hit the same bit</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698" t="-28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350534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(actual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n = 8 billions (bits in array)</a:t>
                </a:r>
              </a:p>
              <a:p>
                <a:r>
                  <a:rPr lang="en-US" dirty="0"/>
                  <a:t>m = 1 billion (objects in the set)</a:t>
                </a:r>
              </a:p>
              <a:p>
                <a:r>
                  <a:rPr lang="en-US" dirty="0"/>
                  <a:t>k = 1 (# of hash function)</a:t>
                </a:r>
              </a:p>
              <a:p>
                <a:endParaRPr lang="en-US" dirty="0"/>
              </a:p>
              <a:p>
                <a:r>
                  <a:rPr lang="en-US" dirty="0"/>
                  <a:t>Recall that false positive rate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1/8 = .125</a:t>
                </a:r>
              </a:p>
              <a:p>
                <a:r>
                  <a:rPr lang="en-US" dirty="0"/>
                  <a:t>Actual rate = </a:t>
                </a:r>
                <a:r>
                  <a:rPr lang="en-US" b="1" i="1" dirty="0"/>
                  <a:t>(1 – e</a:t>
                </a:r>
                <a:r>
                  <a:rPr lang="en-US" b="1" i="1" baseline="30000" dirty="0"/>
                  <a:t>-km/n</a:t>
                </a:r>
                <a:r>
                  <a:rPr lang="en-US" b="1" i="1" dirty="0"/>
                  <a:t>)</a:t>
                </a:r>
                <a:r>
                  <a:rPr lang="en-US" b="1" i="1" baseline="30000" dirty="0"/>
                  <a:t>k</a:t>
                </a:r>
                <a:r>
                  <a:rPr lang="en-US" baseline="30000" dirty="0"/>
                  <a:t> </a:t>
                </a:r>
                <a:r>
                  <a:rPr lang="en-US" dirty="0"/>
                  <a:t>= </a:t>
                </a:r>
                <a:r>
                  <a:rPr lang="en-US" b="1" i="1" dirty="0"/>
                  <a:t>1-e</a:t>
                </a:r>
                <a:r>
                  <a:rPr lang="en-US" b="1" i="1" baseline="30000" dirty="0"/>
                  <a:t>-1/8</a:t>
                </a:r>
                <a:r>
                  <a:rPr lang="en-US" dirty="0"/>
                  <a:t> = .1175</a:t>
                </a:r>
              </a:p>
              <a:p>
                <a:endParaRPr lang="en-US" dirty="0"/>
              </a:p>
              <a:p>
                <a:r>
                  <a:rPr lang="en-US" dirty="0"/>
                  <a:t>What if k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4589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types</a:t>
            </a:r>
          </a:p>
        </p:txBody>
      </p:sp>
      <p:sp>
        <p:nvSpPr>
          <p:cNvPr id="3" name="Content Placeholder 2"/>
          <p:cNvSpPr>
            <a:spLocks noGrp="1"/>
          </p:cNvSpPr>
          <p:nvPr>
            <p:ph idx="1"/>
          </p:nvPr>
        </p:nvSpPr>
        <p:spPr/>
        <p:txBody>
          <a:bodyPr>
            <a:normAutofit fontScale="92500" lnSpcReduction="20000"/>
          </a:bodyPr>
          <a:lstStyle/>
          <a:p>
            <a:r>
              <a:rPr lang="en-US" dirty="0">
                <a:solidFill>
                  <a:srgbClr val="009900"/>
                </a:solidFill>
              </a:rPr>
              <a:t>Standing queries</a:t>
            </a:r>
          </a:p>
          <a:p>
            <a:pPr lvl="1"/>
            <a:r>
              <a:rPr lang="en-US" dirty="0"/>
              <a:t>Executed </a:t>
            </a:r>
            <a:r>
              <a:rPr lang="en-US" dirty="0">
                <a:solidFill>
                  <a:srgbClr val="FF0000"/>
                </a:solidFill>
              </a:rPr>
              <a:t>whenever a new data tuple arrives</a:t>
            </a:r>
          </a:p>
          <a:p>
            <a:pPr lvl="1"/>
            <a:r>
              <a:rPr lang="en-US" dirty="0"/>
              <a:t>keep only one value</a:t>
            </a:r>
          </a:p>
          <a:p>
            <a:pPr lvl="2"/>
            <a:r>
              <a:rPr lang="en-US" dirty="0"/>
              <a:t>e.g., report each new maximum value ever seen in the stream </a:t>
            </a:r>
          </a:p>
          <a:p>
            <a:endParaRPr lang="en-US" dirty="0"/>
          </a:p>
          <a:p>
            <a:r>
              <a:rPr lang="en-US" dirty="0">
                <a:solidFill>
                  <a:srgbClr val="009900"/>
                </a:solidFill>
              </a:rPr>
              <a:t>Ad-hoc queries</a:t>
            </a:r>
          </a:p>
          <a:p>
            <a:pPr lvl="1"/>
            <a:r>
              <a:rPr lang="en-US" dirty="0"/>
              <a:t>Normal queries asked one time</a:t>
            </a:r>
          </a:p>
          <a:p>
            <a:pPr lvl="1"/>
            <a:r>
              <a:rPr lang="en-US" dirty="0"/>
              <a:t>Need entire stream to have </a:t>
            </a:r>
            <a:r>
              <a:rPr lang="en-US" dirty="0">
                <a:solidFill>
                  <a:srgbClr val="FF0000"/>
                </a:solidFill>
              </a:rPr>
              <a:t>an exact answer</a:t>
            </a:r>
          </a:p>
          <a:p>
            <a:pPr lvl="2"/>
            <a:r>
              <a:rPr lang="en-US" dirty="0"/>
              <a:t>e.g., what is the number of unique visitors in the last two months?</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977712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(actual rate)</a:t>
            </a:r>
          </a:p>
        </p:txBody>
      </p:sp>
      <p:sp>
        <p:nvSpPr>
          <p:cNvPr id="3" name="Content Placeholder 2"/>
          <p:cNvSpPr>
            <a:spLocks noGrp="1"/>
          </p:cNvSpPr>
          <p:nvPr>
            <p:ph idx="1"/>
          </p:nvPr>
        </p:nvSpPr>
        <p:spPr/>
        <p:txBody>
          <a:bodyPr>
            <a:normAutofit/>
          </a:bodyPr>
          <a:lstStyle/>
          <a:p>
            <a:r>
              <a:rPr lang="en-US" b="1" i="1" dirty="0"/>
              <a:t>n</a:t>
            </a:r>
            <a:r>
              <a:rPr lang="en-US" dirty="0"/>
              <a:t> = 8 billions (bits in array)</a:t>
            </a:r>
          </a:p>
          <a:p>
            <a:r>
              <a:rPr lang="en-US" b="1" i="1" dirty="0"/>
              <a:t>m</a:t>
            </a:r>
            <a:r>
              <a:rPr lang="en-US" dirty="0"/>
              <a:t> = 1 billion (objects in the set)</a:t>
            </a:r>
          </a:p>
          <a:p>
            <a:r>
              <a:rPr lang="en-US" b="1" i="1" dirty="0"/>
              <a:t>k</a:t>
            </a:r>
            <a:r>
              <a:rPr lang="en-US" dirty="0"/>
              <a:t> = 2 (# of hash function)</a:t>
            </a:r>
          </a:p>
          <a:p>
            <a:endParaRPr lang="en-US" dirty="0"/>
          </a:p>
          <a:p>
            <a:r>
              <a:rPr lang="en-US" dirty="0"/>
              <a:t>Actual rate = </a:t>
            </a:r>
            <a:r>
              <a:rPr lang="en-US" b="1" i="1" dirty="0"/>
              <a:t>(1 – e</a:t>
            </a:r>
            <a:r>
              <a:rPr lang="en-US" b="1" i="1" baseline="30000" dirty="0"/>
              <a:t>-km/n</a:t>
            </a:r>
            <a:r>
              <a:rPr lang="en-US" b="1" i="1" dirty="0"/>
              <a:t>)</a:t>
            </a:r>
            <a:r>
              <a:rPr lang="en-US" b="1" i="1" baseline="30000" dirty="0"/>
              <a:t>k </a:t>
            </a:r>
            <a:r>
              <a:rPr lang="en-US" dirty="0"/>
              <a:t>= (1-e</a:t>
            </a:r>
            <a:r>
              <a:rPr lang="en-US" baseline="30000" dirty="0"/>
              <a:t>-2/8</a:t>
            </a:r>
            <a:r>
              <a:rPr lang="en-US" dirty="0"/>
              <a:t>)</a:t>
            </a:r>
            <a:r>
              <a:rPr lang="en-US" baseline="30000" dirty="0"/>
              <a:t>2</a:t>
            </a:r>
            <a:r>
              <a:rPr lang="en-US" dirty="0"/>
              <a:t> = .2212</a:t>
            </a:r>
            <a:r>
              <a:rPr lang="en-US" baseline="30000" dirty="0"/>
              <a:t>2</a:t>
            </a:r>
            <a:r>
              <a:rPr lang="en-US" dirty="0"/>
              <a:t> = .0489 </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6302615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k</a:t>
            </a: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b="1" i="1" dirty="0"/>
              <a:t>n</a:t>
            </a:r>
            <a:r>
              <a:rPr lang="en-US" dirty="0"/>
              <a:t> = 8 billions</a:t>
            </a:r>
          </a:p>
          <a:p>
            <a:r>
              <a:rPr lang="en-US" b="1" i="1" dirty="0"/>
              <a:t>m</a:t>
            </a:r>
            <a:r>
              <a:rPr lang="en-US" dirty="0"/>
              <a:t> = 1 billion</a:t>
            </a:r>
          </a:p>
          <a:p>
            <a:r>
              <a:rPr lang="en-US" b="1" i="1" dirty="0"/>
              <a:t>k</a:t>
            </a:r>
            <a:r>
              <a:rPr lang="en-US" dirty="0"/>
              <a:t> = # of hash functions</a:t>
            </a:r>
          </a:p>
          <a:p>
            <a:endParaRPr lang="en-US" dirty="0"/>
          </a:p>
          <a:p>
            <a:r>
              <a:rPr lang="en-US" dirty="0"/>
              <a:t>Rate = </a:t>
            </a:r>
            <a:r>
              <a:rPr lang="en-US" b="1" i="1" dirty="0"/>
              <a:t>(1 – e</a:t>
            </a:r>
            <a:r>
              <a:rPr lang="en-US" b="1" i="1" baseline="30000" dirty="0"/>
              <a:t>-km/n</a:t>
            </a:r>
            <a:r>
              <a:rPr lang="en-US" b="1" i="1" dirty="0"/>
              <a:t>)</a:t>
            </a:r>
            <a:r>
              <a:rPr lang="en-US" b="1" i="1" baseline="30000" dirty="0"/>
              <a:t>k</a:t>
            </a:r>
          </a:p>
          <a:p>
            <a:pPr marL="0" indent="0">
              <a:buNone/>
            </a:pPr>
            <a:r>
              <a:rPr lang="en-US" baseline="30000" dirty="0"/>
              <a:t>	</a:t>
            </a:r>
            <a:r>
              <a:rPr lang="en-US" dirty="0"/>
              <a:t>= (1 – e</a:t>
            </a:r>
            <a:r>
              <a:rPr lang="en-US" baseline="30000" dirty="0"/>
              <a:t>-k/8</a:t>
            </a:r>
            <a:r>
              <a:rPr lang="en-US" dirty="0"/>
              <a:t>)</a:t>
            </a:r>
            <a:r>
              <a:rPr lang="en-US" baseline="30000" dirty="0"/>
              <a:t>k</a:t>
            </a:r>
            <a:endParaRPr lang="en-US" dirty="0"/>
          </a:p>
          <a:p>
            <a:r>
              <a:rPr lang="en-US" dirty="0">
                <a:solidFill>
                  <a:srgbClr val="FF0000"/>
                </a:solidFill>
              </a:rPr>
              <a:t>Optimal k = n/m ln(2)</a:t>
            </a:r>
          </a:p>
          <a:p>
            <a:pPr lvl="1"/>
            <a:r>
              <a:rPr lang="en-US" dirty="0"/>
              <a:t>E.g., k = 8 ln (2) = 5.54 ~ 6</a:t>
            </a:r>
          </a:p>
          <a:p>
            <a:r>
              <a:rPr lang="en-US" dirty="0"/>
              <a:t>Error rate at k = 6: (1-e</a:t>
            </a:r>
            <a:r>
              <a:rPr lang="en-US" baseline="30000" dirty="0"/>
              <a:t>-6/8</a:t>
            </a:r>
            <a:r>
              <a:rPr lang="en-US" dirty="0"/>
              <a:t>)</a:t>
            </a:r>
            <a:r>
              <a:rPr lang="en-US" baseline="30000" dirty="0"/>
              <a:t>6</a:t>
            </a:r>
            <a:r>
              <a:rPr lang="en-US" dirty="0"/>
              <a:t> = .0216</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grpSp>
        <p:nvGrpSpPr>
          <p:cNvPr id="6" name="Group 5"/>
          <p:cNvGrpSpPr/>
          <p:nvPr/>
        </p:nvGrpSpPr>
        <p:grpSpPr>
          <a:xfrm>
            <a:off x="4710023" y="1370013"/>
            <a:ext cx="4433977" cy="4057094"/>
            <a:chOff x="5133702" y="1219200"/>
            <a:chExt cx="4034602" cy="3645932"/>
          </a:xfrm>
        </p:grpSpPr>
        <p:pic>
          <p:nvPicPr>
            <p:cNvPr id="7" name="Picture 2"/>
            <p:cNvPicPr>
              <a:picLocks noChangeAspect="1" noChangeArrowheads="1"/>
            </p:cNvPicPr>
            <p:nvPr/>
          </p:nvPicPr>
          <p:blipFill>
            <a:blip r:embed="rId2" cstate="print"/>
            <a:srcRect/>
            <a:stretch>
              <a:fillRect/>
            </a:stretch>
          </p:blipFill>
          <p:spPr bwMode="auto">
            <a:xfrm>
              <a:off x="5181600" y="1219200"/>
              <a:ext cx="3962400" cy="3566492"/>
            </a:xfrm>
            <a:prstGeom prst="rect">
              <a:avLst/>
            </a:prstGeom>
            <a:noFill/>
            <a:ln w="9525">
              <a:noFill/>
              <a:miter lim="800000"/>
              <a:headEnd/>
              <a:tailEnd/>
            </a:ln>
            <a:effectLst/>
          </p:spPr>
        </p:pic>
        <p:sp>
          <p:nvSpPr>
            <p:cNvPr id="8" name="TextBox 7"/>
            <p:cNvSpPr txBox="1"/>
            <p:nvPr/>
          </p:nvSpPr>
          <p:spPr>
            <a:xfrm>
              <a:off x="5867400" y="4495800"/>
              <a:ext cx="330090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Number of hash functions, </a:t>
              </a:r>
              <a:r>
                <a:rPr lang="en-US" b="1" i="1" dirty="0">
                  <a:solidFill>
                    <a:srgbClr val="008000"/>
                  </a:solidFill>
                  <a:latin typeface="Arial" pitchFamily="34" charset="0"/>
                  <a:cs typeface="Arial" pitchFamily="34" charset="0"/>
                </a:rPr>
                <a:t>k</a:t>
              </a:r>
            </a:p>
          </p:txBody>
        </p:sp>
        <p:sp>
          <p:nvSpPr>
            <p:cNvPr id="9" name="TextBox 8"/>
            <p:cNvSpPr txBox="1"/>
            <p:nvPr/>
          </p:nvSpPr>
          <p:spPr>
            <a:xfrm rot="16200000">
              <a:off x="4314095" y="3163711"/>
              <a:ext cx="1975280" cy="336066"/>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False positive rate</a:t>
              </a:r>
            </a:p>
          </p:txBody>
        </p:sp>
      </p:grpSp>
    </p:spTree>
    <p:extLst>
      <p:ext uri="{BB962C8B-B14F-4D97-AF65-F5344CB8AC3E}">
        <p14:creationId xmlns:p14="http://schemas.microsoft.com/office/powerpoint/2010/main" val="111913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normAutofit fontScale="92500" lnSpcReduction="10000"/>
          </a:bodyPr>
          <a:lstStyle/>
          <a:p>
            <a:r>
              <a:rPr lang="en-US" dirty="0"/>
              <a:t>Motivation</a:t>
            </a:r>
          </a:p>
          <a:p>
            <a:r>
              <a:rPr lang="en-US" dirty="0"/>
              <a:t>Sampling </a:t>
            </a:r>
          </a:p>
          <a:p>
            <a:pPr lvl="1"/>
            <a:r>
              <a:rPr lang="en-US" dirty="0"/>
              <a:t>Fixed-portion &amp; fixed-size (reservoir sampling)</a:t>
            </a:r>
          </a:p>
          <a:p>
            <a:r>
              <a:rPr lang="en-US" dirty="0"/>
              <a:t>Filtering</a:t>
            </a:r>
          </a:p>
          <a:p>
            <a:pPr lvl="1"/>
            <a:r>
              <a:rPr lang="en-US" dirty="0"/>
              <a:t>Bloom filter</a:t>
            </a:r>
          </a:p>
          <a:p>
            <a:r>
              <a:rPr lang="en-US" dirty="0">
                <a:solidFill>
                  <a:srgbClr val="FF0000"/>
                </a:solidFill>
              </a:rPr>
              <a:t>Counting</a:t>
            </a:r>
          </a:p>
          <a:p>
            <a:pPr lvl="1"/>
            <a:r>
              <a:rPr lang="en-US" dirty="0"/>
              <a:t>Estimating # of distinct values, moments</a:t>
            </a:r>
          </a:p>
          <a:p>
            <a:r>
              <a:rPr lang="en-US" dirty="0"/>
              <a:t>Sliding window</a:t>
            </a:r>
          </a:p>
          <a:p>
            <a:pPr lvl="1"/>
            <a:r>
              <a:rPr lang="en-US" dirty="0"/>
              <a:t>Counting # of 1’s in the window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830790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Counting</a:t>
            </a:r>
            <a:br>
              <a:rPr lang="en-US" dirty="0"/>
            </a:br>
            <a:r>
              <a:rPr lang="en-US" dirty="0"/>
              <a:t>(distinct elements)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457906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 of distinct elements</a:t>
            </a:r>
          </a:p>
        </p:txBody>
      </p:sp>
      <p:sp>
        <p:nvSpPr>
          <p:cNvPr id="3" name="Content Placeholder 2"/>
          <p:cNvSpPr>
            <a:spLocks noGrp="1"/>
          </p:cNvSpPr>
          <p:nvPr>
            <p:ph idx="1"/>
          </p:nvPr>
        </p:nvSpPr>
        <p:spPr/>
        <p:txBody>
          <a:bodyPr>
            <a:normAutofit/>
          </a:bodyPr>
          <a:lstStyle/>
          <a:p>
            <a:r>
              <a:rPr lang="en-US" dirty="0"/>
              <a:t>Applications</a:t>
            </a:r>
          </a:p>
          <a:p>
            <a:pPr lvl="1"/>
            <a:r>
              <a:rPr lang="en-US" dirty="0"/>
              <a:t>Compute # of </a:t>
            </a:r>
            <a:r>
              <a:rPr lang="en-US" dirty="0">
                <a:solidFill>
                  <a:srgbClr val="FF0000"/>
                </a:solidFill>
              </a:rPr>
              <a:t>distinct users</a:t>
            </a:r>
            <a:r>
              <a:rPr lang="en-US" dirty="0"/>
              <a:t> to Facebook </a:t>
            </a:r>
          </a:p>
          <a:p>
            <a:pPr lvl="1"/>
            <a:r>
              <a:rPr lang="en-US" dirty="0"/>
              <a:t>Compute # of </a:t>
            </a:r>
            <a:r>
              <a:rPr lang="en-US" dirty="0">
                <a:solidFill>
                  <a:srgbClr val="FF0000"/>
                </a:solidFill>
              </a:rPr>
              <a:t>distinct queries </a:t>
            </a:r>
            <a:r>
              <a:rPr lang="en-US" dirty="0"/>
              <a:t>submitted to Google </a:t>
            </a:r>
          </a:p>
          <a:p>
            <a:pPr lvl="1"/>
            <a:endParaRPr lang="en-US" dirty="0"/>
          </a:p>
          <a:p>
            <a:r>
              <a:rPr lang="en-US" dirty="0"/>
              <a:t>Obvious solution: </a:t>
            </a:r>
          </a:p>
          <a:p>
            <a:pPr lvl="1"/>
            <a:r>
              <a:rPr lang="en-US" dirty="0"/>
              <a:t>Hash table of distinct elements</a:t>
            </a:r>
          </a:p>
          <a:p>
            <a:pPr lvl="1"/>
            <a:r>
              <a:rPr lang="en-US" dirty="0"/>
              <a:t>Check if new element is there; if not, add it</a:t>
            </a:r>
          </a:p>
          <a:p>
            <a:r>
              <a:rPr lang="en-US" dirty="0"/>
              <a:t>Problems?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244654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Flajolet</a:t>
            </a:r>
            <a:r>
              <a:rPr lang="en-US" dirty="0"/>
              <a:t>-Martin algorithm</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Estimating</a:t>
            </a:r>
            <a:r>
              <a:rPr lang="en-US" dirty="0"/>
              <a:t> the counts</a:t>
            </a:r>
          </a:p>
          <a:p>
            <a:endParaRPr lang="en-US" dirty="0"/>
          </a:p>
          <a:p>
            <a:pPr marL="514350" indent="-514350">
              <a:buFont typeface="+mj-lt"/>
              <a:buAutoNum type="arabicPeriod"/>
            </a:pPr>
            <a:r>
              <a:rPr lang="en-US" dirty="0"/>
              <a:t>Hash every element </a:t>
            </a:r>
            <a:r>
              <a:rPr lang="en-US" i="1" dirty="0">
                <a:latin typeface="Times New Roman"/>
                <a:cs typeface="Times New Roman"/>
              </a:rPr>
              <a:t>a</a:t>
            </a:r>
            <a:r>
              <a:rPr lang="en-US" dirty="0"/>
              <a:t> to a </a:t>
            </a:r>
            <a:r>
              <a:rPr lang="en-US" dirty="0">
                <a:solidFill>
                  <a:srgbClr val="FF0000"/>
                </a:solidFill>
              </a:rPr>
              <a:t>sufficiently long bit-string </a:t>
            </a:r>
            <a:r>
              <a:rPr lang="en-US" dirty="0"/>
              <a:t>(e.g., h(element </a:t>
            </a:r>
            <a:r>
              <a:rPr lang="en-US" i="1" dirty="0"/>
              <a:t>a</a:t>
            </a:r>
            <a:r>
              <a:rPr lang="en-US" dirty="0"/>
              <a:t>) = 1100 – 4 bits)</a:t>
            </a:r>
          </a:p>
          <a:p>
            <a:pPr marL="514350" indent="-514350">
              <a:buFont typeface="+mj-lt"/>
              <a:buAutoNum type="arabicPeriod"/>
            </a:pPr>
            <a:endParaRPr lang="en-US" dirty="0"/>
          </a:p>
          <a:p>
            <a:pPr marL="514350" indent="-514350">
              <a:buFont typeface="+mj-lt"/>
              <a:buAutoNum type="arabicPeriod"/>
            </a:pPr>
            <a:r>
              <a:rPr lang="en-US" dirty="0"/>
              <a:t>Maintain R = length of </a:t>
            </a:r>
            <a:r>
              <a:rPr lang="en-US" i="1" dirty="0">
                <a:solidFill>
                  <a:srgbClr val="FF0000"/>
                </a:solidFill>
              </a:rPr>
              <a:t>longest</a:t>
            </a:r>
            <a:r>
              <a:rPr lang="en-US" dirty="0">
                <a:solidFill>
                  <a:srgbClr val="FF0000"/>
                </a:solidFill>
              </a:rPr>
              <a:t> trailing zeros </a:t>
            </a:r>
            <a:r>
              <a:rPr lang="en-US" dirty="0"/>
              <a:t>among all bit-strings (e.g., R = 2)</a:t>
            </a:r>
          </a:p>
          <a:p>
            <a:pPr marL="514350" indent="-514350">
              <a:buFont typeface="+mj-lt"/>
              <a:buAutoNum type="arabicPeriod"/>
            </a:pPr>
            <a:endParaRPr lang="en-US" dirty="0"/>
          </a:p>
          <a:p>
            <a:pPr marL="514350" indent="-514350">
              <a:buFont typeface="+mj-lt"/>
              <a:buAutoNum type="arabicPeriod"/>
            </a:pPr>
            <a:r>
              <a:rPr lang="en-US" dirty="0"/>
              <a:t>Estimate count = 2</a:t>
            </a:r>
            <a:r>
              <a:rPr lang="en-US" baseline="30000" dirty="0"/>
              <a:t>R</a:t>
            </a:r>
            <a:r>
              <a:rPr lang="en-US" dirty="0"/>
              <a:t>,   e.g., 2</a:t>
            </a:r>
            <a:r>
              <a:rPr lang="en-US" baseline="30000" dirty="0"/>
              <a:t>2</a:t>
            </a:r>
            <a:r>
              <a:rPr lang="en-US" dirty="0"/>
              <a:t>= 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cxnSp>
        <p:nvCxnSpPr>
          <p:cNvPr id="6" name="Straight Connector 5">
            <a:extLst>
              <a:ext uri="{FF2B5EF4-FFF2-40B4-BE49-F238E27FC236}">
                <a16:creationId xmlns:a16="http://schemas.microsoft.com/office/drawing/2014/main" id="{43CA9614-93AE-C741-AC98-0203EA50183A}"/>
              </a:ext>
            </a:extLst>
          </p:cNvPr>
          <p:cNvCxnSpPr/>
          <p:nvPr/>
        </p:nvCxnSpPr>
        <p:spPr>
          <a:xfrm>
            <a:off x="5715000" y="3505200"/>
            <a:ext cx="304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B827D78-B849-8F43-A9D3-02B11761F996}"/>
              </a:ext>
            </a:extLst>
          </p:cNvPr>
          <p:cNvCxnSpPr/>
          <p:nvPr/>
        </p:nvCxnSpPr>
        <p:spPr>
          <a:xfrm flipV="1">
            <a:off x="5715000" y="3505200"/>
            <a:ext cx="15240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257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(estimate by trailing 0s)</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Consider 4 distinct elements: a, b, c, d</a:t>
            </a:r>
          </a:p>
          <a:p>
            <a:r>
              <a:rPr lang="en-US" dirty="0"/>
              <a:t>Hash value into bit string of length 4</a:t>
            </a:r>
          </a:p>
          <a:p>
            <a:r>
              <a:rPr lang="en-US" dirty="0"/>
              <a:t>How likely do we see at least one hash value with a 0 in the last bit? Next slide</a:t>
            </a:r>
          </a:p>
          <a:p>
            <a:pPr lvl="1"/>
            <a:r>
              <a:rPr lang="en-US" dirty="0"/>
              <a:t>hash(a) = 001</a:t>
            </a:r>
            <a:r>
              <a:rPr lang="en-US" dirty="0">
                <a:solidFill>
                  <a:srgbClr val="FF0000"/>
                </a:solidFill>
              </a:rPr>
              <a:t>0</a:t>
            </a:r>
          </a:p>
          <a:p>
            <a:pPr lvl="1"/>
            <a:r>
              <a:rPr lang="en-US" dirty="0"/>
              <a:t>hash(b) = 0111</a:t>
            </a:r>
          </a:p>
          <a:p>
            <a:pPr lvl="1"/>
            <a:r>
              <a:rPr lang="en-US" dirty="0"/>
              <a:t>hash(c) = 101</a:t>
            </a:r>
            <a:r>
              <a:rPr lang="en-US" dirty="0">
                <a:solidFill>
                  <a:srgbClr val="FF0000"/>
                </a:solidFill>
              </a:rPr>
              <a:t>0</a:t>
            </a:r>
          </a:p>
          <a:p>
            <a:pPr lvl="1"/>
            <a:r>
              <a:rPr lang="en-US" dirty="0"/>
              <a:t>hash(d) = 1111</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41339434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least one ends with 0</a:t>
            </a:r>
          </a:p>
        </p:txBody>
      </p:sp>
      <p:sp>
        <p:nvSpPr>
          <p:cNvPr id="3" name="Content Placeholder 2"/>
          <p:cNvSpPr>
            <a:spLocks noGrp="1"/>
          </p:cNvSpPr>
          <p:nvPr>
            <p:ph idx="1"/>
          </p:nvPr>
        </p:nvSpPr>
        <p:spPr/>
        <p:txBody>
          <a:bodyPr>
            <a:normAutofit fontScale="92500" lnSpcReduction="20000"/>
          </a:bodyPr>
          <a:lstStyle/>
          <a:p>
            <a:r>
              <a:rPr lang="en-US" dirty="0"/>
              <a:t>E.g.,</a:t>
            </a:r>
          </a:p>
          <a:p>
            <a:pPr lvl="1"/>
            <a:r>
              <a:rPr lang="en-US" dirty="0"/>
              <a:t>hash(a) = 0010</a:t>
            </a:r>
          </a:p>
          <a:p>
            <a:pPr lvl="1"/>
            <a:r>
              <a:rPr lang="en-US" dirty="0"/>
              <a:t>hash(b) = 0111</a:t>
            </a:r>
          </a:p>
          <a:p>
            <a:pPr lvl="1"/>
            <a:r>
              <a:rPr lang="en-US" dirty="0"/>
              <a:t>hash(c) = 1010</a:t>
            </a:r>
          </a:p>
          <a:p>
            <a:pPr lvl="1"/>
            <a:r>
              <a:rPr lang="en-US" dirty="0"/>
              <a:t>hash(d) = 1111</a:t>
            </a:r>
          </a:p>
          <a:p>
            <a:pPr lvl="1"/>
            <a:endParaRPr lang="en-US" dirty="0"/>
          </a:p>
          <a:p>
            <a:r>
              <a:rPr lang="en-US" dirty="0"/>
              <a:t>Prob. of none of hash values ending with 0: </a:t>
            </a:r>
          </a:p>
          <a:p>
            <a:pPr lvl="1"/>
            <a:r>
              <a:rPr lang="en-US" b="1" i="1" dirty="0">
                <a:solidFill>
                  <a:srgbClr val="2642E0"/>
                </a:solidFill>
              </a:rPr>
              <a:t>(1-½)</a:t>
            </a:r>
            <a:r>
              <a:rPr lang="en-US" b="1" i="1" baseline="30000" dirty="0">
                <a:solidFill>
                  <a:srgbClr val="2642E0"/>
                </a:solidFill>
              </a:rPr>
              <a:t>4 </a:t>
            </a:r>
            <a:r>
              <a:rPr lang="en-US" sz="2600" b="1" i="1" dirty="0">
                <a:solidFill>
                  <a:srgbClr val="2642E0"/>
                </a:solidFill>
              </a:rPr>
              <a:t>(every string ends with 1; there are four strings)</a:t>
            </a:r>
            <a:endParaRPr lang="en-US" b="1" i="1" dirty="0">
              <a:solidFill>
                <a:srgbClr val="2642E0"/>
              </a:solidFill>
            </a:endParaRPr>
          </a:p>
          <a:p>
            <a:r>
              <a:rPr lang="en-US" dirty="0"/>
              <a:t>Prob. of at least one ending with 0: </a:t>
            </a:r>
          </a:p>
          <a:p>
            <a:pPr lvl="1"/>
            <a:r>
              <a:rPr lang="en-US" b="1" i="1" dirty="0">
                <a:solidFill>
                  <a:srgbClr val="2642E0"/>
                </a:solidFill>
              </a:rPr>
              <a:t>1-(1-½)</a:t>
            </a:r>
            <a:r>
              <a:rPr lang="en-US" b="1" i="1" baseline="30000" dirty="0">
                <a:solidFill>
                  <a:srgbClr val="2642E0"/>
                </a:solidFill>
              </a:rPr>
              <a:t>4</a:t>
            </a:r>
            <a:r>
              <a:rPr lang="en-US" b="1" i="1" dirty="0">
                <a:solidFill>
                  <a:srgbClr val="2642E0"/>
                </a:solidFill>
              </a:rPr>
              <a:t>= .9375</a:t>
            </a:r>
          </a:p>
          <a:p>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493655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least one ends with 00</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t>E.g.,</a:t>
            </a:r>
          </a:p>
          <a:p>
            <a:pPr lvl="1"/>
            <a:r>
              <a:rPr lang="en-US" dirty="0"/>
              <a:t>hash(a) = 01</a:t>
            </a:r>
            <a:r>
              <a:rPr lang="en-US" dirty="0">
                <a:solidFill>
                  <a:srgbClr val="FF0000"/>
                </a:solidFill>
              </a:rPr>
              <a:t>00</a:t>
            </a:r>
          </a:p>
          <a:p>
            <a:pPr lvl="1"/>
            <a:r>
              <a:rPr lang="en-US" dirty="0"/>
              <a:t>hash(b) = 0111</a:t>
            </a:r>
          </a:p>
          <a:p>
            <a:pPr lvl="1"/>
            <a:r>
              <a:rPr lang="en-US" dirty="0"/>
              <a:t>hash(c) = 1010</a:t>
            </a:r>
          </a:p>
          <a:p>
            <a:pPr lvl="1"/>
            <a:r>
              <a:rPr lang="en-US" dirty="0"/>
              <a:t>hash(d) = 1111</a:t>
            </a:r>
          </a:p>
          <a:p>
            <a:pPr lvl="1"/>
            <a:endParaRPr lang="en-US" dirty="0"/>
          </a:p>
          <a:p>
            <a:r>
              <a:rPr lang="en-US" dirty="0"/>
              <a:t>Prob. of someone ending with 00: </a:t>
            </a:r>
          </a:p>
          <a:p>
            <a:pPr lvl="1"/>
            <a:r>
              <a:rPr lang="en-US" dirty="0"/>
              <a:t>(½) (½) = (½)</a:t>
            </a:r>
            <a:r>
              <a:rPr lang="en-US" baseline="30000" dirty="0"/>
              <a:t>2 </a:t>
            </a:r>
            <a:r>
              <a:rPr lang="en-US" dirty="0"/>
              <a:t>= 2</a:t>
            </a:r>
            <a:r>
              <a:rPr lang="en-US" baseline="30000" dirty="0"/>
              <a:t>-2</a:t>
            </a:r>
          </a:p>
          <a:p>
            <a:r>
              <a:rPr lang="en-US" dirty="0"/>
              <a:t>Prob. of none ending with 00: </a:t>
            </a:r>
          </a:p>
          <a:p>
            <a:pPr lvl="1"/>
            <a:r>
              <a:rPr lang="en-US" dirty="0"/>
              <a:t>(1-(½)</a:t>
            </a:r>
            <a:r>
              <a:rPr lang="en-US" baseline="30000" dirty="0"/>
              <a:t>2</a:t>
            </a:r>
            <a:r>
              <a:rPr lang="en-US" dirty="0"/>
              <a:t>)</a:t>
            </a:r>
            <a:r>
              <a:rPr lang="en-US" baseline="30000" dirty="0"/>
              <a:t>4</a:t>
            </a:r>
            <a:r>
              <a:rPr lang="en-US" dirty="0"/>
              <a:t>=.32 </a:t>
            </a:r>
          </a:p>
          <a:p>
            <a:r>
              <a:rPr lang="en-US" dirty="0"/>
              <a:t>Prob. of at least one ending with 00: </a:t>
            </a:r>
          </a:p>
          <a:p>
            <a:pPr lvl="1"/>
            <a:r>
              <a:rPr lang="en-US" dirty="0"/>
              <a:t>1-.32 = .68</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8847000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least one ends with 000</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t>E.g.,</a:t>
            </a:r>
          </a:p>
          <a:p>
            <a:pPr lvl="1"/>
            <a:r>
              <a:rPr lang="en-US" dirty="0"/>
              <a:t>hash(a) = 1</a:t>
            </a:r>
            <a:r>
              <a:rPr lang="en-US" dirty="0">
                <a:solidFill>
                  <a:srgbClr val="FF0000"/>
                </a:solidFill>
              </a:rPr>
              <a:t>000</a:t>
            </a:r>
          </a:p>
          <a:p>
            <a:pPr lvl="1"/>
            <a:r>
              <a:rPr lang="en-US" dirty="0"/>
              <a:t>hash(b) = 0111</a:t>
            </a:r>
          </a:p>
          <a:p>
            <a:pPr lvl="1"/>
            <a:r>
              <a:rPr lang="en-US" dirty="0"/>
              <a:t>hash(c) = 1010</a:t>
            </a:r>
          </a:p>
          <a:p>
            <a:pPr lvl="1"/>
            <a:r>
              <a:rPr lang="en-US" dirty="0"/>
              <a:t>hash(d) = 1111</a:t>
            </a:r>
          </a:p>
          <a:p>
            <a:pPr lvl="1"/>
            <a:endParaRPr lang="en-US" dirty="0"/>
          </a:p>
          <a:p>
            <a:r>
              <a:rPr lang="en-US" dirty="0"/>
              <a:t>Prob. of </a:t>
            </a:r>
            <a:r>
              <a:rPr lang="en-US" dirty="0">
                <a:solidFill>
                  <a:srgbClr val="2642E0"/>
                </a:solidFill>
              </a:rPr>
              <a:t>someone ending with 000</a:t>
            </a:r>
            <a:r>
              <a:rPr lang="en-US" dirty="0"/>
              <a:t>: </a:t>
            </a:r>
          </a:p>
          <a:p>
            <a:pPr lvl="1"/>
            <a:r>
              <a:rPr lang="en-US" dirty="0"/>
              <a:t>(½) (½) (½) = (½)</a:t>
            </a:r>
            <a:r>
              <a:rPr lang="en-US" baseline="30000" dirty="0"/>
              <a:t>3 </a:t>
            </a:r>
            <a:r>
              <a:rPr lang="en-US" dirty="0"/>
              <a:t>= 2</a:t>
            </a:r>
            <a:r>
              <a:rPr lang="en-US" baseline="30000" dirty="0"/>
              <a:t>-3</a:t>
            </a:r>
          </a:p>
          <a:p>
            <a:r>
              <a:rPr lang="en-US" dirty="0"/>
              <a:t>Prob. of </a:t>
            </a:r>
            <a:r>
              <a:rPr lang="en-US" dirty="0">
                <a:solidFill>
                  <a:srgbClr val="2642E0"/>
                </a:solidFill>
              </a:rPr>
              <a:t>none ending with 000</a:t>
            </a:r>
            <a:r>
              <a:rPr lang="en-US" dirty="0"/>
              <a:t>: </a:t>
            </a:r>
          </a:p>
          <a:p>
            <a:pPr lvl="1"/>
            <a:r>
              <a:rPr lang="en-US" dirty="0"/>
              <a:t>(1-(½)</a:t>
            </a:r>
            <a:r>
              <a:rPr lang="en-US" baseline="30000" dirty="0"/>
              <a:t>3</a:t>
            </a:r>
            <a:r>
              <a:rPr lang="en-US" dirty="0"/>
              <a:t>)</a:t>
            </a:r>
            <a:r>
              <a:rPr lang="en-US" baseline="30000" dirty="0"/>
              <a:t>4</a:t>
            </a:r>
            <a:r>
              <a:rPr lang="en-US" dirty="0"/>
              <a:t>=.59</a:t>
            </a:r>
          </a:p>
          <a:p>
            <a:r>
              <a:rPr lang="en-US" dirty="0"/>
              <a:t>Prob. of </a:t>
            </a:r>
            <a:r>
              <a:rPr lang="en-US" dirty="0">
                <a:solidFill>
                  <a:srgbClr val="2642E0"/>
                </a:solidFill>
              </a:rPr>
              <a:t>at least one ending with 000</a:t>
            </a:r>
            <a:r>
              <a:rPr lang="en-US" dirty="0"/>
              <a:t>: </a:t>
            </a:r>
          </a:p>
          <a:p>
            <a:pPr lvl="1"/>
            <a:r>
              <a:rPr lang="en-US" dirty="0"/>
              <a:t>1-.59 = .41</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292597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Stream Processing Model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Rectangle 2"/>
          <p:cNvSpPr>
            <a:spLocks noChangeArrowheads="1"/>
          </p:cNvSpPr>
          <p:nvPr/>
        </p:nvSpPr>
        <p:spPr bwMode="auto">
          <a:xfrm>
            <a:off x="3810000" y="2111276"/>
            <a:ext cx="2057400" cy="1828800"/>
          </a:xfrm>
          <a:prstGeom prst="rect">
            <a:avLst/>
          </a:prstGeom>
          <a:solidFill>
            <a:srgbClr val="339966">
              <a:alpha val="50195"/>
            </a:srgbClr>
          </a:solidFill>
          <a:ln w="9525">
            <a:solidFill>
              <a:schemeClr val="tx1"/>
            </a:solidFill>
            <a:miter lim="800000"/>
            <a:headEnd/>
            <a:tailEnd/>
          </a:ln>
        </p:spPr>
        <p:txBody>
          <a:bodyPr wrap="none" anchor="ctr"/>
          <a:lstStyle/>
          <a:p>
            <a:pPr algn="ctr"/>
            <a:endParaRPr lang="en-US" b="1" dirty="0">
              <a:latin typeface="Arial" pitchFamily="34" charset="0"/>
              <a:cs typeface="Arial" pitchFamily="34" charset="0"/>
            </a:endParaRPr>
          </a:p>
          <a:p>
            <a:pPr algn="ctr"/>
            <a:endParaRPr lang="en-US" b="1" dirty="0">
              <a:latin typeface="Arial" pitchFamily="34" charset="0"/>
              <a:cs typeface="Arial" pitchFamily="34" charset="0"/>
            </a:endParaRPr>
          </a:p>
          <a:p>
            <a:pPr algn="ctr"/>
            <a:r>
              <a:rPr lang="en-US" sz="2400" b="1" dirty="0">
                <a:latin typeface="Arial" pitchFamily="34" charset="0"/>
                <a:cs typeface="Arial" pitchFamily="34" charset="0"/>
              </a:rPr>
              <a:t>Processor</a:t>
            </a:r>
            <a:endParaRPr lang="en-US" b="1" dirty="0">
              <a:latin typeface="Arial" pitchFamily="34" charset="0"/>
              <a:cs typeface="Arial" pitchFamily="34" charset="0"/>
            </a:endParaRPr>
          </a:p>
        </p:txBody>
      </p:sp>
      <p:sp>
        <p:nvSpPr>
          <p:cNvPr id="7" name="AutoShape 3"/>
          <p:cNvSpPr>
            <a:spLocks noChangeArrowheads="1"/>
          </p:cNvSpPr>
          <p:nvPr/>
        </p:nvSpPr>
        <p:spPr bwMode="auto">
          <a:xfrm>
            <a:off x="3177476" y="4648200"/>
            <a:ext cx="1219200" cy="1676400"/>
          </a:xfrm>
          <a:prstGeom prst="can">
            <a:avLst>
              <a:gd name="adj" fmla="val 34375"/>
            </a:avLst>
          </a:prstGeom>
          <a:solidFill>
            <a:srgbClr val="FFFF00">
              <a:alpha val="50195"/>
            </a:srgbClr>
          </a:solidFill>
          <a:ln w="9525">
            <a:solidFill>
              <a:schemeClr val="tx1"/>
            </a:solidFill>
            <a:round/>
            <a:headEnd/>
            <a:tailEnd/>
          </a:ln>
        </p:spPr>
        <p:txBody>
          <a:bodyPr wrap="none" anchor="ctr"/>
          <a:lstStyle/>
          <a:p>
            <a:pPr algn="ctr"/>
            <a:r>
              <a:rPr lang="en-US" b="1" dirty="0">
                <a:latin typeface="Arial" pitchFamily="34" charset="0"/>
                <a:cs typeface="Arial" pitchFamily="34" charset="0"/>
              </a:rPr>
              <a:t>Limited</a:t>
            </a:r>
          </a:p>
          <a:p>
            <a:pPr algn="ctr"/>
            <a:r>
              <a:rPr lang="en-US" b="1" dirty="0">
                <a:latin typeface="Arial" pitchFamily="34" charset="0"/>
                <a:cs typeface="Arial" pitchFamily="34" charset="0"/>
              </a:rPr>
              <a:t>Working</a:t>
            </a:r>
          </a:p>
          <a:p>
            <a:pPr algn="ctr"/>
            <a:r>
              <a:rPr lang="en-US" b="1" dirty="0">
                <a:latin typeface="Arial" pitchFamily="34" charset="0"/>
                <a:cs typeface="Arial" pitchFamily="34" charset="0"/>
              </a:rPr>
              <a:t>Storage</a:t>
            </a:r>
          </a:p>
        </p:txBody>
      </p:sp>
      <p:sp>
        <p:nvSpPr>
          <p:cNvPr id="8" name="Line 4"/>
          <p:cNvSpPr>
            <a:spLocks noChangeShapeType="1"/>
          </p:cNvSpPr>
          <p:nvPr/>
        </p:nvSpPr>
        <p:spPr bwMode="auto">
          <a:xfrm flipH="1">
            <a:off x="3810000" y="3733800"/>
            <a:ext cx="762000" cy="914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9" name="Line 5"/>
          <p:cNvSpPr>
            <a:spLocks noChangeShapeType="1"/>
          </p:cNvSpPr>
          <p:nvPr/>
        </p:nvSpPr>
        <p:spPr bwMode="auto">
          <a:xfrm>
            <a:off x="3124200" y="24922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0" name="Line 6"/>
          <p:cNvSpPr>
            <a:spLocks noChangeShapeType="1"/>
          </p:cNvSpPr>
          <p:nvPr/>
        </p:nvSpPr>
        <p:spPr bwMode="auto">
          <a:xfrm>
            <a:off x="3124200" y="30256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1" name="Line 7"/>
          <p:cNvSpPr>
            <a:spLocks noChangeShapeType="1"/>
          </p:cNvSpPr>
          <p:nvPr/>
        </p:nvSpPr>
        <p:spPr bwMode="auto">
          <a:xfrm>
            <a:off x="3124200" y="35590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 name="Text Box 8"/>
          <p:cNvSpPr txBox="1">
            <a:spLocks noChangeArrowheads="1"/>
          </p:cNvSpPr>
          <p:nvPr/>
        </p:nvSpPr>
        <p:spPr bwMode="auto">
          <a:xfrm>
            <a:off x="706665" y="2263676"/>
            <a:ext cx="2236510" cy="3139321"/>
          </a:xfrm>
          <a:prstGeom prst="rect">
            <a:avLst/>
          </a:prstGeom>
          <a:noFill/>
          <a:ln w="9525">
            <a:noFill/>
            <a:miter lim="800000"/>
            <a:headEnd/>
            <a:tailEnd/>
          </a:ln>
        </p:spPr>
        <p:txBody>
          <a:bodyPr wrap="none">
            <a:spAutoFit/>
          </a:bodyPr>
          <a:lstStyle/>
          <a:p>
            <a:pPr algn="r"/>
            <a:r>
              <a:rPr lang="en-US" dirty="0">
                <a:latin typeface="Arial" pitchFamily="34" charset="0"/>
                <a:cs typeface="Arial" pitchFamily="34" charset="0"/>
              </a:rPr>
              <a:t>. . . 1, 5, 2, 7, 0, 9, 3</a:t>
            </a:r>
          </a:p>
          <a:p>
            <a:endParaRPr lang="en-US" dirty="0">
              <a:latin typeface="Arial" pitchFamily="34" charset="0"/>
              <a:cs typeface="Arial" pitchFamily="34" charset="0"/>
            </a:endParaRPr>
          </a:p>
          <a:p>
            <a:pPr algn="r"/>
            <a:r>
              <a:rPr lang="en-US" dirty="0">
                <a:latin typeface="Arial" pitchFamily="34" charset="0"/>
                <a:cs typeface="Arial" pitchFamily="34" charset="0"/>
              </a:rPr>
              <a:t>. . .   a, r, v, t, y, h, b</a:t>
            </a:r>
          </a:p>
          <a:p>
            <a:endParaRPr lang="en-US" dirty="0">
              <a:latin typeface="Arial" pitchFamily="34" charset="0"/>
              <a:cs typeface="Arial" pitchFamily="34" charset="0"/>
            </a:endParaRPr>
          </a:p>
          <a:p>
            <a:pPr algn="r"/>
            <a:r>
              <a:rPr lang="en-US" dirty="0">
                <a:latin typeface="Arial" pitchFamily="34" charset="0"/>
                <a:cs typeface="Arial" pitchFamily="34" charset="0"/>
              </a:rPr>
              <a:t>. . . 0, 0, 1, 0, 1, 1, 0</a:t>
            </a:r>
          </a:p>
          <a:p>
            <a:r>
              <a:rPr lang="en-US" dirty="0">
                <a:latin typeface="Arial" pitchFamily="34" charset="0"/>
                <a:cs typeface="Arial" pitchFamily="34" charset="0"/>
              </a:rPr>
              <a:t>                     </a:t>
            </a:r>
            <a:r>
              <a:rPr lang="en-US" b="1" dirty="0">
                <a:latin typeface="Arial" pitchFamily="34" charset="0"/>
                <a:cs typeface="Arial" pitchFamily="34" charset="0"/>
              </a:rPr>
              <a:t>time</a:t>
            </a:r>
          </a:p>
          <a:p>
            <a:endParaRPr lang="en-US" dirty="0">
              <a:latin typeface="Arial" pitchFamily="34" charset="0"/>
              <a:cs typeface="Arial" pitchFamily="34" charset="0"/>
            </a:endParaRPr>
          </a:p>
          <a:p>
            <a:pPr algn="ctr"/>
            <a:r>
              <a:rPr lang="en-US" b="1" dirty="0">
                <a:solidFill>
                  <a:srgbClr val="008000"/>
                </a:solidFill>
                <a:latin typeface="Arial" pitchFamily="34" charset="0"/>
                <a:cs typeface="Arial" pitchFamily="34" charset="0"/>
              </a:rPr>
              <a:t>Streams Entering.</a:t>
            </a:r>
          </a:p>
          <a:p>
            <a:pPr algn="ctr"/>
            <a:r>
              <a:rPr lang="en-US" dirty="0">
                <a:solidFill>
                  <a:srgbClr val="008000"/>
                </a:solidFill>
                <a:latin typeface="Arial" pitchFamily="34" charset="0"/>
                <a:cs typeface="Arial" pitchFamily="34" charset="0"/>
              </a:rPr>
              <a:t>Each stream is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composed of </a:t>
            </a:r>
            <a:br>
              <a:rPr lang="en-US"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elements</a:t>
            </a:r>
            <a:r>
              <a:rPr lang="en-US" dirty="0">
                <a:solidFill>
                  <a:srgbClr val="008000"/>
                </a:solidFill>
                <a:latin typeface="Arial" pitchFamily="34" charset="0"/>
                <a:cs typeface="Arial" pitchFamily="34" charset="0"/>
              </a:rPr>
              <a:t>/</a:t>
            </a:r>
            <a:r>
              <a:rPr lang="en-US" b="1" dirty="0">
                <a:solidFill>
                  <a:srgbClr val="008000"/>
                </a:solidFill>
                <a:latin typeface="Arial" pitchFamily="34" charset="0"/>
                <a:cs typeface="Arial" pitchFamily="34" charset="0"/>
              </a:rPr>
              <a:t>tuples</a:t>
            </a:r>
          </a:p>
        </p:txBody>
      </p:sp>
      <p:sp>
        <p:nvSpPr>
          <p:cNvPr id="13" name="Line 9"/>
          <p:cNvSpPr>
            <a:spLocks noChangeShapeType="1"/>
          </p:cNvSpPr>
          <p:nvPr/>
        </p:nvSpPr>
        <p:spPr bwMode="auto">
          <a:xfrm flipH="1">
            <a:off x="914400" y="3847643"/>
            <a:ext cx="1175466"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4" name="Text Box 10"/>
          <p:cNvSpPr txBox="1">
            <a:spLocks noChangeArrowheads="1"/>
          </p:cNvSpPr>
          <p:nvPr/>
        </p:nvSpPr>
        <p:spPr bwMode="auto">
          <a:xfrm>
            <a:off x="4419600" y="1106269"/>
            <a:ext cx="1043876" cy="646331"/>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Ad-Hoc</a:t>
            </a:r>
          </a:p>
          <a:p>
            <a:r>
              <a:rPr lang="en-US" b="1" dirty="0">
                <a:solidFill>
                  <a:srgbClr val="0000FF"/>
                </a:solidFill>
                <a:latin typeface="Arial" pitchFamily="34" charset="0"/>
                <a:cs typeface="Arial" pitchFamily="34" charset="0"/>
              </a:rPr>
              <a:t>Queries</a:t>
            </a:r>
          </a:p>
        </p:txBody>
      </p:sp>
      <p:sp>
        <p:nvSpPr>
          <p:cNvPr id="15" name="Line 11"/>
          <p:cNvSpPr>
            <a:spLocks noChangeShapeType="1"/>
          </p:cNvSpPr>
          <p:nvPr/>
        </p:nvSpPr>
        <p:spPr bwMode="auto">
          <a:xfrm>
            <a:off x="4876800" y="1676400"/>
            <a:ext cx="0" cy="4572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16" name="Text Box 12"/>
          <p:cNvSpPr txBox="1">
            <a:spLocks noChangeArrowheads="1"/>
          </p:cNvSpPr>
          <p:nvPr/>
        </p:nvSpPr>
        <p:spPr bwMode="auto">
          <a:xfrm>
            <a:off x="6765924" y="2811363"/>
            <a:ext cx="941283" cy="369332"/>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Output</a:t>
            </a:r>
          </a:p>
        </p:txBody>
      </p:sp>
      <p:sp>
        <p:nvSpPr>
          <p:cNvPr id="17" name="Line 14"/>
          <p:cNvSpPr>
            <a:spLocks noChangeShapeType="1"/>
          </p:cNvSpPr>
          <p:nvPr/>
        </p:nvSpPr>
        <p:spPr bwMode="auto">
          <a:xfrm>
            <a:off x="5867400" y="3025676"/>
            <a:ext cx="9144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8" name="AutoShape 15"/>
          <p:cNvSpPr>
            <a:spLocks noChangeArrowheads="1"/>
          </p:cNvSpPr>
          <p:nvPr/>
        </p:nvSpPr>
        <p:spPr bwMode="auto">
          <a:xfrm>
            <a:off x="5463476" y="5029200"/>
            <a:ext cx="1676400" cy="1676400"/>
          </a:xfrm>
          <a:prstGeom prst="can">
            <a:avLst>
              <a:gd name="adj" fmla="val 28409"/>
            </a:avLst>
          </a:prstGeom>
          <a:solidFill>
            <a:srgbClr val="FFFF00">
              <a:alpha val="50195"/>
            </a:srgbClr>
          </a:solidFill>
          <a:ln w="9525">
            <a:solidFill>
              <a:schemeClr val="tx1"/>
            </a:solidFill>
            <a:round/>
            <a:headEnd/>
            <a:tailEnd/>
          </a:ln>
        </p:spPr>
        <p:txBody>
          <a:bodyPr wrap="none" anchor="ctr"/>
          <a:lstStyle/>
          <a:p>
            <a:pPr algn="ctr"/>
            <a:r>
              <a:rPr lang="en-US" b="1">
                <a:latin typeface="Arial" pitchFamily="34" charset="0"/>
                <a:cs typeface="Arial" pitchFamily="34" charset="0"/>
              </a:rPr>
              <a:t>Archival</a:t>
            </a:r>
          </a:p>
          <a:p>
            <a:pPr algn="ctr"/>
            <a:r>
              <a:rPr lang="en-US" b="1">
                <a:latin typeface="Arial" pitchFamily="34" charset="0"/>
                <a:cs typeface="Arial" pitchFamily="34" charset="0"/>
              </a:rPr>
              <a:t>Storage</a:t>
            </a:r>
          </a:p>
        </p:txBody>
      </p:sp>
      <p:sp>
        <p:nvSpPr>
          <p:cNvPr id="19" name="Line 16"/>
          <p:cNvSpPr>
            <a:spLocks noChangeShapeType="1"/>
          </p:cNvSpPr>
          <p:nvPr/>
        </p:nvSpPr>
        <p:spPr bwMode="auto">
          <a:xfrm>
            <a:off x="5029200" y="3733800"/>
            <a:ext cx="1295400" cy="1295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 name="Rectangle 18"/>
          <p:cNvSpPr>
            <a:spLocks noChangeArrowheads="1"/>
          </p:cNvSpPr>
          <p:nvPr/>
        </p:nvSpPr>
        <p:spPr bwMode="auto">
          <a:xfrm>
            <a:off x="4724400" y="2187476"/>
            <a:ext cx="1066800" cy="685800"/>
          </a:xfrm>
          <a:prstGeom prst="rect">
            <a:avLst/>
          </a:prstGeom>
          <a:solidFill>
            <a:srgbClr val="FFCC00"/>
          </a:solidFill>
          <a:ln w="9525">
            <a:solidFill>
              <a:schemeClr val="tx1"/>
            </a:solidFill>
            <a:miter lim="800000"/>
            <a:headEnd/>
            <a:tailEnd/>
          </a:ln>
        </p:spPr>
        <p:txBody>
          <a:bodyPr wrap="none" anchor="ctr"/>
          <a:lstStyle/>
          <a:p>
            <a:pPr algn="ctr"/>
            <a:r>
              <a:rPr lang="en-US" b="1" dirty="0">
                <a:latin typeface="Arial" pitchFamily="34" charset="0"/>
                <a:cs typeface="Arial" pitchFamily="34" charset="0"/>
              </a:rPr>
              <a:t>Standing</a:t>
            </a:r>
          </a:p>
          <a:p>
            <a:pPr algn="ctr"/>
            <a:r>
              <a:rPr lang="en-US" b="1" dirty="0">
                <a:latin typeface="Arial" pitchFamily="34" charset="0"/>
                <a:cs typeface="Arial" pitchFamily="34" charset="0"/>
              </a:rPr>
              <a:t>Queries</a:t>
            </a:r>
          </a:p>
        </p:txBody>
      </p:sp>
    </p:spTree>
    <p:extLst>
      <p:ext uri="{BB962C8B-B14F-4D97-AF65-F5344CB8AC3E}">
        <p14:creationId xmlns:p14="http://schemas.microsoft.com/office/powerpoint/2010/main" val="41293637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works?</a:t>
            </a:r>
          </a:p>
        </p:txBody>
      </p:sp>
      <p:sp>
        <p:nvSpPr>
          <p:cNvPr id="3" name="Content Placeholder 2"/>
          <p:cNvSpPr>
            <a:spLocks noGrp="1"/>
          </p:cNvSpPr>
          <p:nvPr>
            <p:ph idx="1"/>
          </p:nvPr>
        </p:nvSpPr>
        <p:spPr>
          <a:xfrm>
            <a:off x="304800" y="1600200"/>
            <a:ext cx="8686800" cy="4525963"/>
          </a:xfrm>
        </p:spPr>
        <p:txBody>
          <a:bodyPr>
            <a:normAutofit/>
          </a:bodyPr>
          <a:lstStyle/>
          <a:p>
            <a:r>
              <a:rPr lang="en-US" sz="2800" dirty="0"/>
              <a:t>Prob. of </a:t>
            </a:r>
            <a:r>
              <a:rPr lang="en-US" sz="2800" b="1" i="1" dirty="0"/>
              <a:t>h(a) </a:t>
            </a:r>
            <a:r>
              <a:rPr lang="en-US" sz="2800" dirty="0"/>
              <a:t>having at least </a:t>
            </a:r>
            <a:r>
              <a:rPr lang="en-US" sz="2800" b="1" i="1" dirty="0"/>
              <a:t>r</a:t>
            </a:r>
            <a:r>
              <a:rPr lang="en-US" sz="2800" dirty="0"/>
              <a:t> trailing 0’s </a:t>
            </a:r>
          </a:p>
          <a:p>
            <a:pPr lvl="1"/>
            <a:r>
              <a:rPr lang="en-US" sz="2400" b="1" i="1" dirty="0"/>
              <a:t>2</a:t>
            </a:r>
            <a:r>
              <a:rPr lang="en-US" sz="2400" b="1" i="1" baseline="30000" dirty="0"/>
              <a:t>-r</a:t>
            </a:r>
            <a:endParaRPr lang="en-US" sz="2400" b="1" i="1" dirty="0"/>
          </a:p>
          <a:p>
            <a:r>
              <a:rPr lang="en-US" sz="2800" dirty="0"/>
              <a:t>Suppose there are </a:t>
            </a:r>
            <a:r>
              <a:rPr lang="en-US" sz="2800" b="1" i="1" dirty="0"/>
              <a:t>m</a:t>
            </a:r>
            <a:r>
              <a:rPr lang="en-US" sz="2800" dirty="0"/>
              <a:t> distinct elements (the true answer)</a:t>
            </a:r>
          </a:p>
          <a:p>
            <a:endParaRPr lang="en-US" sz="2800" dirty="0"/>
          </a:p>
          <a:p>
            <a:r>
              <a:rPr lang="en-US" sz="2800" dirty="0">
                <a:solidFill>
                  <a:srgbClr val="FF0000"/>
                </a:solidFill>
              </a:rPr>
              <a:t>Prob. that </a:t>
            </a:r>
            <a:r>
              <a:rPr lang="en-US" sz="2800" b="1" i="1" dirty="0">
                <a:solidFill>
                  <a:srgbClr val="FF0000"/>
                </a:solidFill>
              </a:rPr>
              <a:t>h(a)</a:t>
            </a:r>
            <a:r>
              <a:rPr lang="en-US" sz="2800" dirty="0">
                <a:solidFill>
                  <a:srgbClr val="FF0000"/>
                </a:solidFill>
              </a:rPr>
              <a:t> for some element </a:t>
            </a:r>
            <a:r>
              <a:rPr lang="en-US" sz="2800" b="1" i="1" dirty="0">
                <a:solidFill>
                  <a:srgbClr val="FF0000"/>
                </a:solidFill>
              </a:rPr>
              <a:t>a</a:t>
            </a:r>
            <a:r>
              <a:rPr lang="en-US" sz="2800" dirty="0">
                <a:solidFill>
                  <a:srgbClr val="FF0000"/>
                </a:solidFill>
              </a:rPr>
              <a:t> has at least </a:t>
            </a:r>
            <a:r>
              <a:rPr lang="en-US" sz="2800" b="1" i="1" dirty="0">
                <a:solidFill>
                  <a:srgbClr val="FF0000"/>
                </a:solidFill>
              </a:rPr>
              <a:t>r</a:t>
            </a:r>
            <a:r>
              <a:rPr lang="en-US" sz="2800" dirty="0">
                <a:solidFill>
                  <a:srgbClr val="FF0000"/>
                </a:solidFill>
              </a:rPr>
              <a:t> trailing 0’s </a:t>
            </a:r>
            <a:r>
              <a:rPr lang="en-US" sz="2800" dirty="0"/>
              <a:t>(as in the examples in the previous slides)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pic>
        <p:nvPicPr>
          <p:cNvPr id="8" name="Picture 7"/>
          <p:cNvPicPr>
            <a:picLocks noChangeAspect="1"/>
          </p:cNvPicPr>
          <p:nvPr/>
        </p:nvPicPr>
        <p:blipFill>
          <a:blip r:embed="rId3"/>
          <a:stretch>
            <a:fillRect/>
          </a:stretch>
        </p:blipFill>
        <p:spPr>
          <a:xfrm>
            <a:off x="1066800" y="4876800"/>
            <a:ext cx="6781800" cy="599496"/>
          </a:xfrm>
          <a:prstGeom prst="rect">
            <a:avLst/>
          </a:prstGeom>
        </p:spPr>
      </p:pic>
    </p:spTree>
    <p:extLst>
      <p:ext uri="{BB962C8B-B14F-4D97-AF65-F5344CB8AC3E}">
        <p14:creationId xmlns:p14="http://schemas.microsoft.com/office/powerpoint/2010/main" val="3557889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works?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56150"/>
              </a:xfrm>
            </p:spPr>
            <p:txBody>
              <a:bodyPr>
                <a:normAutofit/>
              </a:bodyPr>
              <a:lstStyle/>
              <a:p>
                <a:r>
                  <a:rPr lang="en-US" dirty="0"/>
                  <a:t>Prob. that </a:t>
                </a:r>
                <a:r>
                  <a:rPr lang="en-US" b="1" i="1" dirty="0"/>
                  <a:t>h(a)</a:t>
                </a:r>
                <a:r>
                  <a:rPr lang="en-US" dirty="0"/>
                  <a:t> for some element </a:t>
                </a:r>
                <a:r>
                  <a:rPr lang="en-US" b="1" i="1" dirty="0"/>
                  <a:t>a</a:t>
                </a:r>
                <a:r>
                  <a:rPr lang="en-US" dirty="0"/>
                  <a:t> has at least </a:t>
                </a:r>
                <a:r>
                  <a:rPr lang="en-US" b="1" i="1" dirty="0"/>
                  <a:t>r</a:t>
                </a:r>
                <a:r>
                  <a:rPr lang="en-US" dirty="0"/>
                  <a:t> trailing 0’s</a:t>
                </a:r>
              </a:p>
              <a:p>
                <a:pPr lvl="1"/>
                <a14:m>
                  <m:oMath xmlns:m="http://schemas.openxmlformats.org/officeDocument/2006/math">
                    <m:sSup>
                      <m:sSupPr>
                        <m:ctrlPr>
                          <a:rPr lang="en-US" i="1" smtClean="0">
                            <a:latin typeface="Cambria Math" panose="02040503050406030204" pitchFamily="18" charset="0"/>
                          </a:rPr>
                        </m:ctrlPr>
                      </m:sSupPr>
                      <m:e>
                        <m:sSup>
                          <m:sSupPr>
                            <m:ctrlPr>
                              <a:rPr lang="en-US" i="1">
                                <a:latin typeface="Cambria Math" panose="02040503050406030204" pitchFamily="18" charset="0"/>
                              </a:rPr>
                            </m:ctrlPr>
                          </m:sSupPr>
                          <m:e>
                            <m:r>
                              <a:rPr lang="en-US" b="0" i="1" smtClean="0">
                                <a:latin typeface="Cambria Math" panose="02040503050406030204" pitchFamily="18" charset="0"/>
                              </a:rPr>
                              <m:t>𝑝</m:t>
                            </m:r>
                            <m:r>
                              <a:rPr lang="en-US" b="0" i="1" smtClean="0">
                                <a:latin typeface="Cambria Math" panose="02040503050406030204" pitchFamily="18" charset="0"/>
                              </a:rPr>
                              <m:t>=1−(1−2</m:t>
                            </m:r>
                          </m:e>
                          <m:sup>
                            <m:r>
                              <a:rPr lang="en-US" i="1">
                                <a:latin typeface="Cambria Math" panose="02040503050406030204" pitchFamily="18" charset="0"/>
                              </a:rPr>
                              <m:t>−</m:t>
                            </m:r>
                            <m:r>
                              <a:rPr lang="en-US" i="1">
                                <a:latin typeface="Cambria Math" panose="02040503050406030204" pitchFamily="18" charset="0"/>
                              </a:rPr>
                              <m:t>𝑟</m:t>
                            </m:r>
                          </m:sup>
                        </m:sSup>
                        <m:r>
                          <a:rPr lang="en-US" i="1">
                            <a:latin typeface="Cambria Math" panose="02040503050406030204" pitchFamily="18" charset="0"/>
                          </a:rPr>
                          <m:t>)</m:t>
                        </m:r>
                      </m:e>
                      <m:sup>
                        <m:r>
                          <a:rPr lang="en-US" i="1">
                            <a:latin typeface="Cambria Math" panose="02040503050406030204" pitchFamily="18" charset="0"/>
                          </a:rPr>
                          <m:t>𝑚</m:t>
                        </m:r>
                      </m:sup>
                    </m:sSup>
                    <m:r>
                      <a:rPr lang="en-US" i="1">
                        <a:latin typeface="Cambria Math" panose="02040503050406030204" pitchFamily="18" charset="0"/>
                      </a:rPr>
                      <m:t>=</m:t>
                    </m:r>
                    <m:sSup>
                      <m:sSupPr>
                        <m:ctrlPr>
                          <a:rPr lang="en-US" b="1" i="1" smtClean="0">
                            <a:solidFill>
                              <a:srgbClr val="2642E0"/>
                            </a:solidFill>
                            <a:latin typeface="Cambria Math" panose="02040503050406030204" pitchFamily="18" charset="0"/>
                          </a:rPr>
                        </m:ctrlPr>
                      </m:sSupPr>
                      <m:e>
                        <m:r>
                          <a:rPr lang="en-US" b="1" i="1" smtClean="0">
                            <a:solidFill>
                              <a:srgbClr val="2642E0"/>
                            </a:solidFill>
                            <a:latin typeface="Cambria Math" panose="02040503050406030204" pitchFamily="18" charset="0"/>
                          </a:rPr>
                          <m:t>𝟏</m:t>
                        </m:r>
                        <m:r>
                          <a:rPr lang="en-US" b="1" i="1" smtClean="0">
                            <a:solidFill>
                              <a:srgbClr val="2642E0"/>
                            </a:solidFill>
                            <a:latin typeface="Cambria Math" panose="02040503050406030204" pitchFamily="18" charset="0"/>
                          </a:rPr>
                          <m:t>− </m:t>
                        </m:r>
                        <m:r>
                          <a:rPr lang="en-US" b="1" i="1">
                            <a:solidFill>
                              <a:srgbClr val="2642E0"/>
                            </a:solidFill>
                            <a:latin typeface="Cambria Math" panose="02040503050406030204" pitchFamily="18" charset="0"/>
                          </a:rPr>
                          <m:t>𝒆</m:t>
                        </m:r>
                      </m:e>
                      <m:sup>
                        <m:r>
                          <a:rPr lang="en-US" b="1" i="1">
                            <a:solidFill>
                              <a:srgbClr val="2642E0"/>
                            </a:solidFill>
                            <a:latin typeface="Cambria Math" panose="02040503050406030204" pitchFamily="18" charset="0"/>
                          </a:rPr>
                          <m:t>−</m:t>
                        </m:r>
                        <m:f>
                          <m:fPr>
                            <m:ctrlPr>
                              <a:rPr lang="en-US" b="1" i="1">
                                <a:solidFill>
                                  <a:srgbClr val="2642E0"/>
                                </a:solidFill>
                                <a:latin typeface="Cambria Math" panose="02040503050406030204" pitchFamily="18" charset="0"/>
                              </a:rPr>
                            </m:ctrlPr>
                          </m:fPr>
                          <m:num>
                            <m:r>
                              <a:rPr lang="en-US" b="1" i="1">
                                <a:solidFill>
                                  <a:srgbClr val="2642E0"/>
                                </a:solidFill>
                                <a:latin typeface="Cambria Math" panose="02040503050406030204" pitchFamily="18" charset="0"/>
                              </a:rPr>
                              <m:t>𝒎</m:t>
                            </m:r>
                          </m:num>
                          <m:den>
                            <m:sSup>
                              <m:sSupPr>
                                <m:ctrlPr>
                                  <a:rPr lang="en-US" b="1" i="1">
                                    <a:solidFill>
                                      <a:srgbClr val="2642E0"/>
                                    </a:solidFill>
                                    <a:latin typeface="Cambria Math" panose="02040503050406030204" pitchFamily="18" charset="0"/>
                                  </a:rPr>
                                </m:ctrlPr>
                              </m:sSupPr>
                              <m:e>
                                <m:r>
                                  <a:rPr lang="en-US" b="1" i="1">
                                    <a:solidFill>
                                      <a:srgbClr val="2642E0"/>
                                    </a:solidFill>
                                    <a:latin typeface="Cambria Math" panose="02040503050406030204" pitchFamily="18" charset="0"/>
                                  </a:rPr>
                                  <m:t>𝟐</m:t>
                                </m:r>
                              </m:e>
                              <m:sup>
                                <m:r>
                                  <a:rPr lang="en-US" b="1" i="1">
                                    <a:solidFill>
                                      <a:srgbClr val="2642E0"/>
                                    </a:solidFill>
                                    <a:latin typeface="Cambria Math" panose="02040503050406030204" pitchFamily="18" charset="0"/>
                                  </a:rPr>
                                  <m:t>𝒓</m:t>
                                </m:r>
                              </m:sup>
                            </m:sSup>
                          </m:den>
                        </m:f>
                      </m:sup>
                    </m:sSup>
                  </m:oMath>
                </a14:m>
                <a:endParaRPr lang="en-US" dirty="0"/>
              </a:p>
              <a:p>
                <a:r>
                  <a:rPr lang="en-US" dirty="0"/>
                  <a:t>Tayler expansion of e</a:t>
                </a:r>
                <a:r>
                  <a:rPr lang="en-US" baseline="30000" dirty="0"/>
                  <a:t>x</a:t>
                </a:r>
              </a:p>
              <a:p>
                <a:pPr lvl="1"/>
                <a14:m>
                  <m:oMath xmlns:m="http://schemas.openxmlformats.org/officeDocument/2006/math">
                    <m:r>
                      <a:rPr lang="en-US" b="0" i="1" smtClean="0">
                        <a:latin typeface="Cambria Math" panose="02040503050406030204" pitchFamily="18" charset="0"/>
                      </a:rPr>
                      <m:t>1+</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num>
                      <m:den>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i="1">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num>
                      <m:den>
                        <m:r>
                          <a:rPr lang="en-US" b="0" i="1" smtClean="0">
                            <a:latin typeface="Cambria Math" panose="02040503050406030204" pitchFamily="18" charset="0"/>
                          </a:rPr>
                          <m:t>3</m:t>
                        </m:r>
                        <m:r>
                          <a:rPr lang="en-US" i="1">
                            <a:latin typeface="Cambria Math" panose="02040503050406030204" pitchFamily="18" charset="0"/>
                          </a:rPr>
                          <m:t>!</m:t>
                        </m:r>
                      </m:den>
                    </m:f>
                    <m:r>
                      <a:rPr lang="en-US" i="1">
                        <a:latin typeface="Cambria Math" panose="02040503050406030204" pitchFamily="18" charset="0"/>
                      </a:rPr>
                      <m:t>+</m:t>
                    </m:r>
                    <m:r>
                      <a:rPr lang="en-US" b="0" i="1" smtClean="0">
                        <a:latin typeface="Cambria Math" panose="02040503050406030204" pitchFamily="18" charset="0"/>
                      </a:rPr>
                      <m:t>…</m:t>
                    </m:r>
                  </m:oMath>
                </a14:m>
                <a:r>
                  <a:rPr lang="en-US" dirty="0"/>
                  <a:t> ~</a:t>
                </a:r>
                <a14:m>
                  <m:oMath xmlns:m="http://schemas.openxmlformats.org/officeDocument/2006/math">
                    <m:r>
                      <a:rPr lang="en-US" b="1" i="1" smtClean="0">
                        <a:solidFill>
                          <a:srgbClr val="FF0000"/>
                        </a:solidFill>
                        <a:latin typeface="Cambria Math" panose="02040503050406030204" pitchFamily="18" charset="0"/>
                      </a:rPr>
                      <m:t>𝟏</m:t>
                    </m:r>
                    <m:r>
                      <a:rPr lang="en-US" b="1" i="1" smtClean="0">
                        <a:solidFill>
                          <a:srgbClr val="FF0000"/>
                        </a:solidFill>
                        <a:latin typeface="Cambria Math" panose="02040503050406030204" pitchFamily="18" charset="0"/>
                      </a:rPr>
                      <m:t>+</m:t>
                    </m:r>
                    <m:f>
                      <m:fPr>
                        <m:ctrlPr>
                          <a:rPr lang="en-US" b="1" i="1">
                            <a:solidFill>
                              <a:srgbClr val="FF0000"/>
                            </a:solidFill>
                            <a:latin typeface="Cambria Math" panose="02040503050406030204" pitchFamily="18" charset="0"/>
                          </a:rPr>
                        </m:ctrlPr>
                      </m:fPr>
                      <m:num>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𝒙</m:t>
                            </m:r>
                          </m:e>
                          <m:sup>
                            <m:r>
                              <a:rPr lang="en-US" b="1" i="1">
                                <a:solidFill>
                                  <a:srgbClr val="FF0000"/>
                                </a:solidFill>
                                <a:latin typeface="Cambria Math" panose="02040503050406030204" pitchFamily="18" charset="0"/>
                              </a:rPr>
                              <m:t>𝟏</m:t>
                            </m:r>
                          </m:sup>
                        </m:sSup>
                      </m:num>
                      <m:den>
                        <m:r>
                          <a:rPr lang="en-US" b="1" i="1">
                            <a:solidFill>
                              <a:srgbClr val="FF0000"/>
                            </a:solidFill>
                            <a:latin typeface="Cambria Math" panose="02040503050406030204" pitchFamily="18" charset="0"/>
                          </a:rPr>
                          <m:t>𝟏</m:t>
                        </m:r>
                        <m:r>
                          <a:rPr lang="en-US" b="1" i="1">
                            <a:solidFill>
                              <a:srgbClr val="FF0000"/>
                            </a:solidFill>
                            <a:latin typeface="Cambria Math" panose="02040503050406030204" pitchFamily="18" charset="0"/>
                          </a:rPr>
                          <m:t>!</m:t>
                        </m:r>
                      </m:den>
                    </m:f>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𝒊𝒇</m:t>
                    </m:r>
                    <m:r>
                      <a:rPr lang="en-US" b="1" i="1" smtClean="0">
                        <a:solidFill>
                          <a:srgbClr val="FF0000"/>
                        </a:solidFill>
                        <a:latin typeface="Cambria Math" panose="02040503050406030204" pitchFamily="18" charset="0"/>
                      </a:rPr>
                      <m:t> </m:t>
                    </m:r>
                    <m:d>
                      <m:dPr>
                        <m:begChr m:val="|"/>
                        <m:endChr m:val="|"/>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𝑿</m:t>
                        </m:r>
                      </m:e>
                    </m:d>
                    <m:r>
                      <a:rPr lang="en-US" b="1" i="1" smtClean="0">
                        <a:solidFill>
                          <a:srgbClr val="FF0000"/>
                        </a:solidFill>
                        <a:latin typeface="Cambria Math" panose="02040503050406030204" pitchFamily="18" charset="0"/>
                        <a:ea typeface="Cambria Math" panose="02040503050406030204" pitchFamily="18" charset="0"/>
                      </a:rPr>
                      <m:t>≪</m:t>
                    </m:r>
                    <m:r>
                      <a:rPr lang="en-US" b="1" i="1" smtClean="0">
                        <a:solidFill>
                          <a:srgbClr val="FF0000"/>
                        </a:solidFill>
                        <a:latin typeface="Cambria Math" panose="02040503050406030204" pitchFamily="18" charset="0"/>
                        <a:ea typeface="Cambria Math" panose="02040503050406030204" pitchFamily="18" charset="0"/>
                      </a:rPr>
                      <m:t>𝟏</m:t>
                    </m:r>
                  </m:oMath>
                </a14:m>
                <a:endParaRPr lang="en-US" b="1" i="1" dirty="0">
                  <a:solidFill>
                    <a:srgbClr val="FF0000"/>
                  </a:solidFill>
                </a:endParaRPr>
              </a:p>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 </m:t>
                        </m:r>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𝑟</m:t>
                                </m:r>
                              </m:sup>
                            </m:sSup>
                          </m:den>
                        </m:f>
                      </m:sup>
                    </m:sSup>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𝑟</m:t>
                                </m:r>
                              </m:sup>
                            </m:sSup>
                          </m:den>
                        </m:f>
                      </m:e>
                    </m:d>
                    <m:r>
                      <a:rPr lang="en-US" b="0" i="0" smtClean="0">
                        <a:latin typeface="Cambria Math" panose="02040503050406030204" pitchFamily="18" charset="0"/>
                      </a:rPr>
                      <m:t>=</m:t>
                    </m:r>
                    <m:f>
                      <m:fPr>
                        <m:ctrlPr>
                          <a:rPr lang="en-US" b="1" i="1" smtClean="0">
                            <a:solidFill>
                              <a:srgbClr val="FF0000"/>
                            </a:solidFill>
                            <a:latin typeface="Cambria Math" panose="02040503050406030204" pitchFamily="18" charset="0"/>
                          </a:rPr>
                        </m:ctrlPr>
                      </m:fPr>
                      <m:num>
                        <m:r>
                          <a:rPr lang="en-US" b="1" i="1">
                            <a:solidFill>
                              <a:srgbClr val="FF0000"/>
                            </a:solidFill>
                            <a:latin typeface="Cambria Math" panose="02040503050406030204" pitchFamily="18" charset="0"/>
                          </a:rPr>
                          <m:t>𝒎</m:t>
                        </m:r>
                      </m:num>
                      <m:den>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𝟐</m:t>
                            </m:r>
                          </m:e>
                          <m:sup>
                            <m:r>
                              <a:rPr lang="en-US" b="1" i="1">
                                <a:solidFill>
                                  <a:srgbClr val="FF0000"/>
                                </a:solidFill>
                                <a:latin typeface="Cambria Math" panose="02040503050406030204" pitchFamily="18" charset="0"/>
                              </a:rPr>
                              <m:t>𝒓</m:t>
                            </m:r>
                          </m:sup>
                        </m:sSup>
                      </m:den>
                    </m:f>
                  </m:oMath>
                </a14:m>
                <a:r>
                  <a:rPr lang="en-US" dirty="0"/>
                  <a:t>, </a:t>
                </a:r>
                <a:r>
                  <a:rPr lang="en-US" dirty="0">
                    <a:solidFill>
                      <a:srgbClr val="2642E0"/>
                    </a:solidFill>
                  </a:rPr>
                  <a:t>if</a:t>
                </a:r>
                <a14:m>
                  <m:oMath xmlns:m="http://schemas.openxmlformats.org/officeDocument/2006/math">
                    <m:sSup>
                      <m:sSupPr>
                        <m:ctrlPr>
                          <a:rPr lang="en-US" i="1">
                            <a:solidFill>
                              <a:srgbClr val="2642E0"/>
                            </a:solidFill>
                            <a:latin typeface="Cambria Math" panose="02040503050406030204" pitchFamily="18" charset="0"/>
                          </a:rPr>
                        </m:ctrlPr>
                      </m:sSupPr>
                      <m:e>
                        <m:r>
                          <a:rPr lang="en-US" i="1">
                            <a:solidFill>
                              <a:srgbClr val="2642E0"/>
                            </a:solidFill>
                            <a:latin typeface="Cambria Math" panose="02040503050406030204" pitchFamily="18" charset="0"/>
                          </a:rPr>
                          <m:t> 2</m:t>
                        </m:r>
                      </m:e>
                      <m:sup>
                        <m:r>
                          <a:rPr lang="en-US" i="1">
                            <a:solidFill>
                              <a:srgbClr val="2642E0"/>
                            </a:solidFill>
                            <a:latin typeface="Cambria Math" panose="02040503050406030204" pitchFamily="18" charset="0"/>
                          </a:rPr>
                          <m:t>𝑟</m:t>
                        </m:r>
                      </m:sup>
                    </m:sSup>
                    <m:r>
                      <a:rPr lang="en-US" i="1">
                        <a:solidFill>
                          <a:srgbClr val="2642E0"/>
                        </a:solidFill>
                        <a:latin typeface="Cambria Math" panose="02040503050406030204" pitchFamily="18" charset="0"/>
                        <a:ea typeface="Cambria Math" panose="02040503050406030204" pitchFamily="18" charset="0"/>
                      </a:rPr>
                      <m:t>≫</m:t>
                    </m:r>
                    <m:r>
                      <m:rPr>
                        <m:sty m:val="p"/>
                      </m:rPr>
                      <a:rPr lang="en-US">
                        <a:solidFill>
                          <a:srgbClr val="2642E0"/>
                        </a:solidFill>
                        <a:latin typeface="Cambria Math" panose="02040503050406030204" pitchFamily="18" charset="0"/>
                        <a:ea typeface="Cambria Math" panose="02040503050406030204" pitchFamily="18" charset="0"/>
                      </a:rPr>
                      <m:t>m</m:t>
                    </m:r>
                  </m:oMath>
                </a14:m>
                <a:r>
                  <a:rPr lang="en-US" dirty="0">
                    <a:solidFill>
                      <a:srgbClr val="2642E0"/>
                    </a:solidFill>
                  </a:rPr>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56150"/>
              </a:xfrm>
              <a:blipFill>
                <a:blip r:embed="rId3"/>
                <a:stretch>
                  <a:fillRect l="-1852" t="-1330" r="-29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pic>
        <p:nvPicPr>
          <p:cNvPr id="5" name="Picture 4"/>
          <p:cNvPicPr>
            <a:picLocks noChangeAspect="1"/>
          </p:cNvPicPr>
          <p:nvPr/>
        </p:nvPicPr>
        <p:blipFill>
          <a:blip r:embed="rId4"/>
          <a:stretch>
            <a:fillRect/>
          </a:stretch>
        </p:blipFill>
        <p:spPr>
          <a:xfrm>
            <a:off x="381000" y="2590800"/>
            <a:ext cx="8534400" cy="3363558"/>
          </a:xfrm>
          <a:prstGeom prst="rect">
            <a:avLst/>
          </a:prstGeom>
        </p:spPr>
      </p:pic>
      <p:sp>
        <p:nvSpPr>
          <p:cNvPr id="6" name="Rectangle 5"/>
          <p:cNvSpPr/>
          <p:nvPr/>
        </p:nvSpPr>
        <p:spPr>
          <a:xfrm>
            <a:off x="838200" y="2819400"/>
            <a:ext cx="381000" cy="4572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38200" y="4267200"/>
            <a:ext cx="381000" cy="4572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9773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works?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pic>
        <p:nvPicPr>
          <p:cNvPr id="7" name="Picture 6"/>
          <p:cNvPicPr>
            <a:picLocks noChangeAspect="1"/>
          </p:cNvPicPr>
          <p:nvPr/>
        </p:nvPicPr>
        <p:blipFill>
          <a:blip r:embed="rId2"/>
          <a:stretch>
            <a:fillRect/>
          </a:stretch>
        </p:blipFill>
        <p:spPr>
          <a:xfrm>
            <a:off x="457200" y="1336192"/>
            <a:ext cx="8155156" cy="4709160"/>
          </a:xfrm>
          <a:prstGeom prst="rect">
            <a:avLst/>
          </a:prstGeom>
        </p:spPr>
      </p:pic>
      <p:sp>
        <p:nvSpPr>
          <p:cNvPr id="6" name="TextBox 5"/>
          <p:cNvSpPr txBox="1"/>
          <p:nvPr/>
        </p:nvSpPr>
        <p:spPr>
          <a:xfrm>
            <a:off x="685800" y="5943600"/>
            <a:ext cx="3929602" cy="523220"/>
          </a:xfrm>
          <a:prstGeom prst="rect">
            <a:avLst/>
          </a:prstGeom>
          <a:noFill/>
        </p:spPr>
        <p:txBody>
          <a:bodyPr wrap="none" rtlCol="0">
            <a:spAutoFit/>
          </a:bodyPr>
          <a:lstStyle/>
          <a:p>
            <a:pPr marL="0" lvl="1"/>
            <a:r>
              <a:rPr lang="en-US" sz="2800" i="1" dirty="0">
                <a:solidFill>
                  <a:srgbClr val="FF0000"/>
                </a:solidFill>
              </a:rPr>
              <a:t>Therefore, 2</a:t>
            </a:r>
            <a:r>
              <a:rPr lang="en-US" sz="2800" i="1" baseline="30000" dirty="0">
                <a:solidFill>
                  <a:srgbClr val="FF0000"/>
                </a:solidFill>
              </a:rPr>
              <a:t>R</a:t>
            </a:r>
            <a:r>
              <a:rPr lang="en-US" sz="2800" dirty="0">
                <a:solidFill>
                  <a:srgbClr val="FF0000"/>
                </a:solidFill>
              </a:rPr>
              <a:t> is around </a:t>
            </a:r>
            <a:r>
              <a:rPr lang="en-US" sz="2800" i="1" dirty="0">
                <a:solidFill>
                  <a:srgbClr val="FF0000"/>
                </a:solidFill>
              </a:rPr>
              <a:t>m</a:t>
            </a:r>
          </a:p>
        </p:txBody>
      </p:sp>
    </p:spTree>
    <p:extLst>
      <p:ext uri="{BB962C8B-B14F-4D97-AF65-F5344CB8AC3E}">
        <p14:creationId xmlns:p14="http://schemas.microsoft.com/office/powerpoint/2010/main" val="132418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combining estimates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pic>
        <p:nvPicPr>
          <p:cNvPr id="6" name="Picture 5"/>
          <p:cNvPicPr>
            <a:picLocks noChangeAspect="1"/>
          </p:cNvPicPr>
          <p:nvPr/>
        </p:nvPicPr>
        <p:blipFill>
          <a:blip r:embed="rId2"/>
          <a:stretch>
            <a:fillRect/>
          </a:stretch>
        </p:blipFill>
        <p:spPr>
          <a:xfrm>
            <a:off x="76200" y="1600200"/>
            <a:ext cx="8915400" cy="4618435"/>
          </a:xfrm>
          <a:prstGeom prst="rect">
            <a:avLst/>
          </a:prstGeom>
        </p:spPr>
      </p:pic>
    </p:spTree>
    <p:extLst>
      <p:ext uri="{BB962C8B-B14F-4D97-AF65-F5344CB8AC3E}">
        <p14:creationId xmlns:p14="http://schemas.microsoft.com/office/powerpoint/2010/main" val="67627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Examples of Probability</a:t>
            </a:r>
          </a:p>
        </p:txBody>
      </p:sp>
      <p:sp>
        <p:nvSpPr>
          <p:cNvPr id="3" name="Content Placeholder 2"/>
          <p:cNvSpPr>
            <a:spLocks noGrp="1"/>
          </p:cNvSpPr>
          <p:nvPr>
            <p:ph idx="1"/>
          </p:nvPr>
        </p:nvSpPr>
        <p:spPr>
          <a:xfrm>
            <a:off x="457199" y="1600200"/>
            <a:ext cx="8515965" cy="4525963"/>
          </a:xfrm>
        </p:spPr>
        <p:txBody>
          <a:bodyPr/>
          <a:lstStyle/>
          <a:p>
            <a:r>
              <a:rPr lang="en-US" dirty="0"/>
              <a:t>N people (e.g., N=14) with different age </a:t>
            </a:r>
            <a:r>
              <a:rPr lang="en-US" i="1" dirty="0"/>
              <a:t>j</a:t>
            </a:r>
          </a:p>
          <a:p>
            <a:pPr lvl="1"/>
            <a:r>
              <a:rPr lang="en-US" dirty="0"/>
              <a:t>Probability P(j) =  N(j)/N</a:t>
            </a:r>
          </a:p>
          <a:p>
            <a:pPr lvl="1"/>
            <a:r>
              <a:rPr lang="en-US" dirty="0"/>
              <a:t>Most probable? Media=? Average(mean) &lt;</a:t>
            </a:r>
            <a:r>
              <a:rPr lang="en-US" i="1" dirty="0"/>
              <a:t>j</a:t>
            </a:r>
            <a:r>
              <a:rPr lang="en-US" dirty="0"/>
              <a:t>&gt;=?</a:t>
            </a:r>
          </a:p>
        </p:txBody>
      </p:sp>
      <p:pic>
        <p:nvPicPr>
          <p:cNvPr id="4" name="Picture 3"/>
          <p:cNvPicPr>
            <a:picLocks noChangeAspect="1"/>
          </p:cNvPicPr>
          <p:nvPr/>
        </p:nvPicPr>
        <p:blipFill>
          <a:blip r:embed="rId3"/>
          <a:stretch>
            <a:fillRect/>
          </a:stretch>
        </p:blipFill>
        <p:spPr>
          <a:xfrm>
            <a:off x="1446463" y="3553557"/>
            <a:ext cx="6120063" cy="2833108"/>
          </a:xfrm>
          <a:prstGeom prst="rect">
            <a:avLst/>
          </a:prstGeom>
        </p:spPr>
      </p:pic>
      <p:sp>
        <p:nvSpPr>
          <p:cNvPr id="5" name="TextBox 4"/>
          <p:cNvSpPr txBox="1"/>
          <p:nvPr/>
        </p:nvSpPr>
        <p:spPr>
          <a:xfrm>
            <a:off x="2484654" y="3683570"/>
            <a:ext cx="3678786" cy="523220"/>
          </a:xfrm>
          <a:prstGeom prst="rect">
            <a:avLst/>
          </a:prstGeom>
          <a:noFill/>
        </p:spPr>
        <p:txBody>
          <a:bodyPr wrap="none" rtlCol="0">
            <a:spAutoFit/>
          </a:bodyPr>
          <a:lstStyle/>
          <a:p>
            <a:r>
              <a:rPr lang="en-US" sz="2800" b="1" dirty="0">
                <a:solidFill>
                  <a:srgbClr val="FF0000"/>
                </a:solidFill>
              </a:rPr>
              <a:t>Probability Distribution</a:t>
            </a:r>
          </a:p>
        </p:txBody>
      </p:sp>
      <p:sp>
        <p:nvSpPr>
          <p:cNvPr id="6" name="TextBox 5"/>
          <p:cNvSpPr txBox="1"/>
          <p:nvPr/>
        </p:nvSpPr>
        <p:spPr>
          <a:xfrm>
            <a:off x="7368330" y="3129281"/>
            <a:ext cx="593920" cy="369332"/>
          </a:xfrm>
          <a:prstGeom prst="rect">
            <a:avLst/>
          </a:prstGeom>
          <a:noFill/>
        </p:spPr>
        <p:txBody>
          <a:bodyPr wrap="none" rtlCol="0">
            <a:spAutoFit/>
          </a:bodyPr>
          <a:lstStyle/>
          <a:p>
            <a:r>
              <a:rPr lang="en-US" dirty="0">
                <a:solidFill>
                  <a:srgbClr val="FFFF00"/>
                </a:solidFill>
              </a:rPr>
              <a:t>21.0</a:t>
            </a:r>
          </a:p>
        </p:txBody>
      </p:sp>
      <p:sp>
        <p:nvSpPr>
          <p:cNvPr id="7" name="TextBox 6"/>
          <p:cNvSpPr txBox="1"/>
          <p:nvPr/>
        </p:nvSpPr>
        <p:spPr>
          <a:xfrm>
            <a:off x="2461809" y="3129281"/>
            <a:ext cx="593920" cy="369332"/>
          </a:xfrm>
          <a:prstGeom prst="rect">
            <a:avLst/>
          </a:prstGeom>
          <a:noFill/>
        </p:spPr>
        <p:txBody>
          <a:bodyPr wrap="none" rtlCol="0">
            <a:spAutoFit/>
          </a:bodyPr>
          <a:lstStyle/>
          <a:p>
            <a:r>
              <a:rPr lang="en-US" dirty="0">
                <a:solidFill>
                  <a:srgbClr val="FFFF00"/>
                </a:solidFill>
              </a:rPr>
              <a:t>25.0</a:t>
            </a:r>
          </a:p>
        </p:txBody>
      </p:sp>
      <p:sp>
        <p:nvSpPr>
          <p:cNvPr id="8" name="TextBox 7"/>
          <p:cNvSpPr txBox="1"/>
          <p:nvPr/>
        </p:nvSpPr>
        <p:spPr>
          <a:xfrm>
            <a:off x="3696781" y="3129281"/>
            <a:ext cx="1113744" cy="369332"/>
          </a:xfrm>
          <a:prstGeom prst="rect">
            <a:avLst/>
          </a:prstGeom>
          <a:noFill/>
        </p:spPr>
        <p:txBody>
          <a:bodyPr wrap="none" rtlCol="0">
            <a:spAutoFit/>
          </a:bodyPr>
          <a:lstStyle/>
          <a:p>
            <a:r>
              <a:rPr lang="en-US" dirty="0">
                <a:solidFill>
                  <a:srgbClr val="FFFF00"/>
                </a:solidFill>
              </a:rPr>
              <a:t>(14+25)/2</a:t>
            </a:r>
          </a:p>
        </p:txBody>
      </p:sp>
      <p:cxnSp>
        <p:nvCxnSpPr>
          <p:cNvPr id="10" name="Straight Arrow Connector 9"/>
          <p:cNvCxnSpPr>
            <a:stCxn id="8" idx="0"/>
          </p:cNvCxnSpPr>
          <p:nvPr/>
        </p:nvCxnSpPr>
        <p:spPr>
          <a:xfrm>
            <a:off x="4253653" y="3129281"/>
            <a:ext cx="1766147" cy="29667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590800" y="3124200"/>
            <a:ext cx="40386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5410200" y="3200400"/>
            <a:ext cx="762000" cy="274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85001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estimates</a:t>
            </a:r>
          </a:p>
        </p:txBody>
      </p:sp>
      <p:sp>
        <p:nvSpPr>
          <p:cNvPr id="3" name="Content Placeholder 2"/>
          <p:cNvSpPr>
            <a:spLocks noGrp="1"/>
          </p:cNvSpPr>
          <p:nvPr>
            <p:ph idx="1"/>
          </p:nvPr>
        </p:nvSpPr>
        <p:spPr/>
        <p:txBody>
          <a:bodyPr/>
          <a:lstStyle/>
          <a:p>
            <a:r>
              <a:rPr lang="en-US" dirty="0" err="1"/>
              <a:t>Avg</a:t>
            </a:r>
            <a:r>
              <a:rPr lang="en-US" dirty="0"/>
              <a:t> only: what if </a:t>
            </a:r>
            <a:r>
              <a:rPr lang="en-US" dirty="0">
                <a:solidFill>
                  <a:srgbClr val="FF0000"/>
                </a:solidFill>
              </a:rPr>
              <a:t>one very large value</a:t>
            </a:r>
            <a:r>
              <a:rPr lang="en-US" dirty="0"/>
              <a:t>?</a:t>
            </a:r>
          </a:p>
          <a:p>
            <a:r>
              <a:rPr lang="en-US" dirty="0"/>
              <a:t>Median: all values are power of 2</a:t>
            </a:r>
          </a:p>
          <a:p>
            <a:pPr lvl="1"/>
            <a:r>
              <a:rPr lang="en-US" dirty="0"/>
              <a:t>1, 2, 4, 8,</a:t>
            </a:r>
            <a:r>
              <a:rPr lang="mr-IN" dirty="0"/>
              <a:t>…</a:t>
            </a:r>
            <a:r>
              <a:rPr lang="en-US" dirty="0"/>
              <a:t>,1024, 2048,</a:t>
            </a:r>
            <a:r>
              <a:rPr lang="mr-IN" dirty="0"/>
              <a:t>…</a:t>
            </a:r>
            <a:endParaRPr lang="en-US" dirty="0"/>
          </a:p>
          <a:p>
            <a:r>
              <a:rPr lang="en-US" dirty="0"/>
              <a:t>Solution:</a:t>
            </a:r>
          </a:p>
          <a:p>
            <a:pPr lvl="1"/>
            <a:r>
              <a:rPr lang="en-US" dirty="0"/>
              <a:t>Partition hash functions into </a:t>
            </a:r>
            <a:r>
              <a:rPr lang="en-US" dirty="0">
                <a:solidFill>
                  <a:srgbClr val="FF0000"/>
                </a:solidFill>
              </a:rPr>
              <a:t>small groups</a:t>
            </a:r>
          </a:p>
          <a:p>
            <a:pPr lvl="1"/>
            <a:r>
              <a:rPr lang="en-US" dirty="0"/>
              <a:t>Take </a:t>
            </a:r>
            <a:r>
              <a:rPr lang="en-US" dirty="0">
                <a:solidFill>
                  <a:srgbClr val="FF0000"/>
                </a:solidFill>
              </a:rPr>
              <a:t>average for each group</a:t>
            </a:r>
          </a:p>
          <a:p>
            <a:pPr lvl="1"/>
            <a:r>
              <a:rPr lang="en-US" dirty="0"/>
              <a:t>Take the </a:t>
            </a:r>
            <a:r>
              <a:rPr lang="en-US" dirty="0">
                <a:solidFill>
                  <a:srgbClr val="FF0000"/>
                </a:solidFill>
              </a:rPr>
              <a:t>median of the averages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26511688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Counting</a:t>
            </a:r>
            <a:br>
              <a:rPr lang="en-US" dirty="0"/>
            </a:br>
            <a:r>
              <a:rPr lang="en-US" dirty="0"/>
              <a:t>(moments)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90486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normAutofit fontScale="92500" lnSpcReduction="10000"/>
          </a:bodyPr>
          <a:lstStyle/>
          <a:p>
            <a:r>
              <a:rPr lang="en-US" dirty="0"/>
              <a:t>Motivation</a:t>
            </a:r>
          </a:p>
          <a:p>
            <a:r>
              <a:rPr lang="en-US" dirty="0"/>
              <a:t>Sampling </a:t>
            </a:r>
          </a:p>
          <a:p>
            <a:pPr lvl="1"/>
            <a:r>
              <a:rPr lang="en-US" dirty="0"/>
              <a:t>Fixed-portion &amp; fixed-size (reservoir sampling)</a:t>
            </a:r>
          </a:p>
          <a:p>
            <a:r>
              <a:rPr lang="en-US" dirty="0"/>
              <a:t>Filtering</a:t>
            </a:r>
          </a:p>
          <a:p>
            <a:pPr lvl="1"/>
            <a:r>
              <a:rPr lang="en-US" dirty="0"/>
              <a:t>Bloom filter</a:t>
            </a:r>
          </a:p>
          <a:p>
            <a:r>
              <a:rPr lang="en-US" dirty="0">
                <a:solidFill>
                  <a:srgbClr val="FF0000"/>
                </a:solidFill>
              </a:rPr>
              <a:t>Counting</a:t>
            </a:r>
          </a:p>
          <a:p>
            <a:pPr lvl="1"/>
            <a:r>
              <a:rPr lang="en-US" dirty="0"/>
              <a:t>Estimating # of distinct values, </a:t>
            </a:r>
            <a:r>
              <a:rPr lang="en-US" dirty="0">
                <a:solidFill>
                  <a:srgbClr val="FF0000"/>
                </a:solidFill>
              </a:rPr>
              <a:t>moments</a:t>
            </a:r>
          </a:p>
          <a:p>
            <a:r>
              <a:rPr lang="en-US" dirty="0"/>
              <a:t>Sliding window</a:t>
            </a:r>
          </a:p>
          <a:p>
            <a:pPr lvl="1"/>
            <a:r>
              <a:rPr lang="en-US" dirty="0"/>
              <a:t>Counting # of 1’s in the window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3755804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
        <p:nvSpPr>
          <p:cNvPr id="6" name="Content Placeholder 5"/>
          <p:cNvSpPr>
            <a:spLocks noGrp="1"/>
          </p:cNvSpPr>
          <p:nvPr>
            <p:ph idx="1"/>
          </p:nvPr>
        </p:nvSpPr>
        <p:spPr>
          <a:xfrm>
            <a:off x="685800" y="1600200"/>
            <a:ext cx="7620000" cy="4525963"/>
          </a:xfrm>
        </p:spPr>
        <p:txBody>
          <a:bodyPr/>
          <a:lstStyle/>
          <a:p>
            <a:r>
              <a:rPr lang="en-US" dirty="0"/>
              <a:t>A stream </a:t>
            </a:r>
            <a:r>
              <a:rPr lang="en-US" i="1" dirty="0"/>
              <a:t>S</a:t>
            </a:r>
            <a:r>
              <a:rPr lang="en-US" dirty="0"/>
              <a:t> of elements drawn from a universal set: v</a:t>
            </a:r>
            <a:r>
              <a:rPr lang="en-US" baseline="-25000" dirty="0"/>
              <a:t>1</a:t>
            </a:r>
            <a:r>
              <a:rPr lang="en-US" dirty="0"/>
              <a:t>, v</a:t>
            </a:r>
            <a:r>
              <a:rPr lang="en-US" baseline="-25000" dirty="0"/>
              <a:t>2</a:t>
            </a:r>
            <a:r>
              <a:rPr lang="en-US" dirty="0"/>
              <a:t>, </a:t>
            </a:r>
            <a:r>
              <a:rPr lang="mr-IN" dirty="0"/>
              <a:t>…</a:t>
            </a:r>
            <a:r>
              <a:rPr lang="en-US" dirty="0"/>
              <a:t>, </a:t>
            </a:r>
            <a:r>
              <a:rPr lang="en-US" dirty="0" err="1"/>
              <a:t>v</a:t>
            </a:r>
            <a:r>
              <a:rPr lang="en-US" baseline="-25000" dirty="0" err="1"/>
              <a:t>n</a:t>
            </a:r>
            <a:endParaRPr lang="en-US" baseline="-25000" dirty="0"/>
          </a:p>
          <a:p>
            <a:pPr lvl="1"/>
            <a:r>
              <a:rPr lang="en-US" i="1" dirty="0"/>
              <a:t>m</a:t>
            </a:r>
            <a:r>
              <a:rPr lang="en-US" i="1" baseline="-25000" dirty="0"/>
              <a:t>i</a:t>
            </a:r>
            <a:r>
              <a:rPr lang="en-US" dirty="0"/>
              <a:t> is the number of occurrences of </a:t>
            </a:r>
            <a:r>
              <a:rPr lang="en-US" i="1" dirty="0"/>
              <a:t>v</a:t>
            </a:r>
            <a:r>
              <a:rPr lang="en-US" i="1" baseline="-25000" dirty="0"/>
              <a:t>i</a:t>
            </a:r>
            <a:r>
              <a:rPr lang="en-US" dirty="0"/>
              <a:t> in </a:t>
            </a:r>
            <a:r>
              <a:rPr lang="en-US" i="1" dirty="0"/>
              <a:t>S</a:t>
            </a:r>
            <a:endParaRPr lang="en-US" dirty="0"/>
          </a:p>
          <a:p>
            <a:pPr lvl="1"/>
            <a:r>
              <a:rPr lang="en-US" dirty="0"/>
              <a:t>(</a:t>
            </a:r>
            <a:r>
              <a:rPr lang="en-US" dirty="0">
                <a:solidFill>
                  <a:srgbClr val="FF0000"/>
                </a:solidFill>
              </a:rPr>
              <a:t>1</a:t>
            </a:r>
            <a:r>
              <a:rPr lang="en-US" dirty="0"/>
              <a:t>,</a:t>
            </a:r>
            <a:r>
              <a:rPr lang="en-US" dirty="0">
                <a:solidFill>
                  <a:srgbClr val="009900"/>
                </a:solidFill>
              </a:rPr>
              <a:t>4</a:t>
            </a:r>
            <a:r>
              <a:rPr lang="en-US" dirty="0"/>
              <a:t>,</a:t>
            </a:r>
            <a:r>
              <a:rPr lang="en-US" dirty="0">
                <a:solidFill>
                  <a:srgbClr val="FF0000"/>
                </a:solidFill>
              </a:rPr>
              <a:t>1</a:t>
            </a:r>
            <a:r>
              <a:rPr lang="en-US" dirty="0"/>
              <a:t>,3,</a:t>
            </a:r>
            <a:r>
              <a:rPr lang="en-US" dirty="0">
                <a:solidFill>
                  <a:srgbClr val="009900"/>
                </a:solidFill>
              </a:rPr>
              <a:t>4</a:t>
            </a:r>
            <a:r>
              <a:rPr lang="en-US" dirty="0"/>
              <a:t>,</a:t>
            </a:r>
            <a:r>
              <a:rPr lang="en-US" dirty="0">
                <a:solidFill>
                  <a:srgbClr val="FF0000"/>
                </a:solidFill>
              </a:rPr>
              <a:t>1</a:t>
            </a:r>
            <a:r>
              <a:rPr lang="en-US" dirty="0"/>
              <a:t>), </a:t>
            </a:r>
            <a:r>
              <a:rPr lang="en-US" i="1" dirty="0"/>
              <a:t>m</a:t>
            </a:r>
            <a:r>
              <a:rPr lang="en-US" i="1" baseline="-25000" dirty="0">
                <a:solidFill>
                  <a:srgbClr val="800000"/>
                </a:solidFill>
              </a:rPr>
              <a:t>1</a:t>
            </a:r>
            <a:r>
              <a:rPr lang="en-US" dirty="0"/>
              <a:t>=3, </a:t>
            </a:r>
            <a:r>
              <a:rPr lang="en-US" i="1" dirty="0"/>
              <a:t>m</a:t>
            </a:r>
            <a:r>
              <a:rPr lang="en-US" i="1" baseline="-25000" dirty="0">
                <a:solidFill>
                  <a:srgbClr val="009900"/>
                </a:solidFill>
              </a:rPr>
              <a:t>2</a:t>
            </a:r>
            <a:r>
              <a:rPr lang="en-US" dirty="0"/>
              <a:t> = 2;</a:t>
            </a:r>
          </a:p>
          <a:p>
            <a:pPr lvl="1"/>
            <a:endParaRPr lang="en-US" dirty="0"/>
          </a:p>
          <a:p>
            <a:r>
              <a:rPr lang="en-US" i="1" dirty="0"/>
              <a:t>k</a:t>
            </a:r>
            <a:r>
              <a:rPr lang="en-US" dirty="0"/>
              <a:t>-</a:t>
            </a:r>
            <a:r>
              <a:rPr lang="en-US" i="1" dirty="0" err="1"/>
              <a:t>th</a:t>
            </a:r>
            <a:r>
              <a:rPr lang="en-US" dirty="0"/>
              <a:t> moment of </a:t>
            </a:r>
            <a:r>
              <a:rPr lang="en-US" i="1" dirty="0"/>
              <a:t>S</a:t>
            </a:r>
            <a:r>
              <a:rPr lang="en-US" dirty="0"/>
              <a:t>:</a:t>
            </a:r>
          </a:p>
          <a:p>
            <a:pPr lvl="1"/>
            <a:r>
              <a:rPr lang="en-US" dirty="0">
                <a:latin typeface="Symbol" charset="2"/>
                <a:cs typeface="Symbol" charset="2"/>
              </a:rPr>
              <a:t>S</a:t>
            </a:r>
            <a:r>
              <a:rPr lang="en-US" baseline="-25000" dirty="0"/>
              <a:t>i=1</a:t>
            </a:r>
            <a:r>
              <a:rPr lang="en-US" baseline="30000" dirty="0"/>
              <a:t>n</a:t>
            </a:r>
            <a:r>
              <a:rPr lang="en-US" dirty="0"/>
              <a:t> (</a:t>
            </a:r>
            <a:r>
              <a:rPr lang="en-US" i="1" dirty="0"/>
              <a:t>m</a:t>
            </a:r>
            <a:r>
              <a:rPr lang="en-US" i="1" baseline="-25000" dirty="0"/>
              <a:t>i</a:t>
            </a:r>
            <a:r>
              <a:rPr lang="en-US" dirty="0"/>
              <a:t>)</a:t>
            </a:r>
            <a:r>
              <a:rPr lang="en-US" i="1" baseline="30000" dirty="0"/>
              <a:t>k</a:t>
            </a:r>
          </a:p>
        </p:txBody>
      </p:sp>
    </p:spTree>
    <p:extLst>
      <p:ext uri="{BB962C8B-B14F-4D97-AF65-F5344CB8AC3E}">
        <p14:creationId xmlns:p14="http://schemas.microsoft.com/office/powerpoint/2010/main" val="3002751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en-US" dirty="0" err="1"/>
              <a:t>th</a:t>
            </a:r>
            <a:r>
              <a:rPr lang="en-US" dirty="0"/>
              <a:t> moments</a:t>
            </a:r>
          </a:p>
        </p:txBody>
      </p:sp>
      <p:sp>
        <p:nvSpPr>
          <p:cNvPr id="3" name="Content Placeholder 2"/>
          <p:cNvSpPr>
            <a:spLocks noGrp="1"/>
          </p:cNvSpPr>
          <p:nvPr>
            <p:ph idx="1"/>
          </p:nvPr>
        </p:nvSpPr>
        <p:spPr/>
        <p:txBody>
          <a:bodyPr>
            <a:normAutofit lnSpcReduction="10000"/>
          </a:bodyPr>
          <a:lstStyle/>
          <a:p>
            <a:r>
              <a:rPr lang="en-US" dirty="0"/>
              <a:t>0-th moment of the stream </a:t>
            </a:r>
            <a:r>
              <a:rPr lang="en-US" b="1" i="1" dirty="0"/>
              <a:t>S</a:t>
            </a:r>
            <a:endParaRPr lang="en-US" dirty="0"/>
          </a:p>
          <a:p>
            <a:pPr lvl="1"/>
            <a:r>
              <a:rPr lang="en-US" dirty="0"/>
              <a:t># of </a:t>
            </a:r>
            <a:r>
              <a:rPr lang="en-US" dirty="0">
                <a:solidFill>
                  <a:srgbClr val="FF0000"/>
                </a:solidFill>
              </a:rPr>
              <a:t>distinct elements </a:t>
            </a:r>
            <a:r>
              <a:rPr lang="en-US" dirty="0"/>
              <a:t>in </a:t>
            </a:r>
            <a:r>
              <a:rPr lang="en-US" b="1" i="1" dirty="0"/>
              <a:t>S</a:t>
            </a:r>
            <a:endParaRPr lang="en-US" dirty="0"/>
          </a:p>
          <a:p>
            <a:pPr lvl="1"/>
            <a:r>
              <a:rPr lang="en-US" b="1" dirty="0"/>
              <a:t>(</a:t>
            </a:r>
            <a:r>
              <a:rPr lang="en-US" b="1" dirty="0">
                <a:solidFill>
                  <a:srgbClr val="FF0000"/>
                </a:solidFill>
              </a:rPr>
              <a:t>1</a:t>
            </a:r>
            <a:r>
              <a:rPr lang="en-US" b="1" dirty="0"/>
              <a:t>, </a:t>
            </a:r>
            <a:r>
              <a:rPr lang="en-US" b="1" dirty="0">
                <a:solidFill>
                  <a:srgbClr val="2642E0"/>
                </a:solidFill>
              </a:rPr>
              <a:t>4</a:t>
            </a:r>
            <a:r>
              <a:rPr lang="en-US" b="1" dirty="0"/>
              <a:t>, </a:t>
            </a:r>
            <a:r>
              <a:rPr lang="en-US" b="1" dirty="0">
                <a:solidFill>
                  <a:srgbClr val="FF0000"/>
                </a:solidFill>
              </a:rPr>
              <a:t>1</a:t>
            </a:r>
            <a:r>
              <a:rPr lang="en-US" b="1" dirty="0"/>
              <a:t>, 3, </a:t>
            </a:r>
            <a:r>
              <a:rPr lang="en-US" b="1" dirty="0">
                <a:solidFill>
                  <a:srgbClr val="2642E0"/>
                </a:solidFill>
              </a:rPr>
              <a:t>4</a:t>
            </a:r>
            <a:r>
              <a:rPr lang="en-US" b="1" dirty="0"/>
              <a:t>, </a:t>
            </a:r>
            <a:r>
              <a:rPr lang="en-US" b="1" dirty="0">
                <a:solidFill>
                  <a:srgbClr val="FF0000"/>
                </a:solidFill>
              </a:rPr>
              <a:t>1</a:t>
            </a:r>
            <a:r>
              <a:rPr lang="en-US" b="1" dirty="0"/>
              <a:t>)</a:t>
            </a:r>
            <a:endParaRPr lang="en-US" dirty="0"/>
          </a:p>
          <a:p>
            <a:r>
              <a:rPr lang="en-US" dirty="0"/>
              <a:t>1</a:t>
            </a:r>
            <a:r>
              <a:rPr lang="en-US" baseline="30000" dirty="0"/>
              <a:t>st</a:t>
            </a:r>
            <a:r>
              <a:rPr lang="en-US" dirty="0"/>
              <a:t>	moment of </a:t>
            </a:r>
            <a:r>
              <a:rPr lang="en-US" b="1" i="1" dirty="0"/>
              <a:t>S</a:t>
            </a:r>
            <a:endParaRPr lang="en-US" dirty="0"/>
          </a:p>
          <a:p>
            <a:pPr lvl="1"/>
            <a:r>
              <a:rPr lang="en-US" dirty="0">
                <a:solidFill>
                  <a:srgbClr val="FF0000"/>
                </a:solidFill>
              </a:rPr>
              <a:t>Length</a:t>
            </a:r>
            <a:r>
              <a:rPr lang="en-US" dirty="0"/>
              <a:t> of </a:t>
            </a:r>
            <a:r>
              <a:rPr lang="en-US" b="1" i="1" dirty="0"/>
              <a:t>S</a:t>
            </a:r>
            <a:endParaRPr lang="en-US" dirty="0"/>
          </a:p>
          <a:p>
            <a:pPr lvl="1"/>
            <a:endParaRPr lang="en-US" dirty="0"/>
          </a:p>
          <a:p>
            <a:r>
              <a:rPr lang="en-US" dirty="0"/>
              <a:t>2</a:t>
            </a:r>
            <a:r>
              <a:rPr lang="en-US" baseline="30000" dirty="0"/>
              <a:t>nd</a:t>
            </a:r>
            <a:r>
              <a:rPr lang="en-US" dirty="0"/>
              <a:t>	moment of </a:t>
            </a:r>
            <a:r>
              <a:rPr lang="en-US" b="1" i="1" dirty="0"/>
              <a:t>S </a:t>
            </a:r>
            <a:r>
              <a:rPr lang="en-US" dirty="0"/>
              <a:t>: </a:t>
            </a:r>
            <a:r>
              <a:rPr lang="en-US" dirty="0">
                <a:solidFill>
                  <a:srgbClr val="FF0000"/>
                </a:solidFill>
              </a:rPr>
              <a:t>sum of squared frequencies</a:t>
            </a:r>
          </a:p>
          <a:p>
            <a:pPr lvl="1"/>
            <a:r>
              <a:rPr lang="en-US" dirty="0">
                <a:solidFill>
                  <a:srgbClr val="FF0000"/>
                </a:solidFill>
              </a:rPr>
              <a:t>Surprise number</a:t>
            </a:r>
            <a:r>
              <a:rPr lang="en-US" dirty="0"/>
              <a:t>, measuring </a:t>
            </a:r>
            <a:r>
              <a:rPr lang="en-US" dirty="0">
                <a:solidFill>
                  <a:srgbClr val="2642E0"/>
                </a:solidFill>
              </a:rPr>
              <a:t>the </a:t>
            </a:r>
            <a:r>
              <a:rPr lang="en-US" b="1" i="1" dirty="0">
                <a:solidFill>
                  <a:srgbClr val="2642E0"/>
                </a:solidFill>
              </a:rPr>
              <a:t>evenness</a:t>
            </a:r>
            <a:r>
              <a:rPr lang="en-US" dirty="0">
                <a:solidFill>
                  <a:srgbClr val="2642E0"/>
                </a:solidFill>
              </a:rPr>
              <a:t> of distribution of elements </a:t>
            </a:r>
            <a:r>
              <a:rPr lang="en-US" dirty="0"/>
              <a:t>in </a:t>
            </a:r>
            <a:r>
              <a:rPr lang="en-US" b="1" i="1" dirty="0"/>
              <a: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pic>
        <p:nvPicPr>
          <p:cNvPr id="5" name="Picture 4"/>
          <p:cNvPicPr>
            <a:picLocks noChangeAspect="1"/>
          </p:cNvPicPr>
          <p:nvPr/>
        </p:nvPicPr>
        <p:blipFill>
          <a:blip r:embed="rId2"/>
          <a:stretch>
            <a:fillRect/>
          </a:stretch>
        </p:blipFill>
        <p:spPr>
          <a:xfrm>
            <a:off x="5334000" y="2971800"/>
            <a:ext cx="3219450" cy="990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04525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Running averages</a:t>
            </a:r>
          </a:p>
        </p:txBody>
      </p:sp>
      <p:sp>
        <p:nvSpPr>
          <p:cNvPr id="3" name="Content Placeholder 2"/>
          <p:cNvSpPr>
            <a:spLocks noGrp="1"/>
          </p:cNvSpPr>
          <p:nvPr>
            <p:ph idx="1"/>
          </p:nvPr>
        </p:nvSpPr>
        <p:spPr/>
        <p:txBody>
          <a:bodyPr/>
          <a:lstStyle/>
          <a:p>
            <a:r>
              <a:rPr lang="en-US" dirty="0">
                <a:solidFill>
                  <a:srgbClr val="009900"/>
                </a:solidFill>
              </a:rPr>
              <a:t>Given a window of size </a:t>
            </a:r>
            <a:r>
              <a:rPr lang="en-US" i="1" dirty="0">
                <a:solidFill>
                  <a:srgbClr val="009900"/>
                </a:solidFill>
              </a:rPr>
              <a:t>N</a:t>
            </a:r>
          </a:p>
          <a:p>
            <a:pPr lvl="1"/>
            <a:r>
              <a:rPr lang="en-US" dirty="0"/>
              <a:t>Report the </a:t>
            </a:r>
            <a:r>
              <a:rPr lang="en-US" dirty="0">
                <a:solidFill>
                  <a:srgbClr val="009900"/>
                </a:solidFill>
              </a:rPr>
              <a:t>average of values </a:t>
            </a:r>
            <a:r>
              <a:rPr lang="en-US" dirty="0">
                <a:solidFill>
                  <a:srgbClr val="FF0000"/>
                </a:solidFill>
              </a:rPr>
              <a:t>in the window </a:t>
            </a:r>
            <a:r>
              <a:rPr lang="en-US" dirty="0">
                <a:solidFill>
                  <a:srgbClr val="0070C0"/>
                </a:solidFill>
              </a:rPr>
              <a:t>whenever a value arrives</a:t>
            </a:r>
          </a:p>
          <a:p>
            <a:pPr lvl="1"/>
            <a:r>
              <a:rPr lang="en-US" i="1" dirty="0"/>
              <a:t>N </a:t>
            </a:r>
            <a:r>
              <a:rPr lang="en-US" dirty="0"/>
              <a:t>is </a:t>
            </a:r>
            <a:r>
              <a:rPr lang="en-US" dirty="0">
                <a:solidFill>
                  <a:srgbClr val="FF0000"/>
                </a:solidFill>
              </a:rPr>
              <a:t>so large </a:t>
            </a:r>
            <a:r>
              <a:rPr lang="en-US" dirty="0"/>
              <a:t>that we can not store all tuples in the window</a:t>
            </a:r>
          </a:p>
          <a:p>
            <a:pPr lvl="1"/>
            <a:endParaRPr lang="en-US" dirty="0"/>
          </a:p>
          <a:p>
            <a:r>
              <a:rPr lang="en-US" dirty="0"/>
              <a:t>What is the type of this query?</a:t>
            </a:r>
          </a:p>
          <a:p>
            <a:r>
              <a:rPr lang="en-US" dirty="0"/>
              <a:t>How to do this?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91235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Surprise number</a:t>
            </a:r>
          </a:p>
        </p:txBody>
      </p:sp>
      <p:sp>
        <p:nvSpPr>
          <p:cNvPr id="3" name="Content Placeholder 2"/>
          <p:cNvSpPr>
            <a:spLocks noGrp="1"/>
          </p:cNvSpPr>
          <p:nvPr>
            <p:ph idx="1"/>
          </p:nvPr>
        </p:nvSpPr>
        <p:spPr/>
        <p:txBody>
          <a:bodyPr/>
          <a:lstStyle/>
          <a:p>
            <a:r>
              <a:rPr lang="en-US" dirty="0"/>
              <a:t>Steam of 100 elements, </a:t>
            </a:r>
            <a:r>
              <a:rPr lang="en-US" dirty="0">
                <a:solidFill>
                  <a:srgbClr val="FF0000"/>
                </a:solidFill>
              </a:rPr>
              <a:t>11</a:t>
            </a:r>
            <a:r>
              <a:rPr lang="en-US" dirty="0"/>
              <a:t> values appeared</a:t>
            </a:r>
          </a:p>
          <a:p>
            <a:endParaRPr lang="en-US" dirty="0"/>
          </a:p>
          <a:p>
            <a:r>
              <a:rPr lang="en-US" dirty="0"/>
              <a:t>Unsurprising: </a:t>
            </a:r>
            <a:r>
              <a:rPr lang="en-US" i="1" dirty="0"/>
              <a:t>m</a:t>
            </a:r>
            <a:r>
              <a:rPr lang="en-US" i="1" baseline="-25000" dirty="0"/>
              <a:t>i </a:t>
            </a:r>
            <a:r>
              <a:rPr lang="en-US" dirty="0"/>
              <a:t>=10, 9, 9, 9, 9, 9, 9, 9, 9, 9, 9</a:t>
            </a:r>
          </a:p>
          <a:p>
            <a:pPr lvl="1"/>
            <a:r>
              <a:rPr lang="en-US" dirty="0"/>
              <a:t>Surprise number = 10</a:t>
            </a:r>
            <a:r>
              <a:rPr lang="en-US" baseline="30000" dirty="0"/>
              <a:t>2</a:t>
            </a:r>
            <a:r>
              <a:rPr lang="en-US" dirty="0"/>
              <a:t> + 10 * 9</a:t>
            </a:r>
            <a:r>
              <a:rPr lang="en-US" baseline="30000" dirty="0"/>
              <a:t>2</a:t>
            </a:r>
            <a:r>
              <a:rPr lang="en-US" dirty="0"/>
              <a:t> = 910</a:t>
            </a:r>
          </a:p>
          <a:p>
            <a:pPr lvl="1"/>
            <a:endParaRPr lang="en-US" dirty="0"/>
          </a:p>
          <a:p>
            <a:r>
              <a:rPr lang="en-US" dirty="0"/>
              <a:t>Surprising: 90, 1, 1, 1, 1, 1, 1, 1, 1, 1, 1</a:t>
            </a:r>
          </a:p>
          <a:p>
            <a:pPr lvl="1"/>
            <a:r>
              <a:rPr lang="en-US" dirty="0"/>
              <a:t>Surprise number = 90</a:t>
            </a:r>
            <a:r>
              <a:rPr lang="en-US" baseline="30000" dirty="0"/>
              <a:t>2</a:t>
            </a:r>
            <a:r>
              <a:rPr lang="en-US" dirty="0"/>
              <a:t> + 10 * 1</a:t>
            </a:r>
            <a:r>
              <a:rPr lang="en-US" baseline="30000" dirty="0"/>
              <a:t>2</a:t>
            </a:r>
            <a:r>
              <a:rPr lang="en-US" dirty="0"/>
              <a:t> = 8,110</a:t>
            </a:r>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pic>
        <p:nvPicPr>
          <p:cNvPr id="5" name="Picture 4">
            <a:extLst>
              <a:ext uri="{FF2B5EF4-FFF2-40B4-BE49-F238E27FC236}">
                <a16:creationId xmlns:a16="http://schemas.microsoft.com/office/drawing/2014/main" id="{1AFFD08B-8B82-4146-8ED7-005C76398DAF}"/>
              </a:ext>
            </a:extLst>
          </p:cNvPr>
          <p:cNvPicPr>
            <a:picLocks noChangeAspect="1"/>
          </p:cNvPicPr>
          <p:nvPr/>
        </p:nvPicPr>
        <p:blipFill>
          <a:blip r:embed="rId2"/>
          <a:stretch>
            <a:fillRect/>
          </a:stretch>
        </p:blipFill>
        <p:spPr>
          <a:xfrm>
            <a:off x="7010400" y="3733800"/>
            <a:ext cx="1981200" cy="609600"/>
          </a:xfrm>
          <a:prstGeom prst="rect">
            <a:avLst/>
          </a:prstGeom>
        </p:spPr>
      </p:pic>
      <p:cxnSp>
        <p:nvCxnSpPr>
          <p:cNvPr id="7" name="Straight Arrow Connector 6">
            <a:extLst>
              <a:ext uri="{FF2B5EF4-FFF2-40B4-BE49-F238E27FC236}">
                <a16:creationId xmlns:a16="http://schemas.microsoft.com/office/drawing/2014/main" id="{6FC99F84-05F8-AD4C-B41D-14AB1C53A258}"/>
              </a:ext>
            </a:extLst>
          </p:cNvPr>
          <p:cNvCxnSpPr/>
          <p:nvPr/>
        </p:nvCxnSpPr>
        <p:spPr>
          <a:xfrm flipH="1">
            <a:off x="4114800" y="2057400"/>
            <a:ext cx="9906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A23CA19-1141-984F-A091-09C796091A02}"/>
              </a:ext>
            </a:extLst>
          </p:cNvPr>
          <p:cNvCxnSpPr>
            <a:cxnSpLocks/>
          </p:cNvCxnSpPr>
          <p:nvPr/>
        </p:nvCxnSpPr>
        <p:spPr>
          <a:xfrm flipH="1">
            <a:off x="4572000" y="2057400"/>
            <a:ext cx="5334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8F5573-4DF7-7D4D-A6A2-18AA4575DCD3}"/>
              </a:ext>
            </a:extLst>
          </p:cNvPr>
          <p:cNvCxnSpPr>
            <a:cxnSpLocks/>
          </p:cNvCxnSpPr>
          <p:nvPr/>
        </p:nvCxnSpPr>
        <p:spPr>
          <a:xfrm flipH="1">
            <a:off x="4914900" y="2057400"/>
            <a:ext cx="1905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E70F2C4-5D8E-5A4F-8D46-D489935CBF1A}"/>
              </a:ext>
            </a:extLst>
          </p:cNvPr>
          <p:cNvCxnSpPr>
            <a:cxnSpLocks/>
          </p:cNvCxnSpPr>
          <p:nvPr/>
        </p:nvCxnSpPr>
        <p:spPr>
          <a:xfrm>
            <a:off x="5105400" y="2057400"/>
            <a:ext cx="2971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5B4F278-3D0F-F745-97D6-9757EF47415B}"/>
              </a:ext>
            </a:extLst>
          </p:cNvPr>
          <p:cNvCxnSpPr>
            <a:cxnSpLocks/>
          </p:cNvCxnSpPr>
          <p:nvPr/>
        </p:nvCxnSpPr>
        <p:spPr>
          <a:xfrm>
            <a:off x="5105400" y="2057400"/>
            <a:ext cx="2633241" cy="93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0A07CC4-66A8-084D-8034-F77175ACCDB7}"/>
              </a:ext>
            </a:extLst>
          </p:cNvPr>
          <p:cNvSpPr txBox="1"/>
          <p:nvPr/>
        </p:nvSpPr>
        <p:spPr>
          <a:xfrm>
            <a:off x="5032731" y="2341443"/>
            <a:ext cx="780983" cy="369332"/>
          </a:xfrm>
          <a:prstGeom prst="rect">
            <a:avLst/>
          </a:prstGeom>
          <a:noFill/>
        </p:spPr>
        <p:txBody>
          <a:bodyPr wrap="none" rtlCol="0">
            <a:spAutoFit/>
          </a:bodyPr>
          <a:lstStyle/>
          <a:p>
            <a:r>
              <a:rPr lang="en-US" dirty="0"/>
              <a:t>… … …</a:t>
            </a:r>
          </a:p>
        </p:txBody>
      </p:sp>
    </p:spTree>
    <p:extLst>
      <p:ext uri="{BB962C8B-B14F-4D97-AF65-F5344CB8AC3E}">
        <p14:creationId xmlns:p14="http://schemas.microsoft.com/office/powerpoint/2010/main" val="34870499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Estimating </a:t>
            </a:r>
            <a:r>
              <a:rPr lang="en-US" dirty="0">
                <a:solidFill>
                  <a:srgbClr val="FF0000"/>
                </a:solidFill>
              </a:rPr>
              <a:t>2</a:t>
            </a:r>
            <a:r>
              <a:rPr lang="en-US" baseline="30000" dirty="0">
                <a:solidFill>
                  <a:srgbClr val="FF0000"/>
                </a:solidFill>
              </a:rPr>
              <a:t>nd</a:t>
            </a:r>
            <a:r>
              <a:rPr lang="en-US" dirty="0">
                <a:solidFill>
                  <a:srgbClr val="FF0000"/>
                </a:solidFill>
              </a:rPr>
              <a:t> moment </a:t>
            </a:r>
            <a:r>
              <a:rPr lang="en-US" dirty="0"/>
              <a:t>of a stream of length </a:t>
            </a:r>
            <a:r>
              <a:rPr lang="en-US" i="1" dirty="0"/>
              <a:t>n</a:t>
            </a:r>
          </a:p>
          <a:p>
            <a:r>
              <a:rPr lang="en-US" dirty="0"/>
              <a:t>Pick k random numbers between 1 to </a:t>
            </a:r>
            <a:r>
              <a:rPr lang="en-US" i="1" dirty="0"/>
              <a:t>n</a:t>
            </a:r>
          </a:p>
          <a:p>
            <a:r>
              <a:rPr lang="en-US" dirty="0"/>
              <a:t>For each, construct a variable X at position </a:t>
            </a:r>
            <a:r>
              <a:rPr lang="en-US" i="1" dirty="0"/>
              <a:t>t</a:t>
            </a:r>
          </a:p>
          <a:p>
            <a:pPr lvl="1"/>
            <a:r>
              <a:rPr lang="en-US" dirty="0"/>
              <a:t>Record its </a:t>
            </a:r>
            <a:r>
              <a:rPr lang="en-US" u="sng" dirty="0"/>
              <a:t>count from position </a:t>
            </a:r>
            <a:r>
              <a:rPr lang="en-US" i="1" u="sng" dirty="0"/>
              <a:t>t</a:t>
            </a:r>
            <a:r>
              <a:rPr lang="en-US" u="sng" dirty="0"/>
              <a:t> onwards to </a:t>
            </a:r>
            <a:r>
              <a:rPr lang="en-US" i="1" u="sng" dirty="0"/>
              <a:t>n</a:t>
            </a:r>
            <a:r>
              <a:rPr lang="en-US" dirty="0"/>
              <a:t> </a:t>
            </a:r>
            <a:br>
              <a:rPr lang="en-US" dirty="0"/>
            </a:br>
            <a:r>
              <a:rPr lang="en-US" dirty="0"/>
              <a:t>as </a:t>
            </a:r>
            <a:r>
              <a:rPr lang="en-US" dirty="0" err="1"/>
              <a:t>X.value</a:t>
            </a:r>
            <a:endParaRPr lang="en-US" dirty="0"/>
          </a:p>
          <a:p>
            <a:r>
              <a:rPr lang="en-US" dirty="0"/>
              <a:t>Estimate</a:t>
            </a:r>
          </a:p>
          <a:p>
            <a:pPr lvl="1"/>
            <a:r>
              <a:rPr lang="en-US" dirty="0"/>
              <a:t>Explain next </a:t>
            </a:r>
          </a:p>
        </p:txBody>
      </p:sp>
      <p:sp>
        <p:nvSpPr>
          <p:cNvPr id="2" name="Title 1"/>
          <p:cNvSpPr>
            <a:spLocks noGrp="1"/>
          </p:cNvSpPr>
          <p:nvPr>
            <p:ph type="title"/>
          </p:nvPr>
        </p:nvSpPr>
        <p:spPr/>
        <p:txBody>
          <a:bodyPr>
            <a:normAutofit fontScale="90000"/>
          </a:bodyPr>
          <a:lstStyle/>
          <a:p>
            <a:r>
              <a:rPr lang="en-US" dirty="0"/>
              <a:t>AMS (</a:t>
            </a:r>
            <a:r>
              <a:rPr lang="en-US" dirty="0" err="1"/>
              <a:t>Alon</a:t>
            </a:r>
            <a:r>
              <a:rPr lang="en-US" dirty="0"/>
              <a:t>-Matias-</a:t>
            </a:r>
            <a:r>
              <a:rPr lang="en-US" dirty="0" err="1"/>
              <a:t>Szegedy</a:t>
            </a:r>
            <a:r>
              <a:rPr lang="en-US" dirty="0"/>
              <a:t>) Algorithm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pic>
        <p:nvPicPr>
          <p:cNvPr id="5" name="Picture 4"/>
          <p:cNvPicPr>
            <a:picLocks noChangeAspect="1"/>
          </p:cNvPicPr>
          <p:nvPr/>
        </p:nvPicPr>
        <p:blipFill>
          <a:blip r:embed="rId2"/>
          <a:stretch>
            <a:fillRect/>
          </a:stretch>
        </p:blipFill>
        <p:spPr>
          <a:xfrm>
            <a:off x="2438400" y="4343400"/>
            <a:ext cx="5181600" cy="624169"/>
          </a:xfrm>
          <a:prstGeom prst="rect">
            <a:avLst/>
          </a:prstGeom>
        </p:spPr>
      </p:pic>
    </p:spTree>
    <p:extLst>
      <p:ext uri="{BB962C8B-B14F-4D97-AF65-F5344CB8AC3E}">
        <p14:creationId xmlns:p14="http://schemas.microsoft.com/office/powerpoint/2010/main" val="30732024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Stream: </a:t>
            </a:r>
            <a:r>
              <a:rPr lang="pt-BR" dirty="0"/>
              <a:t>a, b, </a:t>
            </a:r>
            <a:r>
              <a:rPr lang="pt-BR" dirty="0">
                <a:solidFill>
                  <a:srgbClr val="FF0000"/>
                </a:solidFill>
              </a:rPr>
              <a:t>c</a:t>
            </a:r>
            <a:r>
              <a:rPr lang="pt-BR" dirty="0"/>
              <a:t>, b, d, a, c, </a:t>
            </a:r>
            <a:r>
              <a:rPr lang="pt-BR" dirty="0">
                <a:solidFill>
                  <a:srgbClr val="FF0000"/>
                </a:solidFill>
              </a:rPr>
              <a:t>d</a:t>
            </a:r>
            <a:r>
              <a:rPr lang="pt-BR" dirty="0"/>
              <a:t>, a, b, d, c, </a:t>
            </a:r>
            <a:r>
              <a:rPr lang="pt-BR" dirty="0">
                <a:solidFill>
                  <a:srgbClr val="FF0000"/>
                </a:solidFill>
              </a:rPr>
              <a:t>a</a:t>
            </a:r>
            <a:r>
              <a:rPr lang="pt-BR" dirty="0"/>
              <a:t>, a, b</a:t>
            </a:r>
          </a:p>
          <a:p>
            <a:pPr lvl="1"/>
            <a:r>
              <a:rPr lang="pt-BR" dirty="0"/>
              <a:t>Stream length n = 15</a:t>
            </a:r>
          </a:p>
          <a:p>
            <a:pPr lvl="1"/>
            <a:r>
              <a:rPr lang="pt-BR" b="1" dirty="0"/>
              <a:t>a</a:t>
            </a:r>
            <a:r>
              <a:rPr lang="pt-BR" dirty="0"/>
              <a:t> occurs 5 times</a:t>
            </a:r>
          </a:p>
          <a:p>
            <a:pPr lvl="1"/>
            <a:r>
              <a:rPr lang="en-US" b="1" dirty="0"/>
              <a:t>b</a:t>
            </a:r>
            <a:r>
              <a:rPr lang="en-US" dirty="0"/>
              <a:t> occurs 4 times</a:t>
            </a:r>
          </a:p>
          <a:p>
            <a:pPr lvl="1"/>
            <a:r>
              <a:rPr lang="en-US" b="1" dirty="0"/>
              <a:t>c</a:t>
            </a:r>
            <a:r>
              <a:rPr lang="en-US" dirty="0"/>
              <a:t> occurs 3 times</a:t>
            </a:r>
          </a:p>
          <a:p>
            <a:pPr lvl="1"/>
            <a:r>
              <a:rPr lang="en-US" b="1" dirty="0"/>
              <a:t>d</a:t>
            </a:r>
            <a:r>
              <a:rPr lang="en-US" dirty="0"/>
              <a:t> occurs 3 times</a:t>
            </a:r>
          </a:p>
          <a:p>
            <a:r>
              <a:rPr lang="en-US" dirty="0"/>
              <a:t>2</a:t>
            </a:r>
            <a:r>
              <a:rPr lang="en-US" baseline="30000" dirty="0"/>
              <a:t>nd</a:t>
            </a:r>
            <a:r>
              <a:rPr lang="en-US" dirty="0"/>
              <a:t> moment = 5</a:t>
            </a:r>
            <a:r>
              <a:rPr lang="en-US" baseline="30000" dirty="0"/>
              <a:t>2</a:t>
            </a:r>
            <a:r>
              <a:rPr lang="en-US" dirty="0"/>
              <a:t> + 4</a:t>
            </a:r>
            <a:r>
              <a:rPr lang="en-US" baseline="30000" dirty="0"/>
              <a:t>2</a:t>
            </a:r>
            <a:r>
              <a:rPr lang="en-US" dirty="0"/>
              <a:t> + 3</a:t>
            </a:r>
            <a:r>
              <a:rPr lang="en-US" baseline="30000" dirty="0"/>
              <a:t>2</a:t>
            </a:r>
            <a:r>
              <a:rPr lang="en-US" dirty="0"/>
              <a:t> + 3</a:t>
            </a:r>
            <a:r>
              <a:rPr lang="en-US" baseline="30000" dirty="0"/>
              <a:t>2 </a:t>
            </a:r>
            <a:r>
              <a:rPr lang="en-US" dirty="0"/>
              <a:t>= 59</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8716287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variables</a:t>
            </a:r>
          </a:p>
        </p:txBody>
      </p:sp>
      <p:sp>
        <p:nvSpPr>
          <p:cNvPr id="3" name="Content Placeholder 2"/>
          <p:cNvSpPr>
            <a:spLocks noGrp="1"/>
          </p:cNvSpPr>
          <p:nvPr>
            <p:ph idx="1"/>
          </p:nvPr>
        </p:nvSpPr>
        <p:spPr>
          <a:xfrm>
            <a:off x="457200" y="1600200"/>
            <a:ext cx="8382000" cy="4525963"/>
          </a:xfrm>
        </p:spPr>
        <p:txBody>
          <a:bodyPr>
            <a:normAutofit/>
          </a:bodyPr>
          <a:lstStyle/>
          <a:p>
            <a:r>
              <a:rPr lang="en-US" dirty="0"/>
              <a:t>Each random variable X records:</a:t>
            </a:r>
          </a:p>
          <a:p>
            <a:pPr lvl="1"/>
            <a:r>
              <a:rPr lang="en-US" dirty="0" err="1"/>
              <a:t>X.element</a:t>
            </a:r>
            <a:r>
              <a:rPr lang="en-US" dirty="0"/>
              <a:t>: element in </a:t>
            </a:r>
            <a:r>
              <a:rPr lang="en-US" b="1" i="1" dirty="0"/>
              <a:t>X</a:t>
            </a:r>
          </a:p>
          <a:p>
            <a:pPr lvl="1"/>
            <a:r>
              <a:rPr lang="en-US" dirty="0" err="1"/>
              <a:t>X.value</a:t>
            </a:r>
            <a:r>
              <a:rPr lang="en-US" dirty="0"/>
              <a:t>: # of occurrences of </a:t>
            </a:r>
            <a:r>
              <a:rPr lang="en-US" b="1" i="1" dirty="0"/>
              <a:t>X</a:t>
            </a:r>
            <a:r>
              <a:rPr lang="en-US" dirty="0"/>
              <a:t> from </a:t>
            </a:r>
            <a:r>
              <a:rPr lang="en-US" dirty="0">
                <a:solidFill>
                  <a:srgbClr val="2642E0"/>
                </a:solidFill>
              </a:rPr>
              <a:t>time </a:t>
            </a:r>
            <a:r>
              <a:rPr lang="en-US" b="1" i="1" dirty="0">
                <a:solidFill>
                  <a:srgbClr val="2642E0"/>
                </a:solidFill>
              </a:rPr>
              <a:t>t</a:t>
            </a:r>
            <a:r>
              <a:rPr lang="en-US" dirty="0">
                <a:solidFill>
                  <a:srgbClr val="2642E0"/>
                </a:solidFill>
              </a:rPr>
              <a:t> to </a:t>
            </a:r>
            <a:r>
              <a:rPr lang="en-US" b="1" i="1" dirty="0">
                <a:solidFill>
                  <a:srgbClr val="2642E0"/>
                </a:solidFill>
              </a:rPr>
              <a:t>n</a:t>
            </a:r>
          </a:p>
          <a:p>
            <a:pPr lvl="1"/>
            <a:endParaRPr lang="en-US" dirty="0"/>
          </a:p>
          <a:p>
            <a:r>
              <a:rPr lang="en-US" dirty="0" err="1"/>
              <a:t>X.value</a:t>
            </a:r>
            <a:r>
              <a:rPr lang="en-US" dirty="0"/>
              <a:t> = 1, at time </a:t>
            </a:r>
            <a:r>
              <a:rPr lang="en-US" i="1" dirty="0"/>
              <a:t>t</a:t>
            </a:r>
            <a:r>
              <a:rPr lang="en-US" dirty="0"/>
              <a:t> </a:t>
            </a:r>
          </a:p>
          <a:p>
            <a:pPr lvl="1"/>
            <a:r>
              <a:rPr lang="en-US" sz="2400" dirty="0"/>
              <a:t>At time t, we have the 1</a:t>
            </a:r>
            <a:r>
              <a:rPr lang="en-US" sz="2400" baseline="30000" dirty="0"/>
              <a:t>st</a:t>
            </a:r>
            <a:r>
              <a:rPr lang="en-US" sz="2400" dirty="0"/>
              <a:t> encounter of this element</a:t>
            </a:r>
            <a:endParaRPr lang="en-US" sz="2400" i="1" dirty="0"/>
          </a:p>
          <a:p>
            <a:r>
              <a:rPr lang="en-US" dirty="0" err="1"/>
              <a:t>X.value</a:t>
            </a:r>
            <a:r>
              <a:rPr lang="en-US" dirty="0"/>
              <a:t>++, when another </a:t>
            </a:r>
            <a:r>
              <a:rPr lang="en-US" dirty="0" err="1"/>
              <a:t>X.element</a:t>
            </a:r>
            <a:r>
              <a:rPr lang="en-US" dirty="0"/>
              <a:t> is seen</a:t>
            </a:r>
          </a:p>
          <a:p>
            <a:endParaRPr lang="en-US" dirty="0"/>
          </a:p>
          <a:p>
            <a:pPr lvl="1"/>
            <a:endParaRPr lang="en-US" dirty="0"/>
          </a:p>
          <a:p>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28131319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variables</a:t>
            </a:r>
          </a:p>
        </p:txBody>
      </p:sp>
      <p:sp>
        <p:nvSpPr>
          <p:cNvPr id="3" name="Content Placeholder 2"/>
          <p:cNvSpPr>
            <a:spLocks noGrp="1"/>
          </p:cNvSpPr>
          <p:nvPr>
            <p:ph idx="1"/>
          </p:nvPr>
        </p:nvSpPr>
        <p:spPr/>
        <p:txBody>
          <a:bodyPr/>
          <a:lstStyle/>
          <a:p>
            <a:r>
              <a:rPr lang="en-US" dirty="0"/>
              <a:t>Stream: </a:t>
            </a:r>
            <a:r>
              <a:rPr lang="pt-BR" dirty="0"/>
              <a:t>a, b, </a:t>
            </a:r>
            <a:r>
              <a:rPr lang="pt-BR" dirty="0">
                <a:solidFill>
                  <a:srgbClr val="FF0000"/>
                </a:solidFill>
              </a:rPr>
              <a:t>c</a:t>
            </a:r>
            <a:r>
              <a:rPr lang="pt-BR" dirty="0"/>
              <a:t>, b, d, a, c, </a:t>
            </a:r>
            <a:r>
              <a:rPr lang="pt-BR" dirty="0">
                <a:solidFill>
                  <a:srgbClr val="FF0000"/>
                </a:solidFill>
              </a:rPr>
              <a:t>d</a:t>
            </a:r>
            <a:r>
              <a:rPr lang="pt-BR" dirty="0"/>
              <a:t>, a, b, d, c, </a:t>
            </a:r>
            <a:r>
              <a:rPr lang="pt-BR" dirty="0">
                <a:solidFill>
                  <a:srgbClr val="FF0000"/>
                </a:solidFill>
              </a:rPr>
              <a:t>a</a:t>
            </a:r>
            <a:r>
              <a:rPr lang="pt-BR" dirty="0"/>
              <a:t>, a, b</a:t>
            </a:r>
          </a:p>
          <a:p>
            <a:pPr marL="0" indent="0">
              <a:buNone/>
            </a:pPr>
            <a:r>
              <a:rPr lang="en-US" dirty="0"/>
              <a:t>	         </a:t>
            </a:r>
          </a:p>
          <a:p>
            <a:r>
              <a:rPr lang="en-US" dirty="0"/>
              <a:t>Suppose we keep three variables: X</a:t>
            </a:r>
            <a:r>
              <a:rPr lang="en-US" baseline="-25000" dirty="0"/>
              <a:t>1</a:t>
            </a:r>
            <a:r>
              <a:rPr lang="en-US" dirty="0"/>
              <a:t>, X</a:t>
            </a:r>
            <a:r>
              <a:rPr lang="en-US" baseline="-25000" dirty="0"/>
              <a:t>2</a:t>
            </a:r>
            <a:r>
              <a:rPr lang="en-US" dirty="0"/>
              <a:t>, X</a:t>
            </a:r>
            <a:r>
              <a:rPr lang="en-US" baseline="-25000" dirty="0"/>
              <a:t>3</a:t>
            </a:r>
          </a:p>
          <a:p>
            <a:pPr lvl="1"/>
            <a:r>
              <a:rPr lang="en-US" dirty="0"/>
              <a:t>Introduced at position: 3, 8, and 13</a:t>
            </a:r>
          </a:p>
          <a:p>
            <a:endParaRPr lang="en-US" dirty="0"/>
          </a:p>
          <a:p>
            <a:r>
              <a:rPr lang="en-US" dirty="0"/>
              <a:t>Position 3: X</a:t>
            </a:r>
            <a:r>
              <a:rPr lang="en-US" baseline="-25000" dirty="0"/>
              <a:t>1</a:t>
            </a:r>
            <a:r>
              <a:rPr lang="en-US" dirty="0"/>
              <a:t>.element = c, X</a:t>
            </a:r>
            <a:r>
              <a:rPr lang="en-US" baseline="-25000" dirty="0"/>
              <a:t>1</a:t>
            </a:r>
            <a:r>
              <a:rPr lang="en-US" dirty="0"/>
              <a:t>.value = 1</a:t>
            </a:r>
          </a:p>
          <a:p>
            <a:r>
              <a:rPr lang="en-US" dirty="0"/>
              <a:t>Position 7: X</a:t>
            </a:r>
            <a:r>
              <a:rPr lang="en-US" baseline="-25000" dirty="0"/>
              <a:t>1</a:t>
            </a:r>
            <a:r>
              <a:rPr lang="en-US" dirty="0"/>
              <a:t>.value = 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10" name="TextBox 9"/>
          <p:cNvSpPr txBox="1"/>
          <p:nvPr/>
        </p:nvSpPr>
        <p:spPr>
          <a:xfrm>
            <a:off x="3049557" y="2360096"/>
            <a:ext cx="301686" cy="369332"/>
          </a:xfrm>
          <a:prstGeom prst="rect">
            <a:avLst/>
          </a:prstGeom>
          <a:noFill/>
        </p:spPr>
        <p:txBody>
          <a:bodyPr wrap="none" rtlCol="0">
            <a:spAutoFit/>
          </a:bodyPr>
          <a:lstStyle/>
          <a:p>
            <a:r>
              <a:rPr lang="en-US" dirty="0"/>
              <a:t>3</a:t>
            </a:r>
          </a:p>
        </p:txBody>
      </p:sp>
      <p:cxnSp>
        <p:nvCxnSpPr>
          <p:cNvPr id="11" name="Straight Arrow Connector 10"/>
          <p:cNvCxnSpPr/>
          <p:nvPr/>
        </p:nvCxnSpPr>
        <p:spPr>
          <a:xfrm flipV="1">
            <a:off x="3200400"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29200" y="2362200"/>
            <a:ext cx="301686" cy="369332"/>
          </a:xfrm>
          <a:prstGeom prst="rect">
            <a:avLst/>
          </a:prstGeom>
          <a:noFill/>
        </p:spPr>
        <p:txBody>
          <a:bodyPr wrap="none" rtlCol="0">
            <a:spAutoFit/>
          </a:bodyPr>
          <a:lstStyle/>
          <a:p>
            <a:r>
              <a:rPr lang="en-US" dirty="0"/>
              <a:t>8</a:t>
            </a:r>
          </a:p>
        </p:txBody>
      </p:sp>
      <p:cxnSp>
        <p:nvCxnSpPr>
          <p:cNvPr id="13" name="Straight Arrow Connector 12"/>
          <p:cNvCxnSpPr/>
          <p:nvPr/>
        </p:nvCxnSpPr>
        <p:spPr>
          <a:xfrm flipV="1">
            <a:off x="5181600"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39054" y="2362200"/>
            <a:ext cx="418704" cy="369332"/>
          </a:xfrm>
          <a:prstGeom prst="rect">
            <a:avLst/>
          </a:prstGeom>
          <a:noFill/>
        </p:spPr>
        <p:txBody>
          <a:bodyPr wrap="none" rtlCol="0">
            <a:spAutoFit/>
          </a:bodyPr>
          <a:lstStyle/>
          <a:p>
            <a:r>
              <a:rPr lang="en-US" dirty="0"/>
              <a:t>13</a:t>
            </a:r>
          </a:p>
        </p:txBody>
      </p:sp>
      <p:cxnSp>
        <p:nvCxnSpPr>
          <p:cNvPr id="15" name="Straight Arrow Connector 14"/>
          <p:cNvCxnSpPr/>
          <p:nvPr/>
        </p:nvCxnSpPr>
        <p:spPr>
          <a:xfrm flipV="1">
            <a:off x="7091454"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4900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variables</a:t>
            </a:r>
          </a:p>
        </p:txBody>
      </p:sp>
      <p:sp>
        <p:nvSpPr>
          <p:cNvPr id="3" name="Content Placeholder 2"/>
          <p:cNvSpPr>
            <a:spLocks noGrp="1"/>
          </p:cNvSpPr>
          <p:nvPr>
            <p:ph idx="1"/>
          </p:nvPr>
        </p:nvSpPr>
        <p:spPr/>
        <p:txBody>
          <a:bodyPr>
            <a:normAutofit/>
          </a:bodyPr>
          <a:lstStyle/>
          <a:p>
            <a:r>
              <a:rPr lang="en-US" dirty="0"/>
              <a:t>Stream: </a:t>
            </a:r>
            <a:r>
              <a:rPr lang="pt-BR" dirty="0"/>
              <a:t>a, b, </a:t>
            </a:r>
            <a:r>
              <a:rPr lang="pt-BR" dirty="0">
                <a:solidFill>
                  <a:srgbClr val="FF0000"/>
                </a:solidFill>
              </a:rPr>
              <a:t>c</a:t>
            </a:r>
            <a:r>
              <a:rPr lang="pt-BR" dirty="0"/>
              <a:t>, b, d, a, </a:t>
            </a:r>
            <a:r>
              <a:rPr lang="pt-BR" dirty="0">
                <a:solidFill>
                  <a:srgbClr val="FF0000"/>
                </a:solidFill>
              </a:rPr>
              <a:t>c</a:t>
            </a:r>
            <a:r>
              <a:rPr lang="pt-BR" dirty="0"/>
              <a:t>, </a:t>
            </a:r>
            <a:r>
              <a:rPr lang="pt-BR" dirty="0">
                <a:solidFill>
                  <a:srgbClr val="7030A0"/>
                </a:solidFill>
              </a:rPr>
              <a:t>d</a:t>
            </a:r>
            <a:r>
              <a:rPr lang="pt-BR" dirty="0"/>
              <a:t>, a, b, </a:t>
            </a:r>
            <a:r>
              <a:rPr lang="pt-BR" dirty="0">
                <a:solidFill>
                  <a:srgbClr val="7030A0"/>
                </a:solidFill>
              </a:rPr>
              <a:t>d</a:t>
            </a:r>
            <a:r>
              <a:rPr lang="pt-BR" dirty="0"/>
              <a:t>, </a:t>
            </a:r>
            <a:r>
              <a:rPr lang="pt-BR" dirty="0">
                <a:solidFill>
                  <a:srgbClr val="FF0000"/>
                </a:solidFill>
              </a:rPr>
              <a:t>c</a:t>
            </a:r>
            <a:r>
              <a:rPr lang="pt-BR" dirty="0"/>
              <a:t>, </a:t>
            </a:r>
            <a:r>
              <a:rPr lang="pt-BR" dirty="0">
                <a:solidFill>
                  <a:srgbClr val="00B050"/>
                </a:solidFill>
              </a:rPr>
              <a:t>a</a:t>
            </a:r>
            <a:r>
              <a:rPr lang="pt-BR" dirty="0"/>
              <a:t>, </a:t>
            </a:r>
            <a:r>
              <a:rPr lang="pt-BR" dirty="0">
                <a:solidFill>
                  <a:srgbClr val="00B050"/>
                </a:solidFill>
              </a:rPr>
              <a:t>a</a:t>
            </a:r>
            <a:r>
              <a:rPr lang="pt-BR" dirty="0"/>
              <a:t>, b</a:t>
            </a:r>
          </a:p>
          <a:p>
            <a:pPr marL="0" indent="0">
              <a:buNone/>
            </a:pPr>
            <a:r>
              <a:rPr lang="en-US" dirty="0"/>
              <a:t>	         </a:t>
            </a:r>
          </a:p>
          <a:p>
            <a:r>
              <a:rPr lang="en-US" dirty="0"/>
              <a:t>Position 8: X</a:t>
            </a:r>
            <a:r>
              <a:rPr lang="en-US" baseline="-25000" dirty="0"/>
              <a:t>2</a:t>
            </a:r>
            <a:r>
              <a:rPr lang="en-US" dirty="0"/>
              <a:t>.element = d, X</a:t>
            </a:r>
            <a:r>
              <a:rPr lang="en-US" baseline="-25000" dirty="0"/>
              <a:t>2</a:t>
            </a:r>
            <a:r>
              <a:rPr lang="en-US" dirty="0"/>
              <a:t>.value = 1</a:t>
            </a:r>
            <a:r>
              <a:rPr lang="en-US" baseline="-25000" dirty="0"/>
              <a:t> </a:t>
            </a:r>
          </a:p>
          <a:p>
            <a:r>
              <a:rPr lang="en-US" dirty="0"/>
              <a:t>Position 11: X</a:t>
            </a:r>
            <a:r>
              <a:rPr lang="en-US" baseline="-25000" dirty="0"/>
              <a:t>2</a:t>
            </a:r>
            <a:r>
              <a:rPr lang="en-US" dirty="0"/>
              <a:t>.value = 2</a:t>
            </a:r>
            <a:r>
              <a:rPr lang="en-US" baseline="-25000" dirty="0"/>
              <a:t> </a:t>
            </a:r>
          </a:p>
          <a:p>
            <a:r>
              <a:rPr lang="en-US" dirty="0"/>
              <a:t>Position 12: X</a:t>
            </a:r>
            <a:r>
              <a:rPr lang="en-US" baseline="-25000" dirty="0"/>
              <a:t>1</a:t>
            </a:r>
            <a:r>
              <a:rPr lang="en-US" dirty="0"/>
              <a:t>.value = 3</a:t>
            </a:r>
          </a:p>
          <a:p>
            <a:r>
              <a:rPr lang="en-US" dirty="0"/>
              <a:t>Position 13: X</a:t>
            </a:r>
            <a:r>
              <a:rPr lang="en-US" baseline="-25000" dirty="0"/>
              <a:t>3</a:t>
            </a:r>
            <a:r>
              <a:rPr lang="en-US" dirty="0"/>
              <a:t>.element = a, X</a:t>
            </a:r>
            <a:r>
              <a:rPr lang="en-US" baseline="-25000" dirty="0"/>
              <a:t>3</a:t>
            </a:r>
            <a:r>
              <a:rPr lang="en-US" dirty="0"/>
              <a:t>.value = 1</a:t>
            </a:r>
          </a:p>
          <a:p>
            <a:r>
              <a:rPr lang="en-US" dirty="0"/>
              <a:t>Position 14: </a:t>
            </a:r>
            <a:r>
              <a:rPr lang="en-US" baseline="-25000" dirty="0"/>
              <a:t> </a:t>
            </a:r>
            <a:r>
              <a:rPr lang="en-US" dirty="0"/>
              <a:t>X</a:t>
            </a:r>
            <a:r>
              <a:rPr lang="en-US" baseline="-25000" dirty="0"/>
              <a:t>3</a:t>
            </a:r>
            <a:r>
              <a:rPr lang="en-US" dirty="0"/>
              <a:t>.value = 2</a:t>
            </a:r>
          </a:p>
          <a:p>
            <a:endParaRPr lang="en-US" baseline="-25000"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5" name="TextBox 4"/>
          <p:cNvSpPr txBox="1"/>
          <p:nvPr/>
        </p:nvSpPr>
        <p:spPr>
          <a:xfrm>
            <a:off x="3049557" y="2360096"/>
            <a:ext cx="301686" cy="369332"/>
          </a:xfrm>
          <a:prstGeom prst="rect">
            <a:avLst/>
          </a:prstGeom>
          <a:noFill/>
        </p:spPr>
        <p:txBody>
          <a:bodyPr wrap="none" rtlCol="0">
            <a:spAutoFit/>
          </a:bodyPr>
          <a:lstStyle/>
          <a:p>
            <a:r>
              <a:rPr lang="en-US" dirty="0"/>
              <a:t>3</a:t>
            </a:r>
          </a:p>
        </p:txBody>
      </p:sp>
      <p:cxnSp>
        <p:nvCxnSpPr>
          <p:cNvPr id="7" name="Straight Arrow Connector 6"/>
          <p:cNvCxnSpPr/>
          <p:nvPr/>
        </p:nvCxnSpPr>
        <p:spPr>
          <a:xfrm flipV="1">
            <a:off x="3200400"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2362200"/>
            <a:ext cx="301686" cy="369332"/>
          </a:xfrm>
          <a:prstGeom prst="rect">
            <a:avLst/>
          </a:prstGeom>
          <a:noFill/>
        </p:spPr>
        <p:txBody>
          <a:bodyPr wrap="none" rtlCol="0">
            <a:spAutoFit/>
          </a:bodyPr>
          <a:lstStyle/>
          <a:p>
            <a:r>
              <a:rPr lang="en-US" dirty="0"/>
              <a:t>8</a:t>
            </a:r>
          </a:p>
        </p:txBody>
      </p:sp>
      <p:cxnSp>
        <p:nvCxnSpPr>
          <p:cNvPr id="9" name="Straight Arrow Connector 8"/>
          <p:cNvCxnSpPr/>
          <p:nvPr/>
        </p:nvCxnSpPr>
        <p:spPr>
          <a:xfrm flipV="1">
            <a:off x="5181600"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39054" y="2362200"/>
            <a:ext cx="418704" cy="369332"/>
          </a:xfrm>
          <a:prstGeom prst="rect">
            <a:avLst/>
          </a:prstGeom>
          <a:noFill/>
        </p:spPr>
        <p:txBody>
          <a:bodyPr wrap="none" rtlCol="0">
            <a:spAutoFit/>
          </a:bodyPr>
          <a:lstStyle/>
          <a:p>
            <a:r>
              <a:rPr lang="en-US" dirty="0"/>
              <a:t>13</a:t>
            </a:r>
          </a:p>
        </p:txBody>
      </p:sp>
      <p:cxnSp>
        <p:nvCxnSpPr>
          <p:cNvPr id="12" name="Straight Arrow Connector 11"/>
          <p:cNvCxnSpPr/>
          <p:nvPr/>
        </p:nvCxnSpPr>
        <p:spPr>
          <a:xfrm flipV="1">
            <a:off x="7091454"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678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variables: final values</a:t>
            </a:r>
          </a:p>
        </p:txBody>
      </p:sp>
      <p:sp>
        <p:nvSpPr>
          <p:cNvPr id="3" name="Content Placeholder 2"/>
          <p:cNvSpPr>
            <a:spLocks noGrp="1"/>
          </p:cNvSpPr>
          <p:nvPr>
            <p:ph idx="1"/>
          </p:nvPr>
        </p:nvSpPr>
        <p:spPr/>
        <p:txBody>
          <a:bodyPr>
            <a:normAutofit lnSpcReduction="10000"/>
          </a:bodyPr>
          <a:lstStyle/>
          <a:p>
            <a:r>
              <a:rPr lang="en-US" dirty="0"/>
              <a:t>X</a:t>
            </a:r>
            <a:r>
              <a:rPr lang="en-US" baseline="-25000" dirty="0"/>
              <a:t>1</a:t>
            </a:r>
            <a:r>
              <a:rPr lang="en-US" dirty="0"/>
              <a:t>.value = 3, X</a:t>
            </a:r>
            <a:r>
              <a:rPr lang="en-US" baseline="-25000" dirty="0"/>
              <a:t>2</a:t>
            </a:r>
            <a:r>
              <a:rPr lang="en-US" dirty="0"/>
              <a:t>.value = 2, X</a:t>
            </a:r>
            <a:r>
              <a:rPr lang="en-US" baseline="-25000" dirty="0"/>
              <a:t>3</a:t>
            </a:r>
            <a:r>
              <a:rPr lang="en-US" dirty="0"/>
              <a:t>.value = 2</a:t>
            </a:r>
          </a:p>
          <a:p>
            <a:endParaRPr lang="en-US" dirty="0"/>
          </a:p>
          <a:p>
            <a:r>
              <a:rPr lang="en-US" dirty="0"/>
              <a:t>Estimate of 2</a:t>
            </a:r>
            <a:r>
              <a:rPr lang="en-US" baseline="30000" dirty="0"/>
              <a:t>nd</a:t>
            </a:r>
            <a:r>
              <a:rPr lang="en-US" dirty="0"/>
              <a:t> moment = </a:t>
            </a:r>
            <a:r>
              <a:rPr lang="en-US" b="1" i="1" dirty="0"/>
              <a:t>n(2*</a:t>
            </a:r>
            <a:r>
              <a:rPr lang="en-US" b="1" i="1" dirty="0" err="1"/>
              <a:t>X.value</a:t>
            </a:r>
            <a:r>
              <a:rPr lang="en-US" b="1" i="1" dirty="0"/>
              <a:t> - 1)</a:t>
            </a:r>
          </a:p>
          <a:p>
            <a:endParaRPr lang="en-US" dirty="0"/>
          </a:p>
          <a:p>
            <a:r>
              <a:rPr lang="en-US" dirty="0"/>
              <a:t>Estimate using </a:t>
            </a:r>
            <a:r>
              <a:rPr lang="en-US" b="1" i="1" dirty="0"/>
              <a:t>X</a:t>
            </a:r>
            <a:r>
              <a:rPr lang="en-US" b="1" i="1" baseline="-25000" dirty="0"/>
              <a:t>1</a:t>
            </a:r>
            <a:r>
              <a:rPr lang="en-US" dirty="0"/>
              <a:t>: 15(6-1) = 75</a:t>
            </a:r>
          </a:p>
          <a:p>
            <a:r>
              <a:rPr lang="en-US" dirty="0"/>
              <a:t>Estimate using </a:t>
            </a:r>
            <a:r>
              <a:rPr lang="en-US" b="1" i="1" dirty="0"/>
              <a:t>X</a:t>
            </a:r>
            <a:r>
              <a:rPr lang="en-US" b="1" i="1" baseline="-25000" dirty="0"/>
              <a:t>2</a:t>
            </a:r>
            <a:r>
              <a:rPr lang="en-US" dirty="0"/>
              <a:t>or </a:t>
            </a:r>
            <a:r>
              <a:rPr lang="en-US" b="1" i="1" dirty="0"/>
              <a:t>X</a:t>
            </a:r>
            <a:r>
              <a:rPr lang="en-US" b="1" i="1" baseline="-25000" dirty="0"/>
              <a:t>3</a:t>
            </a:r>
            <a:r>
              <a:rPr lang="en-US" dirty="0"/>
              <a:t>: 15(4-1) = 45</a:t>
            </a:r>
          </a:p>
          <a:p>
            <a:endParaRPr lang="en-US" dirty="0"/>
          </a:p>
          <a:p>
            <a:r>
              <a:rPr lang="en-US" dirty="0"/>
              <a:t>Avg. = (75+45+45)/3 = 55 (recall actual is 59)</a:t>
            </a:r>
          </a:p>
          <a:p>
            <a:pPr marL="457200" lvl="1"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5586362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AMS works?</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dirty="0"/>
              <a:t>Stream: </a:t>
            </a:r>
            <a:r>
              <a:rPr lang="pt-BR" dirty="0"/>
              <a:t>a, b, </a:t>
            </a:r>
            <a:r>
              <a:rPr lang="pt-BR" dirty="0">
                <a:solidFill>
                  <a:srgbClr val="FF0000"/>
                </a:solidFill>
              </a:rPr>
              <a:t>c</a:t>
            </a:r>
            <a:r>
              <a:rPr lang="pt-BR" dirty="0"/>
              <a:t>, b, d, a, </a:t>
            </a:r>
            <a:r>
              <a:rPr lang="pt-BR" dirty="0">
                <a:solidFill>
                  <a:srgbClr val="FF0000"/>
                </a:solidFill>
              </a:rPr>
              <a:t>c</a:t>
            </a:r>
            <a:r>
              <a:rPr lang="pt-BR" dirty="0"/>
              <a:t>, </a:t>
            </a:r>
            <a:r>
              <a:rPr lang="pt-BR" dirty="0">
                <a:solidFill>
                  <a:srgbClr val="7030A0"/>
                </a:solidFill>
              </a:rPr>
              <a:t>d</a:t>
            </a:r>
            <a:r>
              <a:rPr lang="pt-BR" dirty="0"/>
              <a:t>, a, b, </a:t>
            </a:r>
            <a:r>
              <a:rPr lang="pt-BR" dirty="0">
                <a:solidFill>
                  <a:srgbClr val="7030A0"/>
                </a:solidFill>
              </a:rPr>
              <a:t>d</a:t>
            </a:r>
            <a:r>
              <a:rPr lang="pt-BR" dirty="0"/>
              <a:t>, </a:t>
            </a:r>
            <a:r>
              <a:rPr lang="pt-BR" dirty="0">
                <a:solidFill>
                  <a:srgbClr val="FF0000"/>
                </a:solidFill>
              </a:rPr>
              <a:t>c</a:t>
            </a:r>
            <a:r>
              <a:rPr lang="pt-BR" dirty="0"/>
              <a:t>, </a:t>
            </a:r>
            <a:r>
              <a:rPr lang="pt-BR" dirty="0">
                <a:solidFill>
                  <a:srgbClr val="00B050"/>
                </a:solidFill>
              </a:rPr>
              <a:t>a</a:t>
            </a:r>
            <a:r>
              <a:rPr lang="pt-BR" dirty="0"/>
              <a:t>, </a:t>
            </a:r>
            <a:r>
              <a:rPr lang="pt-BR" dirty="0">
                <a:solidFill>
                  <a:srgbClr val="00B050"/>
                </a:solidFill>
              </a:rPr>
              <a:t>a</a:t>
            </a:r>
            <a:r>
              <a:rPr lang="pt-BR" dirty="0"/>
              <a:t>, b</a:t>
            </a:r>
          </a:p>
          <a:p>
            <a:pPr marL="0" indent="0">
              <a:buNone/>
            </a:pPr>
            <a:endParaRPr lang="en-US" dirty="0"/>
          </a:p>
          <a:p>
            <a:pPr marL="0" indent="0">
              <a:buNone/>
            </a:pPr>
            <a:endParaRPr lang="en-US" dirty="0"/>
          </a:p>
          <a:p>
            <a:r>
              <a:rPr lang="en-US" b="1" i="1" dirty="0"/>
              <a:t>e(</a:t>
            </a:r>
            <a:r>
              <a:rPr lang="en-US" b="1" i="1" dirty="0" err="1"/>
              <a:t>i</a:t>
            </a:r>
            <a:r>
              <a:rPr lang="en-US" b="1" i="1" dirty="0"/>
              <a:t>)</a:t>
            </a:r>
            <a:r>
              <a:rPr lang="en-US" dirty="0"/>
              <a:t>: element that appears in position </a:t>
            </a:r>
            <a:r>
              <a:rPr lang="en-US" dirty="0" err="1"/>
              <a:t>i</a:t>
            </a:r>
            <a:endParaRPr lang="en-US" dirty="0"/>
          </a:p>
          <a:p>
            <a:pPr lvl="1"/>
            <a:r>
              <a:rPr lang="en-US" dirty="0"/>
              <a:t>A random variable introduced at this positon will have </a:t>
            </a:r>
            <a:r>
              <a:rPr lang="en-US" dirty="0" err="1"/>
              <a:t>X.element</a:t>
            </a:r>
            <a:r>
              <a:rPr lang="en-US" dirty="0"/>
              <a:t> = e(</a:t>
            </a:r>
            <a:r>
              <a:rPr lang="en-US" dirty="0" err="1"/>
              <a:t>i</a:t>
            </a:r>
            <a:r>
              <a:rPr lang="en-US" dirty="0"/>
              <a:t>)</a:t>
            </a:r>
          </a:p>
          <a:p>
            <a:r>
              <a:rPr lang="en-US" b="1" i="1" dirty="0"/>
              <a:t>c(</a:t>
            </a:r>
            <a:r>
              <a:rPr lang="en-US" b="1" i="1" dirty="0" err="1"/>
              <a:t>i</a:t>
            </a:r>
            <a:r>
              <a:rPr lang="en-US" b="1" i="1" dirty="0"/>
              <a:t>)</a:t>
            </a:r>
            <a:r>
              <a:rPr lang="en-US" dirty="0"/>
              <a:t>: # of times e(</a:t>
            </a:r>
            <a:r>
              <a:rPr lang="en-US" dirty="0" err="1"/>
              <a:t>i</a:t>
            </a:r>
            <a:r>
              <a:rPr lang="en-US" dirty="0"/>
              <a:t>) appears in positions </a:t>
            </a:r>
            <a:r>
              <a:rPr lang="en-US" i="1" dirty="0" err="1"/>
              <a:t>i</a:t>
            </a:r>
            <a:r>
              <a:rPr lang="en-US" dirty="0"/>
              <a:t>…</a:t>
            </a:r>
            <a:r>
              <a:rPr lang="en-US" i="1" dirty="0"/>
              <a:t>n</a:t>
            </a:r>
          </a:p>
          <a:p>
            <a:pPr lvl="1"/>
            <a:r>
              <a:rPr lang="en-US" dirty="0" err="1"/>
              <a:t>X.value</a:t>
            </a:r>
            <a:r>
              <a:rPr lang="en-US" dirty="0"/>
              <a:t> = c(</a:t>
            </a:r>
            <a:r>
              <a:rPr lang="en-US" dirty="0" err="1"/>
              <a:t>i</a:t>
            </a:r>
            <a:r>
              <a:rPr lang="en-US" dirty="0"/>
              <a:t>)</a:t>
            </a:r>
          </a:p>
          <a:p>
            <a:endParaRPr lang="en-US" dirty="0"/>
          </a:p>
          <a:p>
            <a:r>
              <a:rPr lang="en-US" dirty="0"/>
              <a:t>e(6) = a, c(6) = 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5" name="TextBox 4"/>
          <p:cNvSpPr txBox="1"/>
          <p:nvPr/>
        </p:nvSpPr>
        <p:spPr>
          <a:xfrm>
            <a:off x="2892303" y="2360096"/>
            <a:ext cx="301686" cy="369332"/>
          </a:xfrm>
          <a:prstGeom prst="rect">
            <a:avLst/>
          </a:prstGeom>
          <a:noFill/>
        </p:spPr>
        <p:txBody>
          <a:bodyPr wrap="none" rtlCol="0">
            <a:spAutoFit/>
          </a:bodyPr>
          <a:lstStyle/>
          <a:p>
            <a:r>
              <a:rPr lang="en-US" dirty="0"/>
              <a:t>3</a:t>
            </a:r>
          </a:p>
        </p:txBody>
      </p:sp>
      <p:cxnSp>
        <p:nvCxnSpPr>
          <p:cNvPr id="6" name="Straight Arrow Connector 5"/>
          <p:cNvCxnSpPr/>
          <p:nvPr/>
        </p:nvCxnSpPr>
        <p:spPr>
          <a:xfrm flipV="1">
            <a:off x="3043146"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99136" y="2362200"/>
            <a:ext cx="301686" cy="369332"/>
          </a:xfrm>
          <a:prstGeom prst="rect">
            <a:avLst/>
          </a:prstGeom>
          <a:noFill/>
        </p:spPr>
        <p:txBody>
          <a:bodyPr wrap="none" rtlCol="0">
            <a:spAutoFit/>
          </a:bodyPr>
          <a:lstStyle/>
          <a:p>
            <a:r>
              <a:rPr lang="en-US" dirty="0"/>
              <a:t>8</a:t>
            </a:r>
          </a:p>
        </p:txBody>
      </p:sp>
      <p:cxnSp>
        <p:nvCxnSpPr>
          <p:cNvPr id="8" name="Straight Arrow Connector 7"/>
          <p:cNvCxnSpPr/>
          <p:nvPr/>
        </p:nvCxnSpPr>
        <p:spPr>
          <a:xfrm flipV="1">
            <a:off x="4851536"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CEC3815-A47F-EB48-AEDE-24454E37A57C}"/>
              </a:ext>
            </a:extLst>
          </p:cNvPr>
          <p:cNvGrpSpPr/>
          <p:nvPr/>
        </p:nvGrpSpPr>
        <p:grpSpPr>
          <a:xfrm>
            <a:off x="6608990" y="2133600"/>
            <a:ext cx="418704" cy="597932"/>
            <a:chOff x="6608990" y="2133600"/>
            <a:chExt cx="418704" cy="597932"/>
          </a:xfrm>
        </p:grpSpPr>
        <p:sp>
          <p:nvSpPr>
            <p:cNvPr id="9" name="TextBox 8"/>
            <p:cNvSpPr txBox="1"/>
            <p:nvPr/>
          </p:nvSpPr>
          <p:spPr>
            <a:xfrm>
              <a:off x="6608990" y="2362200"/>
              <a:ext cx="418704" cy="369332"/>
            </a:xfrm>
            <a:prstGeom prst="rect">
              <a:avLst/>
            </a:prstGeom>
            <a:noFill/>
          </p:spPr>
          <p:txBody>
            <a:bodyPr wrap="none" rtlCol="0">
              <a:spAutoFit/>
            </a:bodyPr>
            <a:lstStyle/>
            <a:p>
              <a:r>
                <a:rPr lang="en-US" dirty="0"/>
                <a:t>13</a:t>
              </a:r>
            </a:p>
          </p:txBody>
        </p:sp>
        <p:cxnSp>
          <p:nvCxnSpPr>
            <p:cNvPr id="10" name="Straight Arrow Connector 9"/>
            <p:cNvCxnSpPr/>
            <p:nvPr/>
          </p:nvCxnSpPr>
          <p:spPr>
            <a:xfrm flipV="1">
              <a:off x="6761390"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72B891F8-4737-D24D-B5C7-700D51B5C0B9}"/>
              </a:ext>
            </a:extLst>
          </p:cNvPr>
          <p:cNvGrpSpPr/>
          <p:nvPr/>
        </p:nvGrpSpPr>
        <p:grpSpPr>
          <a:xfrm>
            <a:off x="7506096" y="2084577"/>
            <a:ext cx="306494" cy="577150"/>
            <a:chOff x="6608990" y="2133600"/>
            <a:chExt cx="306494" cy="634865"/>
          </a:xfrm>
        </p:grpSpPr>
        <p:sp>
          <p:nvSpPr>
            <p:cNvPr id="13" name="TextBox 12">
              <a:extLst>
                <a:ext uri="{FF2B5EF4-FFF2-40B4-BE49-F238E27FC236}">
                  <a16:creationId xmlns:a16="http://schemas.microsoft.com/office/drawing/2014/main" id="{9590FCF9-99B5-2D41-B7D5-9AD5A0D5B19D}"/>
                </a:ext>
              </a:extLst>
            </p:cNvPr>
            <p:cNvSpPr txBox="1"/>
            <p:nvPr/>
          </p:nvSpPr>
          <p:spPr>
            <a:xfrm>
              <a:off x="6608990" y="2362200"/>
              <a:ext cx="306494" cy="406265"/>
            </a:xfrm>
            <a:prstGeom prst="rect">
              <a:avLst/>
            </a:prstGeom>
            <a:noFill/>
          </p:spPr>
          <p:txBody>
            <a:bodyPr wrap="none" rtlCol="0">
              <a:spAutoFit/>
            </a:bodyPr>
            <a:lstStyle/>
            <a:p>
              <a:r>
                <a:rPr lang="en-US" i="1" dirty="0"/>
                <a:t>n</a:t>
              </a:r>
            </a:p>
          </p:txBody>
        </p:sp>
        <p:cxnSp>
          <p:nvCxnSpPr>
            <p:cNvPr id="14" name="Straight Arrow Connector 13">
              <a:extLst>
                <a:ext uri="{FF2B5EF4-FFF2-40B4-BE49-F238E27FC236}">
                  <a16:creationId xmlns:a16="http://schemas.microsoft.com/office/drawing/2014/main" id="{15769E93-08EA-0945-9915-FE52BB4FFE45}"/>
                </a:ext>
              </a:extLst>
            </p:cNvPr>
            <p:cNvCxnSpPr/>
            <p:nvPr/>
          </p:nvCxnSpPr>
          <p:spPr>
            <a:xfrm flipV="1">
              <a:off x="6761390"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06686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AMS works?</a:t>
            </a:r>
          </a:p>
        </p:txBody>
      </p:sp>
      <p:sp>
        <p:nvSpPr>
          <p:cNvPr id="3" name="Content Placeholder 2"/>
          <p:cNvSpPr>
            <a:spLocks noGrp="1"/>
          </p:cNvSpPr>
          <p:nvPr>
            <p:ph idx="1"/>
          </p:nvPr>
        </p:nvSpPr>
        <p:spPr>
          <a:xfrm>
            <a:off x="457200" y="1600199"/>
            <a:ext cx="8229600" cy="5121275"/>
          </a:xfrm>
        </p:spPr>
        <p:txBody>
          <a:bodyPr>
            <a:normAutofit fontScale="92500" lnSpcReduction="10000"/>
          </a:bodyPr>
          <a:lstStyle/>
          <a:p>
            <a:r>
              <a:rPr lang="en-US" dirty="0"/>
              <a:t>Stream: </a:t>
            </a:r>
            <a:r>
              <a:rPr lang="pt-BR" dirty="0"/>
              <a:t>a, b, </a:t>
            </a:r>
            <a:r>
              <a:rPr lang="pt-BR" dirty="0">
                <a:solidFill>
                  <a:srgbClr val="FF0000"/>
                </a:solidFill>
              </a:rPr>
              <a:t>c</a:t>
            </a:r>
            <a:r>
              <a:rPr lang="pt-BR" dirty="0"/>
              <a:t>, b, d, a, </a:t>
            </a:r>
            <a:r>
              <a:rPr lang="pt-BR" dirty="0">
                <a:solidFill>
                  <a:srgbClr val="FF0000"/>
                </a:solidFill>
              </a:rPr>
              <a:t>c</a:t>
            </a:r>
            <a:r>
              <a:rPr lang="pt-BR" dirty="0"/>
              <a:t>, </a:t>
            </a:r>
            <a:r>
              <a:rPr lang="pt-BR" dirty="0">
                <a:solidFill>
                  <a:srgbClr val="7030A0"/>
                </a:solidFill>
              </a:rPr>
              <a:t>d</a:t>
            </a:r>
            <a:r>
              <a:rPr lang="pt-BR" dirty="0"/>
              <a:t>, a, b, </a:t>
            </a:r>
            <a:r>
              <a:rPr lang="pt-BR" dirty="0">
                <a:solidFill>
                  <a:srgbClr val="7030A0"/>
                </a:solidFill>
              </a:rPr>
              <a:t>d</a:t>
            </a:r>
            <a:r>
              <a:rPr lang="pt-BR" dirty="0"/>
              <a:t>, </a:t>
            </a:r>
            <a:r>
              <a:rPr lang="pt-BR" dirty="0">
                <a:solidFill>
                  <a:srgbClr val="FF0000"/>
                </a:solidFill>
              </a:rPr>
              <a:t>c</a:t>
            </a:r>
            <a:r>
              <a:rPr lang="pt-BR" dirty="0"/>
              <a:t>, </a:t>
            </a:r>
            <a:r>
              <a:rPr lang="pt-BR" dirty="0">
                <a:solidFill>
                  <a:srgbClr val="00B050"/>
                </a:solidFill>
              </a:rPr>
              <a:t>a</a:t>
            </a:r>
            <a:r>
              <a:rPr lang="pt-BR" dirty="0"/>
              <a:t>, </a:t>
            </a:r>
            <a:r>
              <a:rPr lang="pt-BR" dirty="0">
                <a:solidFill>
                  <a:srgbClr val="00B050"/>
                </a:solidFill>
              </a:rPr>
              <a:t>a</a:t>
            </a:r>
            <a:r>
              <a:rPr lang="pt-BR" dirty="0"/>
              <a:t>, b</a:t>
            </a:r>
          </a:p>
          <a:p>
            <a:pPr marL="0" indent="0">
              <a:buNone/>
            </a:pPr>
            <a:endParaRPr lang="en-US" dirty="0"/>
          </a:p>
          <a:p>
            <a:r>
              <a:rPr lang="en-US" dirty="0">
                <a:solidFill>
                  <a:srgbClr val="FF0000"/>
                </a:solidFill>
              </a:rPr>
              <a:t>e(1) = a, c(1) = 5 = m</a:t>
            </a:r>
            <a:r>
              <a:rPr lang="en-US" baseline="-25000" dirty="0">
                <a:solidFill>
                  <a:srgbClr val="FF0000"/>
                </a:solidFill>
              </a:rPr>
              <a:t>a</a:t>
            </a:r>
            <a:endParaRPr lang="en-US" dirty="0">
              <a:solidFill>
                <a:srgbClr val="FF0000"/>
              </a:solidFill>
            </a:endParaRPr>
          </a:p>
          <a:p>
            <a:r>
              <a:rPr lang="en-US" dirty="0">
                <a:solidFill>
                  <a:srgbClr val="00B050"/>
                </a:solidFill>
              </a:rPr>
              <a:t>e(2) = b, c(2) = 4 = </a:t>
            </a:r>
            <a:r>
              <a:rPr lang="en-US" dirty="0" err="1">
                <a:solidFill>
                  <a:srgbClr val="00B050"/>
                </a:solidFill>
              </a:rPr>
              <a:t>m</a:t>
            </a:r>
            <a:r>
              <a:rPr lang="en-US" baseline="-25000" dirty="0" err="1">
                <a:solidFill>
                  <a:srgbClr val="00B050"/>
                </a:solidFill>
              </a:rPr>
              <a:t>b</a:t>
            </a:r>
            <a:endParaRPr lang="en-US" dirty="0">
              <a:solidFill>
                <a:srgbClr val="00B050"/>
              </a:solidFill>
            </a:endParaRPr>
          </a:p>
          <a:p>
            <a:r>
              <a:rPr lang="en-US" dirty="0"/>
              <a:t>e(3) = c, c(3) = 3 = m</a:t>
            </a:r>
            <a:r>
              <a:rPr lang="en-US" baseline="-25000" dirty="0"/>
              <a:t>c</a:t>
            </a:r>
            <a:endParaRPr lang="en-US" dirty="0"/>
          </a:p>
          <a:p>
            <a:r>
              <a:rPr lang="en-US" dirty="0">
                <a:solidFill>
                  <a:srgbClr val="00B050"/>
                </a:solidFill>
              </a:rPr>
              <a:t>e(4) = b, c(4) = m</a:t>
            </a:r>
            <a:r>
              <a:rPr lang="en-US" baseline="-25000" dirty="0">
                <a:solidFill>
                  <a:srgbClr val="00B050"/>
                </a:solidFill>
              </a:rPr>
              <a:t>b</a:t>
            </a:r>
            <a:r>
              <a:rPr lang="en-US" dirty="0">
                <a:solidFill>
                  <a:srgbClr val="00B050"/>
                </a:solidFill>
              </a:rPr>
              <a:t>-1</a:t>
            </a:r>
          </a:p>
          <a:p>
            <a:r>
              <a:rPr lang="en-US" dirty="0"/>
              <a:t>…</a:t>
            </a:r>
          </a:p>
          <a:p>
            <a:r>
              <a:rPr lang="en-US" dirty="0">
                <a:solidFill>
                  <a:srgbClr val="FF0000"/>
                </a:solidFill>
              </a:rPr>
              <a:t>e(13) = a, c(13) = 2</a:t>
            </a:r>
          </a:p>
          <a:p>
            <a:r>
              <a:rPr lang="en-US" dirty="0">
                <a:solidFill>
                  <a:srgbClr val="FF0000"/>
                </a:solidFill>
              </a:rPr>
              <a:t>e(14) = a, c(14) = 1</a:t>
            </a:r>
          </a:p>
          <a:p>
            <a:r>
              <a:rPr lang="en-US" dirty="0">
                <a:solidFill>
                  <a:srgbClr val="00B050"/>
                </a:solidFill>
              </a:rPr>
              <a:t>e(15) = b, c(15) =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dirty="0"/>
          </a:p>
        </p:txBody>
      </p:sp>
      <p:cxnSp>
        <p:nvCxnSpPr>
          <p:cNvPr id="12" name="Straight Arrow Connector 11"/>
          <p:cNvCxnSpPr/>
          <p:nvPr/>
        </p:nvCxnSpPr>
        <p:spPr>
          <a:xfrm>
            <a:off x="4267200" y="2971800"/>
            <a:ext cx="1828800" cy="1600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886200" y="4571999"/>
            <a:ext cx="2209800" cy="838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886200" y="4572000"/>
            <a:ext cx="22098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6000" y="4267200"/>
            <a:ext cx="1790875" cy="461665"/>
          </a:xfrm>
          <a:prstGeom prst="rect">
            <a:avLst/>
          </a:prstGeom>
          <a:noFill/>
        </p:spPr>
        <p:txBody>
          <a:bodyPr wrap="none" rtlCol="0">
            <a:spAutoFit/>
          </a:bodyPr>
          <a:lstStyle/>
          <a:p>
            <a:r>
              <a:rPr lang="en-US" sz="2400" dirty="0"/>
              <a:t>1, 2, 3, …, m</a:t>
            </a:r>
            <a:r>
              <a:rPr lang="en-US" sz="2400" baseline="-25000" dirty="0"/>
              <a:t>a</a:t>
            </a:r>
            <a:endParaRPr lang="en-US" sz="2400" dirty="0"/>
          </a:p>
        </p:txBody>
      </p:sp>
      <p:sp>
        <p:nvSpPr>
          <p:cNvPr id="15" name="TextBox 14"/>
          <p:cNvSpPr txBox="1"/>
          <p:nvPr/>
        </p:nvSpPr>
        <p:spPr>
          <a:xfrm>
            <a:off x="2892303" y="2360096"/>
            <a:ext cx="301686" cy="369332"/>
          </a:xfrm>
          <a:prstGeom prst="rect">
            <a:avLst/>
          </a:prstGeom>
          <a:noFill/>
        </p:spPr>
        <p:txBody>
          <a:bodyPr wrap="none" rtlCol="0">
            <a:spAutoFit/>
          </a:bodyPr>
          <a:lstStyle/>
          <a:p>
            <a:r>
              <a:rPr lang="en-US" dirty="0"/>
              <a:t>3</a:t>
            </a:r>
          </a:p>
        </p:txBody>
      </p:sp>
      <p:cxnSp>
        <p:nvCxnSpPr>
          <p:cNvPr id="18" name="Straight Arrow Connector 17"/>
          <p:cNvCxnSpPr/>
          <p:nvPr/>
        </p:nvCxnSpPr>
        <p:spPr>
          <a:xfrm flipV="1">
            <a:off x="3043146"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99136" y="2362200"/>
            <a:ext cx="301686" cy="369332"/>
          </a:xfrm>
          <a:prstGeom prst="rect">
            <a:avLst/>
          </a:prstGeom>
          <a:noFill/>
        </p:spPr>
        <p:txBody>
          <a:bodyPr wrap="none" rtlCol="0">
            <a:spAutoFit/>
          </a:bodyPr>
          <a:lstStyle/>
          <a:p>
            <a:r>
              <a:rPr lang="en-US" dirty="0"/>
              <a:t>8</a:t>
            </a:r>
          </a:p>
        </p:txBody>
      </p:sp>
      <p:cxnSp>
        <p:nvCxnSpPr>
          <p:cNvPr id="20" name="Straight Arrow Connector 19"/>
          <p:cNvCxnSpPr/>
          <p:nvPr/>
        </p:nvCxnSpPr>
        <p:spPr>
          <a:xfrm flipV="1">
            <a:off x="4851536"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08990" y="2362200"/>
            <a:ext cx="418704" cy="369332"/>
          </a:xfrm>
          <a:prstGeom prst="rect">
            <a:avLst/>
          </a:prstGeom>
          <a:noFill/>
        </p:spPr>
        <p:txBody>
          <a:bodyPr wrap="none" rtlCol="0">
            <a:spAutoFit/>
          </a:bodyPr>
          <a:lstStyle/>
          <a:p>
            <a:r>
              <a:rPr lang="en-US" dirty="0"/>
              <a:t>13</a:t>
            </a:r>
          </a:p>
        </p:txBody>
      </p:sp>
      <p:cxnSp>
        <p:nvCxnSpPr>
          <p:cNvPr id="22" name="Straight Arrow Connector 21"/>
          <p:cNvCxnSpPr/>
          <p:nvPr/>
        </p:nvCxnSpPr>
        <p:spPr>
          <a:xfrm flipV="1">
            <a:off x="6761390" y="213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B14482-BDD9-DF44-8262-7D96FF2FF180}"/>
              </a:ext>
            </a:extLst>
          </p:cNvPr>
          <p:cNvSpPr txBox="1"/>
          <p:nvPr/>
        </p:nvSpPr>
        <p:spPr>
          <a:xfrm>
            <a:off x="4038600" y="6006861"/>
            <a:ext cx="4953920" cy="369332"/>
          </a:xfrm>
          <a:prstGeom prst="rect">
            <a:avLst/>
          </a:prstGeom>
          <a:noFill/>
        </p:spPr>
        <p:txBody>
          <a:bodyPr wrap="none" rtlCol="0">
            <a:spAutoFit/>
          </a:bodyPr>
          <a:lstStyle/>
          <a:p>
            <a:r>
              <a:rPr lang="en-US" dirty="0"/>
              <a:t>If we can have a lot of random variables (e.g., 15)…</a:t>
            </a:r>
          </a:p>
        </p:txBody>
      </p:sp>
    </p:spTree>
    <p:extLst>
      <p:ext uri="{BB962C8B-B14F-4D97-AF65-F5344CB8AC3E}">
        <p14:creationId xmlns:p14="http://schemas.microsoft.com/office/powerpoint/2010/main" val="1614071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AMS works?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dirty="0"/>
          </a:p>
        </p:txBody>
      </p:sp>
      <p:pic>
        <p:nvPicPr>
          <p:cNvPr id="8" name="Picture 7"/>
          <p:cNvPicPr>
            <a:picLocks noChangeAspect="1"/>
          </p:cNvPicPr>
          <p:nvPr/>
        </p:nvPicPr>
        <p:blipFill>
          <a:blip r:embed="rId3"/>
          <a:stretch>
            <a:fillRect/>
          </a:stretch>
        </p:blipFill>
        <p:spPr>
          <a:xfrm>
            <a:off x="685800" y="1295400"/>
            <a:ext cx="7848600" cy="5315506"/>
          </a:xfrm>
          <a:prstGeom prst="rect">
            <a:avLst/>
          </a:prstGeom>
        </p:spPr>
      </p:pic>
      <p:sp>
        <p:nvSpPr>
          <p:cNvPr id="3" name="TextBox 2">
            <a:extLst>
              <a:ext uri="{FF2B5EF4-FFF2-40B4-BE49-F238E27FC236}">
                <a16:creationId xmlns:a16="http://schemas.microsoft.com/office/drawing/2014/main" id="{86E25040-1F75-AF49-8989-F398259A0E28}"/>
              </a:ext>
            </a:extLst>
          </p:cNvPr>
          <p:cNvSpPr txBox="1"/>
          <p:nvPr/>
        </p:nvSpPr>
        <p:spPr>
          <a:xfrm>
            <a:off x="3956527" y="4419600"/>
            <a:ext cx="2596673" cy="369332"/>
          </a:xfrm>
          <a:prstGeom prst="rect">
            <a:avLst/>
          </a:prstGeom>
          <a:noFill/>
        </p:spPr>
        <p:txBody>
          <a:bodyPr wrap="none" rtlCol="0">
            <a:spAutoFit/>
          </a:bodyPr>
          <a:lstStyle/>
          <a:p>
            <a:r>
              <a:rPr lang="en-US" dirty="0"/>
              <a:t>// this is the 2</a:t>
            </a:r>
            <a:r>
              <a:rPr lang="en-US" baseline="30000" dirty="0"/>
              <a:t>nd</a:t>
            </a:r>
            <a:r>
              <a:rPr lang="en-US" dirty="0"/>
              <a:t> moments</a:t>
            </a:r>
          </a:p>
        </p:txBody>
      </p:sp>
    </p:spTree>
    <p:extLst>
      <p:ext uri="{BB962C8B-B14F-4D97-AF65-F5344CB8AC3E}">
        <p14:creationId xmlns:p14="http://schemas.microsoft.com/office/powerpoint/2010/main" val="106116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Running averages</a:t>
            </a:r>
          </a:p>
        </p:txBody>
      </p:sp>
      <p:sp>
        <p:nvSpPr>
          <p:cNvPr id="3" name="Content Placeholder 2"/>
          <p:cNvSpPr>
            <a:spLocks noGrp="1"/>
          </p:cNvSpPr>
          <p:nvPr>
            <p:ph idx="1"/>
          </p:nvPr>
        </p:nvSpPr>
        <p:spPr/>
        <p:txBody>
          <a:bodyPr/>
          <a:lstStyle/>
          <a:p>
            <a:r>
              <a:rPr lang="en-US" dirty="0"/>
              <a:t>First </a:t>
            </a:r>
            <a:r>
              <a:rPr lang="en-US" i="1" dirty="0"/>
              <a:t>N</a:t>
            </a:r>
            <a:r>
              <a:rPr lang="en-US" dirty="0"/>
              <a:t> inputs, accumulate </a:t>
            </a:r>
            <a:r>
              <a:rPr lang="en-US" dirty="0">
                <a:solidFill>
                  <a:srgbClr val="FF0000"/>
                </a:solidFill>
              </a:rPr>
              <a:t>sum</a:t>
            </a:r>
            <a:r>
              <a:rPr lang="en-US" dirty="0"/>
              <a:t> and </a:t>
            </a:r>
            <a:r>
              <a:rPr lang="en-US" dirty="0">
                <a:solidFill>
                  <a:srgbClr val="FF0000"/>
                </a:solidFill>
              </a:rPr>
              <a:t>count</a:t>
            </a:r>
          </a:p>
          <a:p>
            <a:pPr lvl="1"/>
            <a:r>
              <a:rPr lang="en-US" dirty="0" err="1">
                <a:solidFill>
                  <a:srgbClr val="0070C0"/>
                </a:solidFill>
              </a:rPr>
              <a:t>Avg</a:t>
            </a:r>
            <a:r>
              <a:rPr lang="en-US" dirty="0">
                <a:solidFill>
                  <a:srgbClr val="0070C0"/>
                </a:solidFill>
              </a:rPr>
              <a:t> = sum/count</a:t>
            </a:r>
          </a:p>
          <a:p>
            <a:pPr lvl="1"/>
            <a:endParaRPr lang="en-US" dirty="0"/>
          </a:p>
          <a:p>
            <a:r>
              <a:rPr lang="en-US" dirty="0"/>
              <a:t>A new element </a:t>
            </a:r>
            <a:r>
              <a:rPr lang="en-US" i="1" dirty="0" err="1"/>
              <a:t>i</a:t>
            </a:r>
            <a:endParaRPr lang="en-US" i="1" dirty="0"/>
          </a:p>
          <a:p>
            <a:pPr lvl="1"/>
            <a:r>
              <a:rPr lang="en-US" dirty="0"/>
              <a:t>Change the average by </a:t>
            </a:r>
            <a:r>
              <a:rPr lang="en-US" dirty="0">
                <a:solidFill>
                  <a:srgbClr val="009900"/>
                </a:solidFill>
              </a:rPr>
              <a:t>adding</a:t>
            </a:r>
            <a:r>
              <a:rPr lang="en-US" dirty="0"/>
              <a:t> </a:t>
            </a:r>
            <a:r>
              <a:rPr lang="en-US" dirty="0">
                <a:solidFill>
                  <a:srgbClr val="FF0000"/>
                </a:solidFill>
              </a:rPr>
              <a:t>(</a:t>
            </a:r>
            <a:r>
              <a:rPr lang="en-US" dirty="0" err="1">
                <a:solidFill>
                  <a:srgbClr val="FF0000"/>
                </a:solidFill>
              </a:rPr>
              <a:t>i</a:t>
            </a:r>
            <a:r>
              <a:rPr lang="en-US" dirty="0">
                <a:solidFill>
                  <a:srgbClr val="FF0000"/>
                </a:solidFill>
              </a:rPr>
              <a:t> - j)/N</a:t>
            </a:r>
          </a:p>
          <a:p>
            <a:pPr lvl="2"/>
            <a:r>
              <a:rPr lang="en-US" i="1" dirty="0"/>
              <a:t>j</a:t>
            </a:r>
            <a:r>
              <a:rPr lang="en-US" dirty="0"/>
              <a:t> is the </a:t>
            </a:r>
            <a:r>
              <a:rPr lang="en-US" dirty="0">
                <a:solidFill>
                  <a:srgbClr val="0070C0"/>
                </a:solidFill>
              </a:rPr>
              <a:t>oldest element</a:t>
            </a:r>
            <a:r>
              <a:rPr lang="en-US" dirty="0"/>
              <a:t> in the </a:t>
            </a:r>
            <a:r>
              <a:rPr lang="en-US" dirty="0">
                <a:solidFill>
                  <a:srgbClr val="0070C0"/>
                </a:solidFill>
              </a:rPr>
              <a:t>window</a:t>
            </a:r>
          </a:p>
          <a:p>
            <a:pPr lvl="2"/>
            <a:r>
              <a:rPr lang="en-US" dirty="0"/>
              <a:t>window size is fixed so we need to discard </a:t>
            </a:r>
            <a:r>
              <a:rPr lang="en-US" i="1" dirty="0"/>
              <a:t>j</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6190824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Expectation Analysis</a:t>
            </a:r>
          </a:p>
        </p:txBody>
      </p:sp>
      <p:grpSp>
        <p:nvGrpSpPr>
          <p:cNvPr id="48" name="Group 47"/>
          <p:cNvGrpSpPr/>
          <p:nvPr/>
        </p:nvGrpSpPr>
        <p:grpSpPr>
          <a:xfrm>
            <a:off x="1447800" y="1143000"/>
            <a:ext cx="6553200" cy="914400"/>
            <a:chOff x="1447800" y="1143000"/>
            <a:chExt cx="6553200" cy="914400"/>
          </a:xfrm>
        </p:grpSpPr>
        <p:cxnSp>
          <p:nvCxnSpPr>
            <p:cNvPr id="49" name="Straight Connector 48"/>
            <p:cNvCxnSpPr/>
            <p:nvPr/>
          </p:nvCxnSpPr>
          <p:spPr>
            <a:xfrm>
              <a:off x="1447800" y="1602051"/>
              <a:ext cx="6553200" cy="1588"/>
            </a:xfrm>
            <a:prstGeom prst="line">
              <a:avLst/>
            </a:prstGeom>
            <a:ln cmpd="sng">
              <a:solidFill>
                <a:schemeClr val="tx1"/>
              </a:solidFill>
              <a:bevel/>
              <a:tailEnd type="arrow" w="med" len="med"/>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1981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1" name="Oval 50"/>
            <p:cNvSpPr/>
            <p:nvPr/>
          </p:nvSpPr>
          <p:spPr>
            <a:xfrm>
              <a:off x="2362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2" name="Oval 51"/>
            <p:cNvSpPr/>
            <p:nvPr/>
          </p:nvSpPr>
          <p:spPr>
            <a:xfrm>
              <a:off x="3886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3" name="Oval 52"/>
            <p:cNvSpPr/>
            <p:nvPr/>
          </p:nvSpPr>
          <p:spPr>
            <a:xfrm>
              <a:off x="7315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4" name="TextBox 11"/>
            <p:cNvSpPr txBox="1">
              <a:spLocks noChangeArrowheads="1"/>
            </p:cNvSpPr>
            <p:nvPr/>
          </p:nvSpPr>
          <p:spPr bwMode="auto">
            <a:xfrm>
              <a:off x="1905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5" name="TextBox 12"/>
            <p:cNvSpPr txBox="1">
              <a:spLocks noChangeArrowheads="1"/>
            </p:cNvSpPr>
            <p:nvPr/>
          </p:nvSpPr>
          <p:spPr bwMode="auto">
            <a:xfrm>
              <a:off x="2278063" y="1687512"/>
              <a:ext cx="312737"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6" name="TextBox 13"/>
            <p:cNvSpPr txBox="1">
              <a:spLocks noChangeArrowheads="1"/>
            </p:cNvSpPr>
            <p:nvPr/>
          </p:nvSpPr>
          <p:spPr bwMode="auto">
            <a:xfrm>
              <a:off x="3810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7" name="TextBox 14"/>
            <p:cNvSpPr txBox="1">
              <a:spLocks noChangeArrowheads="1"/>
            </p:cNvSpPr>
            <p:nvPr/>
          </p:nvSpPr>
          <p:spPr bwMode="auto">
            <a:xfrm>
              <a:off x="7239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8" name="TextBox 15"/>
            <p:cNvSpPr txBox="1">
              <a:spLocks noChangeArrowheads="1"/>
            </p:cNvSpPr>
            <p:nvPr/>
          </p:nvSpPr>
          <p:spPr bwMode="auto">
            <a:xfrm>
              <a:off x="1905000" y="1143000"/>
              <a:ext cx="312738"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1</a:t>
              </a:r>
            </a:p>
          </p:txBody>
        </p:sp>
        <p:sp>
          <p:nvSpPr>
            <p:cNvPr id="59" name="TextBox 16"/>
            <p:cNvSpPr txBox="1">
              <a:spLocks noChangeArrowheads="1"/>
            </p:cNvSpPr>
            <p:nvPr/>
          </p:nvSpPr>
          <p:spPr bwMode="auto">
            <a:xfrm>
              <a:off x="3802063" y="1154113"/>
              <a:ext cx="312737" cy="369887"/>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3</a:t>
              </a:r>
            </a:p>
          </p:txBody>
        </p:sp>
        <p:sp>
          <p:nvSpPr>
            <p:cNvPr id="60" name="TextBox 17"/>
            <p:cNvSpPr txBox="1">
              <a:spLocks noChangeArrowheads="1"/>
            </p:cNvSpPr>
            <p:nvPr/>
          </p:nvSpPr>
          <p:spPr bwMode="auto">
            <a:xfrm>
              <a:off x="2286000" y="1143000"/>
              <a:ext cx="312738"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2</a:t>
              </a:r>
            </a:p>
          </p:txBody>
        </p:sp>
        <p:sp>
          <p:nvSpPr>
            <p:cNvPr id="61" name="TextBox 18"/>
            <p:cNvSpPr txBox="1">
              <a:spLocks noChangeArrowheads="1"/>
            </p:cNvSpPr>
            <p:nvPr/>
          </p:nvSpPr>
          <p:spPr bwMode="auto">
            <a:xfrm>
              <a:off x="7231063" y="1143000"/>
              <a:ext cx="461962"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m</a:t>
              </a:r>
              <a:r>
                <a:rPr lang="en-US" baseline="-25000" dirty="0">
                  <a:solidFill>
                    <a:srgbClr val="008000"/>
                  </a:solidFill>
                  <a:latin typeface="Arial" pitchFamily="34" charset="0"/>
                  <a:cs typeface="Arial" pitchFamily="34" charset="0"/>
                </a:rPr>
                <a:t>a</a:t>
              </a:r>
              <a:endParaRPr lang="en-US" dirty="0">
                <a:solidFill>
                  <a:srgbClr val="008000"/>
                </a:solidFill>
                <a:latin typeface="Arial" pitchFamily="34" charset="0"/>
                <a:cs typeface="Arial" pitchFamily="34" charset="0"/>
              </a:endParaRPr>
            </a:p>
          </p:txBody>
        </p:sp>
        <p:sp>
          <p:nvSpPr>
            <p:cNvPr id="62" name="Oval 61"/>
            <p:cNvSpPr/>
            <p:nvPr/>
          </p:nvSpPr>
          <p:spPr>
            <a:xfrm>
              <a:off x="2735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3" name="TextBox 11"/>
            <p:cNvSpPr txBox="1">
              <a:spLocks noChangeArrowheads="1"/>
            </p:cNvSpPr>
            <p:nvPr/>
          </p:nvSpPr>
          <p:spPr bwMode="auto">
            <a:xfrm>
              <a:off x="2659062"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b</a:t>
              </a:r>
            </a:p>
          </p:txBody>
        </p:sp>
        <p:sp>
          <p:nvSpPr>
            <p:cNvPr id="64" name="Oval 63"/>
            <p:cNvSpPr/>
            <p:nvPr/>
          </p:nvSpPr>
          <p:spPr>
            <a:xfrm>
              <a:off x="3116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5" name="TextBox 11"/>
            <p:cNvSpPr txBox="1">
              <a:spLocks noChangeArrowheads="1"/>
            </p:cNvSpPr>
            <p:nvPr/>
          </p:nvSpPr>
          <p:spPr bwMode="auto">
            <a:xfrm>
              <a:off x="3040062"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b</a:t>
              </a:r>
            </a:p>
          </p:txBody>
        </p:sp>
        <p:sp>
          <p:nvSpPr>
            <p:cNvPr id="66" name="Oval 65"/>
            <p:cNvSpPr/>
            <p:nvPr/>
          </p:nvSpPr>
          <p:spPr>
            <a:xfrm>
              <a:off x="3497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7" name="TextBox 11"/>
            <p:cNvSpPr txBox="1">
              <a:spLocks noChangeArrowheads="1"/>
            </p:cNvSpPr>
            <p:nvPr/>
          </p:nvSpPr>
          <p:spPr bwMode="auto">
            <a:xfrm>
              <a:off x="3421062"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b</a:t>
              </a:r>
            </a:p>
          </p:txBody>
        </p:sp>
        <p:sp>
          <p:nvSpPr>
            <p:cNvPr id="68" name="Oval 67"/>
            <p:cNvSpPr/>
            <p:nvPr/>
          </p:nvSpPr>
          <p:spPr>
            <a:xfrm>
              <a:off x="4259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9" name="TextBox 11"/>
            <p:cNvSpPr txBox="1">
              <a:spLocks noChangeArrowheads="1"/>
            </p:cNvSpPr>
            <p:nvPr/>
          </p:nvSpPr>
          <p:spPr bwMode="auto">
            <a:xfrm>
              <a:off x="4183062"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b</a:t>
              </a:r>
            </a:p>
          </p:txBody>
        </p:sp>
      </p:grpSp>
      <p:sp>
        <p:nvSpPr>
          <p:cNvPr id="4" name="TextBox 3"/>
          <p:cNvSpPr txBox="1"/>
          <p:nvPr/>
        </p:nvSpPr>
        <p:spPr>
          <a:xfrm>
            <a:off x="609600" y="1219200"/>
            <a:ext cx="928459"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Count:</a:t>
            </a:r>
          </a:p>
        </p:txBody>
      </p:sp>
      <p:sp>
        <p:nvSpPr>
          <p:cNvPr id="70" name="TextBox 69"/>
          <p:cNvSpPr txBox="1"/>
          <p:nvPr/>
        </p:nvSpPr>
        <p:spPr>
          <a:xfrm>
            <a:off x="575548" y="1676400"/>
            <a:ext cx="1043876"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Stream:</a:t>
            </a:r>
          </a:p>
        </p:txBody>
      </p:sp>
      <p:pic>
        <p:nvPicPr>
          <p:cNvPr id="6" name="Picture 5"/>
          <p:cNvPicPr>
            <a:picLocks noChangeAspect="1"/>
          </p:cNvPicPr>
          <p:nvPr/>
        </p:nvPicPr>
        <p:blipFill>
          <a:blip r:embed="rId3"/>
          <a:stretch>
            <a:fillRect/>
          </a:stretch>
        </p:blipFill>
        <p:spPr>
          <a:xfrm>
            <a:off x="533400" y="2133600"/>
            <a:ext cx="8153400" cy="4430427"/>
          </a:xfrm>
          <a:prstGeom prst="rect">
            <a:avLst/>
          </a:prstGeom>
        </p:spPr>
      </p:pic>
      <p:sp>
        <p:nvSpPr>
          <p:cNvPr id="3" name="TextBox 2">
            <a:extLst>
              <a:ext uri="{FF2B5EF4-FFF2-40B4-BE49-F238E27FC236}">
                <a16:creationId xmlns:a16="http://schemas.microsoft.com/office/drawing/2014/main" id="{CB4D8783-5BB8-B749-BB7F-20F3EB50F2C1}"/>
              </a:ext>
            </a:extLst>
          </p:cNvPr>
          <p:cNvSpPr txBox="1"/>
          <p:nvPr/>
        </p:nvSpPr>
        <p:spPr>
          <a:xfrm>
            <a:off x="2971800" y="2209006"/>
            <a:ext cx="449262" cy="461665"/>
          </a:xfrm>
          <a:prstGeom prst="rect">
            <a:avLst/>
          </a:prstGeom>
          <a:solidFill>
            <a:schemeClr val="bg1"/>
          </a:solidFill>
        </p:spPr>
        <p:txBody>
          <a:bodyPr wrap="square" rtlCol="0">
            <a:spAutoFit/>
          </a:bodyPr>
          <a:lstStyle/>
          <a:p>
            <a:r>
              <a:rPr lang="en-US" sz="2400" b="1" dirty="0">
                <a:solidFill>
                  <a:srgbClr val="002060"/>
                </a:solidFill>
              </a:rPr>
              <a:t>of</a:t>
            </a:r>
            <a:endParaRPr lang="en-US" b="1" dirty="0">
              <a:solidFill>
                <a:srgbClr val="002060"/>
              </a:solidFill>
            </a:endParaRPr>
          </a:p>
        </p:txBody>
      </p:sp>
    </p:spTree>
    <p:extLst>
      <p:ext uri="{BB962C8B-B14F-4D97-AF65-F5344CB8AC3E}">
        <p14:creationId xmlns:p14="http://schemas.microsoft.com/office/powerpoint/2010/main" val="9954507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Expectation Analysis</a:t>
            </a:r>
          </a:p>
        </p:txBody>
      </p:sp>
      <p:sp>
        <p:nvSpPr>
          <p:cNvPr id="34822" name="Slide Number Placeholder 5"/>
          <p:cNvSpPr>
            <a:spLocks noGrp="1"/>
          </p:cNvSpPr>
          <p:nvPr>
            <p:ph type="sldNum" sz="quarter" idx="12"/>
          </p:nvPr>
        </p:nvSpPr>
        <p:spPr bwMode="auto">
          <a:noFill/>
          <a:ln>
            <a:miter lim="800000"/>
            <a:headEnd/>
            <a:tailEnd/>
          </a:ln>
        </p:spPr>
        <p:txBody>
          <a:bodyPr/>
          <a:lstStyle/>
          <a:p>
            <a:fld id="{72CF9A28-1B06-47DF-8DD0-47055228082E}" type="slidenum">
              <a:rPr lang="en-US" smtClean="0">
                <a:latin typeface="Calibri" pitchFamily="34" charset="0"/>
                <a:ea typeface="ＭＳ Ｐゴシック" pitchFamily="34" charset="-128"/>
              </a:rPr>
              <a:pPr/>
              <a:t>81</a:t>
            </a:fld>
            <a:endParaRPr lang="en-US" dirty="0">
              <a:latin typeface="Calibri" pitchFamily="34" charset="0"/>
              <a:ea typeface="ＭＳ Ｐゴシック" pitchFamily="34" charset="-128"/>
            </a:endParaRPr>
          </a:p>
        </p:txBody>
      </p:sp>
      <p:grpSp>
        <p:nvGrpSpPr>
          <p:cNvPr id="4" name="Group 3"/>
          <p:cNvGrpSpPr/>
          <p:nvPr/>
        </p:nvGrpSpPr>
        <p:grpSpPr>
          <a:xfrm>
            <a:off x="1447800" y="1143000"/>
            <a:ext cx="6553200" cy="914400"/>
            <a:chOff x="1447800" y="1143000"/>
            <a:chExt cx="6553200" cy="914400"/>
          </a:xfrm>
        </p:grpSpPr>
        <p:cxnSp>
          <p:nvCxnSpPr>
            <p:cNvPr id="7" name="Straight Connector 6"/>
            <p:cNvCxnSpPr/>
            <p:nvPr/>
          </p:nvCxnSpPr>
          <p:spPr>
            <a:xfrm>
              <a:off x="1447800" y="1602051"/>
              <a:ext cx="6553200" cy="1588"/>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1981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9" name="Oval 8"/>
            <p:cNvSpPr/>
            <p:nvPr/>
          </p:nvSpPr>
          <p:spPr>
            <a:xfrm>
              <a:off x="2362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10" name="Oval 9"/>
            <p:cNvSpPr/>
            <p:nvPr/>
          </p:nvSpPr>
          <p:spPr>
            <a:xfrm>
              <a:off x="3886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11" name="Oval 10"/>
            <p:cNvSpPr/>
            <p:nvPr/>
          </p:nvSpPr>
          <p:spPr>
            <a:xfrm>
              <a:off x="7315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4828" name="TextBox 11"/>
            <p:cNvSpPr txBox="1">
              <a:spLocks noChangeArrowheads="1"/>
            </p:cNvSpPr>
            <p:nvPr/>
          </p:nvSpPr>
          <p:spPr bwMode="auto">
            <a:xfrm>
              <a:off x="1905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29" name="TextBox 12"/>
            <p:cNvSpPr txBox="1">
              <a:spLocks noChangeArrowheads="1"/>
            </p:cNvSpPr>
            <p:nvPr/>
          </p:nvSpPr>
          <p:spPr bwMode="auto">
            <a:xfrm>
              <a:off x="2278063" y="1687512"/>
              <a:ext cx="312737"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0" name="TextBox 13"/>
            <p:cNvSpPr txBox="1">
              <a:spLocks noChangeArrowheads="1"/>
            </p:cNvSpPr>
            <p:nvPr/>
          </p:nvSpPr>
          <p:spPr bwMode="auto">
            <a:xfrm>
              <a:off x="3810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1" name="TextBox 14"/>
            <p:cNvSpPr txBox="1">
              <a:spLocks noChangeArrowheads="1"/>
            </p:cNvSpPr>
            <p:nvPr/>
          </p:nvSpPr>
          <p:spPr bwMode="auto">
            <a:xfrm>
              <a:off x="7239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2" name="TextBox 15"/>
            <p:cNvSpPr txBox="1">
              <a:spLocks noChangeArrowheads="1"/>
            </p:cNvSpPr>
            <p:nvPr/>
          </p:nvSpPr>
          <p:spPr bwMode="auto">
            <a:xfrm>
              <a:off x="1905000" y="1143000"/>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1</a:t>
              </a:r>
            </a:p>
          </p:txBody>
        </p:sp>
        <p:sp>
          <p:nvSpPr>
            <p:cNvPr id="34833" name="TextBox 16"/>
            <p:cNvSpPr txBox="1">
              <a:spLocks noChangeArrowheads="1"/>
            </p:cNvSpPr>
            <p:nvPr/>
          </p:nvSpPr>
          <p:spPr bwMode="auto">
            <a:xfrm>
              <a:off x="3802063" y="1154113"/>
              <a:ext cx="312737" cy="369887"/>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3</a:t>
              </a:r>
            </a:p>
          </p:txBody>
        </p:sp>
        <p:sp>
          <p:nvSpPr>
            <p:cNvPr id="34834" name="TextBox 17"/>
            <p:cNvSpPr txBox="1">
              <a:spLocks noChangeArrowheads="1"/>
            </p:cNvSpPr>
            <p:nvPr/>
          </p:nvSpPr>
          <p:spPr bwMode="auto">
            <a:xfrm>
              <a:off x="2286000" y="1143000"/>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2</a:t>
              </a:r>
            </a:p>
          </p:txBody>
        </p:sp>
        <p:sp>
          <p:nvSpPr>
            <p:cNvPr id="34835" name="TextBox 18"/>
            <p:cNvSpPr txBox="1">
              <a:spLocks noChangeArrowheads="1"/>
            </p:cNvSpPr>
            <p:nvPr/>
          </p:nvSpPr>
          <p:spPr bwMode="auto">
            <a:xfrm>
              <a:off x="7231063" y="1143000"/>
              <a:ext cx="461962"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m</a:t>
              </a:r>
              <a:r>
                <a:rPr lang="en-US" baseline="-25000" dirty="0">
                  <a:latin typeface="Arial" pitchFamily="34" charset="0"/>
                  <a:cs typeface="Arial" pitchFamily="34" charset="0"/>
                </a:rPr>
                <a:t>a</a:t>
              </a:r>
              <a:endParaRPr lang="en-US" dirty="0">
                <a:latin typeface="Arial" pitchFamily="34" charset="0"/>
                <a:cs typeface="Arial" pitchFamily="34" charset="0"/>
              </a:endParaRPr>
            </a:p>
          </p:txBody>
        </p:sp>
        <p:sp>
          <p:nvSpPr>
            <p:cNvPr id="32" name="Oval 31"/>
            <p:cNvSpPr/>
            <p:nvPr/>
          </p:nvSpPr>
          <p:spPr>
            <a:xfrm>
              <a:off x="2735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3" name="TextBox 11"/>
            <p:cNvSpPr txBox="1">
              <a:spLocks noChangeArrowheads="1"/>
            </p:cNvSpPr>
            <p:nvPr/>
          </p:nvSpPr>
          <p:spPr bwMode="auto">
            <a:xfrm>
              <a:off x="2659062"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b</a:t>
              </a:r>
            </a:p>
          </p:txBody>
        </p:sp>
        <p:sp>
          <p:nvSpPr>
            <p:cNvPr id="34" name="Oval 33"/>
            <p:cNvSpPr/>
            <p:nvPr/>
          </p:nvSpPr>
          <p:spPr>
            <a:xfrm>
              <a:off x="3116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5" name="TextBox 11"/>
            <p:cNvSpPr txBox="1">
              <a:spLocks noChangeArrowheads="1"/>
            </p:cNvSpPr>
            <p:nvPr/>
          </p:nvSpPr>
          <p:spPr bwMode="auto">
            <a:xfrm>
              <a:off x="3040062"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b</a:t>
              </a:r>
            </a:p>
          </p:txBody>
        </p:sp>
        <p:sp>
          <p:nvSpPr>
            <p:cNvPr id="36" name="Oval 35"/>
            <p:cNvSpPr/>
            <p:nvPr/>
          </p:nvSpPr>
          <p:spPr>
            <a:xfrm>
              <a:off x="3497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7" name="TextBox 11"/>
            <p:cNvSpPr txBox="1">
              <a:spLocks noChangeArrowheads="1"/>
            </p:cNvSpPr>
            <p:nvPr/>
          </p:nvSpPr>
          <p:spPr bwMode="auto">
            <a:xfrm>
              <a:off x="3421062"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b</a:t>
              </a:r>
            </a:p>
          </p:txBody>
        </p:sp>
        <p:sp>
          <p:nvSpPr>
            <p:cNvPr id="38" name="Oval 37"/>
            <p:cNvSpPr/>
            <p:nvPr/>
          </p:nvSpPr>
          <p:spPr>
            <a:xfrm>
              <a:off x="4259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9" name="TextBox 11"/>
            <p:cNvSpPr txBox="1">
              <a:spLocks noChangeArrowheads="1"/>
            </p:cNvSpPr>
            <p:nvPr/>
          </p:nvSpPr>
          <p:spPr bwMode="auto">
            <a:xfrm>
              <a:off x="4183062"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b</a:t>
              </a:r>
            </a:p>
          </p:txBody>
        </p:sp>
      </p:grpSp>
      <p:sp>
        <p:nvSpPr>
          <p:cNvPr id="30" name="TextBox 29"/>
          <p:cNvSpPr txBox="1"/>
          <p:nvPr/>
        </p:nvSpPr>
        <p:spPr>
          <a:xfrm>
            <a:off x="575548" y="1676400"/>
            <a:ext cx="1043876"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Stream:</a:t>
            </a:r>
          </a:p>
        </p:txBody>
      </p:sp>
      <p:sp>
        <p:nvSpPr>
          <p:cNvPr id="31" name="TextBox 30"/>
          <p:cNvSpPr txBox="1"/>
          <p:nvPr/>
        </p:nvSpPr>
        <p:spPr>
          <a:xfrm>
            <a:off x="609600" y="1219200"/>
            <a:ext cx="928459"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Count:</a:t>
            </a:r>
          </a:p>
        </p:txBody>
      </p:sp>
      <p:pic>
        <p:nvPicPr>
          <p:cNvPr id="6" name="Picture 5"/>
          <p:cNvPicPr>
            <a:picLocks noChangeAspect="1"/>
          </p:cNvPicPr>
          <p:nvPr/>
        </p:nvPicPr>
        <p:blipFill>
          <a:blip r:embed="rId3"/>
          <a:stretch>
            <a:fillRect/>
          </a:stretch>
        </p:blipFill>
        <p:spPr>
          <a:xfrm>
            <a:off x="381000" y="2209800"/>
            <a:ext cx="8368239" cy="4109900"/>
          </a:xfrm>
          <a:prstGeom prst="rect">
            <a:avLst/>
          </a:prstGeom>
        </p:spPr>
      </p:pic>
      <p:sp>
        <p:nvSpPr>
          <p:cNvPr id="3" name="Rectangle 2">
            <a:extLst>
              <a:ext uri="{FF2B5EF4-FFF2-40B4-BE49-F238E27FC236}">
                <a16:creationId xmlns:a16="http://schemas.microsoft.com/office/drawing/2014/main" id="{F4D04A74-BE97-5144-BAE2-5F2F6467F5B2}"/>
              </a:ext>
            </a:extLst>
          </p:cNvPr>
          <p:cNvSpPr/>
          <p:nvPr/>
        </p:nvSpPr>
        <p:spPr>
          <a:xfrm>
            <a:off x="4724400" y="5181600"/>
            <a:ext cx="762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9140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Moments</a:t>
            </a:r>
          </a:p>
        </p:txBody>
      </p:sp>
      <p:sp>
        <p:nvSpPr>
          <p:cNvPr id="3" name="Content Placeholder 2"/>
          <p:cNvSpPr>
            <a:spLocks noGrp="1"/>
          </p:cNvSpPr>
          <p:nvPr>
            <p:ph idx="1"/>
          </p:nvPr>
        </p:nvSpPr>
        <p:spPr>
          <a:xfrm>
            <a:off x="457200" y="1295400"/>
            <a:ext cx="8534400" cy="5257801"/>
          </a:xfrm>
        </p:spPr>
        <p:txBody>
          <a:bodyPr>
            <a:normAutofit lnSpcReduction="10000"/>
          </a:bodyPr>
          <a:lstStyle/>
          <a:p>
            <a:r>
              <a:rPr lang="en-US" b="1" dirty="0">
                <a:solidFill>
                  <a:srgbClr val="0000FF"/>
                </a:solidFill>
              </a:rPr>
              <a:t>To estimate the k</a:t>
            </a:r>
            <a:r>
              <a:rPr lang="en-US" b="1" baseline="30000" dirty="0">
                <a:solidFill>
                  <a:srgbClr val="0000FF"/>
                </a:solidFill>
              </a:rPr>
              <a:t>th</a:t>
            </a:r>
            <a:r>
              <a:rPr lang="en-US" b="1" dirty="0">
                <a:solidFill>
                  <a:srgbClr val="0000FF"/>
                </a:solidFill>
              </a:rPr>
              <a:t> moment, we essentially use the same algorithm but change the estimate:</a:t>
            </a:r>
          </a:p>
          <a:p>
            <a:pPr lvl="1"/>
            <a:r>
              <a:rPr lang="en-US" dirty="0"/>
              <a:t>For </a:t>
            </a:r>
            <a:r>
              <a:rPr lang="en-US" b="1" dirty="0"/>
              <a:t>k=2</a:t>
            </a:r>
            <a:r>
              <a:rPr lang="en-US" dirty="0"/>
              <a:t> we used </a:t>
            </a:r>
            <a:r>
              <a:rPr lang="en-US" b="1" i="1" dirty="0">
                <a:solidFill>
                  <a:srgbClr val="008000"/>
                </a:solidFill>
              </a:rPr>
              <a:t>n</a:t>
            </a:r>
            <a:r>
              <a:rPr lang="en-US" b="1" dirty="0">
                <a:solidFill>
                  <a:srgbClr val="008000"/>
                </a:solidFill>
              </a:rPr>
              <a:t> (2·c – 1)</a:t>
            </a:r>
          </a:p>
          <a:p>
            <a:pPr lvl="1"/>
            <a:r>
              <a:rPr lang="en-US" dirty="0"/>
              <a:t>For </a:t>
            </a:r>
            <a:r>
              <a:rPr lang="en-US" b="1" dirty="0"/>
              <a:t>k=3</a:t>
            </a:r>
            <a:r>
              <a:rPr lang="en-US" dirty="0"/>
              <a:t> we use: </a:t>
            </a:r>
            <a:r>
              <a:rPr lang="en-US" b="1" i="1" dirty="0">
                <a:solidFill>
                  <a:srgbClr val="008000"/>
                </a:solidFill>
              </a:rPr>
              <a:t>n</a:t>
            </a:r>
            <a:r>
              <a:rPr lang="en-US" b="1" dirty="0">
                <a:solidFill>
                  <a:srgbClr val="008000"/>
                </a:solidFill>
              </a:rPr>
              <a:t> (3·c</a:t>
            </a:r>
            <a:r>
              <a:rPr lang="en-US" b="1" baseline="30000" dirty="0">
                <a:solidFill>
                  <a:srgbClr val="008000"/>
                </a:solidFill>
              </a:rPr>
              <a:t>2</a:t>
            </a:r>
            <a:r>
              <a:rPr lang="en-US" b="1" dirty="0">
                <a:solidFill>
                  <a:srgbClr val="008000"/>
                </a:solidFill>
              </a:rPr>
              <a:t> – 3c + 1)</a:t>
            </a:r>
            <a:r>
              <a:rPr lang="en-US" b="1" dirty="0">
                <a:solidFill>
                  <a:schemeClr val="accent3"/>
                </a:solidFill>
              </a:rPr>
              <a:t>       </a:t>
            </a:r>
            <a:r>
              <a:rPr lang="en-US" dirty="0"/>
              <a:t>(where</a:t>
            </a:r>
            <a:r>
              <a:rPr lang="en-US" b="1" dirty="0"/>
              <a:t> c=</a:t>
            </a:r>
            <a:r>
              <a:rPr lang="en-US" b="1" dirty="0" err="1"/>
              <a:t>X.val</a:t>
            </a:r>
            <a:r>
              <a:rPr lang="en-US" dirty="0"/>
              <a:t>)</a:t>
            </a:r>
          </a:p>
          <a:p>
            <a:r>
              <a:rPr lang="en-US" b="1" dirty="0">
                <a:solidFill>
                  <a:srgbClr val="D60093"/>
                </a:solidFill>
              </a:rPr>
              <a:t>Why?</a:t>
            </a:r>
          </a:p>
          <a:p>
            <a:pPr lvl="1"/>
            <a:r>
              <a:rPr lang="en-US" b="1" dirty="0">
                <a:solidFill>
                  <a:srgbClr val="0000FF"/>
                </a:solidFill>
              </a:rPr>
              <a:t>For k=2:</a:t>
            </a:r>
            <a:r>
              <a:rPr lang="en-US" dirty="0"/>
              <a:t> Remember we had  and we showed terms </a:t>
            </a:r>
            <a:r>
              <a:rPr lang="en-US" b="1" i="1" dirty="0"/>
              <a:t>2c-1</a:t>
            </a:r>
            <a:r>
              <a:rPr lang="en-US" dirty="0"/>
              <a:t> (for </a:t>
            </a:r>
            <a:r>
              <a:rPr lang="en-US" b="1" dirty="0"/>
              <a:t>c=1,…,m</a:t>
            </a:r>
            <a:r>
              <a:rPr lang="en-US" dirty="0"/>
              <a:t>) sum to </a:t>
            </a:r>
            <a:r>
              <a:rPr lang="en-US" b="1" i="1" dirty="0"/>
              <a:t>m</a:t>
            </a:r>
            <a:r>
              <a:rPr lang="en-US" b="1" i="1" baseline="30000" dirty="0"/>
              <a:t>2</a:t>
            </a:r>
          </a:p>
          <a:p>
            <a:pPr lvl="2"/>
            <a:endParaRPr lang="en-US" b="0" i="1" dirty="0"/>
          </a:p>
          <a:p>
            <a:pPr lvl="2"/>
            <a:r>
              <a:rPr lang="en-US" b="1" dirty="0"/>
              <a:t>So:</a:t>
            </a:r>
            <a:r>
              <a:rPr lang="en-US" dirty="0"/>
              <a:t> </a:t>
            </a:r>
            <a:endParaRPr lang="en-US" b="1" dirty="0"/>
          </a:p>
          <a:p>
            <a:pPr lvl="1"/>
            <a:r>
              <a:rPr lang="en-US" b="1" dirty="0">
                <a:solidFill>
                  <a:srgbClr val="0000FF"/>
                </a:solidFill>
              </a:rPr>
              <a:t>For k=3:</a:t>
            </a:r>
            <a:r>
              <a:rPr lang="en-US" dirty="0"/>
              <a:t> </a:t>
            </a:r>
            <a:r>
              <a:rPr lang="en-US" b="1" dirty="0"/>
              <a:t>c</a:t>
            </a:r>
            <a:r>
              <a:rPr lang="en-US" b="1" baseline="30000" dirty="0"/>
              <a:t>3 </a:t>
            </a:r>
            <a:r>
              <a:rPr lang="en-US" b="1" dirty="0"/>
              <a:t>- (c-1)</a:t>
            </a:r>
            <a:r>
              <a:rPr lang="en-US" b="1" baseline="30000" dirty="0"/>
              <a:t>3</a:t>
            </a:r>
            <a:r>
              <a:rPr lang="en-US" baseline="30000" dirty="0"/>
              <a:t> </a:t>
            </a:r>
            <a:r>
              <a:rPr lang="en-US" dirty="0"/>
              <a:t>= </a:t>
            </a:r>
            <a:r>
              <a:rPr lang="en-US" b="1" dirty="0"/>
              <a:t>3c</a:t>
            </a:r>
            <a:r>
              <a:rPr lang="en-US" b="1" baseline="30000" dirty="0"/>
              <a:t>2 </a:t>
            </a:r>
            <a:r>
              <a:rPr lang="en-US" b="1" dirty="0"/>
              <a:t>- 3c + 1</a:t>
            </a:r>
          </a:p>
          <a:p>
            <a:r>
              <a:rPr lang="en-US" b="1" dirty="0">
                <a:solidFill>
                  <a:srgbClr val="008000"/>
                </a:solidFill>
              </a:rPr>
              <a:t>Generally:</a:t>
            </a:r>
            <a:r>
              <a:rPr lang="en-US" b="1" dirty="0"/>
              <a:t> </a:t>
            </a:r>
            <a:r>
              <a:rPr lang="en-US" dirty="0"/>
              <a:t>Estimate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82</a:t>
            </a:fld>
            <a:endParaRPr lang="en-US"/>
          </a:p>
        </p:txBody>
      </p:sp>
      <p:pic>
        <p:nvPicPr>
          <p:cNvPr id="4" name="Picture 3">
            <a:extLst>
              <a:ext uri="{FF2B5EF4-FFF2-40B4-BE49-F238E27FC236}">
                <a16:creationId xmlns:a16="http://schemas.microsoft.com/office/drawing/2014/main" id="{53550133-D541-D747-A0AA-A2FF72064E10}"/>
              </a:ext>
            </a:extLst>
          </p:cNvPr>
          <p:cNvPicPr>
            <a:picLocks noChangeAspect="1"/>
          </p:cNvPicPr>
          <p:nvPr/>
        </p:nvPicPr>
        <p:blipFill>
          <a:blip r:embed="rId2"/>
          <a:stretch>
            <a:fillRect/>
          </a:stretch>
        </p:blipFill>
        <p:spPr>
          <a:xfrm>
            <a:off x="5689600" y="5486400"/>
            <a:ext cx="2997200" cy="419100"/>
          </a:xfrm>
          <a:prstGeom prst="rect">
            <a:avLst/>
          </a:prstGeom>
        </p:spPr>
      </p:pic>
      <p:pic>
        <p:nvPicPr>
          <p:cNvPr id="5" name="Picture 4"/>
          <p:cNvPicPr>
            <a:picLocks noChangeAspect="1"/>
          </p:cNvPicPr>
          <p:nvPr/>
        </p:nvPicPr>
        <p:blipFill>
          <a:blip r:embed="rId3"/>
          <a:stretch>
            <a:fillRect/>
          </a:stretch>
        </p:blipFill>
        <p:spPr>
          <a:xfrm>
            <a:off x="304800" y="3703632"/>
            <a:ext cx="8382000" cy="2689106"/>
          </a:xfrm>
          <a:prstGeom prst="rect">
            <a:avLst/>
          </a:prstGeom>
        </p:spPr>
      </p:pic>
    </p:spTree>
    <p:extLst>
      <p:ext uri="{BB962C8B-B14F-4D97-AF65-F5344CB8AC3E}">
        <p14:creationId xmlns:p14="http://schemas.microsoft.com/office/powerpoint/2010/main" val="117080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Combining Samples</a:t>
            </a:r>
          </a:p>
        </p:txBody>
      </p:sp>
      <mc:AlternateContent xmlns:mc="http://schemas.openxmlformats.org/markup-compatibility/2006" xmlns:a14="http://schemas.microsoft.com/office/drawing/2010/main">
        <mc:Choice Requires="a14">
          <p:sp>
            <p:nvSpPr>
              <p:cNvPr id="35844" name="Rectangle 3"/>
              <p:cNvSpPr>
                <a:spLocks noGrp="1" noChangeArrowheads="1"/>
              </p:cNvSpPr>
              <p:nvPr>
                <p:ph idx="1"/>
              </p:nvPr>
            </p:nvSpPr>
            <p:spPr>
              <a:xfrm>
                <a:off x="457200" y="1295400"/>
                <a:ext cx="7772400" cy="5257801"/>
              </a:xfrm>
            </p:spPr>
            <p:txBody>
              <a:bodyPr>
                <a:normAutofit lnSpcReduction="10000"/>
              </a:bodyPr>
              <a:lstStyle/>
              <a:p>
                <a:r>
                  <a:rPr lang="en-US" b="1" dirty="0">
                    <a:solidFill>
                      <a:srgbClr val="D60093"/>
                    </a:solidFill>
                  </a:rPr>
                  <a:t>In practice:</a:t>
                </a:r>
              </a:p>
              <a:p>
                <a:pPr lvl="1"/>
                <a:r>
                  <a:rPr lang="en-US" dirty="0"/>
                  <a:t>Compute </a:t>
                </a:r>
                <a14:m>
                  <m:oMath xmlns:m="http://schemas.openxmlformats.org/officeDocument/2006/math">
                    <m:r>
                      <a:rPr lang="en-US" b="1" i="1" dirty="0" smtClean="0">
                        <a:solidFill>
                          <a:srgbClr val="0000FF"/>
                        </a:solidFill>
                        <a:latin typeface="Cambria Math"/>
                      </a:rPr>
                      <m:t>𝒇</m:t>
                    </m:r>
                    <m:r>
                      <a:rPr lang="en-US" b="1" i="1" dirty="0" smtClean="0">
                        <a:solidFill>
                          <a:srgbClr val="0000FF"/>
                        </a:solidFill>
                        <a:latin typeface="Cambria Math"/>
                      </a:rPr>
                      <m:t>(</m:t>
                    </m:r>
                    <m:r>
                      <a:rPr lang="en-US" b="1" i="1" dirty="0" smtClean="0">
                        <a:solidFill>
                          <a:srgbClr val="0000FF"/>
                        </a:solidFill>
                        <a:latin typeface="Cambria Math"/>
                      </a:rPr>
                      <m:t>𝑿</m:t>
                    </m:r>
                    <m:r>
                      <a:rPr lang="en-US" b="1" i="1" dirty="0" smtClean="0">
                        <a:solidFill>
                          <a:srgbClr val="0000FF"/>
                        </a:solidFill>
                        <a:latin typeface="Cambria Math"/>
                      </a:rPr>
                      <m:t>) = </m:t>
                    </m:r>
                    <m:r>
                      <a:rPr lang="en-US" b="1" i="1" dirty="0" smtClean="0">
                        <a:solidFill>
                          <a:srgbClr val="0000FF"/>
                        </a:solidFill>
                        <a:latin typeface="Cambria Math"/>
                      </a:rPr>
                      <m:t>𝒏</m:t>
                    </m:r>
                    <m:r>
                      <a:rPr lang="en-US" b="1" i="1" dirty="0" smtClean="0">
                        <a:solidFill>
                          <a:srgbClr val="0000FF"/>
                        </a:solidFill>
                        <a:latin typeface="Cambria Math"/>
                      </a:rPr>
                      <m:t>(</m:t>
                    </m:r>
                    <m:r>
                      <a:rPr lang="en-US" b="1" i="1" dirty="0" smtClean="0">
                        <a:solidFill>
                          <a:srgbClr val="0000FF"/>
                        </a:solidFill>
                        <a:latin typeface="Cambria Math"/>
                      </a:rPr>
                      <m:t>𝟐</m:t>
                    </m:r>
                    <m:r>
                      <a:rPr lang="en-US" b="1" i="1" dirty="0" smtClean="0">
                        <a:solidFill>
                          <a:srgbClr val="0000FF"/>
                        </a:solidFill>
                        <a:latin typeface="Cambria Math"/>
                      </a:rPr>
                      <m:t> </m:t>
                    </m:r>
                    <m:r>
                      <a:rPr lang="en-US" b="1" i="1" dirty="0" smtClean="0">
                        <a:solidFill>
                          <a:srgbClr val="0000FF"/>
                        </a:solidFill>
                        <a:latin typeface="Cambria Math"/>
                      </a:rPr>
                      <m:t>𝒄</m:t>
                    </m:r>
                    <m:r>
                      <a:rPr lang="en-US" b="1" i="1" dirty="0" smtClean="0">
                        <a:solidFill>
                          <a:srgbClr val="0000FF"/>
                        </a:solidFill>
                        <a:latin typeface="Cambria Math"/>
                      </a:rPr>
                      <m:t> – </m:t>
                    </m:r>
                    <m:r>
                      <a:rPr lang="en-US" b="1" i="1" dirty="0" smtClean="0">
                        <a:solidFill>
                          <a:srgbClr val="0000FF"/>
                        </a:solidFill>
                        <a:latin typeface="Cambria Math"/>
                      </a:rPr>
                      <m:t>𝟏</m:t>
                    </m:r>
                    <m:r>
                      <a:rPr lang="en-US" b="1" i="1" dirty="0" smtClean="0">
                        <a:solidFill>
                          <a:srgbClr val="0000FF"/>
                        </a:solidFill>
                        <a:latin typeface="Cambria Math"/>
                      </a:rPr>
                      <m:t>)</m:t>
                    </m:r>
                    <m:r>
                      <a:rPr lang="en-US" i="1" dirty="0" smtClean="0">
                        <a:solidFill>
                          <a:srgbClr val="0000FF"/>
                        </a:solidFill>
                        <a:latin typeface="Cambria Math"/>
                      </a:rPr>
                      <m:t> </m:t>
                    </m:r>
                  </m:oMath>
                </a14:m>
                <a:r>
                  <a:rPr lang="en-US" dirty="0"/>
                  <a:t>for </a:t>
                </a:r>
                <a:br>
                  <a:rPr lang="en-US" dirty="0"/>
                </a:br>
                <a:r>
                  <a:rPr lang="en-US" dirty="0">
                    <a:solidFill>
                      <a:srgbClr val="FF0000"/>
                    </a:solidFill>
                  </a:rPr>
                  <a:t>as many variables </a:t>
                </a:r>
                <a:r>
                  <a:rPr lang="en-US" b="1" i="1" dirty="0">
                    <a:solidFill>
                      <a:srgbClr val="FF0000"/>
                    </a:solidFill>
                  </a:rPr>
                  <a:t>X</a:t>
                </a:r>
                <a:r>
                  <a:rPr lang="en-US" dirty="0">
                    <a:solidFill>
                      <a:srgbClr val="FF0000"/>
                    </a:solidFill>
                  </a:rPr>
                  <a:t> as you can fit in memory</a:t>
                </a:r>
              </a:p>
              <a:p>
                <a:pPr lvl="1"/>
                <a:r>
                  <a:rPr lang="en-US" dirty="0"/>
                  <a:t>Average them in groups</a:t>
                </a:r>
              </a:p>
              <a:p>
                <a:pPr lvl="1"/>
                <a:r>
                  <a:rPr lang="en-US" dirty="0">
                    <a:solidFill>
                      <a:srgbClr val="FF0000"/>
                    </a:solidFill>
                  </a:rPr>
                  <a:t>Take median of averages</a:t>
                </a:r>
              </a:p>
              <a:p>
                <a:pPr lvl="8"/>
                <a:endParaRPr lang="en-US" dirty="0"/>
              </a:p>
              <a:p>
                <a:r>
                  <a:rPr lang="en-US" b="1" dirty="0">
                    <a:solidFill>
                      <a:srgbClr val="0000FF"/>
                    </a:solidFill>
                  </a:rPr>
                  <a:t>Problem: Streams never end</a:t>
                </a:r>
              </a:p>
              <a:p>
                <a:pPr lvl="1"/>
                <a:r>
                  <a:rPr lang="en-US" dirty="0"/>
                  <a:t>We assumed there was a number </a:t>
                </a:r>
                <a:r>
                  <a:rPr lang="en-US" b="1" i="1" dirty="0"/>
                  <a:t>n</a:t>
                </a:r>
                <a:r>
                  <a:rPr lang="en-US" dirty="0"/>
                  <a:t>, </a:t>
                </a:r>
                <a:br>
                  <a:rPr lang="en-US" dirty="0"/>
                </a:br>
                <a:r>
                  <a:rPr lang="en-US" dirty="0"/>
                  <a:t>the number of positions in the stream</a:t>
                </a:r>
              </a:p>
              <a:p>
                <a:pPr lvl="1"/>
                <a:r>
                  <a:rPr lang="en-US" dirty="0"/>
                  <a:t>But real streams go on forever, so </a:t>
                </a:r>
                <a:r>
                  <a:rPr lang="en-US" b="1" i="1" dirty="0">
                    <a:solidFill>
                      <a:srgbClr val="FF0000"/>
                    </a:solidFill>
                  </a:rPr>
                  <a:t>n</a:t>
                </a:r>
                <a:r>
                  <a:rPr lang="en-US" dirty="0">
                    <a:solidFill>
                      <a:srgbClr val="FF0000"/>
                    </a:solidFill>
                  </a:rPr>
                  <a:t> is </a:t>
                </a:r>
                <a:br>
                  <a:rPr lang="en-US" dirty="0">
                    <a:solidFill>
                      <a:srgbClr val="FF0000"/>
                    </a:solidFill>
                  </a:rPr>
                </a:br>
                <a:r>
                  <a:rPr lang="en-US" dirty="0">
                    <a:solidFill>
                      <a:srgbClr val="FF0000"/>
                    </a:solidFill>
                  </a:rPr>
                  <a:t>a variable</a:t>
                </a:r>
                <a:r>
                  <a:rPr lang="en-US" dirty="0"/>
                  <a:t> – </a:t>
                </a:r>
                <a:r>
                  <a:rPr lang="en-US" u="sng" dirty="0"/>
                  <a:t>the number of inputs seen so far</a:t>
                </a:r>
              </a:p>
              <a:p>
                <a:pPr lvl="1"/>
                <a:endParaRPr lang="en-US" dirty="0"/>
              </a:p>
              <a:p>
                <a:endParaRPr lang="en-US" dirty="0"/>
              </a:p>
            </p:txBody>
          </p:sp>
        </mc:Choice>
        <mc:Fallback xmlns="">
          <p:sp>
            <p:nvSpPr>
              <p:cNvPr id="35844" name="Rectangle 3"/>
              <p:cNvSpPr>
                <a:spLocks noGrp="1" noRot="1" noChangeAspect="1" noMove="1" noResize="1" noEditPoints="1" noAdjustHandles="1" noChangeArrowheads="1" noChangeShapeType="1" noTextEdit="1"/>
              </p:cNvSpPr>
              <p:nvPr>
                <p:ph idx="1"/>
              </p:nvPr>
            </p:nvSpPr>
            <p:spPr>
              <a:xfrm>
                <a:off x="457200" y="1295400"/>
                <a:ext cx="7772400" cy="5257801"/>
              </a:xfrm>
              <a:blipFill rotWithShape="0">
                <a:blip r:embed="rId2"/>
                <a:stretch>
                  <a:fillRect l="-1804" t="-2436"/>
                </a:stretch>
              </a:blipFill>
            </p:spPr>
            <p:txBody>
              <a:bodyPr/>
              <a:lstStyle/>
              <a:p>
                <a:r>
                  <a:rPr lang="en-US">
                    <a:noFill/>
                  </a:rPr>
                  <a:t> </a:t>
                </a:r>
              </a:p>
            </p:txBody>
          </p:sp>
        </mc:Fallback>
      </mc:AlternateContent>
      <p:sp>
        <p:nvSpPr>
          <p:cNvPr id="35842" name="Slide Number Placeholder 5"/>
          <p:cNvSpPr>
            <a:spLocks noGrp="1"/>
          </p:cNvSpPr>
          <p:nvPr>
            <p:ph type="sldNum" sz="quarter" idx="12"/>
          </p:nvPr>
        </p:nvSpPr>
        <p:spPr bwMode="auto">
          <a:noFill/>
          <a:ln>
            <a:miter lim="800000"/>
            <a:headEnd/>
            <a:tailEnd/>
          </a:ln>
        </p:spPr>
        <p:txBody>
          <a:bodyPr/>
          <a:lstStyle/>
          <a:p>
            <a:fld id="{4092DAE4-2083-4D76-AA80-02789BC1AA5A}" type="slidenum">
              <a:rPr lang="en-US" smtClean="0">
                <a:latin typeface="Calibri" pitchFamily="34" charset="0"/>
                <a:ea typeface="ＭＳ Ｐゴシック" pitchFamily="34" charset="-128"/>
              </a:rPr>
              <a:pPr/>
              <a:t>83</a:t>
            </a:fld>
            <a:endParaRPr lang="en-US" dirty="0">
              <a:latin typeface="Calibri" pitchFamily="34" charset="0"/>
              <a:ea typeface="ＭＳ Ｐゴシック" pitchFamily="34" charset="-128"/>
            </a:endParaRPr>
          </a:p>
        </p:txBody>
      </p:sp>
    </p:spTree>
    <p:extLst>
      <p:ext uri="{BB962C8B-B14F-4D97-AF65-F5344CB8AC3E}">
        <p14:creationId xmlns:p14="http://schemas.microsoft.com/office/powerpoint/2010/main" val="27880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t>Streams Never End: Fixups</a:t>
            </a:r>
          </a:p>
        </p:txBody>
      </p:sp>
      <p:sp>
        <p:nvSpPr>
          <p:cNvPr id="37892" name="Rectangle 3"/>
          <p:cNvSpPr>
            <a:spLocks noGrp="1" noChangeArrowheads="1"/>
          </p:cNvSpPr>
          <p:nvPr>
            <p:ph idx="1"/>
          </p:nvPr>
        </p:nvSpPr>
        <p:spPr>
          <a:xfrm>
            <a:off x="457200" y="1295400"/>
            <a:ext cx="8458200" cy="5334000"/>
          </a:xfrm>
        </p:spPr>
        <p:txBody>
          <a:bodyPr>
            <a:noAutofit/>
          </a:bodyPr>
          <a:lstStyle/>
          <a:p>
            <a:pPr marL="609600" indent="-609600"/>
            <a:r>
              <a:rPr lang="en-US" sz="2800" b="1" dirty="0">
                <a:solidFill>
                  <a:srgbClr val="0000FF"/>
                </a:solidFill>
              </a:rPr>
              <a:t>(1)</a:t>
            </a:r>
            <a:r>
              <a:rPr lang="en-US" sz="2800" dirty="0"/>
              <a:t> The variables</a:t>
            </a:r>
            <a:r>
              <a:rPr lang="en-US" sz="2800" b="1" dirty="0"/>
              <a:t> </a:t>
            </a:r>
            <a:r>
              <a:rPr lang="en-US" sz="2800" b="1" i="1" dirty="0"/>
              <a:t>X</a:t>
            </a:r>
            <a:r>
              <a:rPr lang="en-US" sz="2800" dirty="0"/>
              <a:t> have </a:t>
            </a:r>
            <a:r>
              <a:rPr lang="en-US" sz="2800" b="1" i="1" dirty="0"/>
              <a:t>n</a:t>
            </a:r>
            <a:r>
              <a:rPr lang="en-US" sz="2800" dirty="0"/>
              <a:t> as a factor – </a:t>
            </a:r>
            <a:br>
              <a:rPr lang="en-US" sz="2800" dirty="0"/>
            </a:br>
            <a:r>
              <a:rPr lang="en-US" sz="2800" dirty="0"/>
              <a:t>keep </a:t>
            </a:r>
            <a:r>
              <a:rPr lang="en-US" sz="2800" b="1" i="1" dirty="0"/>
              <a:t>n</a:t>
            </a:r>
            <a:r>
              <a:rPr lang="en-US" sz="2800" dirty="0"/>
              <a:t> separately; just hold the count in </a:t>
            </a:r>
            <a:r>
              <a:rPr lang="en-US" sz="2800" b="1" i="1" dirty="0"/>
              <a:t>X</a:t>
            </a:r>
            <a:endParaRPr lang="en-US" sz="2800" b="1" dirty="0"/>
          </a:p>
          <a:p>
            <a:pPr marL="609600" indent="-609600"/>
            <a:r>
              <a:rPr lang="en-US" sz="2800" b="1" dirty="0">
                <a:solidFill>
                  <a:srgbClr val="0000FF"/>
                </a:solidFill>
              </a:rPr>
              <a:t>(2)</a:t>
            </a:r>
            <a:r>
              <a:rPr lang="en-US" sz="2800" dirty="0"/>
              <a:t> Suppose we can only store </a:t>
            </a:r>
            <a:r>
              <a:rPr lang="en-US" sz="2800" b="1" i="1" dirty="0"/>
              <a:t>k</a:t>
            </a:r>
            <a:r>
              <a:rPr lang="en-US" sz="2800" b="1" dirty="0"/>
              <a:t> </a:t>
            </a:r>
            <a:r>
              <a:rPr lang="en-US" sz="2800" dirty="0"/>
              <a:t>counts.  </a:t>
            </a:r>
            <a:br>
              <a:rPr lang="en-US" sz="2800" dirty="0"/>
            </a:br>
            <a:r>
              <a:rPr lang="en-US" sz="2800" dirty="0"/>
              <a:t>We must throw some </a:t>
            </a:r>
            <a:r>
              <a:rPr lang="en-US" sz="2800" b="1" i="1" dirty="0"/>
              <a:t>X</a:t>
            </a:r>
            <a:r>
              <a:rPr lang="en-US" sz="2800" dirty="0"/>
              <a:t>s out as time goes on:</a:t>
            </a:r>
          </a:p>
          <a:p>
            <a:pPr lvl="1"/>
            <a:r>
              <a:rPr lang="en-US" sz="2400" b="1" dirty="0">
                <a:solidFill>
                  <a:srgbClr val="D60093"/>
                </a:solidFill>
                <a:ea typeface="ＭＳ Ｐゴシック" pitchFamily="34" charset="-128"/>
                <a:cs typeface="ＭＳ Ｐゴシック" pitchFamily="34" charset="-128"/>
              </a:rPr>
              <a:t>Objective:</a:t>
            </a:r>
            <a:r>
              <a:rPr lang="en-US" sz="2400" dirty="0">
                <a:solidFill>
                  <a:srgbClr val="D60093"/>
                </a:solidFill>
                <a:ea typeface="ＭＳ Ｐゴシック" pitchFamily="34" charset="-128"/>
                <a:cs typeface="ＭＳ Ｐゴシック" pitchFamily="34" charset="-128"/>
              </a:rPr>
              <a:t> </a:t>
            </a:r>
          </a:p>
          <a:p>
            <a:pPr lvl="2"/>
            <a:r>
              <a:rPr lang="en-US" sz="2000" dirty="0"/>
              <a:t>Estimating </a:t>
            </a:r>
            <a:r>
              <a:rPr lang="en-US" sz="2000" dirty="0">
                <a:solidFill>
                  <a:srgbClr val="2642E0"/>
                </a:solidFill>
              </a:rPr>
              <a:t>2</a:t>
            </a:r>
            <a:r>
              <a:rPr lang="en-US" sz="2000" baseline="30000" dirty="0">
                <a:solidFill>
                  <a:srgbClr val="2642E0"/>
                </a:solidFill>
              </a:rPr>
              <a:t>nd</a:t>
            </a:r>
            <a:r>
              <a:rPr lang="en-US" sz="2000" dirty="0">
                <a:solidFill>
                  <a:srgbClr val="2642E0"/>
                </a:solidFill>
              </a:rPr>
              <a:t> moment </a:t>
            </a:r>
            <a:r>
              <a:rPr lang="en-US" sz="2000" dirty="0"/>
              <a:t>of a stream of length </a:t>
            </a:r>
            <a:r>
              <a:rPr lang="en-US" sz="2000" b="1" i="1" dirty="0"/>
              <a:t>n</a:t>
            </a:r>
          </a:p>
          <a:p>
            <a:pPr lvl="2"/>
            <a:r>
              <a:rPr lang="en-US" sz="2000" dirty="0">
                <a:ea typeface="ＭＳ Ｐゴシック" pitchFamily="34" charset="-128"/>
                <a:cs typeface="ＭＳ Ｐゴシック" pitchFamily="34" charset="-128"/>
              </a:rPr>
              <a:t>Each starting time </a:t>
            </a:r>
            <a:r>
              <a:rPr lang="en-US" sz="2000" b="1" i="1" dirty="0">
                <a:ea typeface="ＭＳ Ｐゴシック" pitchFamily="34" charset="-128"/>
                <a:cs typeface="ＭＳ Ｐゴシック" pitchFamily="34" charset="-128"/>
              </a:rPr>
              <a:t>t</a:t>
            </a:r>
            <a:r>
              <a:rPr lang="en-US" sz="2000" dirty="0">
                <a:ea typeface="ＭＳ Ｐゴシック" pitchFamily="34" charset="-128"/>
                <a:cs typeface="ＭＳ Ｐゴシック" pitchFamily="34" charset="-128"/>
              </a:rPr>
              <a:t> is selected with probability </a:t>
            </a:r>
            <a:r>
              <a:rPr lang="en-US" sz="2000" b="1" i="1" dirty="0">
                <a:ea typeface="ＭＳ Ｐゴシック" pitchFamily="34" charset="-128"/>
                <a:cs typeface="ＭＳ Ｐゴシック" pitchFamily="34" charset="-128"/>
              </a:rPr>
              <a:t>k</a:t>
            </a:r>
            <a:r>
              <a:rPr lang="en-US" sz="2000" b="1" dirty="0">
                <a:ea typeface="ＭＳ Ｐゴシック" pitchFamily="34" charset="-128"/>
                <a:cs typeface="ＭＳ Ｐゴシック" pitchFamily="34" charset="-128"/>
              </a:rPr>
              <a:t>/</a:t>
            </a:r>
            <a:r>
              <a:rPr lang="en-US" sz="2000" b="1" i="1" dirty="0">
                <a:ea typeface="ＭＳ Ｐゴシック" pitchFamily="34" charset="-128"/>
                <a:cs typeface="ＭＳ Ｐゴシック" pitchFamily="34" charset="-128"/>
              </a:rPr>
              <a:t>n </a:t>
            </a:r>
          </a:p>
          <a:p>
            <a:pPr lvl="1"/>
            <a:r>
              <a:rPr lang="en-US" sz="2400" b="1" dirty="0">
                <a:solidFill>
                  <a:srgbClr val="D60093"/>
                </a:solidFill>
              </a:rPr>
              <a:t>Solution: (fixed-size sampling!)</a:t>
            </a:r>
          </a:p>
          <a:p>
            <a:pPr lvl="2"/>
            <a:r>
              <a:rPr lang="en-US" sz="2000" dirty="0"/>
              <a:t>Choose the first </a:t>
            </a:r>
            <a:r>
              <a:rPr lang="en-US" sz="2000" b="1" i="1" dirty="0"/>
              <a:t>k</a:t>
            </a:r>
            <a:r>
              <a:rPr lang="en-US" sz="2000" dirty="0"/>
              <a:t> times for </a:t>
            </a:r>
            <a:r>
              <a:rPr lang="en-US" sz="2000" b="1" i="1" dirty="0"/>
              <a:t>k</a:t>
            </a:r>
            <a:r>
              <a:rPr lang="en-US" sz="2000" dirty="0"/>
              <a:t> variables</a:t>
            </a:r>
          </a:p>
          <a:p>
            <a:pPr lvl="2"/>
            <a:r>
              <a:rPr lang="en-US" sz="2000" dirty="0"/>
              <a:t>When the </a:t>
            </a:r>
            <a:r>
              <a:rPr lang="en-US" sz="2000" b="1" i="1" dirty="0"/>
              <a:t>n</a:t>
            </a:r>
            <a:r>
              <a:rPr lang="en-US" sz="2000" b="1" baseline="30000" dirty="0"/>
              <a:t>th</a:t>
            </a:r>
            <a:r>
              <a:rPr lang="en-US" sz="2000" dirty="0"/>
              <a:t> element arrives (</a:t>
            </a:r>
            <a:r>
              <a:rPr lang="en-US" sz="2000" b="1" i="1" dirty="0"/>
              <a:t>n</a:t>
            </a:r>
            <a:r>
              <a:rPr lang="en-US" sz="2000" b="1" dirty="0"/>
              <a:t> &gt; </a:t>
            </a:r>
            <a:r>
              <a:rPr lang="en-US" sz="2000" b="1" i="1" dirty="0"/>
              <a:t>k</a:t>
            </a:r>
            <a:r>
              <a:rPr lang="en-US" sz="2000" dirty="0"/>
              <a:t>), choose it with probability </a:t>
            </a:r>
            <a:r>
              <a:rPr lang="en-US" sz="2000" b="1" i="1" dirty="0"/>
              <a:t>k</a:t>
            </a:r>
            <a:r>
              <a:rPr lang="en-US" sz="2000" b="1" dirty="0"/>
              <a:t>/</a:t>
            </a:r>
            <a:r>
              <a:rPr lang="en-US" sz="2000" b="1" i="1" dirty="0"/>
              <a:t>n</a:t>
            </a:r>
            <a:endParaRPr lang="en-US" sz="2000" b="1" dirty="0"/>
          </a:p>
          <a:p>
            <a:pPr lvl="2"/>
            <a:r>
              <a:rPr lang="en-US" sz="2000" dirty="0"/>
              <a:t>If you choose it, throw one of the previously stored variables</a:t>
            </a:r>
            <a:r>
              <a:rPr lang="en-US" sz="2000" b="1" dirty="0"/>
              <a:t> X</a:t>
            </a:r>
            <a:r>
              <a:rPr lang="en-US" sz="2000" dirty="0"/>
              <a:t> out, with equal probability</a:t>
            </a:r>
          </a:p>
          <a:p>
            <a:pPr marL="990600" lvl="1" indent="-533400"/>
            <a:endParaRPr lang="en-US" sz="2400" dirty="0">
              <a:ea typeface="ＭＳ Ｐゴシック" pitchFamily="34" charset="-128"/>
              <a:cs typeface="ＭＳ Ｐゴシック" pitchFamily="34" charset="-128"/>
            </a:endParaRPr>
          </a:p>
        </p:txBody>
      </p:sp>
      <p:sp>
        <p:nvSpPr>
          <p:cNvPr id="37890" name="Slide Number Placeholder 5"/>
          <p:cNvSpPr>
            <a:spLocks noGrp="1"/>
          </p:cNvSpPr>
          <p:nvPr>
            <p:ph type="sldNum" sz="quarter" idx="12"/>
          </p:nvPr>
        </p:nvSpPr>
        <p:spPr bwMode="auto">
          <a:noFill/>
          <a:ln>
            <a:miter lim="800000"/>
            <a:headEnd/>
            <a:tailEnd/>
          </a:ln>
        </p:spPr>
        <p:txBody>
          <a:bodyPr/>
          <a:lstStyle/>
          <a:p>
            <a:fld id="{54E737C9-EA60-4A29-91F5-B31B14334D6D}" type="slidenum">
              <a:rPr lang="en-US" smtClean="0">
                <a:latin typeface="Calibri" pitchFamily="34" charset="0"/>
                <a:ea typeface="ＭＳ Ｐゴシック" pitchFamily="34" charset="-128"/>
              </a:rPr>
              <a:pPr/>
              <a:t>84</a:t>
            </a:fld>
            <a:endParaRPr lang="en-US" dirty="0">
              <a:latin typeface="Calibri" pitchFamily="34" charset="0"/>
              <a:ea typeface="ＭＳ Ｐゴシック" pitchFamily="34" charset="-128"/>
            </a:endParaRPr>
          </a:p>
        </p:txBody>
      </p:sp>
    </p:spTree>
    <p:extLst>
      <p:ext uri="{BB962C8B-B14F-4D97-AF65-F5344CB8AC3E}">
        <p14:creationId xmlns:p14="http://schemas.microsoft.com/office/powerpoint/2010/main" val="1281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89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8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Sliding windows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17109633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normAutofit fontScale="92500" lnSpcReduction="10000"/>
          </a:bodyPr>
          <a:lstStyle/>
          <a:p>
            <a:r>
              <a:rPr lang="en-US" dirty="0"/>
              <a:t>Motivation</a:t>
            </a:r>
          </a:p>
          <a:p>
            <a:r>
              <a:rPr lang="en-US" dirty="0"/>
              <a:t>Sampling </a:t>
            </a:r>
          </a:p>
          <a:p>
            <a:pPr lvl="1"/>
            <a:r>
              <a:rPr lang="en-US" dirty="0"/>
              <a:t>Fixed-portion &amp; fixed-size (reservoir sampling)</a:t>
            </a:r>
          </a:p>
          <a:p>
            <a:r>
              <a:rPr lang="en-US" dirty="0"/>
              <a:t>Filtering</a:t>
            </a:r>
          </a:p>
          <a:p>
            <a:pPr lvl="1"/>
            <a:r>
              <a:rPr lang="en-US" dirty="0"/>
              <a:t>Bloom filter</a:t>
            </a:r>
          </a:p>
          <a:p>
            <a:r>
              <a:rPr lang="en-US" dirty="0"/>
              <a:t>Counting</a:t>
            </a:r>
          </a:p>
          <a:p>
            <a:pPr lvl="1"/>
            <a:r>
              <a:rPr lang="en-US" dirty="0"/>
              <a:t>Estimating # of distinct values, moments</a:t>
            </a:r>
          </a:p>
          <a:p>
            <a:r>
              <a:rPr lang="en-US" dirty="0">
                <a:solidFill>
                  <a:srgbClr val="FF0000"/>
                </a:solidFill>
              </a:rPr>
              <a:t>Sliding window</a:t>
            </a:r>
          </a:p>
          <a:p>
            <a:pPr lvl="1"/>
            <a:r>
              <a:rPr lang="en-US" dirty="0"/>
              <a:t>Counting # of 1’s in the window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22503439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ea typeface="+mj-ea"/>
              </a:rPr>
              <a:t>Sliding Windows</a:t>
            </a:r>
          </a:p>
        </p:txBody>
      </p:sp>
      <p:sp>
        <p:nvSpPr>
          <p:cNvPr id="32772" name="Rectangle 3"/>
          <p:cNvSpPr>
            <a:spLocks noGrp="1" noChangeArrowheads="1"/>
          </p:cNvSpPr>
          <p:nvPr>
            <p:ph idx="1"/>
          </p:nvPr>
        </p:nvSpPr>
        <p:spPr>
          <a:xfrm>
            <a:off x="457200" y="1600200"/>
            <a:ext cx="8305800" cy="4495800"/>
          </a:xfrm>
        </p:spPr>
        <p:txBody>
          <a:bodyPr>
            <a:normAutofit/>
          </a:bodyPr>
          <a:lstStyle/>
          <a:p>
            <a:r>
              <a:rPr lang="en-US" sz="2400" dirty="0"/>
              <a:t>A useful model of stream processing is that queries are about a </a:t>
            </a:r>
            <a:r>
              <a:rPr lang="en-US" sz="2400" b="1" i="1" dirty="0">
                <a:solidFill>
                  <a:srgbClr val="FF0066"/>
                </a:solidFill>
              </a:rPr>
              <a:t>window</a:t>
            </a:r>
            <a:r>
              <a:rPr lang="en-US" sz="2400" dirty="0"/>
              <a:t> of length </a:t>
            </a:r>
            <a:r>
              <a:rPr lang="en-US" sz="2400" b="1" i="1" dirty="0"/>
              <a:t>N</a:t>
            </a:r>
          </a:p>
          <a:p>
            <a:pPr lvl="1"/>
            <a:r>
              <a:rPr lang="en-US" sz="2000" dirty="0"/>
              <a:t>the </a:t>
            </a:r>
            <a:r>
              <a:rPr lang="en-US" sz="2000" b="1" i="1" dirty="0"/>
              <a:t>N</a:t>
            </a:r>
            <a:r>
              <a:rPr lang="en-US" sz="2000" dirty="0"/>
              <a:t> most recent elements received</a:t>
            </a:r>
          </a:p>
          <a:p>
            <a:r>
              <a:rPr lang="en-US" sz="2400" b="1" dirty="0">
                <a:solidFill>
                  <a:srgbClr val="0000FF"/>
                </a:solidFill>
              </a:rPr>
              <a:t>Interesting case:</a:t>
            </a:r>
            <a:r>
              <a:rPr lang="en-US" sz="2400" b="1" dirty="0"/>
              <a:t> </a:t>
            </a:r>
            <a:r>
              <a:rPr lang="en-US" sz="2400" b="1" i="1" dirty="0"/>
              <a:t>N</a:t>
            </a:r>
            <a:r>
              <a:rPr lang="en-US" sz="2400" dirty="0"/>
              <a:t> is so large that the data cannot be stored in memory, or even on disk</a:t>
            </a:r>
          </a:p>
          <a:p>
            <a:pPr lvl="1"/>
            <a:r>
              <a:rPr lang="en-US" sz="2000" dirty="0">
                <a:ea typeface="ＭＳ Ｐゴシック" pitchFamily="34" charset="-128"/>
              </a:rPr>
              <a:t>Or, there are so many streams that windows for all cannot be stored</a:t>
            </a:r>
          </a:p>
          <a:p>
            <a:r>
              <a:rPr lang="en-US" sz="2400" b="1" dirty="0">
                <a:solidFill>
                  <a:srgbClr val="FF0066"/>
                </a:solidFill>
              </a:rPr>
              <a:t>Amazon example: </a:t>
            </a:r>
          </a:p>
          <a:p>
            <a:pPr lvl="1"/>
            <a:r>
              <a:rPr lang="en-US" sz="2000" dirty="0"/>
              <a:t>For every product </a:t>
            </a:r>
            <a:r>
              <a:rPr lang="en-US" sz="2000" b="1" dirty="0"/>
              <a:t>X</a:t>
            </a:r>
            <a:r>
              <a:rPr lang="en-US" sz="2000" dirty="0"/>
              <a:t> we keep 0/1 stream of whether that product was sold in the </a:t>
            </a:r>
            <a:r>
              <a:rPr lang="en-US" sz="2000" b="1" dirty="0"/>
              <a:t>n</a:t>
            </a:r>
            <a:r>
              <a:rPr lang="en-US" sz="2000" dirty="0"/>
              <a:t>-</a:t>
            </a:r>
            <a:r>
              <a:rPr lang="en-US" sz="2000" dirty="0" err="1"/>
              <a:t>th</a:t>
            </a:r>
            <a:r>
              <a:rPr lang="en-US" sz="2000" dirty="0"/>
              <a:t> transaction</a:t>
            </a:r>
          </a:p>
          <a:p>
            <a:pPr lvl="1"/>
            <a:r>
              <a:rPr lang="en-US" sz="2000" dirty="0"/>
              <a:t>We want answer queries, how many times have we sold </a:t>
            </a:r>
            <a:r>
              <a:rPr lang="en-US" sz="2000" b="1" dirty="0"/>
              <a:t>X</a:t>
            </a:r>
            <a:r>
              <a:rPr lang="en-US" sz="2000" dirty="0"/>
              <a:t> in the last </a:t>
            </a:r>
            <a:r>
              <a:rPr lang="en-US" sz="2000" b="1" dirty="0"/>
              <a:t>k</a:t>
            </a:r>
            <a:r>
              <a:rPr lang="en-US" sz="2000" dirty="0"/>
              <a:t> sales</a:t>
            </a:r>
            <a:r>
              <a:rPr lang="zh-TW" altLang="en-US" sz="2000" dirty="0"/>
              <a:t> </a:t>
            </a:r>
            <a:r>
              <a:rPr lang="en-US" altLang="zh-TW" sz="2000" dirty="0"/>
              <a:t>(e.g., k = 10, 20, or 200; N=100,000)</a:t>
            </a:r>
            <a:endParaRPr lang="en-US" sz="2000" dirty="0"/>
          </a:p>
        </p:txBody>
      </p:sp>
      <p:sp>
        <p:nvSpPr>
          <p:cNvPr id="32770" name="Slide Number Placeholder 5"/>
          <p:cNvSpPr>
            <a:spLocks noGrp="1"/>
          </p:cNvSpPr>
          <p:nvPr>
            <p:ph type="sldNum" sz="quarter" idx="12"/>
          </p:nvPr>
        </p:nvSpPr>
        <p:spPr bwMode="auto">
          <a:noFill/>
          <a:ln>
            <a:miter lim="800000"/>
            <a:headEnd/>
            <a:tailEnd/>
          </a:ln>
        </p:spPr>
        <p:txBody>
          <a:bodyPr/>
          <a:lstStyle/>
          <a:p>
            <a:fld id="{1EC84513-8575-4D6B-8F8F-5BE12483FB4D}" type="slidenum">
              <a:rPr lang="en-US"/>
              <a:pPr/>
              <a:t>87</a:t>
            </a:fld>
            <a:endParaRPr lang="en-US"/>
          </a:p>
        </p:txBody>
      </p:sp>
    </p:spTree>
    <p:extLst>
      <p:ext uri="{BB962C8B-B14F-4D97-AF65-F5344CB8AC3E}">
        <p14:creationId xmlns:p14="http://schemas.microsoft.com/office/powerpoint/2010/main" val="9813325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Sliding Window: 1 Stream</a:t>
            </a:r>
          </a:p>
        </p:txBody>
      </p:sp>
      <p:sp>
        <p:nvSpPr>
          <p:cNvPr id="7" name="Content Placeholder 6"/>
          <p:cNvSpPr>
            <a:spLocks noGrp="1"/>
          </p:cNvSpPr>
          <p:nvPr>
            <p:ph idx="1"/>
          </p:nvPr>
        </p:nvSpPr>
        <p:spPr/>
        <p:txBody>
          <a:bodyPr/>
          <a:lstStyle/>
          <a:p>
            <a:r>
              <a:rPr lang="en-US" b="1" dirty="0">
                <a:solidFill>
                  <a:srgbClr val="0000FF"/>
                </a:solidFill>
              </a:rPr>
              <a:t>Sliding window on a single stream:</a:t>
            </a:r>
          </a:p>
        </p:txBody>
      </p:sp>
      <p:sp>
        <p:nvSpPr>
          <p:cNvPr id="20" name="Footer Placeholder 19"/>
          <p:cNvSpPr>
            <a:spLocks noGrp="1"/>
          </p:cNvSpPr>
          <p:nvPr>
            <p:ph type="ftr" sz="quarter" idx="11"/>
          </p:nvPr>
        </p:nvSpPr>
        <p:spPr/>
        <p:txBody>
          <a:bodyPr/>
          <a:lstStyle/>
          <a:p>
            <a:r>
              <a:rPr lang="en-US" dirty="0"/>
              <a:t>J. </a:t>
            </a:r>
            <a:r>
              <a:rPr lang="en-US" dirty="0" err="1"/>
              <a:t>Leskovec</a:t>
            </a:r>
            <a:r>
              <a:rPr lang="en-US" dirty="0"/>
              <a:t>, A. </a:t>
            </a:r>
            <a:r>
              <a:rPr lang="en-US" dirty="0" err="1"/>
              <a:t>Rajaraman</a:t>
            </a:r>
            <a:r>
              <a:rPr lang="en-US" dirty="0"/>
              <a:t>, J. Ullman: Mining of Massive Datasets, http://</a:t>
            </a:r>
            <a:r>
              <a:rPr lang="en-US" dirty="0" err="1"/>
              <a:t>www.mmds.org</a:t>
            </a:r>
            <a:endParaRPr lang="en-US" dirty="0"/>
          </a:p>
        </p:txBody>
      </p:sp>
      <p:sp>
        <p:nvSpPr>
          <p:cNvPr id="33794" name="Slide Number Placeholder 3"/>
          <p:cNvSpPr>
            <a:spLocks noGrp="1"/>
          </p:cNvSpPr>
          <p:nvPr>
            <p:ph type="sldNum" sz="quarter" idx="12"/>
          </p:nvPr>
        </p:nvSpPr>
        <p:spPr bwMode="auto">
          <a:noFill/>
          <a:ln>
            <a:miter lim="800000"/>
            <a:headEnd/>
            <a:tailEnd/>
          </a:ln>
        </p:spPr>
        <p:txBody>
          <a:bodyPr/>
          <a:lstStyle/>
          <a:p>
            <a:fld id="{05B45C78-772F-436B-B4B0-DD8DEC933A27}" type="slidenum">
              <a:rPr lang="en-US"/>
              <a:pPr/>
              <a:t>88</a:t>
            </a:fld>
            <a:endParaRPr lang="en-US"/>
          </a:p>
        </p:txBody>
      </p:sp>
      <p:grpSp>
        <p:nvGrpSpPr>
          <p:cNvPr id="2" name="Group 1037"/>
          <p:cNvGrpSpPr>
            <a:grpSpLocks/>
          </p:cNvGrpSpPr>
          <p:nvPr/>
        </p:nvGrpSpPr>
        <p:grpSpPr bwMode="auto">
          <a:xfrm>
            <a:off x="1910411" y="2438400"/>
            <a:ext cx="4878388" cy="381000"/>
            <a:chOff x="1200" y="528"/>
            <a:chExt cx="3073" cy="240"/>
          </a:xfrm>
        </p:grpSpPr>
        <p:sp>
          <p:nvSpPr>
            <p:cNvPr id="33808" name="Text Box 1026"/>
            <p:cNvSpPr txBox="1">
              <a:spLocks noChangeArrowheads="1"/>
            </p:cNvSpPr>
            <p:nvPr/>
          </p:nvSpPr>
          <p:spPr bwMode="auto">
            <a:xfrm>
              <a:off x="1200" y="528"/>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9" name="Rectangle 1027"/>
            <p:cNvSpPr>
              <a:spLocks noChangeArrowheads="1"/>
            </p:cNvSpPr>
            <p:nvPr/>
          </p:nvSpPr>
          <p:spPr bwMode="auto">
            <a:xfrm>
              <a:off x="2338" y="528"/>
              <a:ext cx="665"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3" name="Group 1038"/>
          <p:cNvGrpSpPr>
            <a:grpSpLocks/>
          </p:cNvGrpSpPr>
          <p:nvPr/>
        </p:nvGrpSpPr>
        <p:grpSpPr bwMode="auto">
          <a:xfrm>
            <a:off x="1903412" y="3270779"/>
            <a:ext cx="4878388" cy="381000"/>
            <a:chOff x="1200" y="1152"/>
            <a:chExt cx="3073" cy="240"/>
          </a:xfrm>
        </p:grpSpPr>
        <p:sp>
          <p:nvSpPr>
            <p:cNvPr id="33806" name="Text Box 1028"/>
            <p:cNvSpPr txBox="1">
              <a:spLocks noChangeArrowheads="1"/>
            </p:cNvSpPr>
            <p:nvPr/>
          </p:nvSpPr>
          <p:spPr bwMode="auto">
            <a:xfrm>
              <a:off x="1200" y="1152"/>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7" name="Rectangle 1031"/>
            <p:cNvSpPr>
              <a:spLocks noChangeArrowheads="1"/>
            </p:cNvSpPr>
            <p:nvPr/>
          </p:nvSpPr>
          <p:spPr bwMode="auto">
            <a:xfrm>
              <a:off x="2452" y="1152"/>
              <a:ext cx="624"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4" name="Group 1039"/>
          <p:cNvGrpSpPr>
            <a:grpSpLocks/>
          </p:cNvGrpSpPr>
          <p:nvPr/>
        </p:nvGrpSpPr>
        <p:grpSpPr bwMode="auto">
          <a:xfrm>
            <a:off x="1905000" y="4103158"/>
            <a:ext cx="4878388" cy="381000"/>
            <a:chOff x="1200" y="1776"/>
            <a:chExt cx="3073" cy="240"/>
          </a:xfrm>
        </p:grpSpPr>
        <p:sp>
          <p:nvSpPr>
            <p:cNvPr id="33804" name="Text Box 1029"/>
            <p:cNvSpPr txBox="1">
              <a:spLocks noChangeArrowheads="1"/>
            </p:cNvSpPr>
            <p:nvPr/>
          </p:nvSpPr>
          <p:spPr bwMode="auto">
            <a:xfrm>
              <a:off x="1200" y="1776"/>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5" name="Rectangle 1032"/>
            <p:cNvSpPr>
              <a:spLocks noChangeArrowheads="1"/>
            </p:cNvSpPr>
            <p:nvPr/>
          </p:nvSpPr>
          <p:spPr bwMode="auto">
            <a:xfrm>
              <a:off x="2556" y="1776"/>
              <a:ext cx="648"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5" name="Group 1040"/>
          <p:cNvGrpSpPr>
            <a:grpSpLocks/>
          </p:cNvGrpSpPr>
          <p:nvPr/>
        </p:nvGrpSpPr>
        <p:grpSpPr bwMode="auto">
          <a:xfrm>
            <a:off x="1905000" y="4935537"/>
            <a:ext cx="4878388" cy="381000"/>
            <a:chOff x="1200" y="2400"/>
            <a:chExt cx="3073" cy="240"/>
          </a:xfrm>
        </p:grpSpPr>
        <p:sp>
          <p:nvSpPr>
            <p:cNvPr id="33802" name="Text Box 1030"/>
            <p:cNvSpPr txBox="1">
              <a:spLocks noChangeArrowheads="1"/>
            </p:cNvSpPr>
            <p:nvPr/>
          </p:nvSpPr>
          <p:spPr bwMode="auto">
            <a:xfrm>
              <a:off x="1200" y="2400"/>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3" name="Rectangle 1033"/>
            <p:cNvSpPr>
              <a:spLocks noChangeArrowheads="1"/>
            </p:cNvSpPr>
            <p:nvPr/>
          </p:nvSpPr>
          <p:spPr bwMode="auto">
            <a:xfrm>
              <a:off x="2691" y="2400"/>
              <a:ext cx="573"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33799" name="Text Box 1034"/>
          <p:cNvSpPr txBox="1">
            <a:spLocks noChangeArrowheads="1"/>
          </p:cNvSpPr>
          <p:nvPr/>
        </p:nvSpPr>
        <p:spPr bwMode="auto">
          <a:xfrm>
            <a:off x="3032125" y="5545137"/>
            <a:ext cx="2531462"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Future</a:t>
            </a:r>
          </a:p>
        </p:txBody>
      </p:sp>
      <p:sp>
        <p:nvSpPr>
          <p:cNvPr id="33800" name="Line 1035"/>
          <p:cNvSpPr>
            <a:spLocks noChangeShapeType="1"/>
          </p:cNvSpPr>
          <p:nvPr/>
        </p:nvSpPr>
        <p:spPr bwMode="auto">
          <a:xfrm flipH="1">
            <a:off x="2286000" y="5741987"/>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33801" name="Line 1036"/>
          <p:cNvSpPr>
            <a:spLocks noChangeShapeType="1"/>
          </p:cNvSpPr>
          <p:nvPr/>
        </p:nvSpPr>
        <p:spPr bwMode="auto">
          <a:xfrm>
            <a:off x="5486400" y="5741987"/>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6" name="TextBox 5"/>
          <p:cNvSpPr txBox="1"/>
          <p:nvPr/>
        </p:nvSpPr>
        <p:spPr>
          <a:xfrm>
            <a:off x="7620000" y="1447800"/>
            <a:ext cx="74251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 = 6</a:t>
            </a:r>
          </a:p>
        </p:txBody>
      </p:sp>
    </p:spTree>
    <p:extLst>
      <p:ext uri="{BB962C8B-B14F-4D97-AF65-F5344CB8AC3E}">
        <p14:creationId xmlns:p14="http://schemas.microsoft.com/office/powerpoint/2010/main" val="58192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xfrm>
            <a:off x="8153400" y="6583680"/>
            <a:ext cx="733864" cy="274320"/>
          </a:xfrm>
          <a:noFill/>
          <a:ln>
            <a:miter lim="800000"/>
            <a:headEnd/>
            <a:tailEnd/>
          </a:ln>
        </p:spPr>
        <p:txBody>
          <a:bodyPr/>
          <a:lstStyle/>
          <a:p>
            <a:fld id="{6C712AB2-8114-4FCB-B7A2-38C7CC5158C4}" type="slidenum">
              <a:rPr lang="en-US"/>
              <a:pPr/>
              <a:t>89</a:t>
            </a:fld>
            <a:endParaRPr lang="en-US"/>
          </a:p>
        </p:txBody>
      </p:sp>
      <p:sp>
        <p:nvSpPr>
          <p:cNvPr id="15362" name="Rectangle 2"/>
          <p:cNvSpPr>
            <a:spLocks noGrp="1" noChangeArrowheads="1"/>
          </p:cNvSpPr>
          <p:nvPr>
            <p:ph type="title"/>
          </p:nvPr>
        </p:nvSpPr>
        <p:spPr/>
        <p:txBody>
          <a:bodyPr/>
          <a:lstStyle/>
          <a:p>
            <a:pPr>
              <a:defRPr/>
            </a:pPr>
            <a:r>
              <a:rPr lang="en-US" dirty="0">
                <a:ea typeface="+mj-ea"/>
              </a:rPr>
              <a:t>Counting Bits (1)</a:t>
            </a:r>
          </a:p>
        </p:txBody>
      </p:sp>
      <p:sp>
        <p:nvSpPr>
          <p:cNvPr id="34820" name="Rectangle 3"/>
          <p:cNvSpPr>
            <a:spLocks noGrp="1" noChangeArrowheads="1"/>
          </p:cNvSpPr>
          <p:nvPr>
            <p:ph type="body" idx="1"/>
          </p:nvPr>
        </p:nvSpPr>
        <p:spPr/>
        <p:txBody>
          <a:bodyPr/>
          <a:lstStyle/>
          <a:p>
            <a:r>
              <a:rPr lang="en-US" b="1" dirty="0">
                <a:solidFill>
                  <a:srgbClr val="0000FF"/>
                </a:solidFill>
              </a:rPr>
              <a:t>Problem:</a:t>
            </a:r>
            <a:r>
              <a:rPr lang="en-US" b="1" dirty="0"/>
              <a:t> </a:t>
            </a:r>
          </a:p>
          <a:p>
            <a:pPr lvl="1"/>
            <a:r>
              <a:rPr lang="en-US" dirty="0"/>
              <a:t>Given a stream of </a:t>
            </a:r>
            <a:r>
              <a:rPr lang="en-US" b="1" dirty="0"/>
              <a:t>0</a:t>
            </a:r>
            <a:r>
              <a:rPr lang="en-US" dirty="0"/>
              <a:t>s and </a:t>
            </a:r>
            <a:r>
              <a:rPr lang="en-US" b="1" dirty="0"/>
              <a:t>1</a:t>
            </a:r>
            <a:r>
              <a:rPr lang="en-US" dirty="0"/>
              <a:t>s</a:t>
            </a:r>
          </a:p>
          <a:p>
            <a:pPr lvl="1"/>
            <a:r>
              <a:rPr lang="en-US" dirty="0"/>
              <a:t>Be prepared to answer queries of the form </a:t>
            </a:r>
            <a:br>
              <a:rPr lang="en-US" dirty="0"/>
            </a:br>
            <a:r>
              <a:rPr lang="en-US" b="1" dirty="0">
                <a:solidFill>
                  <a:srgbClr val="D60093"/>
                </a:solidFill>
              </a:rPr>
              <a:t>How many 1s are in the last </a:t>
            </a:r>
            <a:r>
              <a:rPr lang="en-US" b="1" i="1" dirty="0">
                <a:solidFill>
                  <a:srgbClr val="D60093"/>
                </a:solidFill>
              </a:rPr>
              <a:t>N </a:t>
            </a:r>
            <a:r>
              <a:rPr lang="en-US" b="1" dirty="0">
                <a:solidFill>
                  <a:srgbClr val="D60093"/>
                </a:solidFill>
              </a:rPr>
              <a:t>bits?</a:t>
            </a:r>
            <a:r>
              <a:rPr lang="en-US" dirty="0"/>
              <a:t> </a:t>
            </a:r>
            <a:endParaRPr lang="en-US" dirty="0">
              <a:solidFill>
                <a:srgbClr val="60B5CC"/>
              </a:solidFill>
            </a:endParaRPr>
          </a:p>
          <a:p>
            <a:r>
              <a:rPr lang="en-US" b="1" dirty="0">
                <a:solidFill>
                  <a:srgbClr val="0000FF"/>
                </a:solidFill>
              </a:rPr>
              <a:t>Obvious solution: </a:t>
            </a:r>
            <a:br>
              <a:rPr lang="en-US" b="1" dirty="0">
                <a:solidFill>
                  <a:srgbClr val="0000FF"/>
                </a:solidFill>
              </a:rPr>
            </a:br>
            <a:r>
              <a:rPr lang="en-US" dirty="0"/>
              <a:t>Store the most recent </a:t>
            </a:r>
            <a:r>
              <a:rPr lang="en-US" b="1" i="1" dirty="0"/>
              <a:t>N</a:t>
            </a:r>
            <a:r>
              <a:rPr lang="en-US" dirty="0"/>
              <a:t> bits</a:t>
            </a:r>
          </a:p>
          <a:p>
            <a:pPr lvl="1"/>
            <a:r>
              <a:rPr lang="en-US" dirty="0">
                <a:ea typeface="ＭＳ Ｐゴシック" pitchFamily="34" charset="-128"/>
              </a:rPr>
              <a:t>When new bit comes in, discard the </a:t>
            </a:r>
            <a:r>
              <a:rPr lang="en-US" b="1" i="1" dirty="0">
                <a:ea typeface="ＭＳ Ｐゴシック" pitchFamily="34" charset="-128"/>
              </a:rPr>
              <a:t>N</a:t>
            </a:r>
            <a:r>
              <a:rPr lang="en-US" b="1" dirty="0">
                <a:ea typeface="ＭＳ Ｐゴシック" pitchFamily="34" charset="-128"/>
              </a:rPr>
              <a:t>+1</a:t>
            </a:r>
            <a:r>
              <a:rPr lang="en-US" b="1" baseline="30000" dirty="0">
                <a:ea typeface="ＭＳ Ｐゴシック" pitchFamily="34" charset="-128"/>
              </a:rPr>
              <a:t>st</a:t>
            </a:r>
            <a:r>
              <a:rPr lang="en-US" dirty="0">
                <a:ea typeface="ＭＳ Ｐゴシック" pitchFamily="34" charset="-128"/>
              </a:rPr>
              <a:t>  bit</a:t>
            </a:r>
          </a:p>
        </p:txBody>
      </p:sp>
      <p:sp>
        <p:nvSpPr>
          <p:cNvPr id="5" name="Text Box 1026"/>
          <p:cNvSpPr txBox="1">
            <a:spLocks noChangeArrowheads="1"/>
          </p:cNvSpPr>
          <p:nvPr/>
        </p:nvSpPr>
        <p:spPr bwMode="auto">
          <a:xfrm>
            <a:off x="1524000" y="5410200"/>
            <a:ext cx="4883068" cy="369332"/>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0 1 0 0 1 1 0 1 1 1 0 1 0 1 0 1 1 0 1 1 0 1 1 0</a:t>
            </a:r>
          </a:p>
        </p:txBody>
      </p:sp>
      <p:sp>
        <p:nvSpPr>
          <p:cNvPr id="6" name="Text Box 1034"/>
          <p:cNvSpPr txBox="1">
            <a:spLocks noChangeArrowheads="1"/>
          </p:cNvSpPr>
          <p:nvPr/>
        </p:nvSpPr>
        <p:spPr bwMode="auto">
          <a:xfrm>
            <a:off x="2422525" y="5805487"/>
            <a:ext cx="3236784"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Future</a:t>
            </a:r>
          </a:p>
        </p:txBody>
      </p:sp>
      <p:sp>
        <p:nvSpPr>
          <p:cNvPr id="7" name="Line 1035"/>
          <p:cNvSpPr>
            <a:spLocks noChangeShapeType="1"/>
          </p:cNvSpPr>
          <p:nvPr/>
        </p:nvSpPr>
        <p:spPr bwMode="auto">
          <a:xfrm flipH="1">
            <a:off x="1676400" y="6002337"/>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8" name="Line 1036"/>
          <p:cNvSpPr>
            <a:spLocks noChangeShapeType="1"/>
          </p:cNvSpPr>
          <p:nvPr/>
        </p:nvSpPr>
        <p:spPr bwMode="auto">
          <a:xfrm>
            <a:off x="5715000" y="6002337"/>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9" name="Rectangle 1027"/>
          <p:cNvSpPr>
            <a:spLocks noChangeArrowheads="1"/>
          </p:cNvSpPr>
          <p:nvPr/>
        </p:nvSpPr>
        <p:spPr bwMode="auto">
          <a:xfrm>
            <a:off x="5127044" y="5404366"/>
            <a:ext cx="1197556"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3" name="TextBox 12"/>
          <p:cNvSpPr txBox="1"/>
          <p:nvPr/>
        </p:nvSpPr>
        <p:spPr>
          <a:xfrm>
            <a:off x="7086600" y="5404366"/>
            <a:ext cx="1588897" cy="369332"/>
          </a:xfrm>
          <a:prstGeom prst="rect">
            <a:avLst/>
          </a:prstGeom>
          <a:noFill/>
        </p:spPr>
        <p:txBody>
          <a:bodyPr wrap="none" rtlCol="0">
            <a:spAutoFit/>
          </a:bodyPr>
          <a:lstStyle/>
          <a:p>
            <a:r>
              <a:rPr lang="en-US" dirty="0">
                <a:latin typeface="Arial" pitchFamily="34" charset="0"/>
                <a:cs typeface="Arial" pitchFamily="34" charset="0"/>
              </a:rPr>
              <a:t>Suppose N=6</a:t>
            </a:r>
          </a:p>
        </p:txBody>
      </p:sp>
    </p:spTree>
    <p:extLst>
      <p:ext uri="{BB962C8B-B14F-4D97-AF65-F5344CB8AC3E}">
        <p14:creationId xmlns:p14="http://schemas.microsoft.com/office/powerpoint/2010/main" val="80588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normAutofit fontScale="92500" lnSpcReduction="10000"/>
          </a:bodyPr>
          <a:lstStyle/>
          <a:p>
            <a:r>
              <a:rPr lang="en-US" dirty="0"/>
              <a:t>Motivation</a:t>
            </a:r>
          </a:p>
          <a:p>
            <a:r>
              <a:rPr lang="en-US" dirty="0">
                <a:solidFill>
                  <a:srgbClr val="FF0000"/>
                </a:solidFill>
              </a:rPr>
              <a:t>Sampling </a:t>
            </a:r>
          </a:p>
          <a:p>
            <a:pPr lvl="1"/>
            <a:r>
              <a:rPr lang="en-US" dirty="0"/>
              <a:t>Fixed-portion &amp; fixed-size (reservoir sampling)</a:t>
            </a:r>
          </a:p>
          <a:p>
            <a:r>
              <a:rPr lang="en-US" dirty="0"/>
              <a:t>Filtering</a:t>
            </a:r>
          </a:p>
          <a:p>
            <a:pPr lvl="1"/>
            <a:r>
              <a:rPr lang="en-US" dirty="0"/>
              <a:t>Bloom filter</a:t>
            </a:r>
          </a:p>
          <a:p>
            <a:r>
              <a:rPr lang="en-US" dirty="0"/>
              <a:t>Counting</a:t>
            </a:r>
          </a:p>
          <a:p>
            <a:pPr lvl="1"/>
            <a:r>
              <a:rPr lang="en-US" dirty="0"/>
              <a:t>Estimating # of distinct values, moments</a:t>
            </a:r>
          </a:p>
          <a:p>
            <a:r>
              <a:rPr lang="en-US" dirty="0"/>
              <a:t>Sliding window</a:t>
            </a:r>
          </a:p>
          <a:p>
            <a:pPr lvl="1"/>
            <a:r>
              <a:rPr lang="en-US" dirty="0"/>
              <a:t>Counting # of 1’s in the window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4150210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ea typeface="+mj-ea"/>
              </a:rPr>
              <a:t>Counting Bits (2)</a:t>
            </a:r>
          </a:p>
        </p:txBody>
      </p:sp>
      <p:sp>
        <p:nvSpPr>
          <p:cNvPr id="35844" name="Rectangle 3"/>
          <p:cNvSpPr>
            <a:spLocks noGrp="1" noChangeArrowheads="1"/>
          </p:cNvSpPr>
          <p:nvPr>
            <p:ph idx="1"/>
          </p:nvPr>
        </p:nvSpPr>
        <p:spPr/>
        <p:txBody>
          <a:bodyPr>
            <a:normAutofit fontScale="92500"/>
          </a:bodyPr>
          <a:lstStyle/>
          <a:p>
            <a:r>
              <a:rPr lang="en-US" b="1" dirty="0"/>
              <a:t>You cannot get an exact answer without storing the entire window</a:t>
            </a:r>
          </a:p>
          <a:p>
            <a:pPr lvl="8"/>
            <a:endParaRPr lang="en-US" dirty="0">
              <a:solidFill>
                <a:srgbClr val="CC3300"/>
              </a:solidFill>
            </a:endParaRPr>
          </a:p>
          <a:p>
            <a:r>
              <a:rPr lang="en-US" b="1" dirty="0">
                <a:solidFill>
                  <a:srgbClr val="0000FF"/>
                </a:solidFill>
              </a:rPr>
              <a:t>Real Problem:</a:t>
            </a:r>
            <a:r>
              <a:rPr lang="en-US" dirty="0">
                <a:solidFill>
                  <a:srgbClr val="0000FF"/>
                </a:solidFill>
              </a:rPr>
              <a:t> </a:t>
            </a:r>
            <a:br>
              <a:rPr lang="en-US" dirty="0">
                <a:solidFill>
                  <a:srgbClr val="0000FF"/>
                </a:solidFill>
              </a:rPr>
            </a:br>
            <a:r>
              <a:rPr lang="en-US" b="1" dirty="0">
                <a:solidFill>
                  <a:srgbClr val="D60093"/>
                </a:solidFill>
              </a:rPr>
              <a:t>What if we cannot afford to store </a:t>
            </a:r>
            <a:r>
              <a:rPr lang="en-US" b="1" i="1" dirty="0">
                <a:solidFill>
                  <a:srgbClr val="D60093"/>
                </a:solidFill>
              </a:rPr>
              <a:t>N</a:t>
            </a:r>
            <a:r>
              <a:rPr lang="en-US" b="1" dirty="0">
                <a:solidFill>
                  <a:srgbClr val="D60093"/>
                </a:solidFill>
              </a:rPr>
              <a:t> bits?</a:t>
            </a:r>
          </a:p>
          <a:p>
            <a:pPr lvl="1"/>
            <a:r>
              <a:rPr lang="en-US" b="1" dirty="0">
                <a:ea typeface="ＭＳ Ｐゴシック" pitchFamily="34" charset="-128"/>
              </a:rPr>
              <a:t>E.g.</a:t>
            </a:r>
            <a:r>
              <a:rPr lang="en-US" dirty="0">
                <a:ea typeface="ＭＳ Ｐゴシック" pitchFamily="34" charset="-128"/>
              </a:rPr>
              <a:t>, we’re processing 1 billion streams and </a:t>
            </a:r>
            <a:br>
              <a:rPr lang="en-US" dirty="0">
                <a:ea typeface="ＭＳ Ｐゴシック" pitchFamily="34" charset="-128"/>
              </a:rPr>
            </a:br>
            <a:r>
              <a:rPr lang="en-US" b="1" i="1" dirty="0">
                <a:ea typeface="ＭＳ Ｐゴシック" pitchFamily="34" charset="-128"/>
              </a:rPr>
              <a:t>N </a:t>
            </a:r>
            <a:r>
              <a:rPr lang="en-US" b="1" dirty="0">
                <a:ea typeface="ＭＳ Ｐゴシック" pitchFamily="34" charset="-128"/>
              </a:rPr>
              <a:t> = 1 billion</a:t>
            </a:r>
          </a:p>
          <a:p>
            <a:pPr lvl="8"/>
            <a:endParaRPr lang="en-US" dirty="0">
              <a:ea typeface="ＭＳ Ｐゴシック" pitchFamily="34" charset="-128"/>
            </a:endParaRPr>
          </a:p>
          <a:p>
            <a:pPr lvl="8"/>
            <a:endParaRPr lang="en-US" dirty="0">
              <a:ea typeface="ＭＳ Ｐゴシック" pitchFamily="34" charset="-128"/>
            </a:endParaRPr>
          </a:p>
          <a:p>
            <a:r>
              <a:rPr lang="en-US" b="1" dirty="0">
                <a:solidFill>
                  <a:srgbClr val="008000"/>
                </a:solidFill>
              </a:rPr>
              <a:t>But we are happy with an approximate answer</a:t>
            </a:r>
          </a:p>
        </p:txBody>
      </p:sp>
      <p:sp>
        <p:nvSpPr>
          <p:cNvPr id="35842" name="Slide Number Placeholder 5"/>
          <p:cNvSpPr>
            <a:spLocks noGrp="1"/>
          </p:cNvSpPr>
          <p:nvPr>
            <p:ph type="sldNum" sz="quarter" idx="12"/>
          </p:nvPr>
        </p:nvSpPr>
        <p:spPr bwMode="auto">
          <a:noFill/>
          <a:ln>
            <a:miter lim="800000"/>
            <a:headEnd/>
            <a:tailEnd/>
          </a:ln>
        </p:spPr>
        <p:txBody>
          <a:bodyPr/>
          <a:lstStyle/>
          <a:p>
            <a:fld id="{20BF1368-EA64-46CF-9A7F-3017837BBD43}" type="slidenum">
              <a:rPr lang="en-US"/>
              <a:pPr/>
              <a:t>90</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Text Box 1026"/>
          <p:cNvSpPr txBox="1">
            <a:spLocks noChangeArrowheads="1"/>
          </p:cNvSpPr>
          <p:nvPr/>
        </p:nvSpPr>
        <p:spPr bwMode="auto">
          <a:xfrm>
            <a:off x="3505200" y="4267200"/>
            <a:ext cx="4883068" cy="369332"/>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0 1 0 0 1 1 0 1 1 1 0 1 0 1 0 1 1 0 1 1 0 1 1 0</a:t>
            </a:r>
          </a:p>
        </p:txBody>
      </p:sp>
      <p:sp>
        <p:nvSpPr>
          <p:cNvPr id="8" name="Text Box 1034"/>
          <p:cNvSpPr txBox="1">
            <a:spLocks noChangeArrowheads="1"/>
          </p:cNvSpPr>
          <p:nvPr/>
        </p:nvSpPr>
        <p:spPr bwMode="auto">
          <a:xfrm>
            <a:off x="4403725" y="4662487"/>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Future</a:t>
            </a:r>
          </a:p>
        </p:txBody>
      </p:sp>
      <p:sp>
        <p:nvSpPr>
          <p:cNvPr id="9" name="Line 1035"/>
          <p:cNvSpPr>
            <a:spLocks noChangeShapeType="1"/>
          </p:cNvSpPr>
          <p:nvPr/>
        </p:nvSpPr>
        <p:spPr bwMode="auto">
          <a:xfrm flipH="1">
            <a:off x="3810000" y="4843104"/>
            <a:ext cx="685800" cy="0"/>
          </a:xfrm>
          <a:prstGeom prst="line">
            <a:avLst/>
          </a:prstGeom>
          <a:noFill/>
          <a:ln w="9525">
            <a:solidFill>
              <a:srgbClr val="008000"/>
            </a:solidFill>
            <a:round/>
            <a:headEnd/>
            <a:tailEnd type="triangle" w="med" len="med"/>
          </a:ln>
        </p:spPr>
        <p:txBody>
          <a:bodyPr/>
          <a:lstStyle/>
          <a:p>
            <a:endParaRPr lang="en-US" sz="1600"/>
          </a:p>
        </p:txBody>
      </p:sp>
      <p:sp>
        <p:nvSpPr>
          <p:cNvPr id="10" name="Line 1036"/>
          <p:cNvSpPr>
            <a:spLocks noChangeShapeType="1"/>
          </p:cNvSpPr>
          <p:nvPr/>
        </p:nvSpPr>
        <p:spPr bwMode="auto">
          <a:xfrm>
            <a:off x="6553200" y="4843104"/>
            <a:ext cx="609600" cy="0"/>
          </a:xfrm>
          <a:prstGeom prst="line">
            <a:avLst/>
          </a:prstGeom>
          <a:noFill/>
          <a:ln w="9525">
            <a:solidFill>
              <a:srgbClr val="008000"/>
            </a:solidFill>
            <a:round/>
            <a:headEnd/>
            <a:tailEnd type="triangle" w="med" len="med"/>
          </a:ln>
        </p:spPr>
        <p:txBody>
          <a:bodyPr/>
          <a:lstStyle/>
          <a:p>
            <a:endParaRPr lang="en-US"/>
          </a:p>
        </p:txBody>
      </p:sp>
      <p:sp>
        <p:nvSpPr>
          <p:cNvPr id="11" name="Rectangle 1027"/>
          <p:cNvSpPr>
            <a:spLocks noChangeArrowheads="1"/>
          </p:cNvSpPr>
          <p:nvPr/>
        </p:nvSpPr>
        <p:spPr bwMode="auto">
          <a:xfrm>
            <a:off x="7105888" y="4267200"/>
            <a:ext cx="1187118"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cxnSp>
        <p:nvCxnSpPr>
          <p:cNvPr id="13" name="Straight Connector 12"/>
          <p:cNvCxnSpPr/>
          <p:nvPr/>
        </p:nvCxnSpPr>
        <p:spPr>
          <a:xfrm flipH="1">
            <a:off x="7036377" y="4223082"/>
            <a:ext cx="1295400" cy="4394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36377" y="4223082"/>
            <a:ext cx="1345623" cy="457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939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attempt: Simple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86400"/>
              </a:xfrm>
            </p:spPr>
            <p:txBody>
              <a:bodyPr>
                <a:normAutofit fontScale="92500" lnSpcReduction="20000"/>
              </a:bodyPr>
              <a:lstStyle/>
              <a:p>
                <a:r>
                  <a:rPr lang="en-US" b="1" u="sng" dirty="0">
                    <a:solidFill>
                      <a:srgbClr val="0000FF"/>
                    </a:solidFill>
                  </a:rPr>
                  <a:t>Q:</a:t>
                </a:r>
                <a:r>
                  <a:rPr lang="en-US" b="1" dirty="0">
                    <a:solidFill>
                      <a:srgbClr val="0000FF"/>
                    </a:solidFill>
                  </a:rPr>
                  <a:t> How many 1s are in the last </a:t>
                </a:r>
                <a:r>
                  <a:rPr lang="en-US" b="1" i="1" dirty="0">
                    <a:solidFill>
                      <a:srgbClr val="0000FF"/>
                    </a:solidFill>
                  </a:rPr>
                  <a:t>N</a:t>
                </a:r>
                <a:r>
                  <a:rPr lang="en-US" b="1" dirty="0">
                    <a:solidFill>
                      <a:srgbClr val="0000FF"/>
                    </a:solidFill>
                  </a:rPr>
                  <a:t> bits?</a:t>
                </a:r>
              </a:p>
              <a:p>
                <a:r>
                  <a:rPr lang="en-US" dirty="0"/>
                  <a:t>A simple solution that does not really solve our problem: </a:t>
                </a:r>
                <a:r>
                  <a:rPr lang="en-US" b="1" dirty="0">
                    <a:solidFill>
                      <a:srgbClr val="D60093"/>
                    </a:solidFill>
                  </a:rPr>
                  <a:t>Uniformity assumption</a:t>
                </a:r>
              </a:p>
              <a:p>
                <a:endParaRPr lang="en-US" dirty="0">
                  <a:solidFill>
                    <a:schemeClr val="accent2"/>
                  </a:solidFill>
                </a:endParaRPr>
              </a:p>
              <a:p>
                <a:endParaRPr lang="en-US" dirty="0">
                  <a:solidFill>
                    <a:schemeClr val="accent2"/>
                  </a:solidFill>
                </a:endParaRPr>
              </a:p>
              <a:p>
                <a:r>
                  <a:rPr lang="en-US" b="1" dirty="0">
                    <a:solidFill>
                      <a:srgbClr val="008000"/>
                    </a:solidFill>
                  </a:rPr>
                  <a:t>Maintain 2 counters: </a:t>
                </a:r>
              </a:p>
              <a:p>
                <a:pPr lvl="1"/>
                <a:r>
                  <a:rPr lang="en-US" b="1" i="1" dirty="0"/>
                  <a:t>S</a:t>
                </a:r>
                <a:r>
                  <a:rPr lang="en-US" dirty="0"/>
                  <a:t>: number of 1s from the beginning of the stream</a:t>
                </a:r>
              </a:p>
              <a:p>
                <a:pPr lvl="1"/>
                <a:r>
                  <a:rPr lang="en-US" b="1" i="1" dirty="0"/>
                  <a:t>Z</a:t>
                </a:r>
                <a:r>
                  <a:rPr lang="en-US" dirty="0"/>
                  <a:t>: number of 0s from the beginning of the stream</a:t>
                </a:r>
              </a:p>
              <a:p>
                <a:r>
                  <a:rPr lang="en-US" b="1" dirty="0"/>
                  <a:t>How many 1s are in the last N bits? </a:t>
                </a:r>
                <a14:m>
                  <m:oMath xmlns:m="http://schemas.openxmlformats.org/officeDocument/2006/math">
                    <m:r>
                      <a:rPr lang="en-US" b="1" i="1" dirty="0" smtClean="0">
                        <a:solidFill>
                          <a:srgbClr val="0000FF"/>
                        </a:solidFill>
                        <a:latin typeface="Cambria Math"/>
                      </a:rPr>
                      <m:t>𝑵</m:t>
                    </m:r>
                    <m:r>
                      <a:rPr lang="en-US" b="1" i="1" dirty="0" smtClean="0">
                        <a:solidFill>
                          <a:srgbClr val="0000FF"/>
                        </a:solidFill>
                        <a:latin typeface="Cambria Math"/>
                      </a:rPr>
                      <m:t>∙</m:t>
                    </m:r>
                    <m:f>
                      <m:fPr>
                        <m:ctrlPr>
                          <a:rPr lang="en-US" b="1" i="1" dirty="0" smtClean="0">
                            <a:solidFill>
                              <a:srgbClr val="0000FF"/>
                            </a:solidFill>
                            <a:latin typeface="Cambria Math" panose="02040503050406030204" pitchFamily="18" charset="0"/>
                          </a:rPr>
                        </m:ctrlPr>
                      </m:fPr>
                      <m:num>
                        <m:r>
                          <a:rPr lang="en-US" b="1" i="1" dirty="0" smtClean="0">
                            <a:solidFill>
                              <a:srgbClr val="0000FF"/>
                            </a:solidFill>
                            <a:latin typeface="Cambria Math"/>
                          </a:rPr>
                          <m:t>𝑺</m:t>
                        </m:r>
                      </m:num>
                      <m:den>
                        <m:r>
                          <a:rPr lang="en-US" b="1" i="1" dirty="0" smtClean="0">
                            <a:solidFill>
                              <a:srgbClr val="0000FF"/>
                            </a:solidFill>
                            <a:latin typeface="Cambria Math"/>
                          </a:rPr>
                          <m:t>𝑺</m:t>
                        </m:r>
                        <m:r>
                          <a:rPr lang="en-US" b="1" i="1" dirty="0" smtClean="0">
                            <a:solidFill>
                              <a:srgbClr val="0000FF"/>
                            </a:solidFill>
                            <a:latin typeface="Cambria Math"/>
                          </a:rPr>
                          <m:t>+</m:t>
                        </m:r>
                        <m:r>
                          <a:rPr lang="en-US" b="1" i="1" dirty="0" smtClean="0">
                            <a:solidFill>
                              <a:srgbClr val="0000FF"/>
                            </a:solidFill>
                            <a:latin typeface="Cambria Math"/>
                          </a:rPr>
                          <m:t>𝒁</m:t>
                        </m:r>
                      </m:den>
                    </m:f>
                  </m:oMath>
                </a14:m>
                <a:endParaRPr lang="en-US" b="1" dirty="0">
                  <a:solidFill>
                    <a:srgbClr val="0000FF"/>
                  </a:solidFill>
                </a:endParaRPr>
              </a:p>
              <a:p>
                <a:r>
                  <a:rPr lang="en-US" b="1" dirty="0">
                    <a:solidFill>
                      <a:srgbClr val="D60093"/>
                    </a:solidFill>
                  </a:rPr>
                  <a:t>But, what if stream is non-uniform?</a:t>
                </a:r>
              </a:p>
              <a:p>
                <a:pPr lvl="1"/>
                <a:r>
                  <a:rPr lang="en-US" dirty="0">
                    <a:solidFill>
                      <a:srgbClr val="D60093"/>
                    </a:solidFill>
                  </a:rPr>
                  <a:t>What if distribution changes over time?</a:t>
                </a:r>
              </a:p>
              <a:p>
                <a:pPr lvl="1"/>
                <a:r>
                  <a:rPr lang="en-US" dirty="0">
                    <a:solidFill>
                      <a:srgbClr val="D60093"/>
                    </a:solidFill>
                  </a:rPr>
                  <a:t>Cannot handle various </a:t>
                </a:r>
                <a:r>
                  <a:rPr lang="en-US" b="1" i="1" dirty="0">
                    <a:solidFill>
                      <a:srgbClr val="D60093"/>
                    </a:solidFill>
                  </a:rPr>
                  <a:t>k</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86400"/>
              </a:xfrm>
              <a:blipFill rotWithShape="0">
                <a:blip r:embed="rId2"/>
                <a:stretch>
                  <a:fillRect l="-1481" t="-2889" b="-556"/>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91</a:t>
            </a:fld>
            <a:endParaRPr lang="en-US"/>
          </a:p>
        </p:txBody>
      </p:sp>
      <p:sp>
        <p:nvSpPr>
          <p:cNvPr id="7" name="Text Box 3"/>
          <p:cNvSpPr txBox="1">
            <a:spLocks noChangeArrowheads="1"/>
          </p:cNvSpPr>
          <p:nvPr/>
        </p:nvSpPr>
        <p:spPr bwMode="auto">
          <a:xfrm>
            <a:off x="0" y="2996783"/>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1" name="Group 10"/>
          <p:cNvGrpSpPr/>
          <p:nvPr/>
        </p:nvGrpSpPr>
        <p:grpSpPr>
          <a:xfrm>
            <a:off x="3450388" y="2723733"/>
            <a:ext cx="5410200" cy="369332"/>
            <a:chOff x="3429000" y="3443287"/>
            <a:chExt cx="5410200" cy="369332"/>
          </a:xfrm>
        </p:grpSpPr>
        <p:sp>
          <p:nvSpPr>
            <p:cNvPr id="8" name="Text Box 16"/>
            <p:cNvSpPr txBox="1">
              <a:spLocks noChangeArrowheads="1"/>
            </p:cNvSpPr>
            <p:nvPr/>
          </p:nvSpPr>
          <p:spPr bwMode="auto">
            <a:xfrm>
              <a:off x="5622925" y="3443287"/>
              <a:ext cx="351378" cy="369332"/>
            </a:xfrm>
            <a:prstGeom prst="rect">
              <a:avLst/>
            </a:prstGeom>
            <a:noFill/>
            <a:ln w="9525">
              <a:noFill/>
              <a:miter lim="800000"/>
              <a:headEnd/>
              <a:tailEnd/>
            </a:ln>
            <a:effectLst/>
          </p:spPr>
          <p:txBody>
            <a:bodyPr wrap="none">
              <a:spAutoFit/>
            </a:bodyPr>
            <a:lstStyle/>
            <a:p>
              <a:r>
                <a:rPr lang="en-US" b="1" i="1" dirty="0">
                  <a:solidFill>
                    <a:srgbClr val="008000"/>
                  </a:solidFill>
                  <a:latin typeface="Arial" pitchFamily="34" charset="0"/>
                  <a:cs typeface="Arial" pitchFamily="34" charset="0"/>
                </a:rPr>
                <a:t>N</a:t>
              </a:r>
            </a:p>
          </p:txBody>
        </p:sp>
        <p:sp>
          <p:nvSpPr>
            <p:cNvPr id="9" name="Line 17"/>
            <p:cNvSpPr>
              <a:spLocks noChangeShapeType="1"/>
            </p:cNvSpPr>
            <p:nvPr/>
          </p:nvSpPr>
          <p:spPr bwMode="auto">
            <a:xfrm flipH="1">
              <a:off x="3429000" y="3640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0" name="Line 18"/>
            <p:cNvSpPr>
              <a:spLocks noChangeShapeType="1"/>
            </p:cNvSpPr>
            <p:nvPr/>
          </p:nvSpPr>
          <p:spPr bwMode="auto">
            <a:xfrm>
              <a:off x="6019800" y="3640137"/>
              <a:ext cx="2819400" cy="0"/>
            </a:xfrm>
            <a:prstGeom prst="line">
              <a:avLst/>
            </a:prstGeom>
            <a:noFill/>
            <a:ln w="28575">
              <a:solidFill>
                <a:srgbClr val="008000"/>
              </a:solidFill>
              <a:round/>
              <a:headEnd/>
              <a:tailEnd type="triangle" w="med" len="med"/>
            </a:ln>
            <a:effectLst/>
          </p:spPr>
          <p:txBody>
            <a:bodyPr/>
            <a:lstStyle/>
            <a:p>
              <a:endParaRPr lang="en-US"/>
            </a:p>
          </p:txBody>
        </p:sp>
      </p:grpSp>
      <p:grpSp>
        <p:nvGrpSpPr>
          <p:cNvPr id="15" name="Group 14"/>
          <p:cNvGrpSpPr/>
          <p:nvPr/>
        </p:nvGrpSpPr>
        <p:grpSpPr>
          <a:xfrm>
            <a:off x="5443624" y="3242846"/>
            <a:ext cx="3395576" cy="338554"/>
            <a:chOff x="125499" y="3505200"/>
            <a:chExt cx="3395576" cy="338554"/>
          </a:xfrm>
        </p:grpSpPr>
        <p:sp>
          <p:nvSpPr>
            <p:cNvPr id="12" name="Text Box 1034"/>
            <p:cNvSpPr txBox="1">
              <a:spLocks noChangeArrowheads="1"/>
            </p:cNvSpPr>
            <p:nvPr/>
          </p:nvSpPr>
          <p:spPr bwMode="auto">
            <a:xfrm>
              <a:off x="762000" y="3505200"/>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Future</a:t>
              </a:r>
            </a:p>
          </p:txBody>
        </p:sp>
        <p:sp>
          <p:nvSpPr>
            <p:cNvPr id="13" name="Line 1035"/>
            <p:cNvSpPr>
              <a:spLocks noChangeShapeType="1"/>
            </p:cNvSpPr>
            <p:nvPr/>
          </p:nvSpPr>
          <p:spPr bwMode="auto">
            <a:xfrm flipH="1">
              <a:off x="125499" y="3678988"/>
              <a:ext cx="685800" cy="0"/>
            </a:xfrm>
            <a:prstGeom prst="line">
              <a:avLst/>
            </a:prstGeom>
            <a:noFill/>
            <a:ln w="9525">
              <a:solidFill>
                <a:srgbClr val="008000"/>
              </a:solidFill>
              <a:round/>
              <a:headEnd/>
              <a:tailEnd type="triangle" w="med" len="med"/>
            </a:ln>
          </p:spPr>
          <p:txBody>
            <a:bodyPr/>
            <a:lstStyle/>
            <a:p>
              <a:endParaRPr lang="en-US" sz="1600"/>
            </a:p>
          </p:txBody>
        </p:sp>
        <p:sp>
          <p:nvSpPr>
            <p:cNvPr id="14" name="Line 1036"/>
            <p:cNvSpPr>
              <a:spLocks noChangeShapeType="1"/>
            </p:cNvSpPr>
            <p:nvPr/>
          </p:nvSpPr>
          <p:spPr bwMode="auto">
            <a:xfrm>
              <a:off x="2911475" y="3702050"/>
              <a:ext cx="609600" cy="0"/>
            </a:xfrm>
            <a:prstGeom prst="line">
              <a:avLst/>
            </a:prstGeom>
            <a:noFill/>
            <a:ln w="9525">
              <a:solidFill>
                <a:srgbClr val="008000"/>
              </a:solidFill>
              <a:round/>
              <a:headEnd/>
              <a:tailEnd type="triangle" w="med" len="med"/>
            </a:ln>
          </p:spPr>
          <p:txBody>
            <a:bodyPr/>
            <a:lstStyle/>
            <a:p>
              <a:endParaRPr lang="en-US"/>
            </a:p>
          </p:txBody>
        </p:sp>
      </p:grpSp>
      <p:pic>
        <p:nvPicPr>
          <p:cNvPr id="4" name="Picture 3"/>
          <p:cNvPicPr>
            <a:picLocks noChangeAspect="1"/>
          </p:cNvPicPr>
          <p:nvPr/>
        </p:nvPicPr>
        <p:blipFill>
          <a:blip r:embed="rId3"/>
          <a:stretch>
            <a:fillRect/>
          </a:stretch>
        </p:blipFill>
        <p:spPr>
          <a:xfrm>
            <a:off x="6553200" y="4724400"/>
            <a:ext cx="1600200" cy="895442"/>
          </a:xfrm>
          <a:prstGeom prst="rect">
            <a:avLst/>
          </a:prstGeom>
        </p:spPr>
      </p:pic>
    </p:spTree>
    <p:extLst>
      <p:ext uri="{BB962C8B-B14F-4D97-AF65-F5344CB8AC3E}">
        <p14:creationId xmlns:p14="http://schemas.microsoft.com/office/powerpoint/2010/main" val="22500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a:ea typeface="+mj-ea"/>
              </a:rPr>
              <a:t>DGIM Method</a:t>
            </a:r>
          </a:p>
        </p:txBody>
      </p:sp>
      <mc:AlternateContent xmlns:mc="http://schemas.openxmlformats.org/markup-compatibility/2006" xmlns:a14="http://schemas.microsoft.com/office/drawing/2010/main">
        <mc:Choice Requires="a14">
          <p:sp>
            <p:nvSpPr>
              <p:cNvPr id="36868" name="Rectangle 3"/>
              <p:cNvSpPr>
                <a:spLocks noGrp="1" noChangeArrowheads="1"/>
              </p:cNvSpPr>
              <p:nvPr>
                <p:ph idx="1"/>
              </p:nvPr>
            </p:nvSpPr>
            <p:spPr/>
            <p:txBody>
              <a:bodyPr>
                <a:normAutofit fontScale="92500" lnSpcReduction="10000"/>
              </a:bodyPr>
              <a:lstStyle/>
              <a:p>
                <a:r>
                  <a:rPr lang="en-US" b="1" dirty="0">
                    <a:solidFill>
                      <a:srgbClr val="D60093"/>
                    </a:solidFill>
                  </a:rPr>
                  <a:t>DGIM solution that does </a:t>
                </a:r>
                <a:r>
                  <a:rPr lang="en-US" b="1" u="sng" dirty="0">
                    <a:solidFill>
                      <a:srgbClr val="D60093"/>
                    </a:solidFill>
                  </a:rPr>
                  <a:t>not</a:t>
                </a:r>
                <a:r>
                  <a:rPr lang="en-US" b="1" dirty="0">
                    <a:solidFill>
                      <a:srgbClr val="D60093"/>
                    </a:solidFill>
                  </a:rPr>
                  <a:t> assume uniformity</a:t>
                </a:r>
              </a:p>
              <a:p>
                <a:pPr lvl="8"/>
                <a:endParaRPr lang="en-US" dirty="0"/>
              </a:p>
              <a:p>
                <a:r>
                  <a:rPr lang="en-US" dirty="0"/>
                  <a:t>We store </a:t>
                </a:r>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dirty="0" smtClean="0">
                        <a:latin typeface="Cambria Math"/>
                      </a:rPr>
                      <m:t>𝑵</m:t>
                    </m:r>
                    <m:r>
                      <a:rPr lang="en-US" b="1" i="1" dirty="0" smtClean="0">
                        <a:latin typeface="Cambria Math" panose="02040503050406030204" pitchFamily="18" charset="0"/>
                        <a:ea typeface="Cambria Math" panose="02040503050406030204" pitchFamily="18" charset="0"/>
                      </a:rPr>
                      <m:t>×</m:t>
                    </m:r>
                    <m:r>
                      <m:rPr>
                        <m:sty m:val="p"/>
                      </m:rPr>
                      <a:rPr lang="en-US" b="1" i="1" dirty="0">
                        <a:latin typeface="Cambria Math"/>
                      </a:rPr>
                      <m:t>log</m:t>
                    </m:r>
                    <m:r>
                      <a:rPr lang="en-US" b="1" i="1" dirty="0">
                        <a:latin typeface="Cambria Math"/>
                      </a:rPr>
                      <m:t>𝑵</m:t>
                    </m:r>
                    <m:r>
                      <a:rPr lang="en-US" b="1" i="1" dirty="0">
                        <a:latin typeface="Cambria Math"/>
                      </a:rPr>
                      <m:t>)</m:t>
                    </m:r>
                  </m:oMath>
                </a14:m>
                <a:r>
                  <a:rPr lang="en-US" dirty="0"/>
                  <a:t> bits per stream</a:t>
                </a:r>
              </a:p>
              <a:p>
                <a:pPr lvl="1"/>
                <a14:m>
                  <m:oMath xmlns:m="http://schemas.openxmlformats.org/officeDocument/2006/math">
                    <m:r>
                      <a:rPr lang="en-US" b="1" i="1" dirty="0">
                        <a:latin typeface="Cambria Math"/>
                      </a:rPr>
                      <m:t>𝑶</m:t>
                    </m:r>
                    <m:r>
                      <a:rPr lang="en-US" b="1" i="1" dirty="0">
                        <a:latin typeface="Cambria Math"/>
                      </a:rPr>
                      <m:t>(</m:t>
                    </m:r>
                    <m:r>
                      <m:rPr>
                        <m:sty m:val="p"/>
                      </m:rPr>
                      <a:rPr lang="en-US" b="1" i="1" dirty="0">
                        <a:latin typeface="Cambria Math"/>
                      </a:rPr>
                      <m:t>log</m:t>
                    </m:r>
                    <m:r>
                      <a:rPr lang="en-US" b="1" i="1" baseline="30000" dirty="0">
                        <a:latin typeface="Cambria Math"/>
                      </a:rPr>
                      <m:t>𝟐</m:t>
                    </m:r>
                    <m:r>
                      <a:rPr lang="en-US" b="1" i="1" dirty="0">
                        <a:latin typeface="Cambria Math"/>
                      </a:rPr>
                      <m:t>𝑵</m:t>
                    </m:r>
                    <m:r>
                      <a:rPr lang="en-US" b="1" i="1" dirty="0">
                        <a:latin typeface="Cambria Math"/>
                      </a:rPr>
                      <m:t>)</m:t>
                    </m:r>
                  </m:oMath>
                </a14:m>
                <a:endParaRPr lang="en-US" dirty="0"/>
              </a:p>
              <a:p>
                <a:pPr lvl="8"/>
                <a:endParaRPr lang="en-US" dirty="0"/>
              </a:p>
              <a:p>
                <a:r>
                  <a:rPr lang="en-US" b="1" dirty="0">
                    <a:solidFill>
                      <a:srgbClr val="0000FF"/>
                    </a:solidFill>
                  </a:rPr>
                  <a:t>Solution gives approximate answer, </a:t>
                </a:r>
                <a:br>
                  <a:rPr lang="en-US" b="1" dirty="0">
                    <a:solidFill>
                      <a:srgbClr val="0000FF"/>
                    </a:solidFill>
                  </a:rPr>
                </a:br>
                <a:r>
                  <a:rPr lang="en-US" b="1" dirty="0">
                    <a:solidFill>
                      <a:srgbClr val="0000FF"/>
                    </a:solidFill>
                  </a:rPr>
                  <a:t>never off by more than 50%</a:t>
                </a:r>
              </a:p>
              <a:p>
                <a:pPr lvl="1"/>
                <a:r>
                  <a:rPr lang="en-US" dirty="0">
                    <a:ea typeface="ＭＳ Ｐゴシック" pitchFamily="34" charset="-128"/>
                  </a:rPr>
                  <a:t>Error factor can be reduced to any fraction &gt; 0, with more complicated algorithm and </a:t>
                </a:r>
                <a:r>
                  <a:rPr lang="en-US" dirty="0">
                    <a:solidFill>
                      <a:srgbClr val="2642E0"/>
                    </a:solidFill>
                    <a:ea typeface="ＭＳ Ｐゴシック" pitchFamily="34" charset="-128"/>
                  </a:rPr>
                  <a:t>proportionally more stored bits</a:t>
                </a:r>
              </a:p>
            </p:txBody>
          </p:sp>
        </mc:Choice>
        <mc:Fallback xmlns="">
          <p:sp>
            <p:nvSpPr>
              <p:cNvPr id="36868" name="Rectangle 3"/>
              <p:cNvSpPr>
                <a:spLocks noGrp="1" noRot="1" noChangeAspect="1" noMove="1" noResize="1" noEditPoints="1" noAdjustHandles="1" noChangeArrowheads="1" noChangeShapeType="1" noTextEdit="1"/>
              </p:cNvSpPr>
              <p:nvPr>
                <p:ph idx="1"/>
              </p:nvPr>
            </p:nvSpPr>
            <p:spPr>
              <a:blipFill>
                <a:blip r:embed="rId3"/>
                <a:stretch>
                  <a:fillRect l="-1698" t="-2521" r="-463"/>
                </a:stretch>
              </a:blipFill>
            </p:spPr>
            <p:txBody>
              <a:bodyPr/>
              <a:lstStyle/>
              <a:p>
                <a:r>
                  <a:rPr lang="en-US">
                    <a:noFill/>
                  </a:rPr>
                  <a:t> </a:t>
                </a:r>
              </a:p>
            </p:txBody>
          </p:sp>
        </mc:Fallback>
      </mc:AlternateContent>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36866" name="Slide Number Placeholder 5"/>
          <p:cNvSpPr>
            <a:spLocks noGrp="1"/>
          </p:cNvSpPr>
          <p:nvPr>
            <p:ph type="sldNum" sz="quarter" idx="12"/>
          </p:nvPr>
        </p:nvSpPr>
        <p:spPr bwMode="auto">
          <a:noFill/>
          <a:ln>
            <a:miter lim="800000"/>
            <a:headEnd/>
            <a:tailEnd/>
          </a:ln>
        </p:spPr>
        <p:txBody>
          <a:bodyPr/>
          <a:lstStyle/>
          <a:p>
            <a:fld id="{2BF6139A-3E36-447F-BBA2-E04EE5A11927}" type="slidenum">
              <a:rPr lang="en-US"/>
              <a:pPr/>
              <a:t>92</a:t>
            </a:fld>
            <a:endParaRPr lang="en-US"/>
          </a:p>
        </p:txBody>
      </p:sp>
      <p:sp>
        <p:nvSpPr>
          <p:cNvPr id="6" name="Rectangle 5"/>
          <p:cNvSpPr/>
          <p:nvPr/>
        </p:nvSpPr>
        <p:spPr>
          <a:xfrm>
            <a:off x="5987014" y="0"/>
            <a:ext cx="3139513" cy="369332"/>
          </a:xfrm>
          <a:prstGeom prst="rect">
            <a:avLst/>
          </a:prstGeom>
        </p:spPr>
        <p:txBody>
          <a:bodyPr wrap="none">
            <a:spAutoFit/>
          </a:bodyPr>
          <a:lstStyle/>
          <a:p>
            <a:pPr algn="r"/>
            <a:r>
              <a:rPr lang="en-US" dirty="0">
                <a:solidFill>
                  <a:srgbClr val="800000"/>
                </a:solidFill>
              </a:rPr>
              <a:t>[</a:t>
            </a:r>
            <a:r>
              <a:rPr lang="en-US" dirty="0" err="1">
                <a:solidFill>
                  <a:srgbClr val="800000"/>
                </a:solidFill>
              </a:rPr>
              <a:t>Datar</a:t>
            </a:r>
            <a:r>
              <a:rPr lang="en-US" dirty="0">
                <a:solidFill>
                  <a:srgbClr val="800000"/>
                </a:solidFill>
              </a:rPr>
              <a:t>, </a:t>
            </a:r>
            <a:r>
              <a:rPr lang="en-US" dirty="0" err="1">
                <a:solidFill>
                  <a:srgbClr val="800000"/>
                </a:solidFill>
              </a:rPr>
              <a:t>Gionis</a:t>
            </a:r>
            <a:r>
              <a:rPr lang="en-US" dirty="0">
                <a:solidFill>
                  <a:srgbClr val="800000"/>
                </a:solidFill>
              </a:rPr>
              <a:t>, </a:t>
            </a:r>
            <a:r>
              <a:rPr lang="en-US" dirty="0" err="1">
                <a:solidFill>
                  <a:srgbClr val="800000"/>
                </a:solidFill>
              </a:rPr>
              <a:t>Indyk</a:t>
            </a:r>
            <a:r>
              <a:rPr lang="en-US" dirty="0">
                <a:solidFill>
                  <a:srgbClr val="800000"/>
                </a:solidFill>
              </a:rPr>
              <a:t>, </a:t>
            </a:r>
            <a:r>
              <a:rPr lang="en-US" dirty="0" err="1">
                <a:solidFill>
                  <a:srgbClr val="800000"/>
                </a:solidFill>
              </a:rPr>
              <a:t>Motwani</a:t>
            </a:r>
            <a:r>
              <a:rPr lang="en-US" dirty="0">
                <a:solidFill>
                  <a:srgbClr val="800000"/>
                </a:solidFill>
              </a:rPr>
              <a:t>]</a:t>
            </a:r>
          </a:p>
        </p:txBody>
      </p:sp>
      <p:pic>
        <p:nvPicPr>
          <p:cNvPr id="2" name="Picture 1"/>
          <p:cNvPicPr>
            <a:picLocks noChangeAspect="1"/>
          </p:cNvPicPr>
          <p:nvPr/>
        </p:nvPicPr>
        <p:blipFill>
          <a:blip r:embed="rId4"/>
          <a:stretch>
            <a:fillRect/>
          </a:stretch>
        </p:blipFill>
        <p:spPr>
          <a:xfrm>
            <a:off x="1295400" y="2957945"/>
            <a:ext cx="1676400" cy="587829"/>
          </a:xfrm>
          <a:prstGeom prst="rect">
            <a:avLst/>
          </a:prstGeom>
        </p:spPr>
      </p:pic>
    </p:spTree>
    <p:extLst>
      <p:ext uri="{BB962C8B-B14F-4D97-AF65-F5344CB8AC3E}">
        <p14:creationId xmlns:p14="http://schemas.microsoft.com/office/powerpoint/2010/main" val="20912449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en-US" dirty="0">
                <a:ea typeface="+mj-ea"/>
              </a:rPr>
              <a:t>Idea: Exponential Windows</a:t>
            </a:r>
          </a:p>
        </p:txBody>
      </p:sp>
      <p:sp>
        <p:nvSpPr>
          <p:cNvPr id="37892" name="Rectangle 3"/>
          <p:cNvSpPr>
            <a:spLocks noGrp="1" noChangeArrowheads="1"/>
          </p:cNvSpPr>
          <p:nvPr>
            <p:ph idx="1"/>
          </p:nvPr>
        </p:nvSpPr>
        <p:spPr>
          <a:xfrm>
            <a:off x="457200" y="1189037"/>
            <a:ext cx="8229600" cy="4525963"/>
          </a:xfrm>
        </p:spPr>
        <p:txBody>
          <a:bodyPr/>
          <a:lstStyle/>
          <a:p>
            <a:r>
              <a:rPr lang="en-US" b="1" dirty="0">
                <a:solidFill>
                  <a:srgbClr val="D60093"/>
                </a:solidFill>
              </a:rPr>
              <a:t>Solution that doesn’t (quite) work:</a:t>
            </a:r>
          </a:p>
          <a:p>
            <a:pPr lvl="1"/>
            <a:r>
              <a:rPr lang="en-US" dirty="0"/>
              <a:t>Summarize </a:t>
            </a:r>
            <a:r>
              <a:rPr lang="en-US" b="1" dirty="0"/>
              <a:t>exponentially increasing </a:t>
            </a:r>
            <a:r>
              <a:rPr lang="en-US" dirty="0"/>
              <a:t>regions </a:t>
            </a:r>
            <a:br>
              <a:rPr lang="en-US" dirty="0"/>
            </a:br>
            <a:r>
              <a:rPr lang="en-US" dirty="0"/>
              <a:t>of the stream, looking backward</a:t>
            </a:r>
          </a:p>
          <a:p>
            <a:pPr lvl="1"/>
            <a:r>
              <a:rPr lang="en-US" dirty="0"/>
              <a:t>Drop small regions if they begin at the same point as a larger region</a:t>
            </a:r>
          </a:p>
        </p:txBody>
      </p:sp>
      <p:sp>
        <p:nvSpPr>
          <p:cNvPr id="37890" name="Slide Number Placeholder 5"/>
          <p:cNvSpPr>
            <a:spLocks noGrp="1"/>
          </p:cNvSpPr>
          <p:nvPr>
            <p:ph type="sldNum" sz="quarter" idx="12"/>
          </p:nvPr>
        </p:nvSpPr>
        <p:spPr bwMode="auto">
          <a:noFill/>
          <a:ln>
            <a:miter lim="800000"/>
            <a:headEnd/>
            <a:tailEnd/>
          </a:ln>
        </p:spPr>
        <p:txBody>
          <a:bodyPr/>
          <a:lstStyle/>
          <a:p>
            <a:fld id="{1A93C58E-F09B-43A6-900F-988651215D97}" type="slidenum">
              <a:rPr lang="en-US"/>
              <a:pPr/>
              <a:t>93</a:t>
            </a:fld>
            <a:endParaRPr lang="en-US"/>
          </a:p>
        </p:txBody>
      </p:sp>
      <p:sp>
        <p:nvSpPr>
          <p:cNvPr id="5" name="Text Box 3"/>
          <p:cNvSpPr txBox="1">
            <a:spLocks noChangeArrowheads="1"/>
          </p:cNvSpPr>
          <p:nvPr/>
        </p:nvSpPr>
        <p:spPr bwMode="auto">
          <a:xfrm>
            <a:off x="0" y="5468937"/>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sp>
        <p:nvSpPr>
          <p:cNvPr id="14" name="Text Box 16"/>
          <p:cNvSpPr txBox="1">
            <a:spLocks noChangeArrowheads="1"/>
          </p:cNvSpPr>
          <p:nvPr/>
        </p:nvSpPr>
        <p:spPr bwMode="auto">
          <a:xfrm>
            <a:off x="5622925" y="572928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15" name="Line 17"/>
          <p:cNvSpPr>
            <a:spLocks noChangeShapeType="1"/>
          </p:cNvSpPr>
          <p:nvPr/>
        </p:nvSpPr>
        <p:spPr bwMode="auto">
          <a:xfrm flipH="1">
            <a:off x="3429000" y="5926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6" name="Line 18"/>
          <p:cNvSpPr>
            <a:spLocks noChangeShapeType="1"/>
          </p:cNvSpPr>
          <p:nvPr/>
        </p:nvSpPr>
        <p:spPr bwMode="auto">
          <a:xfrm>
            <a:off x="6019800" y="5926136"/>
            <a:ext cx="2895600" cy="1"/>
          </a:xfrm>
          <a:prstGeom prst="line">
            <a:avLst/>
          </a:prstGeom>
          <a:noFill/>
          <a:ln w="28575">
            <a:solidFill>
              <a:srgbClr val="008000"/>
            </a:solidFill>
            <a:round/>
            <a:headEnd/>
            <a:tailEnd type="triangle" w="med" len="med"/>
          </a:ln>
          <a:effectLst/>
        </p:spPr>
        <p:txBody>
          <a:bodyPr/>
          <a:lstStyle/>
          <a:p>
            <a:endParaRPr lang="en-US"/>
          </a:p>
        </p:txBody>
      </p:sp>
      <p:grpSp>
        <p:nvGrpSpPr>
          <p:cNvPr id="24" name="Group 23"/>
          <p:cNvGrpSpPr/>
          <p:nvPr/>
        </p:nvGrpSpPr>
        <p:grpSpPr>
          <a:xfrm>
            <a:off x="1295400" y="4267200"/>
            <a:ext cx="2057400" cy="461665"/>
            <a:chOff x="1295400" y="3815411"/>
            <a:chExt cx="2057400" cy="461665"/>
          </a:xfrm>
        </p:grpSpPr>
        <p:sp>
          <p:nvSpPr>
            <p:cNvPr id="18" name="Line 21"/>
            <p:cNvSpPr>
              <a:spLocks noChangeShapeType="1"/>
            </p:cNvSpPr>
            <p:nvPr/>
          </p:nvSpPr>
          <p:spPr bwMode="auto">
            <a:xfrm flipH="1" flipV="1">
              <a:off x="1295400" y="4018905"/>
              <a:ext cx="838200" cy="2232"/>
            </a:xfrm>
            <a:prstGeom prst="line">
              <a:avLst/>
            </a:prstGeom>
            <a:noFill/>
            <a:ln w="28575">
              <a:solidFill>
                <a:srgbClr val="008000"/>
              </a:solidFill>
              <a:round/>
              <a:headEnd/>
              <a:tailEnd type="triangle" w="med" len="med"/>
            </a:ln>
            <a:effectLst/>
          </p:spPr>
          <p:txBody>
            <a:bodyPr/>
            <a:lstStyle/>
            <a:p>
              <a:endParaRPr lang="en-US" sz="2000" b="1"/>
            </a:p>
          </p:txBody>
        </p:sp>
        <p:sp>
          <p:nvSpPr>
            <p:cNvPr id="19"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17"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nvGrpSpPr>
          <p:cNvPr id="23" name="Group 22"/>
          <p:cNvGrpSpPr/>
          <p:nvPr/>
        </p:nvGrpSpPr>
        <p:grpSpPr>
          <a:xfrm>
            <a:off x="1295400" y="3944937"/>
            <a:ext cx="7620000" cy="1524000"/>
            <a:chOff x="1295400" y="3487737"/>
            <a:chExt cx="7620000" cy="1524000"/>
          </a:xfrm>
        </p:grpSpPr>
        <p:sp>
          <p:nvSpPr>
            <p:cNvPr id="6" name="Rectangle 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7" name="Rectangle 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1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1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0"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21" name="Text Box 19"/>
          <p:cNvSpPr txBox="1">
            <a:spLocks noChangeArrowheads="1"/>
          </p:cNvSpPr>
          <p:nvPr/>
        </p:nvSpPr>
        <p:spPr bwMode="auto">
          <a:xfrm>
            <a:off x="404261" y="6059269"/>
            <a:ext cx="6377539" cy="646331"/>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We can reconstruct the count of the last </a:t>
            </a:r>
            <a:r>
              <a:rPr lang="en-US" b="1" i="1" dirty="0">
                <a:solidFill>
                  <a:srgbClr val="008000"/>
                </a:solidFill>
                <a:latin typeface="Arial" pitchFamily="34" charset="0"/>
                <a:cs typeface="Arial" pitchFamily="34" charset="0"/>
              </a:rPr>
              <a:t>N</a:t>
            </a:r>
            <a:r>
              <a:rPr lang="en-US" dirty="0">
                <a:solidFill>
                  <a:srgbClr val="008000"/>
                </a:solidFill>
                <a:latin typeface="Arial" pitchFamily="34" charset="0"/>
                <a:cs typeface="Arial" pitchFamily="34" charset="0"/>
              </a:rPr>
              <a:t> bits, except we are not sure how many of the last </a:t>
            </a:r>
            <a:r>
              <a:rPr lang="en-US" b="1" dirty="0">
                <a:solidFill>
                  <a:srgbClr val="008000"/>
                </a:solidFill>
                <a:latin typeface="Arial" pitchFamily="34" charset="0"/>
                <a:cs typeface="Arial" pitchFamily="34" charset="0"/>
              </a:rPr>
              <a:t>6</a:t>
            </a:r>
            <a:r>
              <a:rPr lang="en-US" dirty="0">
                <a:solidFill>
                  <a:srgbClr val="008000"/>
                </a:solidFill>
                <a:latin typeface="Arial" pitchFamily="34" charset="0"/>
                <a:cs typeface="Arial" pitchFamily="34" charset="0"/>
              </a:rPr>
              <a:t> </a:t>
            </a:r>
            <a:r>
              <a:rPr lang="en-US" b="1" dirty="0">
                <a:solidFill>
                  <a:srgbClr val="008000"/>
                </a:solidFill>
                <a:latin typeface="Arial" pitchFamily="34" charset="0"/>
                <a:cs typeface="Arial" pitchFamily="34" charset="0"/>
              </a:rPr>
              <a:t>1s</a:t>
            </a:r>
            <a:r>
              <a:rPr lang="en-US" dirty="0">
                <a:solidFill>
                  <a:srgbClr val="008000"/>
                </a:solidFill>
                <a:latin typeface="Arial" pitchFamily="34" charset="0"/>
                <a:cs typeface="Arial" pitchFamily="34" charset="0"/>
              </a:rPr>
              <a:t> are included in the </a:t>
            </a:r>
            <a:r>
              <a:rPr lang="en-US" b="1" i="1" dirty="0">
                <a:solidFill>
                  <a:srgbClr val="008000"/>
                </a:solidFill>
                <a:latin typeface="Arial" pitchFamily="34" charset="0"/>
                <a:cs typeface="Arial" pitchFamily="34" charset="0"/>
              </a:rPr>
              <a:t>N</a:t>
            </a:r>
            <a:endParaRPr lang="en-US" dirty="0">
              <a:solidFill>
                <a:srgbClr val="008000"/>
              </a:solidFill>
              <a:latin typeface="Arial" pitchFamily="34" charset="0"/>
              <a:cs typeface="Arial" pitchFamily="34" charset="0"/>
            </a:endParaRPr>
          </a:p>
        </p:txBody>
      </p:sp>
      <p:sp>
        <p:nvSpPr>
          <p:cNvPr id="27" name="TextBox 26"/>
          <p:cNvSpPr txBox="1"/>
          <p:nvPr/>
        </p:nvSpPr>
        <p:spPr>
          <a:xfrm>
            <a:off x="-48859" y="3436203"/>
            <a:ext cx="1219199" cy="830997"/>
          </a:xfrm>
          <a:prstGeom prst="rect">
            <a:avLst/>
          </a:prstGeom>
          <a:noFill/>
        </p:spPr>
        <p:txBody>
          <a:bodyPr wrap="square" rtlCol="0">
            <a:spAutoFit/>
          </a:bodyPr>
          <a:lstStyle/>
          <a:p>
            <a:pPr algn="ctr"/>
            <a:r>
              <a:rPr lang="en-US" sz="1600" b="1" dirty="0">
                <a:solidFill>
                  <a:srgbClr val="008000"/>
                </a:solidFill>
                <a:latin typeface="Arial" pitchFamily="34" charset="0"/>
                <a:cs typeface="Arial" pitchFamily="34" charset="0"/>
              </a:rPr>
              <a:t>Window of width 16 has 6 1s</a:t>
            </a:r>
          </a:p>
        </p:txBody>
      </p:sp>
      <p:cxnSp>
        <p:nvCxnSpPr>
          <p:cNvPr id="29" name="Straight Arrow Connector 28"/>
          <p:cNvCxnSpPr/>
          <p:nvPr/>
        </p:nvCxnSpPr>
        <p:spPr>
          <a:xfrm>
            <a:off x="990600" y="3851701"/>
            <a:ext cx="1752600" cy="245636"/>
          </a:xfrm>
          <a:prstGeom prst="straightConnector1">
            <a:avLst/>
          </a:prstGeom>
          <a:ln w="12700">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flipV="1">
            <a:off x="3401080" y="42672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grpSp>
        <p:nvGrpSpPr>
          <p:cNvPr id="30" name="Group 29">
            <a:extLst>
              <a:ext uri="{FF2B5EF4-FFF2-40B4-BE49-F238E27FC236}">
                <a16:creationId xmlns:a16="http://schemas.microsoft.com/office/drawing/2014/main" id="{A9E3B193-197E-5E44-A8D7-EC2A53E597B7}"/>
              </a:ext>
            </a:extLst>
          </p:cNvPr>
          <p:cNvGrpSpPr/>
          <p:nvPr/>
        </p:nvGrpSpPr>
        <p:grpSpPr>
          <a:xfrm>
            <a:off x="4419600" y="3514724"/>
            <a:ext cx="3048000" cy="369332"/>
            <a:chOff x="4419600" y="3423205"/>
            <a:chExt cx="3048000" cy="369332"/>
          </a:xfrm>
        </p:grpSpPr>
        <p:sp>
          <p:nvSpPr>
            <p:cNvPr id="2" name="TextBox 1">
              <a:extLst>
                <a:ext uri="{FF2B5EF4-FFF2-40B4-BE49-F238E27FC236}">
                  <a16:creationId xmlns:a16="http://schemas.microsoft.com/office/drawing/2014/main" id="{B6F1B403-E7A0-364E-98BC-76194085751E}"/>
                </a:ext>
              </a:extLst>
            </p:cNvPr>
            <p:cNvSpPr txBox="1"/>
            <p:nvPr/>
          </p:nvSpPr>
          <p:spPr>
            <a:xfrm>
              <a:off x="5663514" y="3423205"/>
              <a:ext cx="418704" cy="369332"/>
            </a:xfrm>
            <a:prstGeom prst="rect">
              <a:avLst/>
            </a:prstGeom>
            <a:noFill/>
          </p:spPr>
          <p:txBody>
            <a:bodyPr wrap="none" rtlCol="0">
              <a:spAutoFit/>
            </a:bodyPr>
            <a:lstStyle/>
            <a:p>
              <a:r>
                <a:rPr lang="en-US" dirty="0"/>
                <a:t>16</a:t>
              </a:r>
            </a:p>
          </p:txBody>
        </p:sp>
        <p:cxnSp>
          <p:nvCxnSpPr>
            <p:cNvPr id="22" name="Straight Arrow Connector 21">
              <a:extLst>
                <a:ext uri="{FF2B5EF4-FFF2-40B4-BE49-F238E27FC236}">
                  <a16:creationId xmlns:a16="http://schemas.microsoft.com/office/drawing/2014/main" id="{B45311A1-1814-1042-B6D4-9F4D0862DEE2}"/>
                </a:ext>
              </a:extLst>
            </p:cNvPr>
            <p:cNvCxnSpPr>
              <a:cxnSpLocks/>
            </p:cNvCxnSpPr>
            <p:nvPr/>
          </p:nvCxnSpPr>
          <p:spPr>
            <a:xfrm>
              <a:off x="6019800" y="3567066"/>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5BE508B-AA4E-E943-8A3C-4F58A3851CF6}"/>
                </a:ext>
              </a:extLst>
            </p:cNvPr>
            <p:cNvCxnSpPr>
              <a:stCxn id="2" idx="1"/>
            </p:cNvCxnSpPr>
            <p:nvPr/>
          </p:nvCxnSpPr>
          <p:spPr>
            <a:xfrm flipH="1">
              <a:off x="4419600" y="3607871"/>
              <a:ext cx="1243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41C09DE2-8263-C345-8624-62622AF5A4B5}"/>
              </a:ext>
            </a:extLst>
          </p:cNvPr>
          <p:cNvGrpSpPr/>
          <p:nvPr/>
        </p:nvGrpSpPr>
        <p:grpSpPr>
          <a:xfrm>
            <a:off x="1270970" y="3552522"/>
            <a:ext cx="3048000" cy="369332"/>
            <a:chOff x="4419600" y="3423205"/>
            <a:chExt cx="3048000" cy="369332"/>
          </a:xfrm>
        </p:grpSpPr>
        <p:sp>
          <p:nvSpPr>
            <p:cNvPr id="35" name="TextBox 34">
              <a:extLst>
                <a:ext uri="{FF2B5EF4-FFF2-40B4-BE49-F238E27FC236}">
                  <a16:creationId xmlns:a16="http://schemas.microsoft.com/office/drawing/2014/main" id="{17CFDFB4-6A3B-BA48-A5B3-54EEEEC02932}"/>
                </a:ext>
              </a:extLst>
            </p:cNvPr>
            <p:cNvSpPr txBox="1"/>
            <p:nvPr/>
          </p:nvSpPr>
          <p:spPr>
            <a:xfrm>
              <a:off x="5663514" y="3423205"/>
              <a:ext cx="418704" cy="369332"/>
            </a:xfrm>
            <a:prstGeom prst="rect">
              <a:avLst/>
            </a:prstGeom>
            <a:noFill/>
          </p:spPr>
          <p:txBody>
            <a:bodyPr wrap="none" rtlCol="0">
              <a:spAutoFit/>
            </a:bodyPr>
            <a:lstStyle/>
            <a:p>
              <a:r>
                <a:rPr lang="en-US" dirty="0"/>
                <a:t>16</a:t>
              </a:r>
            </a:p>
          </p:txBody>
        </p:sp>
        <p:cxnSp>
          <p:nvCxnSpPr>
            <p:cNvPr id="36" name="Straight Arrow Connector 35">
              <a:extLst>
                <a:ext uri="{FF2B5EF4-FFF2-40B4-BE49-F238E27FC236}">
                  <a16:creationId xmlns:a16="http://schemas.microsoft.com/office/drawing/2014/main" id="{911BCD70-7383-DF44-8506-44737B4D150A}"/>
                </a:ext>
              </a:extLst>
            </p:cNvPr>
            <p:cNvCxnSpPr>
              <a:cxnSpLocks/>
            </p:cNvCxnSpPr>
            <p:nvPr/>
          </p:nvCxnSpPr>
          <p:spPr>
            <a:xfrm>
              <a:off x="6019800" y="3567066"/>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5D3553E-7302-B047-93D0-7AA68CFB654D}"/>
                </a:ext>
              </a:extLst>
            </p:cNvPr>
            <p:cNvCxnSpPr>
              <a:stCxn id="35" idx="1"/>
            </p:cNvCxnSpPr>
            <p:nvPr/>
          </p:nvCxnSpPr>
          <p:spPr>
            <a:xfrm flipH="1">
              <a:off x="4419600" y="3607871"/>
              <a:ext cx="1243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70311B44-B91F-5F46-82B3-08F22E02D5FA}"/>
              </a:ext>
            </a:extLst>
          </p:cNvPr>
          <p:cNvGrpSpPr/>
          <p:nvPr/>
        </p:nvGrpSpPr>
        <p:grpSpPr>
          <a:xfrm>
            <a:off x="5943598" y="4926609"/>
            <a:ext cx="1524001" cy="369332"/>
            <a:chOff x="4419600" y="3423205"/>
            <a:chExt cx="3048004" cy="369332"/>
          </a:xfrm>
        </p:grpSpPr>
        <p:sp>
          <p:nvSpPr>
            <p:cNvPr id="39" name="TextBox 38">
              <a:extLst>
                <a:ext uri="{FF2B5EF4-FFF2-40B4-BE49-F238E27FC236}">
                  <a16:creationId xmlns:a16="http://schemas.microsoft.com/office/drawing/2014/main" id="{5B5AE4F1-D099-114D-8271-D8D637587181}"/>
                </a:ext>
              </a:extLst>
            </p:cNvPr>
            <p:cNvSpPr txBox="1"/>
            <p:nvPr/>
          </p:nvSpPr>
          <p:spPr>
            <a:xfrm>
              <a:off x="5663514" y="3423205"/>
              <a:ext cx="301686" cy="369332"/>
            </a:xfrm>
            <a:prstGeom prst="rect">
              <a:avLst/>
            </a:prstGeom>
            <a:noFill/>
          </p:spPr>
          <p:txBody>
            <a:bodyPr wrap="none" rtlCol="0">
              <a:spAutoFit/>
            </a:bodyPr>
            <a:lstStyle/>
            <a:p>
              <a:r>
                <a:rPr lang="en-US" dirty="0"/>
                <a:t>8</a:t>
              </a:r>
            </a:p>
          </p:txBody>
        </p:sp>
        <p:cxnSp>
          <p:nvCxnSpPr>
            <p:cNvPr id="40" name="Straight Arrow Connector 39">
              <a:extLst>
                <a:ext uri="{FF2B5EF4-FFF2-40B4-BE49-F238E27FC236}">
                  <a16:creationId xmlns:a16="http://schemas.microsoft.com/office/drawing/2014/main" id="{C2074E9D-C24E-094F-96BE-3E438A1DFD30}"/>
                </a:ext>
              </a:extLst>
            </p:cNvPr>
            <p:cNvCxnSpPr>
              <a:cxnSpLocks/>
            </p:cNvCxnSpPr>
            <p:nvPr/>
          </p:nvCxnSpPr>
          <p:spPr>
            <a:xfrm>
              <a:off x="6019804" y="3601996"/>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4459155-91BC-9B46-8D11-D0C787EE088A}"/>
                </a:ext>
              </a:extLst>
            </p:cNvPr>
            <p:cNvCxnSpPr>
              <a:stCxn id="39" idx="1"/>
            </p:cNvCxnSpPr>
            <p:nvPr/>
          </p:nvCxnSpPr>
          <p:spPr>
            <a:xfrm flipH="1">
              <a:off x="4419600" y="3607871"/>
              <a:ext cx="1243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19065BBC-A3F1-4149-996A-20D036EDE450}"/>
              </a:ext>
            </a:extLst>
          </p:cNvPr>
          <p:cNvGrpSpPr/>
          <p:nvPr/>
        </p:nvGrpSpPr>
        <p:grpSpPr>
          <a:xfrm>
            <a:off x="6780876" y="5079009"/>
            <a:ext cx="685800" cy="369332"/>
            <a:chOff x="4419602" y="3423205"/>
            <a:chExt cx="3048002" cy="369332"/>
          </a:xfrm>
        </p:grpSpPr>
        <p:sp>
          <p:nvSpPr>
            <p:cNvPr id="43" name="TextBox 42">
              <a:extLst>
                <a:ext uri="{FF2B5EF4-FFF2-40B4-BE49-F238E27FC236}">
                  <a16:creationId xmlns:a16="http://schemas.microsoft.com/office/drawing/2014/main" id="{C328CC96-ABA1-3344-AE65-08A2851B2B58}"/>
                </a:ext>
              </a:extLst>
            </p:cNvPr>
            <p:cNvSpPr txBox="1"/>
            <p:nvPr/>
          </p:nvSpPr>
          <p:spPr>
            <a:xfrm>
              <a:off x="5663515" y="3423205"/>
              <a:ext cx="603372" cy="369332"/>
            </a:xfrm>
            <a:prstGeom prst="rect">
              <a:avLst/>
            </a:prstGeom>
            <a:noFill/>
          </p:spPr>
          <p:txBody>
            <a:bodyPr wrap="none" rtlCol="0">
              <a:spAutoFit/>
            </a:bodyPr>
            <a:lstStyle/>
            <a:p>
              <a:r>
                <a:rPr lang="en-US" dirty="0"/>
                <a:t>4</a:t>
              </a:r>
            </a:p>
          </p:txBody>
        </p:sp>
        <p:cxnSp>
          <p:nvCxnSpPr>
            <p:cNvPr id="44" name="Straight Arrow Connector 43">
              <a:extLst>
                <a:ext uri="{FF2B5EF4-FFF2-40B4-BE49-F238E27FC236}">
                  <a16:creationId xmlns:a16="http://schemas.microsoft.com/office/drawing/2014/main" id="{59F0BBE0-119A-0446-AC01-CBDBCAE97E5E}"/>
                </a:ext>
              </a:extLst>
            </p:cNvPr>
            <p:cNvCxnSpPr>
              <a:cxnSpLocks/>
            </p:cNvCxnSpPr>
            <p:nvPr/>
          </p:nvCxnSpPr>
          <p:spPr>
            <a:xfrm>
              <a:off x="6019804" y="3601996"/>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925CF08-4F1B-184F-8371-30C424FFB568}"/>
                </a:ext>
              </a:extLst>
            </p:cNvPr>
            <p:cNvCxnSpPr>
              <a:stCxn id="43" idx="1"/>
            </p:cNvCxnSpPr>
            <p:nvPr/>
          </p:nvCxnSpPr>
          <p:spPr>
            <a:xfrm flipH="1">
              <a:off x="4419602" y="3607871"/>
              <a:ext cx="124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06FF9E64-7A8C-3845-BA35-CC257178F6D7}"/>
              </a:ext>
            </a:extLst>
          </p:cNvPr>
          <p:cNvGrpSpPr/>
          <p:nvPr/>
        </p:nvGrpSpPr>
        <p:grpSpPr>
          <a:xfrm>
            <a:off x="7490430" y="5079009"/>
            <a:ext cx="822821" cy="369332"/>
            <a:chOff x="4419602" y="3423205"/>
            <a:chExt cx="3048002" cy="369332"/>
          </a:xfrm>
        </p:grpSpPr>
        <p:sp>
          <p:nvSpPr>
            <p:cNvPr id="47" name="TextBox 46">
              <a:extLst>
                <a:ext uri="{FF2B5EF4-FFF2-40B4-BE49-F238E27FC236}">
                  <a16:creationId xmlns:a16="http://schemas.microsoft.com/office/drawing/2014/main" id="{0F07CB48-F650-D749-AD2D-8E7F7BC00296}"/>
                </a:ext>
              </a:extLst>
            </p:cNvPr>
            <p:cNvSpPr txBox="1"/>
            <p:nvPr/>
          </p:nvSpPr>
          <p:spPr>
            <a:xfrm>
              <a:off x="5663515" y="3423205"/>
              <a:ext cx="603372" cy="369332"/>
            </a:xfrm>
            <a:prstGeom prst="rect">
              <a:avLst/>
            </a:prstGeom>
            <a:noFill/>
          </p:spPr>
          <p:txBody>
            <a:bodyPr wrap="none" rtlCol="0">
              <a:spAutoFit/>
            </a:bodyPr>
            <a:lstStyle/>
            <a:p>
              <a:r>
                <a:rPr lang="en-US" dirty="0"/>
                <a:t>4</a:t>
              </a:r>
            </a:p>
          </p:txBody>
        </p:sp>
        <p:cxnSp>
          <p:nvCxnSpPr>
            <p:cNvPr id="48" name="Straight Arrow Connector 47">
              <a:extLst>
                <a:ext uri="{FF2B5EF4-FFF2-40B4-BE49-F238E27FC236}">
                  <a16:creationId xmlns:a16="http://schemas.microsoft.com/office/drawing/2014/main" id="{EE0B5A63-DF3B-D347-A9F2-5B94A38B8B27}"/>
                </a:ext>
              </a:extLst>
            </p:cNvPr>
            <p:cNvCxnSpPr>
              <a:cxnSpLocks/>
            </p:cNvCxnSpPr>
            <p:nvPr/>
          </p:nvCxnSpPr>
          <p:spPr>
            <a:xfrm>
              <a:off x="6019804" y="3601996"/>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3DA2968-9430-C943-8232-D3D677AE91F5}"/>
                </a:ext>
              </a:extLst>
            </p:cNvPr>
            <p:cNvCxnSpPr>
              <a:stCxn id="47" idx="1"/>
            </p:cNvCxnSpPr>
            <p:nvPr/>
          </p:nvCxnSpPr>
          <p:spPr>
            <a:xfrm flipH="1">
              <a:off x="4419602" y="3607871"/>
              <a:ext cx="124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580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animBg="1"/>
      <p:bldP spid="16" grpId="0" animBg="1"/>
      <p:bldP spid="21" grpId="0"/>
      <p:bldP spid="2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3870106-F273-4E89-BE42-DB66D66EE188}" type="slidenum">
              <a:rPr lang="en-US"/>
              <a:pPr/>
              <a:t>94</a:t>
            </a:fld>
            <a:endParaRPr lang="en-US"/>
          </a:p>
        </p:txBody>
      </p:sp>
      <p:sp>
        <p:nvSpPr>
          <p:cNvPr id="33794" name="Rectangle 2"/>
          <p:cNvSpPr>
            <a:spLocks noGrp="1" noChangeArrowheads="1"/>
          </p:cNvSpPr>
          <p:nvPr>
            <p:ph type="title"/>
          </p:nvPr>
        </p:nvSpPr>
        <p:spPr/>
        <p:txBody>
          <a:bodyPr/>
          <a:lstStyle/>
          <a:p>
            <a:r>
              <a:rPr lang="en-US"/>
              <a:t>What’s Not So Good?</a:t>
            </a:r>
          </a:p>
        </p:txBody>
      </p:sp>
      <p:sp>
        <p:nvSpPr>
          <p:cNvPr id="33795" name="Rectangle 3"/>
          <p:cNvSpPr>
            <a:spLocks noGrp="1" noChangeArrowheads="1"/>
          </p:cNvSpPr>
          <p:nvPr>
            <p:ph type="body" idx="1"/>
          </p:nvPr>
        </p:nvSpPr>
        <p:spPr/>
        <p:txBody>
          <a:bodyPr>
            <a:normAutofit/>
          </a:bodyPr>
          <a:lstStyle/>
          <a:p>
            <a:r>
              <a:rPr lang="en-US" sz="2800" dirty="0"/>
              <a:t>As long as the </a:t>
            </a:r>
            <a:r>
              <a:rPr lang="en-US" sz="2800" b="1" dirty="0"/>
              <a:t>1s</a:t>
            </a:r>
            <a:r>
              <a:rPr lang="en-US" sz="2800" dirty="0"/>
              <a:t> are fairly evenly distributed, the error due to the unknown region is small – </a:t>
            </a:r>
            <a:r>
              <a:rPr lang="en-US" sz="2800" b="1" dirty="0">
                <a:solidFill>
                  <a:srgbClr val="008000"/>
                </a:solidFill>
              </a:rPr>
              <a:t>no more than 50%</a:t>
            </a:r>
          </a:p>
          <a:p>
            <a:r>
              <a:rPr lang="en-US" sz="2800" dirty="0">
                <a:solidFill>
                  <a:srgbClr val="0000FF"/>
                </a:solidFill>
              </a:rPr>
              <a:t>But it could be that all the </a:t>
            </a:r>
            <a:r>
              <a:rPr lang="en-US" sz="2800" b="1" dirty="0">
                <a:solidFill>
                  <a:srgbClr val="0000FF"/>
                </a:solidFill>
              </a:rPr>
              <a:t>1s</a:t>
            </a:r>
            <a:r>
              <a:rPr lang="en-US" sz="2800" dirty="0">
                <a:solidFill>
                  <a:srgbClr val="0000FF"/>
                </a:solidFill>
              </a:rPr>
              <a:t> are in the unknown area at the end</a:t>
            </a:r>
          </a:p>
          <a:p>
            <a:r>
              <a:rPr lang="en-US" sz="2800" dirty="0"/>
              <a:t>In that case, </a:t>
            </a:r>
            <a:r>
              <a:rPr lang="en-US" sz="2800" b="1" dirty="0">
                <a:solidFill>
                  <a:srgbClr val="FF0066"/>
                </a:solidFill>
              </a:rPr>
              <a:t>the error is unbounded!</a:t>
            </a:r>
          </a:p>
        </p:txBody>
      </p:sp>
      <p:grpSp>
        <p:nvGrpSpPr>
          <p:cNvPr id="3" name="Group 2"/>
          <p:cNvGrpSpPr/>
          <p:nvPr/>
        </p:nvGrpSpPr>
        <p:grpSpPr>
          <a:xfrm>
            <a:off x="0" y="4572000"/>
            <a:ext cx="8970963" cy="2164139"/>
            <a:chOff x="0" y="4572000"/>
            <a:chExt cx="8970963" cy="2164139"/>
          </a:xfrm>
        </p:grpSpPr>
        <p:sp>
          <p:nvSpPr>
            <p:cNvPr id="7" name="Text Box 3"/>
            <p:cNvSpPr txBox="1">
              <a:spLocks noChangeArrowheads="1"/>
            </p:cNvSpPr>
            <p:nvPr/>
          </p:nvSpPr>
          <p:spPr bwMode="auto">
            <a:xfrm>
              <a:off x="0" y="6096000"/>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5" name="Group 14"/>
            <p:cNvGrpSpPr/>
            <p:nvPr/>
          </p:nvGrpSpPr>
          <p:grpSpPr>
            <a:xfrm>
              <a:off x="1295400" y="4572000"/>
              <a:ext cx="7620000" cy="1524000"/>
              <a:chOff x="1295400" y="3487737"/>
              <a:chExt cx="7620000" cy="1524000"/>
            </a:xfrm>
          </p:grpSpPr>
          <p:sp>
            <p:nvSpPr>
              <p:cNvPr id="16" name="Rectangle 1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17" name="Rectangle 1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2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2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4"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33" name="Text Box 16"/>
            <p:cNvSpPr txBox="1">
              <a:spLocks noChangeArrowheads="1"/>
            </p:cNvSpPr>
            <p:nvPr/>
          </p:nvSpPr>
          <p:spPr bwMode="auto">
            <a:xfrm>
              <a:off x="5622925" y="636680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34" name="Line 17"/>
            <p:cNvSpPr>
              <a:spLocks noChangeShapeType="1"/>
            </p:cNvSpPr>
            <p:nvPr/>
          </p:nvSpPr>
          <p:spPr bwMode="auto">
            <a:xfrm flipH="1">
              <a:off x="3429000" y="656365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35" name="Line 18"/>
            <p:cNvSpPr>
              <a:spLocks noChangeShapeType="1"/>
            </p:cNvSpPr>
            <p:nvPr/>
          </p:nvSpPr>
          <p:spPr bwMode="auto">
            <a:xfrm>
              <a:off x="6019800" y="6563657"/>
              <a:ext cx="2895600" cy="0"/>
            </a:xfrm>
            <a:prstGeom prst="line">
              <a:avLst/>
            </a:prstGeom>
            <a:noFill/>
            <a:ln w="28575">
              <a:solidFill>
                <a:srgbClr val="008000"/>
              </a:solidFill>
              <a:round/>
              <a:headEnd/>
              <a:tailEnd type="triangle" w="med" len="med"/>
            </a:ln>
            <a:effectLst/>
          </p:spPr>
          <p:txBody>
            <a:bodyPr/>
            <a:lstStyle/>
            <a:p>
              <a:endParaRPr lang="en-US"/>
            </a:p>
          </p:txBody>
        </p:sp>
        <p:grpSp>
          <p:nvGrpSpPr>
            <p:cNvPr id="36" name="Group 35"/>
            <p:cNvGrpSpPr/>
            <p:nvPr/>
          </p:nvGrpSpPr>
          <p:grpSpPr>
            <a:xfrm>
              <a:off x="1295400" y="4904720"/>
              <a:ext cx="2057400" cy="461665"/>
              <a:chOff x="1295400" y="3815411"/>
              <a:chExt cx="2057400" cy="461665"/>
            </a:xfrm>
          </p:grpSpPr>
          <p:sp>
            <p:nvSpPr>
              <p:cNvPr id="37" name="Line 21"/>
              <p:cNvSpPr>
                <a:spLocks noChangeShapeType="1"/>
              </p:cNvSpPr>
              <p:nvPr/>
            </p:nvSpPr>
            <p:spPr bwMode="auto">
              <a:xfrm flipH="1">
                <a:off x="1295400" y="4021137"/>
                <a:ext cx="838200" cy="0"/>
              </a:xfrm>
              <a:prstGeom prst="line">
                <a:avLst/>
              </a:prstGeom>
              <a:noFill/>
              <a:ln w="28575">
                <a:solidFill>
                  <a:srgbClr val="008000"/>
                </a:solidFill>
                <a:round/>
                <a:headEnd/>
                <a:tailEnd type="triangle" w="med" len="med"/>
              </a:ln>
              <a:effectLst/>
            </p:spPr>
            <p:txBody>
              <a:bodyPr/>
              <a:lstStyle/>
              <a:p>
                <a:endParaRPr lang="en-US" sz="2000" b="1"/>
              </a:p>
            </p:txBody>
          </p:sp>
          <p:sp>
            <p:nvSpPr>
              <p:cNvPr id="38"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39"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cxnSp>
        <p:nvCxnSpPr>
          <p:cNvPr id="26" name="Straight Connector 25"/>
          <p:cNvCxnSpPr/>
          <p:nvPr/>
        </p:nvCxnSpPr>
        <p:spPr>
          <a:xfrm flipV="1">
            <a:off x="3401080" y="49530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52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DGIM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Storage: </a:t>
                </a:r>
                <a:r>
                  <a:rPr lang="en-US" b="1" i="1" dirty="0"/>
                  <a:t>O(log</a:t>
                </a:r>
                <a:r>
                  <a:rPr lang="en-US" b="1" i="1" baseline="30000" dirty="0"/>
                  <a:t>2</a:t>
                </a:r>
                <a:r>
                  <a:rPr lang="en-US" b="1" i="1" dirty="0"/>
                  <a:t>N)</a:t>
                </a:r>
                <a:r>
                  <a:rPr lang="en-US" dirty="0"/>
                  <a:t> bits (N is the window size)</a:t>
                </a:r>
              </a:p>
              <a:p>
                <a:endParaRPr lang="en-US" dirty="0"/>
              </a:p>
              <a:p>
                <a:r>
                  <a:rPr lang="en-US" dirty="0"/>
                  <a:t>Error rate for the queries </a:t>
                </a:r>
                <a14:m>
                  <m:oMath xmlns:m="http://schemas.openxmlformats.org/officeDocument/2006/math">
                    <m:r>
                      <a:rPr lang="en-US" b="1" i="0">
                        <a:latin typeface="Cambria Math" panose="02040503050406030204" pitchFamily="18" charset="0"/>
                        <a:ea typeface="Cambria Math" panose="02040503050406030204" pitchFamily="18" charset="0"/>
                      </a:rPr>
                      <m:t>≤</m:t>
                    </m:r>
                  </m:oMath>
                </a14:m>
                <a:r>
                  <a:rPr lang="en-US" b="1" dirty="0"/>
                  <a:t> 50%</a:t>
                </a:r>
              </a:p>
              <a:p>
                <a:endParaRPr lang="en-US" dirty="0"/>
              </a:p>
              <a:p>
                <a:r>
                  <a:rPr lang="en-US" dirty="0"/>
                  <a:t>Key idea:</a:t>
                </a:r>
              </a:p>
              <a:p>
                <a:pPr lvl="1"/>
                <a:r>
                  <a:rPr lang="en-US" dirty="0"/>
                  <a:t>Partition </a:t>
                </a:r>
                <a:r>
                  <a:rPr lang="en-US" b="1" i="1" dirty="0"/>
                  <a:t>N</a:t>
                </a:r>
                <a:r>
                  <a:rPr lang="en-US" dirty="0"/>
                  <a:t> into </a:t>
                </a:r>
                <a:r>
                  <a:rPr lang="en-US" dirty="0">
                    <a:solidFill>
                      <a:srgbClr val="FF0000"/>
                    </a:solidFill>
                  </a:rPr>
                  <a:t>a (small) set of buckets</a:t>
                </a:r>
              </a:p>
              <a:p>
                <a:pPr lvl="1"/>
                <a:r>
                  <a:rPr lang="en-US" dirty="0"/>
                  <a:t>Remember </a:t>
                </a:r>
                <a:r>
                  <a:rPr lang="en-US" dirty="0">
                    <a:solidFill>
                      <a:srgbClr val="FF0000"/>
                    </a:solidFill>
                  </a:rPr>
                  <a:t>count for each bucket</a:t>
                </a:r>
              </a:p>
              <a:p>
                <a:pPr lvl="1"/>
                <a:r>
                  <a:rPr lang="en-US" dirty="0"/>
                  <a:t>Use the counts to </a:t>
                </a:r>
                <a:r>
                  <a:rPr lang="en-US" dirty="0">
                    <a:solidFill>
                      <a:srgbClr val="FF0000"/>
                    </a:solidFill>
                  </a:rPr>
                  <a:t>approximate</a:t>
                </a:r>
                <a:r>
                  <a:rPr lang="en-US" dirty="0"/>
                  <a:t> answers to queries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1401" r="-617" b="-19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42006408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err="1"/>
              <a:t>Fixup</a:t>
            </a:r>
            <a:r>
              <a:rPr lang="en-US" dirty="0"/>
              <a:t>: DGIM method</a:t>
            </a:r>
          </a:p>
        </p:txBody>
      </p:sp>
      <p:sp>
        <p:nvSpPr>
          <p:cNvPr id="35843" name="Rectangle 3"/>
          <p:cNvSpPr>
            <a:spLocks noGrp="1" noChangeArrowheads="1"/>
          </p:cNvSpPr>
          <p:nvPr>
            <p:ph idx="1"/>
          </p:nvPr>
        </p:nvSpPr>
        <p:spPr/>
        <p:txBody>
          <a:bodyPr>
            <a:normAutofit/>
          </a:bodyPr>
          <a:lstStyle/>
          <a:p>
            <a:r>
              <a:rPr lang="en-US" sz="2800" b="1" dirty="0">
                <a:solidFill>
                  <a:srgbClr val="0000FF"/>
                </a:solidFill>
              </a:rPr>
              <a:t>Idea:</a:t>
            </a:r>
            <a:r>
              <a:rPr lang="en-US" sz="2800" dirty="0"/>
              <a:t> Instead of summarizing fixed-length blocks, </a:t>
            </a:r>
            <a:r>
              <a:rPr lang="en-US" sz="2800" dirty="0">
                <a:solidFill>
                  <a:srgbClr val="FF0000"/>
                </a:solidFill>
              </a:rPr>
              <a:t>summarize blocks with specific number of </a:t>
            </a:r>
            <a:r>
              <a:rPr lang="en-US" sz="2800" b="1" dirty="0">
                <a:solidFill>
                  <a:srgbClr val="FF0000"/>
                </a:solidFill>
              </a:rPr>
              <a:t>1s</a:t>
            </a:r>
            <a:r>
              <a:rPr lang="en-US" sz="2800" dirty="0">
                <a:solidFill>
                  <a:srgbClr val="FF0000"/>
                </a:solidFill>
              </a:rPr>
              <a:t>:</a:t>
            </a:r>
          </a:p>
          <a:p>
            <a:pPr lvl="1"/>
            <a:r>
              <a:rPr lang="en-US" sz="2400" dirty="0"/>
              <a:t>Let the block </a:t>
            </a:r>
            <a:r>
              <a:rPr lang="en-US" sz="2400" b="1" i="1" dirty="0">
                <a:solidFill>
                  <a:srgbClr val="FF0066"/>
                </a:solidFill>
              </a:rPr>
              <a:t>sizes</a:t>
            </a:r>
            <a:r>
              <a:rPr lang="en-US" sz="2400" dirty="0"/>
              <a:t> (number of </a:t>
            </a:r>
            <a:r>
              <a:rPr lang="en-US" sz="2400" b="1" dirty="0"/>
              <a:t>1s</a:t>
            </a:r>
            <a:r>
              <a:rPr lang="en-US" sz="2400" dirty="0"/>
              <a:t>) increase exponentially</a:t>
            </a:r>
          </a:p>
          <a:p>
            <a:pPr lvl="8"/>
            <a:endParaRPr lang="en-US" sz="1800" dirty="0"/>
          </a:p>
          <a:p>
            <a:r>
              <a:rPr lang="en-US" sz="2800" b="1" dirty="0">
                <a:solidFill>
                  <a:srgbClr val="D60093"/>
                </a:solidFill>
              </a:rPr>
              <a:t>When there are few 1s in the window, block sizes stay small, so errors are small</a:t>
            </a:r>
          </a:p>
        </p:txBody>
      </p:sp>
      <p:sp>
        <p:nvSpPr>
          <p:cNvPr id="4" name="Slide Number Placeholder 5"/>
          <p:cNvSpPr>
            <a:spLocks noGrp="1"/>
          </p:cNvSpPr>
          <p:nvPr>
            <p:ph type="sldNum" sz="quarter" idx="12"/>
          </p:nvPr>
        </p:nvSpPr>
        <p:spPr/>
        <p:txBody>
          <a:bodyPr/>
          <a:lstStyle/>
          <a:p>
            <a:fld id="{886C3A1E-7015-4257-A584-04E87D87572B}" type="slidenum">
              <a:rPr lang="en-US"/>
              <a:pPr/>
              <a:t>96</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grpSp>
        <p:nvGrpSpPr>
          <p:cNvPr id="7" name="Group 33"/>
          <p:cNvGrpSpPr>
            <a:grpSpLocks/>
          </p:cNvGrpSpPr>
          <p:nvPr/>
        </p:nvGrpSpPr>
        <p:grpSpPr bwMode="auto">
          <a:xfrm>
            <a:off x="76200" y="5345112"/>
            <a:ext cx="9112255" cy="369888"/>
            <a:chOff x="-6" y="2400"/>
            <a:chExt cx="5740" cy="233"/>
          </a:xfrm>
        </p:grpSpPr>
        <p:sp>
          <p:nvSpPr>
            <p:cNvPr id="8" name="Text Box 3"/>
            <p:cNvSpPr txBox="1">
              <a:spLocks noChangeArrowheads="1"/>
            </p:cNvSpPr>
            <p:nvPr/>
          </p:nvSpPr>
          <p:spPr bwMode="auto">
            <a:xfrm>
              <a:off x="34"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5702414"/>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5867400"/>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5867400"/>
            <a:ext cx="4419600" cy="0"/>
          </a:xfrm>
          <a:prstGeom prst="line">
            <a:avLst/>
          </a:prstGeom>
          <a:noFill/>
          <a:ln w="28575">
            <a:solidFill>
              <a:srgbClr val="008000"/>
            </a:solidFill>
            <a:round/>
            <a:headEnd/>
            <a:tailEnd type="triangle" w="med" len="med"/>
          </a:ln>
        </p:spPr>
        <p:txBody>
          <a:bodyPr/>
          <a:lstStyle/>
          <a:p>
            <a:endParaRPr lang="en-US"/>
          </a:p>
        </p:txBody>
      </p:sp>
      <p:sp>
        <p:nvSpPr>
          <p:cNvPr id="20" name="Rectangle 19"/>
          <p:cNvSpPr/>
          <p:nvPr/>
        </p:nvSpPr>
        <p:spPr>
          <a:xfrm>
            <a:off x="5987014" y="0"/>
            <a:ext cx="3139513" cy="369332"/>
          </a:xfrm>
          <a:prstGeom prst="rect">
            <a:avLst/>
          </a:prstGeom>
        </p:spPr>
        <p:txBody>
          <a:bodyPr wrap="none">
            <a:spAutoFit/>
          </a:bodyPr>
          <a:lstStyle/>
          <a:p>
            <a:pPr algn="r"/>
            <a:r>
              <a:rPr lang="en-US" dirty="0">
                <a:solidFill>
                  <a:schemeClr val="bg1"/>
                </a:solidFill>
              </a:rPr>
              <a:t>[</a:t>
            </a:r>
            <a:r>
              <a:rPr lang="en-US" dirty="0" err="1">
                <a:solidFill>
                  <a:schemeClr val="bg1"/>
                </a:solidFill>
              </a:rPr>
              <a:t>Datar</a:t>
            </a:r>
            <a:r>
              <a:rPr lang="en-US" dirty="0">
                <a:solidFill>
                  <a:schemeClr val="bg1"/>
                </a:solidFill>
              </a:rPr>
              <a:t>, </a:t>
            </a:r>
            <a:r>
              <a:rPr lang="en-US" dirty="0" err="1">
                <a:solidFill>
                  <a:schemeClr val="bg1"/>
                </a:solidFill>
              </a:rPr>
              <a:t>Gionis</a:t>
            </a:r>
            <a:r>
              <a:rPr lang="en-US" dirty="0">
                <a:solidFill>
                  <a:schemeClr val="bg1"/>
                </a:solidFill>
              </a:rPr>
              <a:t>, </a:t>
            </a:r>
            <a:r>
              <a:rPr lang="en-US" dirty="0" err="1">
                <a:solidFill>
                  <a:schemeClr val="bg1"/>
                </a:solidFill>
              </a:rPr>
              <a:t>Indyk</a:t>
            </a:r>
            <a:r>
              <a:rPr lang="en-US" dirty="0">
                <a:solidFill>
                  <a:schemeClr val="bg1"/>
                </a:solidFill>
              </a:rPr>
              <a:t>, </a:t>
            </a:r>
            <a:r>
              <a:rPr lang="en-US" dirty="0" err="1">
                <a:solidFill>
                  <a:schemeClr val="bg1"/>
                </a:solidFill>
              </a:rPr>
              <a:t>Motwani</a:t>
            </a:r>
            <a:r>
              <a:rPr lang="en-US" dirty="0">
                <a:solidFill>
                  <a:schemeClr val="bg1"/>
                </a:solidFill>
              </a:rPr>
              <a:t>]</a:t>
            </a:r>
          </a:p>
        </p:txBody>
      </p:sp>
    </p:spTree>
    <p:extLst>
      <p:ext uri="{BB962C8B-B14F-4D97-AF65-F5344CB8AC3E}">
        <p14:creationId xmlns:p14="http://schemas.microsoft.com/office/powerpoint/2010/main" val="83199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noFill/>
          <a:ln>
            <a:miter lim="800000"/>
            <a:headEnd/>
            <a:tailEnd/>
          </a:ln>
        </p:spPr>
        <p:txBody>
          <a:bodyPr/>
          <a:lstStyle/>
          <a:p>
            <a:fld id="{C6222E59-ECD0-4669-8E55-349CD20D228F}" type="slidenum">
              <a:rPr lang="en-US"/>
              <a:pPr/>
              <a:t>97</a:t>
            </a:fld>
            <a:endParaRPr lang="en-US"/>
          </a:p>
        </p:txBody>
      </p:sp>
      <p:sp>
        <p:nvSpPr>
          <p:cNvPr id="19458" name="Rectangle 2"/>
          <p:cNvSpPr>
            <a:spLocks noGrp="1" noChangeArrowheads="1"/>
          </p:cNvSpPr>
          <p:nvPr>
            <p:ph type="title"/>
          </p:nvPr>
        </p:nvSpPr>
        <p:spPr/>
        <p:txBody>
          <a:bodyPr/>
          <a:lstStyle/>
          <a:p>
            <a:pPr>
              <a:defRPr/>
            </a:pPr>
            <a:r>
              <a:rPr lang="en-US" dirty="0">
                <a:ea typeface="+mj-ea"/>
              </a:rPr>
              <a:t>DGIM: Timestamps</a:t>
            </a:r>
          </a:p>
        </p:txBody>
      </p:sp>
      <mc:AlternateContent xmlns:mc="http://schemas.openxmlformats.org/markup-compatibility/2006" xmlns:a14="http://schemas.microsoft.com/office/drawing/2010/main">
        <mc:Choice Requires="a14">
          <p:sp>
            <p:nvSpPr>
              <p:cNvPr id="40964" name="Rectangle 3"/>
              <p:cNvSpPr>
                <a:spLocks noGrp="1" noChangeArrowheads="1"/>
              </p:cNvSpPr>
              <p:nvPr>
                <p:ph type="body" idx="1"/>
              </p:nvPr>
            </p:nvSpPr>
            <p:spPr/>
            <p:txBody>
              <a:bodyPr/>
              <a:lstStyle/>
              <a:p>
                <a:r>
                  <a:rPr lang="en-US" dirty="0"/>
                  <a:t>Each bit in the stream has a </a:t>
                </a:r>
                <a:r>
                  <a:rPr lang="en-US" b="1" i="1" dirty="0">
                    <a:solidFill>
                      <a:srgbClr val="FF0066"/>
                    </a:solidFill>
                  </a:rPr>
                  <a:t>timestamp</a:t>
                </a:r>
                <a:r>
                  <a:rPr lang="en-US" dirty="0"/>
                  <a:t>, starting </a:t>
                </a:r>
                <a:r>
                  <a:rPr lang="en-US" b="1" dirty="0"/>
                  <a:t>1</a:t>
                </a:r>
                <a:r>
                  <a:rPr lang="en-US" dirty="0"/>
                  <a:t>, </a:t>
                </a:r>
                <a:r>
                  <a:rPr lang="en-US" b="1" dirty="0"/>
                  <a:t>2,</a:t>
                </a:r>
                <a:r>
                  <a:rPr lang="en-US" dirty="0"/>
                  <a:t> …</a:t>
                </a:r>
              </a:p>
              <a:p>
                <a:pPr lvl="8"/>
                <a:endParaRPr lang="en-US" dirty="0"/>
              </a:p>
              <a:p>
                <a:r>
                  <a:rPr lang="en-US" dirty="0"/>
                  <a:t>Record timestamps modulo </a:t>
                </a:r>
                <a:r>
                  <a:rPr lang="en-US" b="1" i="1" dirty="0"/>
                  <a:t>N</a:t>
                </a:r>
                <a:r>
                  <a:rPr lang="en-US" dirty="0"/>
                  <a:t>  (</a:t>
                </a:r>
                <a:r>
                  <a:rPr lang="en-US" b="1" dirty="0">
                    <a:solidFill>
                      <a:srgbClr val="0000FF"/>
                    </a:solidFill>
                  </a:rPr>
                  <a:t>the window size</a:t>
                </a:r>
                <a:r>
                  <a:rPr lang="en-US" dirty="0"/>
                  <a:t>), so we can represent any </a:t>
                </a:r>
                <a:r>
                  <a:rPr lang="en-US" b="1" dirty="0">
                    <a:solidFill>
                      <a:srgbClr val="FF0066"/>
                    </a:solidFill>
                  </a:rPr>
                  <a:t>relevant</a:t>
                </a:r>
                <a:r>
                  <a:rPr lang="en-US" dirty="0">
                    <a:solidFill>
                      <a:srgbClr val="FF0066"/>
                    </a:solidFill>
                  </a:rPr>
                  <a:t> </a:t>
                </a:r>
                <a:r>
                  <a:rPr lang="en-US" dirty="0"/>
                  <a:t>timestamp in </a:t>
                </a:r>
                <a14:m>
                  <m:oMath xmlns:m="http://schemas.openxmlformats.org/officeDocument/2006/math">
                    <m:r>
                      <a:rPr lang="en-US" b="1" i="1" dirty="0" smtClean="0">
                        <a:latin typeface="Cambria Math"/>
                      </a:rPr>
                      <m:t>𝑶</m:t>
                    </m:r>
                    <m:r>
                      <a:rPr lang="en-US" b="1" i="1" dirty="0" smtClean="0">
                        <a:latin typeface="Cambria Math"/>
                      </a:rPr>
                      <m:t>(</m:t>
                    </m:r>
                    <m:r>
                      <a:rPr lang="en-US" b="1" i="1" dirty="0" smtClean="0">
                        <a:latin typeface="Cambria Math"/>
                      </a:rPr>
                      <m:t>𝒍𝒐</m:t>
                    </m:r>
                    <m:sSub>
                      <m:sSubPr>
                        <m:ctrlPr>
                          <a:rPr lang="en-US" b="1" i="1" dirty="0" smtClean="0">
                            <a:latin typeface="Cambria Math" panose="02040503050406030204" pitchFamily="18" charset="0"/>
                          </a:rPr>
                        </m:ctrlPr>
                      </m:sSubPr>
                      <m:e>
                        <m:r>
                          <a:rPr lang="en-US" b="1" i="1" dirty="0" smtClean="0">
                            <a:latin typeface="Cambria Math"/>
                          </a:rPr>
                          <m:t>𝒈</m:t>
                        </m:r>
                      </m:e>
                      <m:sub>
                        <m:r>
                          <a:rPr lang="en-US" b="1" i="1" dirty="0" smtClean="0">
                            <a:latin typeface="Cambria Math"/>
                          </a:rPr>
                          <m:t>𝟐</m:t>
                        </m:r>
                      </m:sub>
                    </m:sSub>
                    <m:r>
                      <a:rPr lang="en-US" b="1" i="1" dirty="0" smtClean="0">
                        <a:latin typeface="Cambria Math"/>
                      </a:rPr>
                      <m:t>𝑵</m:t>
                    </m:r>
                    <m:r>
                      <a:rPr lang="en-US" b="1" i="1" dirty="0" smtClean="0">
                        <a:latin typeface="Cambria Math"/>
                      </a:rPr>
                      <m:t>)</m:t>
                    </m:r>
                  </m:oMath>
                </a14:m>
                <a:r>
                  <a:rPr lang="en-US" dirty="0"/>
                  <a:t> bits</a:t>
                </a:r>
              </a:p>
            </p:txBody>
          </p:sp>
        </mc:Choice>
        <mc:Fallback xmlns="">
          <p:sp>
            <p:nvSpPr>
              <p:cNvPr id="40964" name="Rectangle 3"/>
              <p:cNvSpPr>
                <a:spLocks noGrp="1" noRot="1" noChangeAspect="1" noMove="1" noResize="1" noEditPoints="1" noAdjustHandles="1" noChangeArrowheads="1" noChangeShapeType="1" noTextEdit="1"/>
              </p:cNvSpPr>
              <p:nvPr>
                <p:ph type="body" idx="1"/>
              </p:nvPr>
            </p:nvSpPr>
            <p:spPr>
              <a:blipFill rotWithShape="1">
                <a:blip r:embed="rId2"/>
                <a:stretch>
                  <a:fillRect/>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pic>
        <p:nvPicPr>
          <p:cNvPr id="2" name="Picture 1"/>
          <p:cNvPicPr>
            <a:picLocks noChangeAspect="1"/>
          </p:cNvPicPr>
          <p:nvPr/>
        </p:nvPicPr>
        <p:blipFill>
          <a:blip r:embed="rId3"/>
          <a:stretch>
            <a:fillRect/>
          </a:stretch>
        </p:blipFill>
        <p:spPr>
          <a:xfrm>
            <a:off x="3124200" y="4111841"/>
            <a:ext cx="2209800" cy="536359"/>
          </a:xfrm>
          <a:prstGeom prst="rect">
            <a:avLst/>
          </a:prstGeom>
        </p:spPr>
      </p:pic>
    </p:spTree>
    <p:extLst>
      <p:ext uri="{BB962C8B-B14F-4D97-AF65-F5344CB8AC3E}">
        <p14:creationId xmlns:p14="http://schemas.microsoft.com/office/powerpoint/2010/main" val="10059718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a:t>
            </a:r>
          </a:p>
        </p:txBody>
      </p:sp>
      <p:sp>
        <p:nvSpPr>
          <p:cNvPr id="3" name="Content Placeholder 2"/>
          <p:cNvSpPr>
            <a:spLocks noGrp="1"/>
          </p:cNvSpPr>
          <p:nvPr>
            <p:ph idx="1"/>
          </p:nvPr>
        </p:nvSpPr>
        <p:spPr/>
        <p:txBody>
          <a:bodyPr>
            <a:normAutofit fontScale="92500" lnSpcReduction="10000"/>
          </a:bodyPr>
          <a:lstStyle/>
          <a:p>
            <a:r>
              <a:rPr lang="en-US" dirty="0"/>
              <a:t>Each represents </a:t>
            </a:r>
            <a:r>
              <a:rPr lang="en-US" dirty="0">
                <a:solidFill>
                  <a:srgbClr val="2642E0"/>
                </a:solidFill>
              </a:rPr>
              <a:t>a sequence of bits in window</a:t>
            </a:r>
          </a:p>
          <a:p>
            <a:pPr lvl="1"/>
            <a:r>
              <a:rPr lang="en-US" dirty="0"/>
              <a:t>It </a:t>
            </a:r>
            <a:r>
              <a:rPr lang="en-US" dirty="0">
                <a:solidFill>
                  <a:srgbClr val="FF0000"/>
                </a:solidFill>
              </a:rPr>
              <a:t>does not </a:t>
            </a:r>
            <a:r>
              <a:rPr lang="en-US" dirty="0"/>
              <a:t>store the actual bits</a:t>
            </a:r>
          </a:p>
          <a:p>
            <a:pPr lvl="1"/>
            <a:r>
              <a:rPr lang="en-US" dirty="0"/>
              <a:t>Rather </a:t>
            </a:r>
            <a:r>
              <a:rPr lang="en-US" dirty="0">
                <a:solidFill>
                  <a:srgbClr val="FF0000"/>
                </a:solidFill>
              </a:rPr>
              <a:t>a timestamp </a:t>
            </a:r>
            <a:r>
              <a:rPr lang="en-US" dirty="0"/>
              <a:t>and </a:t>
            </a:r>
            <a:r>
              <a:rPr lang="en-US" dirty="0">
                <a:solidFill>
                  <a:srgbClr val="FF0000"/>
                </a:solidFill>
              </a:rPr>
              <a:t># of 1’s in the sequence </a:t>
            </a:r>
          </a:p>
          <a:p>
            <a:pPr marL="0" indent="0">
              <a:buNone/>
            </a:pPr>
            <a:endParaRPr lang="en-US" dirty="0"/>
          </a:p>
          <a:p>
            <a:r>
              <a:rPr lang="en-US" dirty="0"/>
              <a:t>Timestamp of bucket</a:t>
            </a:r>
          </a:p>
          <a:p>
            <a:pPr lvl="1"/>
            <a:r>
              <a:rPr lang="en-US" dirty="0"/>
              <a:t>Timestamp of </a:t>
            </a:r>
            <a:r>
              <a:rPr lang="en-US" dirty="0">
                <a:solidFill>
                  <a:srgbClr val="FF0000"/>
                </a:solidFill>
              </a:rPr>
              <a:t>its end time</a:t>
            </a:r>
          </a:p>
          <a:p>
            <a:endParaRPr lang="en-US" dirty="0"/>
          </a:p>
          <a:p>
            <a:r>
              <a:rPr lang="en-US" dirty="0"/>
              <a:t>Bucket size = # of 1’s in the bucket</a:t>
            </a:r>
          </a:p>
          <a:p>
            <a:pPr lvl="1"/>
            <a:r>
              <a:rPr lang="en-US" dirty="0"/>
              <a:t>Always some power of 2: 1, 2, 4,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18101102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Buckets</a:t>
            </a:r>
          </a:p>
        </p:txBody>
      </p:sp>
      <p:sp>
        <p:nvSpPr>
          <p:cNvPr id="3" name="Content Placeholder 2"/>
          <p:cNvSpPr>
            <a:spLocks noGrp="1"/>
          </p:cNvSpPr>
          <p:nvPr>
            <p:ph idx="1"/>
          </p:nvPr>
        </p:nvSpPr>
        <p:spPr>
          <a:xfrm>
            <a:off x="672288" y="1830387"/>
            <a:ext cx="8229600" cy="4525963"/>
          </a:xfrm>
        </p:spPr>
        <p:txBody>
          <a:bodyPr/>
          <a:lstStyle/>
          <a:p>
            <a:pPr marL="0" indent="0">
              <a:buNone/>
            </a:pPr>
            <a:r>
              <a:rPr lang="en-US" dirty="0"/>
              <a:t>. . 1 0 1 1 0 1 1 0 0 0 1 0 1 1 1 0 1 1 0 0 1 0 1 1 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a:p>
        </p:txBody>
      </p:sp>
      <p:sp>
        <p:nvSpPr>
          <p:cNvPr id="5" name="Rectangle 4"/>
          <p:cNvSpPr/>
          <p:nvPr/>
        </p:nvSpPr>
        <p:spPr>
          <a:xfrm>
            <a:off x="7987488" y="1878011"/>
            <a:ext cx="228600" cy="47105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7682688" y="1891867"/>
            <a:ext cx="228600" cy="457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6234888" y="1891867"/>
            <a:ext cx="1143000" cy="457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4710888" y="1915929"/>
            <a:ext cx="1409700" cy="43313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043888" y="1915929"/>
            <a:ext cx="2362200" cy="43313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443687" y="1896969"/>
            <a:ext cx="1560095" cy="45209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6234888" y="3735387"/>
            <a:ext cx="1911101" cy="369332"/>
          </a:xfrm>
          <a:prstGeom prst="rect">
            <a:avLst/>
          </a:prstGeom>
          <a:noFill/>
        </p:spPr>
        <p:txBody>
          <a:bodyPr wrap="none" rtlCol="0">
            <a:spAutoFit/>
          </a:bodyPr>
          <a:lstStyle/>
          <a:p>
            <a:r>
              <a:rPr lang="en-US" dirty="0"/>
              <a:t>Two size-1 buckets</a:t>
            </a:r>
          </a:p>
        </p:txBody>
      </p:sp>
      <p:cxnSp>
        <p:nvCxnSpPr>
          <p:cNvPr id="14" name="Straight Arrow Connector 13"/>
          <p:cNvCxnSpPr>
            <a:endCxn id="7" idx="2"/>
          </p:cNvCxnSpPr>
          <p:nvPr/>
        </p:nvCxnSpPr>
        <p:spPr>
          <a:xfrm flipV="1">
            <a:off x="7682688" y="2349067"/>
            <a:ext cx="114300" cy="138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2"/>
          </p:cNvCxnSpPr>
          <p:nvPr/>
        </p:nvCxnSpPr>
        <p:spPr>
          <a:xfrm flipV="1">
            <a:off x="7682688" y="2349066"/>
            <a:ext cx="419100" cy="138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53901" y="4853181"/>
            <a:ext cx="2156360" cy="369332"/>
          </a:xfrm>
          <a:prstGeom prst="rect">
            <a:avLst/>
          </a:prstGeom>
          <a:noFill/>
        </p:spPr>
        <p:txBody>
          <a:bodyPr wrap="square" rtlCol="0">
            <a:spAutoFit/>
          </a:bodyPr>
          <a:lstStyle/>
          <a:p>
            <a:r>
              <a:rPr lang="en-US" dirty="0"/>
              <a:t>Two size-4 buckets</a:t>
            </a:r>
          </a:p>
        </p:txBody>
      </p:sp>
      <p:cxnSp>
        <p:nvCxnSpPr>
          <p:cNvPr id="18" name="Straight Arrow Connector 17"/>
          <p:cNvCxnSpPr>
            <a:stCxn id="17" idx="0"/>
            <a:endCxn id="10" idx="2"/>
          </p:cNvCxnSpPr>
          <p:nvPr/>
        </p:nvCxnSpPr>
        <p:spPr>
          <a:xfrm flipH="1" flipV="1">
            <a:off x="3224988" y="2349066"/>
            <a:ext cx="107093" cy="2504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0"/>
          </p:cNvCxnSpPr>
          <p:nvPr/>
        </p:nvCxnSpPr>
        <p:spPr>
          <a:xfrm flipV="1">
            <a:off x="3332081" y="2349066"/>
            <a:ext cx="2054117" cy="2504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95699" y="4210312"/>
            <a:ext cx="1841145" cy="369332"/>
          </a:xfrm>
          <a:prstGeom prst="rect">
            <a:avLst/>
          </a:prstGeom>
          <a:noFill/>
        </p:spPr>
        <p:txBody>
          <a:bodyPr wrap="none" rtlCol="0">
            <a:spAutoFit/>
          </a:bodyPr>
          <a:lstStyle/>
          <a:p>
            <a:r>
              <a:rPr lang="en-US" dirty="0"/>
              <a:t>One size-2 bucket</a:t>
            </a:r>
          </a:p>
        </p:txBody>
      </p:sp>
      <p:cxnSp>
        <p:nvCxnSpPr>
          <p:cNvPr id="33" name="Straight Arrow Connector 32"/>
          <p:cNvCxnSpPr/>
          <p:nvPr/>
        </p:nvCxnSpPr>
        <p:spPr>
          <a:xfrm flipV="1">
            <a:off x="5415738" y="2434609"/>
            <a:ext cx="1291013" cy="1775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35911" y="5562600"/>
            <a:ext cx="2002489" cy="369332"/>
          </a:xfrm>
          <a:prstGeom prst="rect">
            <a:avLst/>
          </a:prstGeom>
          <a:noFill/>
        </p:spPr>
        <p:txBody>
          <a:bodyPr wrap="square" rtlCol="0">
            <a:spAutoFit/>
          </a:bodyPr>
          <a:lstStyle/>
          <a:p>
            <a:r>
              <a:rPr lang="en-US" dirty="0"/>
              <a:t>One size-8 bucket</a:t>
            </a:r>
          </a:p>
        </p:txBody>
      </p:sp>
      <p:cxnSp>
        <p:nvCxnSpPr>
          <p:cNvPr id="35" name="Straight Arrow Connector 34"/>
          <p:cNvCxnSpPr>
            <a:stCxn id="34" idx="0"/>
            <a:endCxn id="11" idx="2"/>
          </p:cNvCxnSpPr>
          <p:nvPr/>
        </p:nvCxnSpPr>
        <p:spPr>
          <a:xfrm flipH="1" flipV="1">
            <a:off x="1223735" y="2349066"/>
            <a:ext cx="213421" cy="321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406088" y="5791200"/>
            <a:ext cx="3046155" cy="523220"/>
          </a:xfrm>
          <a:prstGeom prst="rect">
            <a:avLst/>
          </a:prstGeom>
          <a:noFill/>
        </p:spPr>
        <p:txBody>
          <a:bodyPr wrap="none" rtlCol="0">
            <a:spAutoFit/>
          </a:bodyPr>
          <a:lstStyle/>
          <a:p>
            <a:r>
              <a:rPr lang="en-US" sz="2800" dirty="0"/>
              <a:t>Window size N = 25</a:t>
            </a:r>
          </a:p>
        </p:txBody>
      </p:sp>
    </p:spTree>
    <p:extLst>
      <p:ext uri="{BB962C8B-B14F-4D97-AF65-F5344CB8AC3E}">
        <p14:creationId xmlns:p14="http://schemas.microsoft.com/office/powerpoint/2010/main" val="1951610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14597</TotalTime>
  <Words>8093</Words>
  <Application>Microsoft Macintosh PowerPoint</Application>
  <PresentationFormat>On-screen Show (4:3)</PresentationFormat>
  <Paragraphs>1309</Paragraphs>
  <Slides>114</Slides>
  <Notes>32</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3" baseType="lpstr">
      <vt:lpstr>Arial</vt:lpstr>
      <vt:lpstr>Calibri</vt:lpstr>
      <vt:lpstr>Cambria Math</vt:lpstr>
      <vt:lpstr>Monotype Sorts</vt:lpstr>
      <vt:lpstr>Symbol</vt:lpstr>
      <vt:lpstr>Tahoma</vt:lpstr>
      <vt:lpstr>Times New Roman</vt:lpstr>
      <vt:lpstr>Office Theme</vt:lpstr>
      <vt:lpstr>Equation</vt:lpstr>
      <vt:lpstr>Mining Data Streams</vt:lpstr>
      <vt:lpstr>Mining Data Stream</vt:lpstr>
      <vt:lpstr>Data streams &amp; applications</vt:lpstr>
      <vt:lpstr>Stream data processing</vt:lpstr>
      <vt:lpstr>Query types</vt:lpstr>
      <vt:lpstr>Stream Processing Model</vt:lpstr>
      <vt:lpstr>Example: Running averages</vt:lpstr>
      <vt:lpstr>Example: Running averages</vt:lpstr>
      <vt:lpstr>Roadmap</vt:lpstr>
      <vt:lpstr>Sampling from a data stream</vt:lpstr>
      <vt:lpstr>Sampling fixed-portion</vt:lpstr>
      <vt:lpstr>Sampling a fixed proportion</vt:lpstr>
      <vt:lpstr>Naive solution</vt:lpstr>
      <vt:lpstr>The true fraction of queries with duplicates</vt:lpstr>
      <vt:lpstr>Queries with duplicates in sample</vt:lpstr>
      <vt:lpstr>Queries with duplicates in sample</vt:lpstr>
      <vt:lpstr>“d” Queries without duplicates in sample</vt:lpstr>
      <vt:lpstr>“d” Queries without duplicates in sample</vt:lpstr>
      <vt:lpstr>Fraction of queries in sample w/ duplicates</vt:lpstr>
      <vt:lpstr>What has been the problem?</vt:lpstr>
      <vt:lpstr>Sample by user</vt:lpstr>
      <vt:lpstr>General Sampling Problem</vt:lpstr>
      <vt:lpstr>Example</vt:lpstr>
      <vt:lpstr>Sampling fixed-sized (Reservoir)</vt:lpstr>
      <vt:lpstr>Roadmap</vt:lpstr>
      <vt:lpstr>Problem with fixed portion sample</vt:lpstr>
      <vt:lpstr>Controlling the sample size</vt:lpstr>
      <vt:lpstr>Maintaining a fixed-size sample</vt:lpstr>
      <vt:lpstr>Solution: Fixed Size Sample</vt:lpstr>
      <vt:lpstr>Proof: By Induction</vt:lpstr>
      <vt:lpstr>Proof: By Induction</vt:lpstr>
      <vt:lpstr>Roadmap</vt:lpstr>
      <vt:lpstr>filtering</vt:lpstr>
      <vt:lpstr>Stream Filtering</vt:lpstr>
      <vt:lpstr>Bloom filter</vt:lpstr>
      <vt:lpstr>Components in a Bloom filter</vt:lpstr>
      <vt:lpstr>Construct and apply the filter</vt:lpstr>
      <vt:lpstr>Example</vt:lpstr>
      <vt:lpstr>Example: Building the filter</vt:lpstr>
      <vt:lpstr>Example: Using the filter</vt:lpstr>
      <vt:lpstr>Example: False positive</vt:lpstr>
      <vt:lpstr>False positive</vt:lpstr>
      <vt:lpstr>False positive rate (upper bound)</vt:lpstr>
      <vt:lpstr>Example (upper bound)</vt:lpstr>
      <vt:lpstr>Accurate Estimation of fraction of 1’s</vt:lpstr>
      <vt:lpstr>Estimation model</vt:lpstr>
      <vt:lpstr>Estimating the fraction of 1’s</vt:lpstr>
      <vt:lpstr>False Positive Rate (Accurate)</vt:lpstr>
      <vt:lpstr>Example (actual rate)</vt:lpstr>
      <vt:lpstr>Example (actual rate)</vt:lpstr>
      <vt:lpstr>Optimal k</vt:lpstr>
      <vt:lpstr>Roadmap</vt:lpstr>
      <vt:lpstr>Counting (distinct elements)</vt:lpstr>
      <vt:lpstr>Compute # of distinct elements</vt:lpstr>
      <vt:lpstr>Flajolet-Martin algorithm</vt:lpstr>
      <vt:lpstr>Example (estimate by trailing 0s)</vt:lpstr>
      <vt:lpstr>Example: at least one ends with 0</vt:lpstr>
      <vt:lpstr>Example: at least one ends with 00</vt:lpstr>
      <vt:lpstr>Example: at least one ends with 000</vt:lpstr>
      <vt:lpstr>Why it works?</vt:lpstr>
      <vt:lpstr>Why it works?  </vt:lpstr>
      <vt:lpstr>Why it works?</vt:lpstr>
      <vt:lpstr>Problems in combining estimates</vt:lpstr>
      <vt:lpstr>Examples of Probability</vt:lpstr>
      <vt:lpstr>Combining the estimates</vt:lpstr>
      <vt:lpstr>Counting (moments)</vt:lpstr>
      <vt:lpstr>Roadmap</vt:lpstr>
      <vt:lpstr>Moments</vt:lpstr>
      <vt:lpstr>K-th moments</vt:lpstr>
      <vt:lpstr>Surprise number</vt:lpstr>
      <vt:lpstr>AMS (Alon-Matias-Szegedy) Algorithm</vt:lpstr>
      <vt:lpstr>Example</vt:lpstr>
      <vt:lpstr>Random variables</vt:lpstr>
      <vt:lpstr>Random variables</vt:lpstr>
      <vt:lpstr>Random variables</vt:lpstr>
      <vt:lpstr>Random variables: final values</vt:lpstr>
      <vt:lpstr>Why AMS works?</vt:lpstr>
      <vt:lpstr>Why AMS works?</vt:lpstr>
      <vt:lpstr>Why AMS works?</vt:lpstr>
      <vt:lpstr>Expectation Analysis</vt:lpstr>
      <vt:lpstr>Expectation Analysis</vt:lpstr>
      <vt:lpstr>Higher-Order Moments</vt:lpstr>
      <vt:lpstr>Combining Samples</vt:lpstr>
      <vt:lpstr>Streams Never End: Fixups</vt:lpstr>
      <vt:lpstr>Sliding windows</vt:lpstr>
      <vt:lpstr>Roadmap</vt:lpstr>
      <vt:lpstr>Sliding Windows</vt:lpstr>
      <vt:lpstr>Sliding Window: 1 Stream</vt:lpstr>
      <vt:lpstr>Counting Bits (1)</vt:lpstr>
      <vt:lpstr>Counting Bits (2)</vt:lpstr>
      <vt:lpstr>An attempt: Simple solution</vt:lpstr>
      <vt:lpstr>DGIM Method</vt:lpstr>
      <vt:lpstr>Idea: Exponential Windows</vt:lpstr>
      <vt:lpstr>What’s Not So Good?</vt:lpstr>
      <vt:lpstr>DGIM Algorithm</vt:lpstr>
      <vt:lpstr>Fixup: DGIM method</vt:lpstr>
      <vt:lpstr>DGIM: Timestamps</vt:lpstr>
      <vt:lpstr>Bucket</vt:lpstr>
      <vt:lpstr>Example Buckets</vt:lpstr>
      <vt:lpstr>Rules for creating buckets</vt:lpstr>
      <vt:lpstr>Representing a Stream by Buckets</vt:lpstr>
      <vt:lpstr>Example buckets</vt:lpstr>
      <vt:lpstr>Example: Bucketized Stream</vt:lpstr>
      <vt:lpstr>Updating Buckets (1)</vt:lpstr>
      <vt:lpstr>Updating Buckets (2)</vt:lpstr>
      <vt:lpstr>Example: Updating Buckets</vt:lpstr>
      <vt:lpstr>DGIM: Buckets</vt:lpstr>
      <vt:lpstr>Storage for each bucket</vt:lpstr>
      <vt:lpstr>Storage requirements of DGIM</vt:lpstr>
      <vt:lpstr>How to Query?</vt:lpstr>
      <vt:lpstr>Example: Bucketized Stream</vt:lpstr>
      <vt:lpstr>How close is the estimate?</vt:lpstr>
      <vt:lpstr>How close is the estimate? </vt:lpstr>
      <vt:lpstr>Extensions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dc:creator>
  <cp:lastModifiedBy>Wei-Min Shen</cp:lastModifiedBy>
  <cp:revision>734</cp:revision>
  <cp:lastPrinted>2018-03-27T20:39:58Z</cp:lastPrinted>
  <dcterms:created xsi:type="dcterms:W3CDTF">2006-08-16T00:00:00Z</dcterms:created>
  <dcterms:modified xsi:type="dcterms:W3CDTF">2022-03-07T21:27:57Z</dcterms:modified>
</cp:coreProperties>
</file>