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9" r:id="rId4"/>
    <p:sldId id="258" r:id="rId5"/>
    <p:sldId id="260" r:id="rId6"/>
    <p:sldId id="259" r:id="rId7"/>
    <p:sldId id="263" r:id="rId8"/>
    <p:sldId id="266" r:id="rId9"/>
    <p:sldId id="278" r:id="rId10"/>
    <p:sldId id="275" r:id="rId11"/>
    <p:sldId id="274" r:id="rId12"/>
    <p:sldId id="276" r:id="rId13"/>
    <p:sldId id="277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50" autoAdjust="0"/>
  </p:normalViewPr>
  <p:slideViewPr>
    <p:cSldViewPr>
      <p:cViewPr varScale="1">
        <p:scale>
          <a:sx n="86" d="100"/>
          <a:sy n="86" d="100"/>
        </p:scale>
        <p:origin x="-23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157E-CDEE-4787-A9F5-CF5B5DEEA371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CC83-D14B-4C3B-83F1-417595ABF6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57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http://stenlyho.blogspot.tw/2008/08/zero-copy.html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9CC83-D14B-4C3B-83F1-417595ABF6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0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t>2015/3/2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wiki.apache.org/confluence/display/KAFKA/Clients" TargetMode="External"/><Relationship Id="rId3" Type="http://schemas.openxmlformats.org/officeDocument/2006/relationships/hyperlink" Target="https://www.ibm.com/developerworks/linux/library/j-zerocopy/" TargetMode="External"/><Relationship Id="rId7" Type="http://schemas.openxmlformats.org/officeDocument/2006/relationships/hyperlink" Target="http://kafka.apache.org/082/javadoc/index.html?org/apache/kafka/clients/producer/KafkaProducer.html" TargetMode="External"/><Relationship Id="rId2" Type="http://schemas.openxmlformats.org/officeDocument/2006/relationships/hyperlink" Target="http://stackoverflow.com/questions/16946778/how-can-we-create-a-topic-in-kafka-from-the-ide-using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iki.apache.org/confluence/display/KAFKA/0.8.0+SimpleConsumer+Example" TargetMode="External"/><Relationship Id="rId5" Type="http://schemas.openxmlformats.org/officeDocument/2006/relationships/hyperlink" Target="https://cwiki.apache.org/confluence/display/KAFKA/Consumer+Group+Example" TargetMode="External"/><Relationship Id="rId4" Type="http://schemas.openxmlformats.org/officeDocument/2006/relationships/hyperlink" Target="https://cwiki.apache.org/confluence/display/KAFKA/Compress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Kafka Introduction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7" y="1844824"/>
            <a:ext cx="5256584" cy="123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619672" y="3140968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Developed by LinkedIn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91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effectLst/>
              </a:rPr>
              <a:t>Mirroring </a:t>
            </a:r>
            <a:r>
              <a:rPr lang="en-US" altLang="zh-TW" b="1" dirty="0" smtClean="0">
                <a:effectLst/>
              </a:rPr>
              <a:t>Data </a:t>
            </a:r>
            <a:r>
              <a:rPr lang="en-US" altLang="zh-TW" b="1" dirty="0">
                <a:effectLst/>
              </a:rPr>
              <a:t>between C</a:t>
            </a:r>
            <a:r>
              <a:rPr lang="en-US" altLang="zh-TW" b="1" dirty="0" smtClean="0">
                <a:effectLst/>
              </a:rPr>
              <a:t>lusters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4213225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43608" y="5517232"/>
            <a:ext cx="80052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bin/kafka-run-class.sh </a:t>
            </a:r>
            <a:r>
              <a:rPr lang="en-US" altLang="zh-TW" dirty="0" err="1"/>
              <a:t>kafka.tools.MirrorMaker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en-US" altLang="zh-TW" dirty="0" err="1"/>
              <a:t>consumer.config</a:t>
            </a:r>
            <a:r>
              <a:rPr lang="en-US" altLang="zh-TW" dirty="0"/>
              <a:t> consumer-1.properties --</a:t>
            </a:r>
            <a:r>
              <a:rPr lang="en-US" altLang="zh-TW" dirty="0" err="1"/>
              <a:t>consumer.config</a:t>
            </a:r>
            <a:r>
              <a:rPr lang="en-US" altLang="zh-TW" dirty="0"/>
              <a:t> consumer-2.properties 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en-US" altLang="zh-TW" dirty="0" err="1"/>
              <a:t>producer.config</a:t>
            </a:r>
            <a:r>
              <a:rPr lang="en-US" altLang="zh-TW" dirty="0"/>
              <a:t> </a:t>
            </a:r>
            <a:r>
              <a:rPr lang="en-US" altLang="zh-TW" dirty="0" err="1"/>
              <a:t>producer.properties</a:t>
            </a:r>
            <a:r>
              <a:rPr lang="en-US" altLang="zh-TW" dirty="0"/>
              <a:t> </a:t>
            </a:r>
            <a:r>
              <a:rPr lang="en-US" altLang="zh-TW" dirty="0" smtClean="0"/>
              <a:t>–whitelist ’*’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31228" y="4279446"/>
            <a:ext cx="80052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bin/kafka-run-class.sh </a:t>
            </a:r>
            <a:r>
              <a:rPr lang="en-US" altLang="zh-TW" dirty="0" err="1"/>
              <a:t>kafka.tools.MirrorMaker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en-US" altLang="zh-TW" dirty="0" err="1"/>
              <a:t>consumer.config</a:t>
            </a:r>
            <a:r>
              <a:rPr lang="en-US" altLang="zh-TW" dirty="0"/>
              <a:t> consumer-1.properties --</a:t>
            </a:r>
            <a:r>
              <a:rPr lang="en-US" altLang="zh-TW" dirty="0" err="1"/>
              <a:t>consumer.config</a:t>
            </a:r>
            <a:r>
              <a:rPr lang="en-US" altLang="zh-TW" dirty="0"/>
              <a:t> consumer-2.properties </a:t>
            </a:r>
            <a:endParaRPr lang="en-US" altLang="zh-TW" dirty="0" smtClean="0"/>
          </a:p>
          <a:p>
            <a:r>
              <a:rPr lang="en-US" altLang="zh-TW" dirty="0" smtClean="0"/>
              <a:t>--</a:t>
            </a:r>
            <a:r>
              <a:rPr lang="en-US" altLang="zh-TW" dirty="0" err="1"/>
              <a:t>producer.config</a:t>
            </a:r>
            <a:r>
              <a:rPr lang="en-US" altLang="zh-TW" dirty="0"/>
              <a:t> </a:t>
            </a:r>
            <a:r>
              <a:rPr lang="en-US" altLang="zh-TW" dirty="0" err="1"/>
              <a:t>producer.properties</a:t>
            </a:r>
            <a:r>
              <a:rPr lang="en-US" altLang="zh-TW" dirty="0"/>
              <a:t> </a:t>
            </a:r>
            <a:r>
              <a:rPr lang="en-US" altLang="zh-TW" dirty="0" smtClean="0"/>
              <a:t>–whitelist </a:t>
            </a:r>
            <a:r>
              <a:rPr lang="en-US" altLang="zh-TW" dirty="0" err="1" smtClean="0"/>
              <a:t>mytopic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20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400" dirty="0">
                <a:hlinkClick r:id="rId2"/>
              </a:rPr>
              <a:t>http://</a:t>
            </a:r>
            <a:r>
              <a:rPr lang="en-US" altLang="zh-TW" sz="1400" dirty="0" smtClean="0">
                <a:hlinkClick r:id="rId2"/>
              </a:rPr>
              <a:t>stackoverflow.com/questions/16946778/how-can-we-create-a-topic-in-kafka-from-the-ide-using-api</a:t>
            </a:r>
            <a:endParaRPr lang="en-US" altLang="zh-TW" sz="1400" dirty="0" smtClean="0"/>
          </a:p>
          <a:p>
            <a:r>
              <a:rPr lang="en-US" altLang="zh-TW" sz="1400" dirty="0">
                <a:hlinkClick r:id="rId3"/>
              </a:rPr>
              <a:t>https://www.ibm.com/developerworks/linux/library/j-zerocopy</a:t>
            </a:r>
            <a:r>
              <a:rPr lang="en-US" altLang="zh-TW" sz="1400" dirty="0" smtClean="0">
                <a:hlinkClick r:id="rId3"/>
              </a:rPr>
              <a:t>/</a:t>
            </a:r>
            <a:endParaRPr lang="en-US" altLang="zh-TW" sz="1400" dirty="0" smtClean="0"/>
          </a:p>
          <a:p>
            <a:r>
              <a:rPr lang="en-US" altLang="zh-TW" sz="1400" dirty="0">
                <a:hlinkClick r:id="rId4"/>
              </a:rPr>
              <a:t>https://</a:t>
            </a:r>
            <a:r>
              <a:rPr lang="en-US" altLang="zh-TW" sz="1400" dirty="0" smtClean="0">
                <a:hlinkClick r:id="rId4"/>
              </a:rPr>
              <a:t>cwiki.apache.org/confluence/display/KAFKA/Compression</a:t>
            </a:r>
            <a:endParaRPr lang="en-US" altLang="zh-TW" sz="1400" dirty="0" smtClean="0"/>
          </a:p>
          <a:p>
            <a:r>
              <a:rPr lang="en-US" altLang="zh-TW" sz="1400" dirty="0">
                <a:hlinkClick r:id="rId5"/>
              </a:rPr>
              <a:t>https://cwiki.apache.org/confluence/display/KAFKA/Consumer+Group+Example</a:t>
            </a:r>
            <a:endParaRPr lang="en-US" altLang="zh-TW" sz="1400" dirty="0"/>
          </a:p>
          <a:p>
            <a:r>
              <a:rPr lang="en-US" altLang="zh-TW" sz="1400" dirty="0">
                <a:hlinkClick r:id="rId6"/>
              </a:rPr>
              <a:t>https://</a:t>
            </a:r>
            <a:r>
              <a:rPr lang="en-US" altLang="zh-TW" sz="1400" dirty="0" smtClean="0">
                <a:hlinkClick r:id="rId6"/>
              </a:rPr>
              <a:t>cwiki.apache.org/confluence/display/KAFKA/0.8.0+SimpleConsumer+Example</a:t>
            </a:r>
            <a:endParaRPr lang="en-US" altLang="zh-TW" sz="1400" dirty="0" smtClean="0"/>
          </a:p>
          <a:p>
            <a:r>
              <a:rPr lang="en-US" altLang="zh-TW" sz="1400" dirty="0">
                <a:hlinkClick r:id="rId7"/>
              </a:rPr>
              <a:t>http://</a:t>
            </a:r>
            <a:r>
              <a:rPr lang="en-US" altLang="zh-TW" sz="1400" dirty="0" smtClean="0">
                <a:hlinkClick r:id="rId7"/>
              </a:rPr>
              <a:t>kafka.apache.org/082/javadoc/index.html?org/apache/kafka/clients/producer/KafkaProducer.html</a:t>
            </a:r>
            <a:endParaRPr lang="en-US" altLang="zh-TW" sz="1400" dirty="0" smtClean="0"/>
          </a:p>
          <a:p>
            <a:r>
              <a:rPr lang="en-US" altLang="zh-TW" sz="1400" dirty="0">
                <a:hlinkClick r:id="rId8"/>
              </a:rPr>
              <a:t>https://cwiki.apache.org/confluence/display/KAFKA/Clients</a:t>
            </a:r>
            <a:endParaRPr lang="en-US" altLang="zh-TW" sz="1400" dirty="0"/>
          </a:p>
          <a:p>
            <a:endParaRPr lang="zh-TW" altLang="en-US" sz="1400" dirty="0"/>
          </a:p>
          <a:p>
            <a:endParaRPr lang="en-US" altLang="zh-TW" sz="1400" dirty="0"/>
          </a:p>
          <a:p>
            <a:endParaRPr lang="en-US" altLang="zh-TW" sz="1400" dirty="0" smtClean="0"/>
          </a:p>
          <a:p>
            <a:endParaRPr lang="zh-TW" altLang="en-US" sz="1400" dirty="0"/>
          </a:p>
          <a:p>
            <a:endParaRPr lang="zh-TW" altLang="en-US" sz="1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2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Scenario: Line Like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Client as two roles – producer and consumer</a:t>
            </a:r>
          </a:p>
          <a:p>
            <a:r>
              <a:rPr lang="en-US" altLang="zh-TW" sz="2400" dirty="0" smtClean="0"/>
              <a:t>Client sends message to others clients in chat-room</a:t>
            </a:r>
          </a:p>
          <a:p>
            <a:r>
              <a:rPr lang="en-US" altLang="zh-TW" sz="2400" dirty="0" smtClean="0"/>
              <a:t>Kafka topic name is chat-room name which is unique</a:t>
            </a:r>
          </a:p>
          <a:p>
            <a:r>
              <a:rPr lang="en-US" altLang="zh-TW" sz="2400" dirty="0" smtClean="0"/>
              <a:t>Client message as Kafka message is categorized by Kafka Topic</a:t>
            </a:r>
          </a:p>
          <a:p>
            <a:r>
              <a:rPr lang="en-US" altLang="zh-TW" sz="2400" dirty="0" smtClean="0"/>
              <a:t>Kafka mainly purpose is as a temp message file system to solve clients which disconnect in chat-room and recovered by </a:t>
            </a:r>
            <a:r>
              <a:rPr lang="en-US" altLang="zh-TW" sz="2400" smtClean="0"/>
              <a:t>Kafka system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244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8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Kafka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istributed </a:t>
            </a:r>
            <a:r>
              <a:rPr lang="en-US" altLang="zh-TW" dirty="0"/>
              <a:t>publish-subscribe messaging </a:t>
            </a:r>
            <a:r>
              <a:rPr lang="en-US" altLang="zh-TW" dirty="0" smtClean="0"/>
              <a:t>system</a:t>
            </a:r>
          </a:p>
          <a:p>
            <a:r>
              <a:rPr lang="en-US" altLang="zh-TW" dirty="0"/>
              <a:t>P</a:t>
            </a:r>
            <a:r>
              <a:rPr lang="en-US" altLang="zh-TW" dirty="0" smtClean="0"/>
              <a:t>artitioned </a:t>
            </a:r>
            <a:r>
              <a:rPr lang="en-US" altLang="zh-TW" dirty="0"/>
              <a:t>and replicated commit log </a:t>
            </a:r>
            <a:r>
              <a:rPr lang="en-US" altLang="zh-TW" dirty="0" smtClean="0"/>
              <a:t>service</a:t>
            </a:r>
          </a:p>
          <a:p>
            <a:r>
              <a:rPr lang="en-US" altLang="zh-TW" dirty="0" smtClean="0"/>
              <a:t>Persist </a:t>
            </a:r>
            <a:r>
              <a:rPr lang="en-US" altLang="zh-TW" dirty="0"/>
              <a:t>messages on disk </a:t>
            </a:r>
            <a:r>
              <a:rPr lang="en-US" altLang="zh-TW" dirty="0" smtClean="0"/>
              <a:t>by a due date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8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Performance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High Throughput</a:t>
            </a:r>
          </a:p>
          <a:p>
            <a:r>
              <a:rPr lang="en-US" altLang="zh-TW" dirty="0" smtClean="0"/>
              <a:t>Zero Copy</a:t>
            </a:r>
            <a:endParaRPr lang="en-US" altLang="zh-TW" dirty="0"/>
          </a:p>
          <a:p>
            <a:pPr lvl="1"/>
            <a:r>
              <a:rPr lang="en-US" altLang="zh-TW" sz="2400" dirty="0" smtClean="0"/>
              <a:t>Use Linux </a:t>
            </a:r>
            <a:r>
              <a:rPr lang="en-US" altLang="zh-TW" sz="2400" dirty="0" err="1" smtClean="0"/>
              <a:t>sendfile</a:t>
            </a:r>
            <a:r>
              <a:rPr lang="en-US" altLang="zh-TW" sz="2400" dirty="0" smtClean="0"/>
              <a:t> system call</a:t>
            </a:r>
          </a:p>
          <a:p>
            <a:pPr lvl="1"/>
            <a:r>
              <a:rPr lang="en-US" altLang="zh-TW" sz="2400" dirty="0"/>
              <a:t>http://</a:t>
            </a:r>
            <a:r>
              <a:rPr lang="en-US" altLang="zh-TW" sz="2400" dirty="0" smtClean="0"/>
              <a:t>stenlyho.blogspot.tw/2008/08/zero-copy.html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23" y="3717032"/>
            <a:ext cx="7660423" cy="26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92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Component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Message</a:t>
            </a:r>
          </a:p>
          <a:p>
            <a:r>
              <a:rPr lang="en-US" altLang="zh-TW" dirty="0" smtClean="0"/>
              <a:t>Topic</a:t>
            </a:r>
          </a:p>
          <a:p>
            <a:pPr lvl="1"/>
            <a:r>
              <a:rPr lang="en-US" altLang="zh-TW" dirty="0" smtClean="0"/>
              <a:t>Each message attribute to one Topic</a:t>
            </a:r>
          </a:p>
          <a:p>
            <a:pPr lvl="1"/>
            <a:r>
              <a:rPr lang="en-US" altLang="zh-TW" dirty="0" smtClean="0"/>
              <a:t>Message category</a:t>
            </a:r>
          </a:p>
          <a:p>
            <a:r>
              <a:rPr lang="en-US" altLang="zh-TW" dirty="0" smtClean="0"/>
              <a:t>Producer</a:t>
            </a:r>
          </a:p>
          <a:p>
            <a:r>
              <a:rPr lang="en-US" altLang="zh-TW" dirty="0" smtClean="0"/>
              <a:t>Broker</a:t>
            </a:r>
          </a:p>
          <a:p>
            <a:pPr lvl="1"/>
            <a:r>
              <a:rPr lang="en-US" altLang="zh-TW" dirty="0" smtClean="0"/>
              <a:t>Kafka cluster contain multiple broker</a:t>
            </a:r>
          </a:p>
          <a:p>
            <a:r>
              <a:rPr lang="en-US" altLang="zh-TW" dirty="0" smtClean="0"/>
              <a:t>Consumer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56791"/>
            <a:ext cx="3448732" cy="2958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52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Kafka Architecture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35362"/>
            <a:ext cx="7272808" cy="4761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Kafka Architecture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851552" cy="3836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065458" y="5803388"/>
            <a:ext cx="602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Consumer maybe </a:t>
            </a:r>
            <a:r>
              <a:rPr lang="en-US" altLang="zh-TW" b="1" dirty="0" smtClean="0">
                <a:solidFill>
                  <a:srgbClr val="FF0000"/>
                </a:solidFill>
              </a:rPr>
              <a:t>multiple processes or multiple threads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1760" y="2276872"/>
            <a:ext cx="93610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50244" y="1301839"/>
            <a:ext cx="24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Append partition log file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endCxn id="4" idx="2"/>
          </p:cNvCxnSpPr>
          <p:nvPr/>
        </p:nvCxnSpPr>
        <p:spPr>
          <a:xfrm flipV="1">
            <a:off x="2879812" y="1671171"/>
            <a:ext cx="0" cy="60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2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Kafka Architecture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12" y="1484784"/>
            <a:ext cx="636585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48512" y="5157192"/>
            <a:ext cx="7240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Consumer basic unit : </a:t>
            </a:r>
            <a:r>
              <a:rPr lang="en-US" altLang="zh-TW" b="1" dirty="0" smtClean="0">
                <a:solidFill>
                  <a:srgbClr val="FF0000"/>
                </a:solidFill>
              </a:rPr>
              <a:t>Consumer Group</a:t>
            </a:r>
          </a:p>
          <a:p>
            <a:endParaRPr lang="en-US" altLang="zh-TW" dirty="0"/>
          </a:p>
          <a:p>
            <a:r>
              <a:rPr lang="en-US" altLang="zh-TW" dirty="0" smtClean="0"/>
              <a:t>A consumer group stand for one process or one machine,</a:t>
            </a:r>
          </a:p>
          <a:p>
            <a:r>
              <a:rPr lang="en-US" altLang="zh-TW" dirty="0" smtClean="0"/>
              <a:t>Each consumer group can contains multiple consumers (threads) for parallel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99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 Message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673448" cy="390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2051720" y="5311099"/>
            <a:ext cx="545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Only prove partition in order in this topic,</a:t>
            </a:r>
          </a:p>
          <a:p>
            <a:r>
              <a:rPr lang="en-US" altLang="zh-TW" dirty="0" smtClean="0"/>
              <a:t>Not all partitions in order</a:t>
            </a:r>
          </a:p>
          <a:p>
            <a:endParaRPr lang="en-US" altLang="zh-TW" dirty="0"/>
          </a:p>
          <a:p>
            <a:r>
              <a:rPr lang="en-US" altLang="zh-TW" dirty="0" smtClean="0"/>
              <a:t>If we want all in order, then partition should be only 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633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Partition Message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48529"/>
            <a:ext cx="69151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9168</TotalTime>
  <Words>253</Words>
  <Application>Microsoft Office PowerPoint</Application>
  <PresentationFormat>如螢幕大小 (4:3)</PresentationFormat>
  <Paragraphs>63</Paragraphs>
  <Slides>13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夏至</vt:lpstr>
      <vt:lpstr>Kafka Introduction</vt:lpstr>
      <vt:lpstr>Kafka</vt:lpstr>
      <vt:lpstr>Performance</vt:lpstr>
      <vt:lpstr>Component</vt:lpstr>
      <vt:lpstr>Kafka Architecture</vt:lpstr>
      <vt:lpstr>Kafka Architecture</vt:lpstr>
      <vt:lpstr>Kafka Architecture</vt:lpstr>
      <vt:lpstr>Partition Message</vt:lpstr>
      <vt:lpstr>Partition Message</vt:lpstr>
      <vt:lpstr>Mirroring Data between Clusters</vt:lpstr>
      <vt:lpstr>Reference</vt:lpstr>
      <vt:lpstr>Scenario: Line Like</vt:lpstr>
      <vt:lpstr>Thanks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Andy Chen(陳毓書)</dc:creator>
  <cp:lastModifiedBy>Andy Chen(陳毓書)</cp:lastModifiedBy>
  <cp:revision>83</cp:revision>
  <dcterms:created xsi:type="dcterms:W3CDTF">2015-02-12T04:35:02Z</dcterms:created>
  <dcterms:modified xsi:type="dcterms:W3CDTF">2015-03-02T08:47:44Z</dcterms:modified>
</cp:coreProperties>
</file>