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7" r:id="rId5"/>
    <p:sldId id="259" r:id="rId6"/>
    <p:sldId id="258" r:id="rId7"/>
    <p:sldId id="261" r:id="rId8"/>
    <p:sldId id="262" r:id="rId9"/>
    <p:sldId id="264" r:id="rId10"/>
    <p:sldId id="265" r:id="rId11"/>
    <p:sldId id="263" r:id="rId12"/>
    <p:sldId id="266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6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2015/2/3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t>2015/2/3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api/java/org/apache/spark/api/java/JavaPairRDD.html" TargetMode="External"/><Relationship Id="rId2" Type="http://schemas.openxmlformats.org/officeDocument/2006/relationships/hyperlink" Target="https://spark.apache.org/docs/latest/api/java/org/apache/spark/api/java/JavaRDD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Map Reduce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Developed by Google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714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Spark 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spark.apache.org/docs/latest/api/java/org/apache/spark/api/java/JavaRDD.html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spark.apache.org/docs/latest/api/java/org/apache/spark/api/java/JavaPairRDD.html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Just show API name</a:t>
            </a:r>
          </a:p>
          <a:p>
            <a:pPr marL="82296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86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 execute MR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80916"/>
            <a:ext cx="6775860" cy="3172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187624" y="4627429"/>
            <a:ext cx="77702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Client side execute the main program: means Driver Program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The MR program should deploy to all worker node to let node execute MR code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1314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Thanks for your attention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114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57972"/>
            <a:ext cx="8759144" cy="6048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4739410" y="1412776"/>
            <a:ext cx="1364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B050"/>
                </a:solidFill>
              </a:rPr>
              <a:t>Shuffle &amp; Sort</a:t>
            </a:r>
            <a:endParaRPr lang="zh-TW" altLang="en-US" sz="1400" b="1" dirty="0">
              <a:solidFill>
                <a:srgbClr val="00B050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4665756" y="1062028"/>
            <a:ext cx="1512168" cy="5544615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062365" y="6237312"/>
            <a:ext cx="2064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System auto do that</a:t>
            </a:r>
          </a:p>
          <a:p>
            <a:r>
              <a:rPr lang="en-US" altLang="zh-TW" dirty="0" smtClean="0"/>
              <a:t>User no feeling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endCxn id="6" idx="1"/>
          </p:cNvCxnSpPr>
          <p:nvPr/>
        </p:nvCxnSpPr>
        <p:spPr>
          <a:xfrm>
            <a:off x="6104271" y="6484694"/>
            <a:ext cx="958094" cy="75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657997" y="1835302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 node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166376" y="1649757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 node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3203848" y="849234"/>
            <a:ext cx="4320480" cy="839054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259632" y="188640"/>
            <a:ext cx="643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SQL: select count(1) from table =&gt; same with word count concept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4739410" y="1720553"/>
            <a:ext cx="1272750" cy="988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4710412" y="6484694"/>
            <a:ext cx="1872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Like SQL group by</a:t>
            </a:r>
            <a:endParaRPr lang="zh-TW" altLang="en-US" sz="1400" dirty="0"/>
          </a:p>
        </p:txBody>
      </p:sp>
      <p:cxnSp>
        <p:nvCxnSpPr>
          <p:cNvPr id="23" name="直線接點 22"/>
          <p:cNvCxnSpPr/>
          <p:nvPr/>
        </p:nvCxnSpPr>
        <p:spPr>
          <a:xfrm>
            <a:off x="1691680" y="980728"/>
            <a:ext cx="0" cy="5625915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7668344" y="980728"/>
            <a:ext cx="0" cy="557975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4499992" y="980728"/>
            <a:ext cx="0" cy="5625915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3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Map-Reduce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 smtClean="0"/>
              <a:t>Hadoop</a:t>
            </a:r>
            <a:r>
              <a:rPr lang="en-US" altLang="zh-TW" sz="2400" dirty="0" smtClean="0"/>
              <a:t> always do Map-Shuffle-Reduce 3 stages</a:t>
            </a:r>
          </a:p>
          <a:p>
            <a:pPr lvl="1"/>
            <a:r>
              <a:rPr lang="en-US" altLang="zh-TW" sz="2400" dirty="0"/>
              <a:t>B</a:t>
            </a:r>
            <a:r>
              <a:rPr lang="en-US" altLang="zh-TW" sz="2400" dirty="0" smtClean="0"/>
              <a:t>ut shuffle has overhead about network and IO latency</a:t>
            </a:r>
          </a:p>
          <a:p>
            <a:pPr lvl="1"/>
            <a:r>
              <a:rPr lang="en-US" altLang="zh-TW" sz="2400" dirty="0" smtClean="0"/>
              <a:t>Some operation don’t need to shuffle</a:t>
            </a:r>
          </a:p>
          <a:p>
            <a:r>
              <a:rPr lang="en-US" altLang="zh-TW" sz="2400" dirty="0" smtClean="0"/>
              <a:t>  For tuning performance</a:t>
            </a:r>
          </a:p>
          <a:p>
            <a:pPr lvl="1"/>
            <a:r>
              <a:rPr lang="en-US" altLang="zh-TW" sz="2400" dirty="0"/>
              <a:t>DAG (directed acyclic graph</a:t>
            </a:r>
            <a:r>
              <a:rPr lang="en-US" altLang="zh-TW" sz="2400" dirty="0" smtClean="0"/>
              <a:t>)</a:t>
            </a:r>
          </a:p>
          <a:p>
            <a:pPr lvl="2"/>
            <a:r>
              <a:rPr lang="en-US" altLang="zh-TW" dirty="0"/>
              <a:t>a directed graph with no directed cycles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446889"/>
            <a:ext cx="2958852" cy="2127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011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Divide Map and Reduce action to sub-action</a:t>
            </a:r>
          </a:p>
          <a:p>
            <a:r>
              <a:rPr lang="en-US" altLang="zh-TW" sz="1600" dirty="0" smtClean="0"/>
              <a:t>Below image, white means mapper,  green means reduce</a:t>
            </a:r>
          </a:p>
          <a:p>
            <a:endParaRPr lang="zh-TW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68960"/>
            <a:ext cx="7943455" cy="296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195736" y="6156012"/>
            <a:ext cx="1031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 DAG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444208" y="6165304"/>
            <a:ext cx="120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With DAG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020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DAG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491880" y="1019662"/>
            <a:ext cx="3196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Each stage stands for one node</a:t>
            </a:r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84784"/>
            <a:ext cx="6641658" cy="459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061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WordCount</a:t>
            </a:r>
            <a:r>
              <a:rPr lang="en-US" altLang="zh-TW" dirty="0" smtClean="0"/>
              <a:t>, We can…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Min</a:t>
            </a:r>
          </a:p>
          <a:p>
            <a:r>
              <a:rPr lang="en-US" altLang="zh-TW" dirty="0" smtClean="0"/>
              <a:t>Max</a:t>
            </a:r>
          </a:p>
          <a:p>
            <a:r>
              <a:rPr lang="en-US" altLang="zh-TW" dirty="0" smtClean="0"/>
              <a:t>Average</a:t>
            </a:r>
          </a:p>
          <a:p>
            <a:r>
              <a:rPr lang="en-US" altLang="zh-TW" dirty="0" smtClean="0"/>
              <a:t>Standard Deviation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759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Filter</a:t>
            </a:r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24744"/>
            <a:ext cx="6057806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483768" y="4509120"/>
            <a:ext cx="3463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Select * from table where value &lt; ?</a:t>
            </a:r>
          </a:p>
          <a:p>
            <a:r>
              <a:rPr lang="en-US" altLang="zh-TW" dirty="0" smtClean="0"/>
              <a:t>Select distinct(*) from table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792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Partitioner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24744"/>
            <a:ext cx="6768752" cy="4633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763688" y="5768578"/>
            <a:ext cx="482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You can define many </a:t>
            </a:r>
            <a:r>
              <a:rPr lang="en-US" altLang="zh-TW" dirty="0" err="1" smtClean="0"/>
              <a:t>partitioners</a:t>
            </a:r>
            <a:r>
              <a:rPr lang="en-US" altLang="zh-TW" dirty="0" smtClean="0"/>
              <a:t> than actual node, some algorithm may need it to manual decide the number of mapper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705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Join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Inner Join</a:t>
            </a:r>
          </a:p>
          <a:p>
            <a:r>
              <a:rPr lang="en-US" altLang="zh-TW" dirty="0" smtClean="0"/>
              <a:t>Outer Join </a:t>
            </a:r>
          </a:p>
          <a:p>
            <a:r>
              <a:rPr lang="en-US" altLang="zh-TW" dirty="0" smtClean="0"/>
              <a:t>Left Join</a:t>
            </a:r>
          </a:p>
          <a:p>
            <a:r>
              <a:rPr lang="en-US" altLang="zh-TW" dirty="0" smtClean="0"/>
              <a:t>Right Join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Need to do shuffle</a:t>
            </a:r>
          </a:p>
          <a:p>
            <a:pPr marL="82296" indent="0">
              <a:buNone/>
            </a:pPr>
            <a:r>
              <a:rPr lang="en-US" altLang="zh-TW" sz="1700" dirty="0" smtClean="0"/>
              <a:t>Select </a:t>
            </a:r>
            <a:r>
              <a:rPr lang="en-US" altLang="zh-TW" sz="1700" dirty="0" err="1" smtClean="0"/>
              <a:t>A.UserId</a:t>
            </a:r>
            <a:r>
              <a:rPr lang="en-US" altLang="zh-TW" sz="1700" dirty="0" smtClean="0"/>
              <a:t>, </a:t>
            </a:r>
            <a:r>
              <a:rPr lang="en-US" altLang="zh-TW" sz="1700" dirty="0" err="1" smtClean="0"/>
              <a:t>A.Reputation</a:t>
            </a:r>
            <a:r>
              <a:rPr lang="en-US" altLang="zh-TW" sz="1700" dirty="0" smtClean="0"/>
              <a:t>, </a:t>
            </a:r>
            <a:r>
              <a:rPr lang="en-US" altLang="zh-TW" sz="1700" dirty="0" err="1" smtClean="0"/>
              <a:t>B.UserId</a:t>
            </a:r>
            <a:r>
              <a:rPr lang="en-US" altLang="zh-TW" sz="1700" dirty="0" smtClean="0"/>
              <a:t>, </a:t>
            </a:r>
            <a:r>
              <a:rPr lang="en-US" altLang="zh-TW" sz="1700" dirty="0" err="1" smtClean="0"/>
              <a:t>B.PostId</a:t>
            </a:r>
            <a:r>
              <a:rPr lang="en-US" altLang="zh-TW" sz="1700" dirty="0" smtClean="0"/>
              <a:t>, </a:t>
            </a:r>
            <a:r>
              <a:rPr lang="en-US" altLang="zh-TW" sz="1700" dirty="0" err="1" smtClean="0"/>
              <a:t>B.Text</a:t>
            </a:r>
            <a:r>
              <a:rPr lang="en-US" altLang="zh-TW" sz="1700" dirty="0" smtClean="0"/>
              <a:t> from A Inner Join B on </a:t>
            </a:r>
            <a:r>
              <a:rPr lang="en-US" altLang="zh-TW" sz="1700" dirty="0" err="1" smtClean="0"/>
              <a:t>A.UserId</a:t>
            </a:r>
            <a:r>
              <a:rPr lang="en-US" altLang="zh-TW" sz="1700" dirty="0" smtClean="0"/>
              <a:t> = </a:t>
            </a:r>
            <a:r>
              <a:rPr lang="en-US" altLang="zh-TW" sz="1700" dirty="0" err="1" smtClean="0"/>
              <a:t>B.UserId</a:t>
            </a:r>
            <a:r>
              <a:rPr lang="en-US" altLang="zh-TW" sz="1700" dirty="0" smtClean="0"/>
              <a:t> </a:t>
            </a:r>
            <a:endParaRPr lang="zh-TW" altLang="en-US" sz="17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620688"/>
            <a:ext cx="2390775" cy="273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368" y="3501008"/>
            <a:ext cx="4700587" cy="127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894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195</TotalTime>
  <Words>228</Words>
  <Application>Microsoft Office PowerPoint</Application>
  <PresentationFormat>如螢幕大小 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夏至</vt:lpstr>
      <vt:lpstr>Map Reduce</vt:lpstr>
      <vt:lpstr>PowerPoint 簡報</vt:lpstr>
      <vt:lpstr>Map-Reduce</vt:lpstr>
      <vt:lpstr>DAG</vt:lpstr>
      <vt:lpstr>DAG</vt:lpstr>
      <vt:lpstr>From WordCount, We can…</vt:lpstr>
      <vt:lpstr>Filter</vt:lpstr>
      <vt:lpstr>Partitioner</vt:lpstr>
      <vt:lpstr>Join</vt:lpstr>
      <vt:lpstr>Spark API</vt:lpstr>
      <vt:lpstr>System execute MR</vt:lpstr>
      <vt:lpstr>Thanks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</dc:title>
  <dc:creator>Andy Chen(陳毓書)</dc:creator>
  <cp:lastModifiedBy>Andy Chen(陳毓書)</cp:lastModifiedBy>
  <cp:revision>77</cp:revision>
  <dcterms:created xsi:type="dcterms:W3CDTF">2015-02-03T08:31:52Z</dcterms:created>
  <dcterms:modified xsi:type="dcterms:W3CDTF">2015-02-03T11:47:36Z</dcterms:modified>
</cp:coreProperties>
</file>