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400">
                <a:solidFill>
                  <a:srgbClr val="394A58"/>
                </a:solidFill>
              </a:rPr>
              <a:t>Appium uses UIAutomator for Android automation</a:t>
            </a:r>
          </a:p>
          <a:p>
            <a:pPr>
              <a:spcBef>
                <a:spcPts val="0"/>
              </a:spcBef>
              <a:buNone/>
            </a:pPr>
            <a:r>
              <a:t/>
            </a:r>
            <a:endParaRPr sz="1400">
              <a:solidFill>
                <a:srgbClr val="394A58"/>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chemeClr val="dk1"/>
              </a:buClr>
              <a:buSzPct val="127272"/>
              <a:buFont typeface="Arial"/>
              <a:buChar char="●"/>
            </a:pPr>
            <a:r>
              <a:rPr lang="en">
                <a:solidFill>
                  <a:srgbClr val="222222"/>
                </a:solidFill>
              </a:rPr>
              <a:t>API level &gt;= 8</a:t>
            </a:r>
          </a:p>
          <a:p>
            <a:pPr indent="-317500" lvl="0" marL="457200" rtl="0">
              <a:spcBef>
                <a:spcPts val="0"/>
              </a:spcBef>
              <a:buClr>
                <a:srgbClr val="222222"/>
              </a:buClr>
              <a:buSzPct val="127272"/>
              <a:buFont typeface="Arial"/>
              <a:buChar char="●"/>
            </a:pPr>
            <a:r>
              <a:rPr lang="en">
                <a:solidFill>
                  <a:srgbClr val="222222"/>
                </a:solidFill>
              </a:rPr>
              <a:t>Makes user specified sleeps unnecessary - the framework will know when each UI action is executed and will execute the test commands automatically at the right time.</a:t>
            </a:r>
          </a:p>
          <a:p>
            <a:pPr indent="-317500" lvl="0" marL="457200">
              <a:spcBef>
                <a:spcPts val="0"/>
              </a:spcBef>
              <a:buClr>
                <a:srgbClr val="222222"/>
              </a:buClr>
              <a:buSzPct val="127272"/>
              <a:buFont typeface="Arial"/>
              <a:buChar char="●"/>
            </a:pPr>
            <a:r>
              <a:rPr lang="en">
                <a:solidFill>
                  <a:srgbClr val="222222"/>
                </a:solidFill>
              </a:rPr>
              <a:t>Makes the test scripts very simple to write and read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2100" lvl="0" marL="457200" rtl="0">
              <a:spcBef>
                <a:spcPts val="0"/>
              </a:spcBef>
              <a:buClr>
                <a:srgbClr val="000000"/>
              </a:buClr>
              <a:buSzPct val="100000"/>
              <a:buFont typeface="Arial"/>
              <a:buChar char="●"/>
            </a:pPr>
            <a:r>
              <a:rPr lang="en" sz="1000"/>
              <a:t>Testdroid Recorder: </a:t>
            </a:r>
            <a:r>
              <a:rPr lang="en" sz="1000">
                <a:solidFill>
                  <a:schemeClr val="dk1"/>
                </a:solidFill>
                <a:latin typeface="Verdana"/>
                <a:ea typeface="Verdana"/>
                <a:cs typeface="Verdana"/>
                <a:sym typeface="Verdana"/>
              </a:rPr>
              <a:t> Our solution lets you record actions on object level when using the app on the phone. Recording on object level enables playback of the test scripts on various Android devices despite the differences in the OS versions, UI themes, screen sizes, screen resolutions and so on.</a:t>
            </a:r>
          </a:p>
          <a:p>
            <a:pPr indent="-292100" lvl="0" marL="457200" rtl="0">
              <a:spcBef>
                <a:spcPts val="0"/>
              </a:spcBef>
              <a:buClr>
                <a:schemeClr val="dk1"/>
              </a:buClr>
              <a:buSzPct val="100000"/>
              <a:buFont typeface="Arial"/>
              <a:buChar char="●"/>
            </a:pPr>
            <a:r>
              <a:rPr lang="en" sz="1000">
                <a:solidFill>
                  <a:schemeClr val="dk1"/>
                </a:solidFill>
                <a:latin typeface="Verdana"/>
                <a:ea typeface="Verdana"/>
                <a:cs typeface="Verdana"/>
                <a:sym typeface="Verdana"/>
              </a:rPr>
              <a:t>Hierarchy viewer: only on emulator/simulator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Easy: concise code, learning curve is low</a:t>
            </a:r>
          </a:p>
          <a:p>
            <a:pPr rtl="0">
              <a:spcBef>
                <a:spcPts val="0"/>
              </a:spcBef>
              <a:buNone/>
            </a:pPr>
            <a:r>
              <a:rPr lang="en"/>
              <a:t>Concise:find, do, check</a:t>
            </a:r>
          </a:p>
          <a:p>
            <a:pPr rtl="0">
              <a:spcBef>
                <a:spcPts val="0"/>
              </a:spcBef>
              <a:buNone/>
            </a:pPr>
            <a:r>
              <a:rPr lang="en"/>
              <a:t>Reliable: know UI thread status</a:t>
            </a:r>
          </a:p>
          <a:p>
            <a:pPr rtl="0">
              <a:spcBef>
                <a:spcPts val="0"/>
              </a:spcBef>
              <a:buNone/>
            </a:pPr>
            <a:r>
              <a:rPr lang="en"/>
              <a:t>Fast: no more waits</a:t>
            </a:r>
          </a:p>
          <a:p>
            <a:pPr rtl="0">
              <a:spcBef>
                <a:spcPts val="0"/>
              </a:spcBef>
              <a:buNone/>
            </a:pPr>
            <a:r>
              <a:rPr lang="en"/>
              <a:t>Durable: already pretty good in instrumentation, you don’t need to re-write your test scripts after you modified your app. resource ID vs description string</a:t>
            </a:r>
          </a:p>
          <a:p>
            <a:pPr>
              <a:spcBef>
                <a:spcPts val="0"/>
              </a:spcBef>
              <a:buNone/>
            </a:pPr>
            <a:r>
              <a:rPr lang="en"/>
              <a:t>Flexible: custom matcher due to using Hamcrest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Espresso is a thin layer on top of android instrumentation framework.</a:t>
            </a:r>
          </a:p>
          <a:p>
            <a:pPr rtl="0">
              <a:spcBef>
                <a:spcPts val="0"/>
              </a:spcBef>
              <a:buNone/>
            </a:pPr>
            <a:r>
              <a:rPr lang="en"/>
              <a:t>I’ll focus on Espresso and UI Automator, and list their pros and cons.</a:t>
            </a:r>
          </a:p>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Everything is almost based on this.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You can control Android components’ life cycle.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 oldest and widely 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Like a toy.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blog.codecentric.de/en/2014/05/android-ui-testing-appium/" TargetMode="External"/><Relationship Id="rId4" Type="http://schemas.openxmlformats.org/officeDocument/2006/relationships/hyperlink" Target="http://www.fredberinger.com/2013/12/4-reasons-why-appium-is-not-ready-for-prime-tim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kratinmobile.com/blog/index.php/ui-automator-review/" TargetMode="External"/><Relationship Id="rId4" Type="http://schemas.openxmlformats.org/officeDocument/2006/relationships/hyperlink" Target="http://blogmobile.itude.com/2013/11/26/functional-testing-for-androi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2.png"/><Relationship Id="rId4" Type="http://schemas.openxmlformats.org/officeDocument/2006/relationships/hyperlink" Target="http://stackoverflow.com/questions/18271474/robolectric-vs-android-test-framework" TargetMode="External"/><Relationship Id="rId5" Type="http://schemas.openxmlformats.org/officeDocument/2006/relationships/hyperlink" Target="http://testdroid.com/news/how-to-run-espresso-tests-in-testdroid-clou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eveloper.android.com/training/testing/ui-testing/espresso-testing.html" TargetMode="External"/><Relationship Id="rId4" Type="http://schemas.openxmlformats.org/officeDocument/2006/relationships/hyperlink" Target="https://code.google.com/p/android-test-kit/wiki/EspressoSetupInstruc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googlesamples/android-te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mailto:kai_yu@htc.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7.png"/><Relationship Id="rId4" Type="http://schemas.openxmlformats.org/officeDocument/2006/relationships/hyperlink" Target="http://www.infologs.org/2015/01/14/the-basics-of-test-automation-for-apps-games-and-the-mobile-web/" TargetMode="External"/><Relationship Id="rId5" Type="http://schemas.openxmlformats.org/officeDocument/2006/relationships/hyperlink" Target="http://www.slideshare.net/bitbar/different-android-test-automation-framework-what-works-you-the-bes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code.google.com/p/android-test-kit/" TargetMode="External"/><Relationship Id="rId4" Type="http://schemas.openxmlformats.org/officeDocument/2006/relationships/hyperlink" Target="https://groups.google.com/forum/#!forum/android-test-kit-discuss" TargetMode="External"/><Relationship Id="rId9" Type="http://schemas.openxmlformats.org/officeDocument/2006/relationships/hyperlink" Target="https://docs.google.com/presentation/d/18bSVCKn_mInjJEWPaeVpTkwimlmc7HkaVZHntllUxek/pub?start=false&amp;loop=false&amp;delayms=3000&amp;slide=id.gd2ffe53a_038" TargetMode="External"/><Relationship Id="rId5" Type="http://schemas.openxmlformats.org/officeDocument/2006/relationships/hyperlink" Target="https://github.com/googlesamples/android-testing" TargetMode="External"/><Relationship Id="rId6" Type="http://schemas.openxmlformats.org/officeDocument/2006/relationships/hyperlink" Target="https://github.com/vgrec/EspressoExamples" TargetMode="External"/><Relationship Id="rId7" Type="http://schemas.openxmlformats.org/officeDocument/2006/relationships/hyperlink" Target="https://androidresearch.wordpress.com/2015/04/04/an-introduction-to-espresso/" TargetMode="External"/><Relationship Id="rId8" Type="http://schemas.openxmlformats.org/officeDocument/2006/relationships/hyperlink" Target="https://www.youtube.com/watch?v=T7ugmCuNxDU&amp;list=SPSIUOFhnxEiCODb8XQB-RUQ0RGNZ2yW7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rive.google.com/file/d/0Byx_dkTJfcJ2WEhDVWlUV2lFa2s/view?usp=sharing" TargetMode="External"/><Relationship Id="rId4" Type="http://schemas.openxmlformats.org/officeDocument/2006/relationships/hyperlink" Target="https://drive.google.com/file/d/0Byx_dkTJfcJ2dEF1TERrRU45S0U/view?usp=sharing" TargetMode="External"/><Relationship Id="rId5" Type="http://schemas.openxmlformats.org/officeDocument/2006/relationships/hyperlink" Target="https://drive.google.com/file/d/0Byx_dkTJfcJ2XzJHUENHZ2RucjQ/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Unit_testing" TargetMode="External"/><Relationship Id="rId4" Type="http://schemas.openxmlformats.org/officeDocument/2006/relationships/hyperlink" Target="https://en.wikipedia.org/wiki/Software_framework" TargetMode="External"/><Relationship Id="rId5" Type="http://schemas.openxmlformats.org/officeDocument/2006/relationships/hyperlink" Target="https://en.wikipedia.org/wiki/Java_(programming_language)" TargetMode="External"/><Relationship Id="rId6" Type="http://schemas.openxmlformats.org/officeDocument/2006/relationships/hyperlink" Target="https://en.wikipedia.org/wiki/Test-driven_development" TargetMode="External"/><Relationship Id="rId7" Type="http://schemas.openxmlformats.org/officeDocument/2006/relationships/hyperlink" Target="https://en.wikipedia.org/wiki/JUnit" TargetMode="External"/><Relationship Id="rId8" Type="http://schemas.openxmlformats.org/officeDocument/2006/relationships/hyperlink" Target="http://developer.android.com/tools/testing/testing_android.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robotiumsolo.blogspot.tw/2012/12/what-is-robotium.html" TargetMode="External"/><Relationship Id="rId4" Type="http://schemas.openxmlformats.org/officeDocument/2006/relationships/hyperlink" Target="http://www.infologs.org/2015/01/14/the-basics-of-test-automation-for-apps-games-and-the-mobile-we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blogmobile.itude.com/2013/11/26/functional-testing-for-android/" TargetMode="External"/><Relationship Id="rId4" Type="http://schemas.openxmlformats.org/officeDocument/2006/relationships/hyperlink" Target="http://developer.xamarin.com/guides/testcloud/calabash/introduction-to-calaba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451050" y="1175900"/>
            <a:ext cx="8241899" cy="1574400"/>
          </a:xfrm>
          <a:prstGeom prst="rect">
            <a:avLst/>
          </a:prstGeom>
        </p:spPr>
        <p:txBody>
          <a:bodyPr anchorCtr="0" anchor="b" bIns="91425" lIns="91425" rIns="91425" tIns="91425">
            <a:noAutofit/>
          </a:bodyPr>
          <a:lstStyle/>
          <a:p>
            <a:pPr rtl="0">
              <a:spcBef>
                <a:spcPts val="0"/>
              </a:spcBef>
              <a:buNone/>
            </a:pPr>
            <a:r>
              <a:rPr lang="en"/>
              <a:t>Android Testing Framework</a:t>
            </a:r>
          </a:p>
          <a:p>
            <a:pPr>
              <a:spcBef>
                <a:spcPts val="0"/>
              </a:spcBef>
              <a:buNone/>
            </a:pPr>
            <a:r>
              <a:rPr lang="en"/>
              <a:t>Espresso</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Kai Yu</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Calabash (cont.)</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000"/>
              <a:t>Source code example</a:t>
            </a:r>
          </a:p>
          <a:p>
            <a:pPr lvl="0" rtl="0">
              <a:lnSpc>
                <a:spcPct val="150000"/>
              </a:lnSpc>
              <a:spcBef>
                <a:spcPts val="900"/>
              </a:spcBef>
              <a:spcAft>
                <a:spcPts val="900"/>
              </a:spcAft>
              <a:buClr>
                <a:schemeClr val="dk1"/>
              </a:buClr>
              <a:buSzPct val="100000"/>
              <a:buFont typeface="Arial"/>
              <a:buNone/>
            </a:pPr>
            <a:r>
              <a:rPr lang="en" sz="1100">
                <a:solidFill>
                  <a:srgbClr val="3364AD"/>
                </a:solidFill>
              </a:rPr>
              <a:t>Feature</a:t>
            </a:r>
            <a:r>
              <a:rPr lang="en" sz="1100">
                <a:solidFill>
                  <a:srgbClr val="4E5758"/>
                </a:solidFill>
              </a:rPr>
              <a:t>: </a:t>
            </a:r>
            <a:r>
              <a:rPr lang="en" sz="1100">
                <a:solidFill>
                  <a:srgbClr val="3364AD"/>
                </a:solidFill>
              </a:rPr>
              <a:t>Credit</a:t>
            </a:r>
            <a:r>
              <a:rPr lang="en" sz="1100">
                <a:solidFill>
                  <a:srgbClr val="4E5758"/>
                </a:solidFill>
              </a:rPr>
              <a:t> card validation.</a:t>
            </a:r>
            <a:br>
              <a:rPr lang="en" sz="1100">
                <a:solidFill>
                  <a:srgbClr val="4E5758"/>
                </a:solidFill>
              </a:rPr>
            </a:br>
            <a:r>
              <a:rPr lang="en" sz="1100">
                <a:solidFill>
                  <a:srgbClr val="3364AD"/>
                </a:solidFill>
              </a:rPr>
              <a:t>Credit</a:t>
            </a:r>
            <a:r>
              <a:rPr lang="en" sz="1100">
                <a:solidFill>
                  <a:srgbClr val="4E5758"/>
                </a:solidFill>
              </a:rPr>
              <a:t> card numbers must be exactly </a:t>
            </a:r>
            <a:r>
              <a:rPr lang="en" sz="1100">
                <a:solidFill>
                  <a:srgbClr val="F57D00"/>
                </a:solidFill>
              </a:rPr>
              <a:t>16</a:t>
            </a:r>
            <a:r>
              <a:rPr lang="en" sz="1100">
                <a:solidFill>
                  <a:srgbClr val="4E5758"/>
                </a:solidFill>
              </a:rPr>
              <a:t> characters.</a:t>
            </a:r>
            <a:br>
              <a:rPr lang="en" sz="1100">
                <a:solidFill>
                  <a:srgbClr val="4E5758"/>
                </a:solidFill>
              </a:rPr>
            </a:br>
            <a:br>
              <a:rPr lang="en" sz="1100">
                <a:solidFill>
                  <a:srgbClr val="4E5758"/>
                </a:solidFill>
              </a:rPr>
            </a:br>
            <a:r>
              <a:rPr lang="en" sz="1100">
                <a:solidFill>
                  <a:srgbClr val="3364AD"/>
                </a:solidFill>
              </a:rPr>
              <a:t>Scenario</a:t>
            </a:r>
            <a:r>
              <a:rPr lang="en" sz="1100">
                <a:solidFill>
                  <a:srgbClr val="4E5758"/>
                </a:solidFill>
              </a:rPr>
              <a:t>: </a:t>
            </a:r>
            <a:r>
              <a:rPr lang="en" sz="1100">
                <a:solidFill>
                  <a:srgbClr val="3364AD"/>
                </a:solidFill>
              </a:rPr>
              <a:t>Credit</a:t>
            </a:r>
            <a:r>
              <a:rPr lang="en" sz="1100">
                <a:solidFill>
                  <a:srgbClr val="4E5758"/>
                </a:solidFill>
              </a:rPr>
              <a:t> card number </a:t>
            </a:r>
            <a:r>
              <a:rPr lang="en" sz="1100">
                <a:solidFill>
                  <a:srgbClr val="268BD2"/>
                </a:solidFill>
              </a:rPr>
              <a:t>is</a:t>
            </a:r>
            <a:r>
              <a:rPr lang="en" sz="1100">
                <a:solidFill>
                  <a:srgbClr val="4E5758"/>
                </a:solidFill>
              </a:rPr>
              <a:t> too </a:t>
            </a:r>
            <a:r>
              <a:rPr lang="en" sz="1100">
                <a:solidFill>
                  <a:srgbClr val="3364AD"/>
                </a:solidFill>
              </a:rPr>
              <a:t>short</a:t>
            </a:r>
            <a:br>
              <a:rPr lang="en" sz="1100">
                <a:solidFill>
                  <a:srgbClr val="4E5758"/>
                </a:solidFill>
              </a:rPr>
            </a:br>
            <a:r>
              <a:rPr lang="en" sz="1100">
                <a:solidFill>
                  <a:srgbClr val="4E5758"/>
                </a:solidFill>
              </a:rPr>
              <a:t>    </a:t>
            </a:r>
            <a:r>
              <a:rPr lang="en" sz="1100">
                <a:solidFill>
                  <a:srgbClr val="3364AD"/>
                </a:solidFill>
              </a:rPr>
              <a:t>Given</a:t>
            </a:r>
            <a:r>
              <a:rPr lang="en" sz="1100">
                <a:solidFill>
                  <a:srgbClr val="4E5758"/>
                </a:solidFill>
              </a:rPr>
              <a:t> </a:t>
            </a:r>
            <a:r>
              <a:rPr lang="en" sz="1100">
                <a:solidFill>
                  <a:srgbClr val="3364AD"/>
                </a:solidFill>
              </a:rPr>
              <a:t>I</a:t>
            </a:r>
            <a:r>
              <a:rPr lang="en" sz="1100">
                <a:solidFill>
                  <a:srgbClr val="4E5758"/>
                </a:solidFill>
              </a:rPr>
              <a:t> use the native keyboard to enter </a:t>
            </a:r>
            <a:r>
              <a:rPr lang="en" sz="1100">
                <a:solidFill>
                  <a:srgbClr val="F57D00"/>
                </a:solidFill>
              </a:rPr>
              <a:t>"123456"</a:t>
            </a:r>
            <a:r>
              <a:rPr lang="en" sz="1100">
                <a:solidFill>
                  <a:srgbClr val="4E5758"/>
                </a:solidFill>
              </a:rPr>
              <a:t> </a:t>
            </a:r>
            <a:r>
              <a:rPr lang="en" sz="1100">
                <a:solidFill>
                  <a:srgbClr val="009695"/>
                </a:solidFill>
              </a:rPr>
              <a:t>into</a:t>
            </a:r>
            <a:r>
              <a:rPr lang="en" sz="1100">
                <a:solidFill>
                  <a:srgbClr val="4E5758"/>
                </a:solidFill>
              </a:rPr>
              <a:t> text field number </a:t>
            </a:r>
            <a:r>
              <a:rPr lang="en" sz="1100">
                <a:solidFill>
                  <a:srgbClr val="F57D00"/>
                </a:solidFill>
              </a:rPr>
              <a:t>1</a:t>
            </a:r>
            <a:br>
              <a:rPr lang="en" sz="1100">
                <a:solidFill>
                  <a:srgbClr val="4E5758"/>
                </a:solidFill>
              </a:rPr>
            </a:br>
            <a:r>
              <a:rPr lang="en" sz="1100">
                <a:solidFill>
                  <a:srgbClr val="4E5758"/>
                </a:solidFill>
              </a:rPr>
              <a:t>    </a:t>
            </a:r>
            <a:r>
              <a:rPr lang="en" sz="1100">
                <a:solidFill>
                  <a:srgbClr val="3364AD"/>
                </a:solidFill>
              </a:rPr>
              <a:t>And</a:t>
            </a:r>
            <a:r>
              <a:rPr lang="en" sz="1100">
                <a:solidFill>
                  <a:srgbClr val="4E5758"/>
                </a:solidFill>
              </a:rPr>
              <a:t> </a:t>
            </a:r>
            <a:r>
              <a:rPr lang="en" sz="1100">
                <a:solidFill>
                  <a:srgbClr val="3364AD"/>
                </a:solidFill>
              </a:rPr>
              <a:t>I</a:t>
            </a:r>
            <a:r>
              <a:rPr lang="en" sz="1100">
                <a:solidFill>
                  <a:srgbClr val="4E5758"/>
                </a:solidFill>
              </a:rPr>
              <a:t> touch the </a:t>
            </a:r>
            <a:r>
              <a:rPr lang="en" sz="1100">
                <a:solidFill>
                  <a:srgbClr val="F57D00"/>
                </a:solidFill>
              </a:rPr>
              <a:t>"Validate"</a:t>
            </a:r>
            <a:r>
              <a:rPr lang="en" sz="1100">
                <a:solidFill>
                  <a:srgbClr val="4E5758"/>
                </a:solidFill>
              </a:rPr>
              <a:t> button</a:t>
            </a:r>
            <a:br>
              <a:rPr lang="en" sz="1100">
                <a:solidFill>
                  <a:srgbClr val="4E5758"/>
                </a:solidFill>
              </a:rPr>
            </a:br>
            <a:r>
              <a:rPr lang="en" sz="1100">
                <a:solidFill>
                  <a:srgbClr val="4E5758"/>
                </a:solidFill>
              </a:rPr>
              <a:t>    </a:t>
            </a:r>
            <a:r>
              <a:rPr lang="en" sz="1100">
                <a:solidFill>
                  <a:srgbClr val="3364AD"/>
                </a:solidFill>
              </a:rPr>
              <a:t>Then</a:t>
            </a:r>
            <a:r>
              <a:rPr lang="en" sz="1100">
                <a:solidFill>
                  <a:srgbClr val="4E5758"/>
                </a:solidFill>
              </a:rPr>
              <a:t> </a:t>
            </a:r>
            <a:r>
              <a:rPr lang="en" sz="1100">
                <a:solidFill>
                  <a:srgbClr val="3364AD"/>
                </a:solidFill>
              </a:rPr>
              <a:t>I</a:t>
            </a:r>
            <a:r>
              <a:rPr lang="en" sz="1100">
                <a:solidFill>
                  <a:srgbClr val="4E5758"/>
                </a:solidFill>
              </a:rPr>
              <a:t> see the text </a:t>
            </a:r>
            <a:r>
              <a:rPr lang="en" sz="1100">
                <a:solidFill>
                  <a:srgbClr val="F57D00"/>
                </a:solidFill>
              </a:rPr>
              <a:t>"Credit card number is too short."</a:t>
            </a:r>
            <a:br>
              <a:rPr lang="en" sz="1100">
                <a:solidFill>
                  <a:srgbClr val="4E5758"/>
                </a:solidFill>
              </a:rPr>
            </a:br>
            <a:br>
              <a:rPr lang="en" sz="1100">
                <a:solidFill>
                  <a:srgbClr val="4E5758"/>
                </a:solidFill>
              </a:rPr>
            </a:br>
            <a:r>
              <a:rPr lang="en" sz="1100">
                <a:solidFill>
                  <a:srgbClr val="3364AD"/>
                </a:solidFill>
              </a:rPr>
              <a:t>Scenario</a:t>
            </a:r>
            <a:r>
              <a:rPr lang="en" sz="1100">
                <a:solidFill>
                  <a:srgbClr val="4E5758"/>
                </a:solidFill>
              </a:rPr>
              <a:t>: </a:t>
            </a:r>
            <a:r>
              <a:rPr lang="en" sz="1100">
                <a:solidFill>
                  <a:srgbClr val="3364AD"/>
                </a:solidFill>
              </a:rPr>
              <a:t>Credit</a:t>
            </a:r>
            <a:r>
              <a:rPr lang="en" sz="1100">
                <a:solidFill>
                  <a:srgbClr val="4E5758"/>
                </a:solidFill>
              </a:rPr>
              <a:t> card number </a:t>
            </a:r>
            <a:r>
              <a:rPr lang="en" sz="1100">
                <a:solidFill>
                  <a:srgbClr val="268BD2"/>
                </a:solidFill>
              </a:rPr>
              <a:t>is</a:t>
            </a:r>
            <a:r>
              <a:rPr lang="en" sz="1100">
                <a:solidFill>
                  <a:srgbClr val="4E5758"/>
                </a:solidFill>
              </a:rPr>
              <a:t> too </a:t>
            </a:r>
            <a:r>
              <a:rPr lang="en" sz="1100">
                <a:solidFill>
                  <a:srgbClr val="3364AD"/>
                </a:solidFill>
              </a:rPr>
              <a:t>long</a:t>
            </a:r>
            <a:br>
              <a:rPr lang="en" sz="1100">
                <a:solidFill>
                  <a:srgbClr val="4E5758"/>
                </a:solidFill>
              </a:rPr>
            </a:br>
            <a:r>
              <a:rPr lang="en" sz="1100">
                <a:solidFill>
                  <a:srgbClr val="4E5758"/>
                </a:solidFill>
              </a:rPr>
              <a:t>    </a:t>
            </a:r>
            <a:r>
              <a:rPr lang="en" sz="1100">
                <a:solidFill>
                  <a:srgbClr val="3364AD"/>
                </a:solidFill>
              </a:rPr>
              <a:t>Given</a:t>
            </a:r>
            <a:r>
              <a:rPr lang="en" sz="1100">
                <a:solidFill>
                  <a:srgbClr val="4E5758"/>
                </a:solidFill>
              </a:rPr>
              <a:t> </a:t>
            </a:r>
            <a:r>
              <a:rPr lang="en" sz="1100">
                <a:solidFill>
                  <a:srgbClr val="3364AD"/>
                </a:solidFill>
              </a:rPr>
              <a:t>I</a:t>
            </a:r>
            <a:r>
              <a:rPr lang="en" sz="1100">
                <a:solidFill>
                  <a:srgbClr val="4E5758"/>
                </a:solidFill>
              </a:rPr>
              <a:t> </a:t>
            </a:r>
            <a:r>
              <a:rPr lang="en" sz="1100">
                <a:solidFill>
                  <a:srgbClr val="009695"/>
                </a:solidFill>
              </a:rPr>
              <a:t>try</a:t>
            </a:r>
            <a:r>
              <a:rPr lang="en" sz="1100">
                <a:solidFill>
                  <a:srgbClr val="4E5758"/>
                </a:solidFill>
              </a:rPr>
              <a:t> to validate a credit card number that </a:t>
            </a:r>
            <a:r>
              <a:rPr lang="en" sz="1100">
                <a:solidFill>
                  <a:srgbClr val="268BD2"/>
                </a:solidFill>
              </a:rPr>
              <a:t>is</a:t>
            </a:r>
            <a:r>
              <a:rPr lang="en" sz="1100">
                <a:solidFill>
                  <a:srgbClr val="4E5758"/>
                </a:solidFill>
              </a:rPr>
              <a:t> </a:t>
            </a:r>
            <a:r>
              <a:rPr lang="en" sz="1100">
                <a:solidFill>
                  <a:srgbClr val="F57D00"/>
                </a:solidFill>
              </a:rPr>
              <a:t>17</a:t>
            </a:r>
            <a:r>
              <a:rPr lang="en" sz="1100">
                <a:solidFill>
                  <a:srgbClr val="4E5758"/>
                </a:solidFill>
              </a:rPr>
              <a:t> characters </a:t>
            </a:r>
            <a:r>
              <a:rPr lang="en" sz="1100">
                <a:solidFill>
                  <a:srgbClr val="3364AD"/>
                </a:solidFill>
              </a:rPr>
              <a:t>long</a:t>
            </a:r>
            <a:br>
              <a:rPr lang="en" sz="1100">
                <a:solidFill>
                  <a:srgbClr val="4E5758"/>
                </a:solidFill>
              </a:rPr>
            </a:br>
            <a:r>
              <a:rPr lang="en" sz="1100">
                <a:solidFill>
                  <a:srgbClr val="4E5758"/>
                </a:solidFill>
              </a:rPr>
              <a:t>    </a:t>
            </a:r>
            <a:r>
              <a:rPr lang="en" sz="1100">
                <a:solidFill>
                  <a:srgbClr val="3364AD"/>
                </a:solidFill>
              </a:rPr>
              <a:t>Then</a:t>
            </a:r>
            <a:r>
              <a:rPr lang="en" sz="1100">
                <a:solidFill>
                  <a:srgbClr val="4E5758"/>
                </a:solidFill>
              </a:rPr>
              <a:t> </a:t>
            </a:r>
            <a:r>
              <a:rPr lang="en" sz="1100">
                <a:solidFill>
                  <a:srgbClr val="3364AD"/>
                </a:solidFill>
              </a:rPr>
              <a:t>I</a:t>
            </a:r>
            <a:r>
              <a:rPr lang="en" sz="1100">
                <a:solidFill>
                  <a:srgbClr val="4E5758"/>
                </a:solidFill>
              </a:rPr>
              <a:t> should see the error message </a:t>
            </a:r>
            <a:r>
              <a:rPr lang="en" sz="1100">
                <a:solidFill>
                  <a:srgbClr val="F57D00"/>
                </a:solidFill>
              </a:rPr>
              <a:t>"Credit card number is too long."</a:t>
            </a:r>
          </a:p>
          <a:p>
            <a:pPr>
              <a:spcBef>
                <a:spcPts val="0"/>
              </a:spcBef>
              <a:buNone/>
            </a:pPr>
            <a:r>
              <a:t/>
            </a:r>
            <a:endParaRPr sz="20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Appium</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Pros:</a:t>
            </a:r>
          </a:p>
          <a:p>
            <a:pPr indent="-355600" lvl="1" marL="914400" rtl="0">
              <a:spcBef>
                <a:spcPts val="0"/>
              </a:spcBef>
              <a:buClr>
                <a:schemeClr val="dk1"/>
              </a:buClr>
              <a:buSzPct val="100000"/>
              <a:buFont typeface="Arial"/>
              <a:buChar char="◆"/>
            </a:pPr>
            <a:r>
              <a:rPr lang="en" sz="2000"/>
              <a:t>Cross-platform</a:t>
            </a:r>
          </a:p>
          <a:p>
            <a:pPr indent="-355600" lvl="1" marL="914400" rtl="0">
              <a:spcBef>
                <a:spcPts val="0"/>
              </a:spcBef>
              <a:buClr>
                <a:schemeClr val="dk1"/>
              </a:buClr>
              <a:buSzPct val="100000"/>
              <a:buFont typeface="Arial"/>
              <a:buChar char="◆"/>
            </a:pPr>
            <a:r>
              <a:rPr lang="en" sz="2000"/>
              <a:t>Supports almost any programming languages</a:t>
            </a:r>
          </a:p>
          <a:p>
            <a:pPr indent="-355600" lvl="1" marL="914400" rtl="0">
              <a:spcBef>
                <a:spcPts val="0"/>
              </a:spcBef>
              <a:buClr>
                <a:schemeClr val="dk1"/>
              </a:buClr>
              <a:buSzPct val="100000"/>
              <a:buFont typeface="Arial"/>
              <a:buChar char="◆"/>
            </a:pPr>
            <a:r>
              <a:rPr lang="en" sz="2000"/>
              <a:t>Allow you to communicate with other applications</a:t>
            </a:r>
          </a:p>
          <a:p>
            <a:pPr indent="-355600" lvl="1" marL="914400" rtl="0">
              <a:spcBef>
                <a:spcPts val="0"/>
              </a:spcBef>
              <a:buClr>
                <a:schemeClr val="dk1"/>
              </a:buClr>
              <a:buSzPct val="100000"/>
              <a:buFont typeface="Arial"/>
              <a:buChar char="◆"/>
            </a:pPr>
            <a:r>
              <a:rPr lang="en" sz="2000"/>
              <a:t>Support all API levels</a:t>
            </a:r>
          </a:p>
          <a:p>
            <a:pPr indent="-355600" lvl="0" marL="457200" rtl="0">
              <a:spcBef>
                <a:spcPts val="0"/>
              </a:spcBef>
              <a:buClr>
                <a:schemeClr val="dk1"/>
              </a:buClr>
              <a:buSzPct val="100000"/>
              <a:buFont typeface="Arial"/>
              <a:buChar char="➔"/>
            </a:pPr>
            <a:r>
              <a:rPr lang="en" sz="2000"/>
              <a:t>Cons:</a:t>
            </a:r>
          </a:p>
          <a:p>
            <a:pPr indent="-355600" lvl="1" marL="914400" rtl="0">
              <a:spcBef>
                <a:spcPts val="0"/>
              </a:spcBef>
              <a:buClr>
                <a:schemeClr val="dk1"/>
              </a:buClr>
              <a:buSzPct val="100000"/>
              <a:buFont typeface="Arial"/>
              <a:buChar char="◆"/>
            </a:pPr>
            <a:r>
              <a:rPr lang="en" sz="2000"/>
              <a:t>No support for intelligent waits</a:t>
            </a:r>
          </a:p>
          <a:p>
            <a:pPr indent="-355600" lvl="1" marL="914400" rtl="0">
              <a:spcBef>
                <a:spcPts val="0"/>
              </a:spcBef>
              <a:buClr>
                <a:schemeClr val="dk1"/>
              </a:buClr>
              <a:buSzPct val="100000"/>
              <a:buFont typeface="Arial"/>
              <a:buChar char="◆"/>
            </a:pPr>
            <a:r>
              <a:rPr lang="en" sz="2000"/>
              <a:t>Limited support for gestures</a:t>
            </a:r>
          </a:p>
          <a:p>
            <a:pPr indent="-355600" lvl="1" marL="914400" rtl="0">
              <a:spcBef>
                <a:spcPts val="0"/>
              </a:spcBef>
              <a:buClr>
                <a:schemeClr val="dk1"/>
              </a:buClr>
              <a:buSzPct val="100000"/>
              <a:buFont typeface="Arial"/>
              <a:buChar char="◆"/>
            </a:pPr>
            <a:r>
              <a:rPr lang="en" sz="2000"/>
              <a:t>Limited support for Android &lt; 4.1</a:t>
            </a:r>
          </a:p>
        </p:txBody>
      </p:sp>
      <p:sp>
        <p:nvSpPr>
          <p:cNvPr id="98" name="Shape 98"/>
          <p:cNvSpPr txBox="1"/>
          <p:nvPr/>
        </p:nvSpPr>
        <p:spPr>
          <a:xfrm>
            <a:off x="457200" y="4649700"/>
            <a:ext cx="4232399" cy="493799"/>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rtl="0">
              <a:spcBef>
                <a:spcPts val="0"/>
              </a:spcBef>
              <a:buNone/>
            </a:pPr>
            <a:r>
              <a:rPr lang="en" sz="800" u="sng">
                <a:solidFill>
                  <a:schemeClr val="hlink"/>
                </a:solidFill>
                <a:hlinkClick r:id="rId3"/>
              </a:rPr>
              <a:t>https://blog.codecentric.de/en/2014/05/android-ui-testing-appium/</a:t>
            </a:r>
          </a:p>
          <a:p>
            <a:pPr>
              <a:spcBef>
                <a:spcPts val="0"/>
              </a:spcBef>
              <a:buNone/>
            </a:pPr>
            <a:r>
              <a:rPr lang="en" sz="800" u="sng">
                <a:solidFill>
                  <a:schemeClr val="hlink"/>
                </a:solidFill>
                <a:hlinkClick r:id="rId4"/>
              </a:rPr>
              <a:t>http://www.fredberinger.com/2013/12/4-reasons-why-appium-is-not-ready-for-prime-time/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Appium (cont.)</a:t>
            </a:r>
          </a:p>
        </p:txBody>
      </p:sp>
      <p:sp>
        <p:nvSpPr>
          <p:cNvPr id="104" name="Shape 104"/>
          <p:cNvSpPr txBox="1"/>
          <p:nvPr>
            <p:ph idx="1" type="body"/>
          </p:nvPr>
        </p:nvSpPr>
        <p:spPr>
          <a:xfrm>
            <a:off x="457200" y="1200150"/>
            <a:ext cx="8229600" cy="467700"/>
          </a:xfrm>
          <a:prstGeom prst="rect">
            <a:avLst/>
          </a:prstGeom>
        </p:spPr>
        <p:txBody>
          <a:bodyPr anchorCtr="0" anchor="t" bIns="91425" lIns="91425" rIns="91425" tIns="91425">
            <a:noAutofit/>
          </a:bodyPr>
          <a:lstStyle/>
          <a:p>
            <a:pPr rtl="0">
              <a:spcBef>
                <a:spcPts val="0"/>
              </a:spcBef>
              <a:buNone/>
            </a:pPr>
            <a:r>
              <a:rPr lang="en" sz="2000"/>
              <a:t>Source code example</a:t>
            </a:r>
          </a:p>
          <a:p>
            <a:pPr lvl="0" rtl="0">
              <a:lnSpc>
                <a:spcPct val="115000"/>
              </a:lnSpc>
              <a:spcBef>
                <a:spcPts val="0"/>
              </a:spcBef>
              <a:buNone/>
            </a:pPr>
            <a:r>
              <a:t/>
            </a:r>
            <a:endParaRPr sz="700"/>
          </a:p>
        </p:txBody>
      </p:sp>
      <p:sp>
        <p:nvSpPr>
          <p:cNvPr id="105" name="Shape 105"/>
          <p:cNvSpPr txBox="1"/>
          <p:nvPr/>
        </p:nvSpPr>
        <p:spPr>
          <a:xfrm>
            <a:off x="4544200" y="0"/>
            <a:ext cx="4232399" cy="5143499"/>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122222"/>
              <a:buFont typeface="Arial"/>
              <a:buNone/>
            </a:pPr>
            <a:r>
              <a:rPr lang="en" sz="900">
                <a:solidFill>
                  <a:srgbClr val="454545"/>
                </a:solidFill>
              </a:rPr>
              <a:t>@Test</a:t>
            </a:r>
            <a:br>
              <a:rPr lang="en" sz="900">
                <a:solidFill>
                  <a:srgbClr val="454545"/>
                </a:solidFill>
              </a:rPr>
            </a:br>
            <a:r>
              <a:rPr lang="en" sz="900">
                <a:solidFill>
                  <a:srgbClr val="454545"/>
                </a:solidFill>
              </a:rPr>
              <a:t>	</a:t>
            </a:r>
            <a:r>
              <a:rPr b="1" lang="en" sz="900">
                <a:solidFill>
                  <a:schemeClr val="dk1"/>
                </a:solidFill>
              </a:rPr>
              <a:t>public</a:t>
            </a:r>
            <a:r>
              <a:rPr lang="en" sz="900">
                <a:solidFill>
                  <a:srgbClr val="454545"/>
                </a:solidFill>
              </a:rPr>
              <a:t> </a:t>
            </a:r>
            <a:r>
              <a:rPr b="1" lang="en" sz="900">
                <a:solidFill>
                  <a:srgbClr val="000066"/>
                </a:solidFill>
              </a:rPr>
              <a:t>void</a:t>
            </a:r>
            <a:r>
              <a:rPr lang="en" sz="900">
                <a:solidFill>
                  <a:srgbClr val="454545"/>
                </a:solidFill>
              </a:rPr>
              <a:t> appiumExampleTest</a:t>
            </a:r>
            <a:r>
              <a:rPr lang="en" sz="900">
                <a:solidFill>
                  <a:srgbClr val="009900"/>
                </a:solidFill>
              </a:rPr>
              <a:t>()</a:t>
            </a:r>
            <a:r>
              <a:rPr lang="en" sz="900">
                <a:solidFill>
                  <a:srgbClr val="454545"/>
                </a:solidFill>
              </a:rPr>
              <a:t> </a:t>
            </a:r>
            <a:r>
              <a:rPr b="1" lang="en" sz="900">
                <a:solidFill>
                  <a:schemeClr val="dk1"/>
                </a:solidFill>
              </a:rPr>
              <a:t>throws</a:t>
            </a:r>
            <a:r>
              <a:rPr lang="en" sz="900">
                <a:solidFill>
                  <a:srgbClr val="454545"/>
                </a:solidFill>
              </a:rPr>
              <a:t> </a:t>
            </a:r>
            <a:r>
              <a:rPr lang="en" sz="900">
                <a:solidFill>
                  <a:srgbClr val="003399"/>
                </a:solidFill>
              </a:rPr>
              <a:t>Exception</a:t>
            </a:r>
            <a:r>
              <a:rPr lang="en" sz="900">
                <a:solidFill>
                  <a:srgbClr val="454545"/>
                </a:solidFill>
              </a:rPr>
              <a:t> </a:t>
            </a:r>
            <a:r>
              <a:rPr lang="en" sz="900">
                <a:solidFill>
                  <a:srgbClr val="009900"/>
                </a:solidFill>
              </a:rPr>
              <a:t>{</a:t>
            </a:r>
            <a:br>
              <a:rPr lang="en" sz="900">
                <a:solidFill>
                  <a:srgbClr val="454545"/>
                </a:solidFill>
              </a:rPr>
            </a:br>
            <a:r>
              <a:rPr lang="en" sz="900">
                <a:solidFill>
                  <a:srgbClr val="454545"/>
                </a:solidFill>
              </a:rPr>
              <a:t>		</a:t>
            </a:r>
            <a:r>
              <a:rPr i="1" lang="en" sz="900">
                <a:solidFill>
                  <a:schemeClr val="dk2"/>
                </a:solidFill>
              </a:rPr>
              <a:t>// find button with label or content-description "Button 1"</a:t>
            </a:r>
            <a:br>
              <a:rPr lang="en" sz="900">
                <a:solidFill>
                  <a:srgbClr val="454545"/>
                </a:solidFill>
              </a:rPr>
            </a:br>
            <a:r>
              <a:rPr lang="en" sz="900">
                <a:solidFill>
                  <a:srgbClr val="454545"/>
                </a:solidFill>
              </a:rPr>
              <a:t>		WebElement button</a:t>
            </a:r>
            <a:r>
              <a:rPr lang="en" sz="900">
                <a:solidFill>
                  <a:srgbClr val="339933"/>
                </a:solidFill>
              </a:rPr>
              <a:t>=</a:t>
            </a:r>
            <a:r>
              <a:rPr lang="en" sz="900">
                <a:solidFill>
                  <a:srgbClr val="454545"/>
                </a:solidFill>
              </a:rPr>
              <a:t>driver.</a:t>
            </a:r>
            <a:r>
              <a:rPr lang="en" sz="900">
                <a:solidFill>
                  <a:srgbClr val="006633"/>
                </a:solidFill>
              </a:rPr>
              <a:t>findElement</a:t>
            </a:r>
            <a:r>
              <a:rPr lang="en" sz="900">
                <a:solidFill>
                  <a:srgbClr val="009900"/>
                </a:solidFill>
              </a:rPr>
              <a:t>(</a:t>
            </a:r>
            <a:r>
              <a:rPr lang="en" sz="900">
                <a:solidFill>
                  <a:srgbClr val="454545"/>
                </a:solidFill>
              </a:rPr>
              <a:t>By.</a:t>
            </a:r>
            <a:r>
              <a:rPr lang="en" sz="900">
                <a:solidFill>
                  <a:srgbClr val="006633"/>
                </a:solidFill>
              </a:rPr>
              <a:t>name</a:t>
            </a:r>
            <a:r>
              <a:rPr lang="en" sz="900">
                <a:solidFill>
                  <a:srgbClr val="009900"/>
                </a:solidFill>
              </a:rPr>
              <a:t>(</a:t>
            </a:r>
            <a:r>
              <a:rPr lang="en" sz="900">
                <a:solidFill>
                  <a:srgbClr val="0000FF"/>
                </a:solidFill>
              </a:rPr>
              <a:t>"Button 1"</a:t>
            </a:r>
            <a:r>
              <a:rPr lang="en" sz="900">
                <a:solidFill>
                  <a:srgbClr val="009900"/>
                </a:solidFill>
              </a:rPr>
              <a:t>))</a:t>
            </a:r>
            <a:r>
              <a:rPr lang="en" sz="900">
                <a:solidFill>
                  <a:srgbClr val="339933"/>
                </a:solidFill>
              </a:rPr>
              <a:t>;</a:t>
            </a:r>
            <a:br>
              <a:rPr lang="en" sz="900">
                <a:solidFill>
                  <a:srgbClr val="454545"/>
                </a:solidFill>
              </a:rPr>
            </a:br>
            <a:r>
              <a:rPr lang="en" sz="900">
                <a:solidFill>
                  <a:srgbClr val="454545"/>
                </a:solidFill>
              </a:rPr>
              <a:t>		</a:t>
            </a:r>
            <a:r>
              <a:rPr i="1" lang="en" sz="900">
                <a:solidFill>
                  <a:schemeClr val="dk2"/>
                </a:solidFill>
              </a:rPr>
              <a:t>// click on button and start second Activity</a:t>
            </a:r>
            <a:br>
              <a:rPr lang="en" sz="900">
                <a:solidFill>
                  <a:srgbClr val="454545"/>
                </a:solidFill>
              </a:rPr>
            </a:br>
            <a:r>
              <a:rPr lang="en" sz="900">
                <a:solidFill>
                  <a:srgbClr val="454545"/>
                </a:solidFill>
              </a:rPr>
              <a:t>		button.</a:t>
            </a:r>
            <a:r>
              <a:rPr lang="en" sz="900">
                <a:solidFill>
                  <a:srgbClr val="006633"/>
                </a:solidFill>
              </a:rPr>
              <a:t>click</a:t>
            </a:r>
            <a:r>
              <a:rPr lang="en" sz="900">
                <a:solidFill>
                  <a:srgbClr val="009900"/>
                </a:solidFill>
              </a:rPr>
              <a:t>()</a:t>
            </a:r>
            <a:r>
              <a:rPr lang="en" sz="900">
                <a:solidFill>
                  <a:srgbClr val="339933"/>
                </a:solidFill>
              </a:rPr>
              <a:t>;</a:t>
            </a:r>
            <a:br>
              <a:rPr lang="en" sz="900">
                <a:solidFill>
                  <a:srgbClr val="454545"/>
                </a:solidFill>
              </a:rPr>
            </a:br>
            <a:r>
              <a:rPr lang="en" sz="900">
                <a:solidFill>
                  <a:srgbClr val="454545"/>
                </a:solidFill>
              </a:rPr>
              <a:t> </a:t>
            </a:r>
            <a:br>
              <a:rPr lang="en" sz="900">
                <a:solidFill>
                  <a:srgbClr val="454545"/>
                </a:solidFill>
              </a:rPr>
            </a:br>
            <a:r>
              <a:rPr lang="en" sz="900">
                <a:solidFill>
                  <a:srgbClr val="454545"/>
                </a:solidFill>
              </a:rPr>
              <a:t>		</a:t>
            </a:r>
            <a:r>
              <a:rPr i="1" lang="en" sz="900">
                <a:solidFill>
                  <a:schemeClr val="dk2"/>
                </a:solidFill>
              </a:rPr>
              <a:t>// we are on second screen now</a:t>
            </a:r>
            <a:br>
              <a:rPr lang="en" sz="900">
                <a:solidFill>
                  <a:srgbClr val="454545"/>
                </a:solidFill>
              </a:rPr>
            </a:br>
            <a:r>
              <a:rPr lang="en" sz="900">
                <a:solidFill>
                  <a:srgbClr val="454545"/>
                </a:solidFill>
              </a:rPr>
              <a:t>		</a:t>
            </a:r>
            <a:r>
              <a:rPr i="1" lang="en" sz="900">
                <a:solidFill>
                  <a:schemeClr val="dk2"/>
                </a:solidFill>
              </a:rPr>
              <a:t>// check if second screen contains TextView with text “Activity2”</a:t>
            </a:r>
            <a:br>
              <a:rPr lang="en" sz="900">
                <a:solidFill>
                  <a:srgbClr val="454545"/>
                </a:solidFill>
              </a:rPr>
            </a:br>
            <a:r>
              <a:rPr lang="en" sz="900">
                <a:solidFill>
                  <a:srgbClr val="454545"/>
                </a:solidFill>
              </a:rPr>
              <a:t>		driver.</a:t>
            </a:r>
            <a:r>
              <a:rPr lang="en" sz="900">
                <a:solidFill>
                  <a:srgbClr val="006633"/>
                </a:solidFill>
              </a:rPr>
              <a:t>findElement</a:t>
            </a:r>
            <a:r>
              <a:rPr lang="en" sz="900">
                <a:solidFill>
                  <a:srgbClr val="009900"/>
                </a:solidFill>
              </a:rPr>
              <a:t>(</a:t>
            </a:r>
            <a:r>
              <a:rPr lang="en" sz="900">
                <a:solidFill>
                  <a:srgbClr val="0000FF"/>
                </a:solidFill>
              </a:rPr>
              <a:t>"Activity2"</a:t>
            </a:r>
            <a:r>
              <a:rPr lang="en" sz="900">
                <a:solidFill>
                  <a:srgbClr val="009900"/>
                </a:solidFill>
              </a:rPr>
              <a:t>)</a:t>
            </a:r>
            <a:r>
              <a:rPr lang="en" sz="900">
                <a:solidFill>
                  <a:srgbClr val="339933"/>
                </a:solidFill>
              </a:rPr>
              <a:t>;</a:t>
            </a:r>
            <a:br>
              <a:rPr lang="en" sz="900">
                <a:solidFill>
                  <a:srgbClr val="454545"/>
                </a:solidFill>
              </a:rPr>
            </a:br>
            <a:r>
              <a:rPr lang="en" sz="900">
                <a:solidFill>
                  <a:srgbClr val="454545"/>
                </a:solidFill>
              </a:rPr>
              <a:t> </a:t>
            </a:r>
            <a:br>
              <a:rPr lang="en" sz="900">
                <a:solidFill>
                  <a:srgbClr val="454545"/>
                </a:solidFill>
              </a:rPr>
            </a:br>
            <a:r>
              <a:rPr lang="en" sz="900">
                <a:solidFill>
                  <a:srgbClr val="454545"/>
                </a:solidFill>
              </a:rPr>
              <a:t>		</a:t>
            </a:r>
            <a:r>
              <a:rPr i="1" lang="en" sz="900">
                <a:solidFill>
                  <a:schemeClr val="dk2"/>
                </a:solidFill>
              </a:rPr>
              <a:t>// click back button</a:t>
            </a:r>
            <a:br>
              <a:rPr lang="en" sz="900">
                <a:solidFill>
                  <a:srgbClr val="454545"/>
                </a:solidFill>
              </a:rPr>
            </a:br>
            <a:r>
              <a:rPr lang="en" sz="900">
                <a:solidFill>
                  <a:srgbClr val="454545"/>
                </a:solidFill>
              </a:rPr>
              <a:t>		HashMap</a:t>
            </a:r>
            <a:r>
              <a:rPr lang="en" sz="900">
                <a:solidFill>
                  <a:srgbClr val="339933"/>
                </a:solidFill>
              </a:rPr>
              <a:t>&lt;</a:t>
            </a:r>
            <a:r>
              <a:rPr lang="en" sz="900">
                <a:solidFill>
                  <a:srgbClr val="003399"/>
                </a:solidFill>
              </a:rPr>
              <a:t>String</a:t>
            </a:r>
            <a:r>
              <a:rPr lang="en" sz="900">
                <a:solidFill>
                  <a:srgbClr val="454545"/>
                </a:solidFill>
              </a:rPr>
              <a:t>, Integer</a:t>
            </a:r>
            <a:r>
              <a:rPr lang="en" sz="900">
                <a:solidFill>
                  <a:srgbClr val="339933"/>
                </a:solidFill>
              </a:rPr>
              <a:t>&gt;</a:t>
            </a:r>
            <a:r>
              <a:rPr lang="en" sz="900">
                <a:solidFill>
                  <a:srgbClr val="454545"/>
                </a:solidFill>
              </a:rPr>
              <a:t> keycode </a:t>
            </a:r>
            <a:r>
              <a:rPr lang="en" sz="900">
                <a:solidFill>
                  <a:srgbClr val="339933"/>
                </a:solidFill>
              </a:rPr>
              <a:t>=</a:t>
            </a:r>
            <a:r>
              <a:rPr lang="en" sz="900">
                <a:solidFill>
                  <a:srgbClr val="454545"/>
                </a:solidFill>
              </a:rPr>
              <a:t> </a:t>
            </a:r>
            <a:r>
              <a:rPr b="1" lang="en" sz="900">
                <a:solidFill>
                  <a:schemeClr val="dk1"/>
                </a:solidFill>
              </a:rPr>
              <a:t>new</a:t>
            </a:r>
            <a:r>
              <a:rPr lang="en" sz="900">
                <a:solidFill>
                  <a:srgbClr val="454545"/>
                </a:solidFill>
              </a:rPr>
              <a:t> HashMap</a:t>
            </a:r>
            <a:r>
              <a:rPr lang="en" sz="900">
                <a:solidFill>
                  <a:srgbClr val="339933"/>
                </a:solidFill>
              </a:rPr>
              <a:t>&lt;</a:t>
            </a:r>
            <a:r>
              <a:rPr lang="en" sz="900">
                <a:solidFill>
                  <a:srgbClr val="003399"/>
                </a:solidFill>
              </a:rPr>
              <a:t>String</a:t>
            </a:r>
            <a:r>
              <a:rPr lang="en" sz="900">
                <a:solidFill>
                  <a:srgbClr val="454545"/>
                </a:solidFill>
              </a:rPr>
              <a:t>, Integer</a:t>
            </a:r>
            <a:r>
              <a:rPr lang="en" sz="900">
                <a:solidFill>
                  <a:srgbClr val="339933"/>
                </a:solidFill>
              </a:rPr>
              <a:t>&gt;</a:t>
            </a:r>
            <a:r>
              <a:rPr lang="en" sz="900">
                <a:solidFill>
                  <a:srgbClr val="009900"/>
                </a:solidFill>
              </a:rPr>
              <a:t>()</a:t>
            </a:r>
            <a:r>
              <a:rPr lang="en" sz="900">
                <a:solidFill>
                  <a:srgbClr val="339933"/>
                </a:solidFill>
              </a:rPr>
              <a:t>;</a:t>
            </a:r>
            <a:br>
              <a:rPr lang="en" sz="900">
                <a:solidFill>
                  <a:srgbClr val="454545"/>
                </a:solidFill>
              </a:rPr>
            </a:br>
            <a:r>
              <a:rPr lang="en" sz="900">
                <a:solidFill>
                  <a:srgbClr val="454545"/>
                </a:solidFill>
              </a:rPr>
              <a:t>		keycode.</a:t>
            </a:r>
            <a:r>
              <a:rPr lang="en" sz="900">
                <a:solidFill>
                  <a:srgbClr val="006633"/>
                </a:solidFill>
              </a:rPr>
              <a:t>put</a:t>
            </a:r>
            <a:r>
              <a:rPr lang="en" sz="900">
                <a:solidFill>
                  <a:srgbClr val="009900"/>
                </a:solidFill>
              </a:rPr>
              <a:t>(</a:t>
            </a:r>
            <a:r>
              <a:rPr lang="en" sz="900">
                <a:solidFill>
                  <a:srgbClr val="0000FF"/>
                </a:solidFill>
              </a:rPr>
              <a:t>"keycode"</a:t>
            </a:r>
            <a:r>
              <a:rPr lang="en" sz="900">
                <a:solidFill>
                  <a:srgbClr val="454545"/>
                </a:solidFill>
              </a:rPr>
              <a:t>, </a:t>
            </a:r>
            <a:r>
              <a:rPr lang="en" sz="900">
                <a:solidFill>
                  <a:srgbClr val="CC66CC"/>
                </a:solidFill>
              </a:rPr>
              <a:t>4</a:t>
            </a:r>
            <a:r>
              <a:rPr lang="en" sz="900">
                <a:solidFill>
                  <a:srgbClr val="009900"/>
                </a:solidFill>
              </a:rPr>
              <a:t>)</a:t>
            </a:r>
            <a:r>
              <a:rPr lang="en" sz="900">
                <a:solidFill>
                  <a:srgbClr val="339933"/>
                </a:solidFill>
              </a:rPr>
              <a:t>;</a:t>
            </a:r>
            <a:br>
              <a:rPr lang="en" sz="900">
                <a:solidFill>
                  <a:srgbClr val="454545"/>
                </a:solidFill>
              </a:rPr>
            </a:br>
            <a:r>
              <a:rPr lang="en" sz="900">
                <a:solidFill>
                  <a:srgbClr val="454545"/>
                </a:solidFill>
              </a:rPr>
              <a:t>		</a:t>
            </a:r>
            <a:r>
              <a:rPr lang="en" sz="900">
                <a:solidFill>
                  <a:srgbClr val="009900"/>
                </a:solidFill>
              </a:rPr>
              <a:t>((</a:t>
            </a:r>
            <a:r>
              <a:rPr lang="en" sz="900">
                <a:solidFill>
                  <a:srgbClr val="454545"/>
                </a:solidFill>
              </a:rPr>
              <a:t>JavascriptExecutor</a:t>
            </a:r>
            <a:r>
              <a:rPr lang="en" sz="900">
                <a:solidFill>
                  <a:srgbClr val="009900"/>
                </a:solidFill>
              </a:rPr>
              <a:t>)</a:t>
            </a:r>
            <a:r>
              <a:rPr lang="en" sz="900">
                <a:solidFill>
                  <a:srgbClr val="454545"/>
                </a:solidFill>
              </a:rPr>
              <a:t> driver</a:t>
            </a:r>
            <a:r>
              <a:rPr lang="en" sz="900">
                <a:solidFill>
                  <a:srgbClr val="009900"/>
                </a:solidFill>
              </a:rPr>
              <a:t>)</a:t>
            </a:r>
            <a:r>
              <a:rPr lang="en" sz="900">
                <a:solidFill>
                  <a:srgbClr val="454545"/>
                </a:solidFill>
              </a:rPr>
              <a:t>.</a:t>
            </a:r>
            <a:r>
              <a:rPr lang="en" sz="900">
                <a:solidFill>
                  <a:srgbClr val="006633"/>
                </a:solidFill>
              </a:rPr>
              <a:t>executeScript</a:t>
            </a:r>
            <a:r>
              <a:rPr lang="en" sz="900">
                <a:solidFill>
                  <a:srgbClr val="009900"/>
                </a:solidFill>
              </a:rPr>
              <a:t>(</a:t>
            </a:r>
            <a:r>
              <a:rPr lang="en" sz="900">
                <a:solidFill>
                  <a:srgbClr val="0000FF"/>
                </a:solidFill>
              </a:rPr>
              <a:t>"mobile: keyevent"</a:t>
            </a:r>
            <a:r>
              <a:rPr lang="en" sz="900">
                <a:solidFill>
                  <a:srgbClr val="454545"/>
                </a:solidFill>
              </a:rPr>
              <a:t>, keycode</a:t>
            </a:r>
            <a:r>
              <a:rPr lang="en" sz="900">
                <a:solidFill>
                  <a:srgbClr val="009900"/>
                </a:solidFill>
              </a:rPr>
              <a:t>)</a:t>
            </a:r>
            <a:r>
              <a:rPr lang="en" sz="900">
                <a:solidFill>
                  <a:srgbClr val="339933"/>
                </a:solidFill>
              </a:rPr>
              <a:t>;</a:t>
            </a:r>
            <a:br>
              <a:rPr lang="en" sz="900">
                <a:solidFill>
                  <a:srgbClr val="454545"/>
                </a:solidFill>
              </a:rPr>
            </a:br>
            <a:r>
              <a:rPr lang="en" sz="900">
                <a:solidFill>
                  <a:srgbClr val="454545"/>
                </a:solidFill>
              </a:rPr>
              <a:t> </a:t>
            </a:r>
            <a:br>
              <a:rPr lang="en" sz="900">
                <a:solidFill>
                  <a:srgbClr val="454545"/>
                </a:solidFill>
              </a:rPr>
            </a:br>
            <a:r>
              <a:rPr lang="en" sz="900">
                <a:solidFill>
                  <a:srgbClr val="454545"/>
                </a:solidFill>
              </a:rPr>
              <a:t>		</a:t>
            </a:r>
            <a:r>
              <a:rPr i="1" lang="en" sz="900">
                <a:solidFill>
                  <a:schemeClr val="dk2"/>
                </a:solidFill>
              </a:rPr>
              <a:t>// we are again in main activity</a:t>
            </a:r>
            <a:br>
              <a:rPr lang="en" sz="900">
                <a:solidFill>
                  <a:srgbClr val="454545"/>
                </a:solidFill>
              </a:rPr>
            </a:br>
            <a:r>
              <a:rPr lang="en" sz="900">
                <a:solidFill>
                  <a:srgbClr val="454545"/>
                </a:solidFill>
              </a:rPr>
              <a:t>		driver.</a:t>
            </a:r>
            <a:r>
              <a:rPr lang="en" sz="900">
                <a:solidFill>
                  <a:srgbClr val="006633"/>
                </a:solidFill>
              </a:rPr>
              <a:t>findElement</a:t>
            </a:r>
            <a:r>
              <a:rPr lang="en" sz="900">
                <a:solidFill>
                  <a:srgbClr val="009900"/>
                </a:solidFill>
              </a:rPr>
              <a:t>(</a:t>
            </a:r>
            <a:r>
              <a:rPr lang="en" sz="900">
                <a:solidFill>
                  <a:srgbClr val="454545"/>
                </a:solidFill>
              </a:rPr>
              <a:t>By.</a:t>
            </a:r>
            <a:r>
              <a:rPr lang="en" sz="900">
                <a:solidFill>
                  <a:srgbClr val="006633"/>
                </a:solidFill>
              </a:rPr>
              <a:t>name</a:t>
            </a:r>
            <a:r>
              <a:rPr lang="en" sz="900">
                <a:solidFill>
                  <a:srgbClr val="009900"/>
                </a:solidFill>
              </a:rPr>
              <a:t>(</a:t>
            </a:r>
            <a:r>
              <a:rPr lang="en" sz="900">
                <a:solidFill>
                  <a:srgbClr val="0000FF"/>
                </a:solidFill>
              </a:rPr>
              <a:t>"Button1"</a:t>
            </a:r>
            <a:r>
              <a:rPr lang="en" sz="900">
                <a:solidFill>
                  <a:srgbClr val="009900"/>
                </a:solidFill>
              </a:rPr>
              <a:t>))</a:t>
            </a:r>
            <a:r>
              <a:rPr lang="en" sz="900">
                <a:solidFill>
                  <a:srgbClr val="339933"/>
                </a:solidFill>
              </a:rPr>
              <a:t>;</a:t>
            </a:r>
            <a:br>
              <a:rPr lang="en" sz="900">
                <a:solidFill>
                  <a:srgbClr val="454545"/>
                </a:solidFill>
              </a:rPr>
            </a:br>
            <a:r>
              <a:rPr lang="en" sz="900">
                <a:solidFill>
                  <a:srgbClr val="454545"/>
                </a:solidFill>
              </a:rPr>
              <a:t>	</a:t>
            </a:r>
            <a:r>
              <a:rPr lang="en" sz="900">
                <a:solidFill>
                  <a:srgbClr val="009900"/>
                </a:solidFill>
              </a:rPr>
              <a:t>}</a:t>
            </a:r>
            <a:br>
              <a:rPr lang="en" sz="900">
                <a:solidFill>
                  <a:srgbClr val="454545"/>
                </a:solidFill>
              </a:rPr>
            </a:br>
            <a:r>
              <a:rPr lang="en" sz="900">
                <a:solidFill>
                  <a:srgbClr val="454545"/>
                </a:solidFill>
              </a:rPr>
              <a:t> </a:t>
            </a:r>
            <a:br>
              <a:rPr lang="en" sz="900">
                <a:solidFill>
                  <a:srgbClr val="454545"/>
                </a:solidFill>
              </a:rPr>
            </a:br>
            <a:r>
              <a:rPr lang="en" sz="900">
                <a:solidFill>
                  <a:srgbClr val="454545"/>
                </a:solidFill>
              </a:rPr>
              <a:t>	@After</a:t>
            </a:r>
            <a:br>
              <a:rPr lang="en" sz="900">
                <a:solidFill>
                  <a:srgbClr val="454545"/>
                </a:solidFill>
              </a:rPr>
            </a:br>
            <a:r>
              <a:rPr lang="en" sz="900">
                <a:solidFill>
                  <a:srgbClr val="454545"/>
                </a:solidFill>
              </a:rPr>
              <a:t>	</a:t>
            </a:r>
            <a:r>
              <a:rPr b="1" lang="en" sz="900">
                <a:solidFill>
                  <a:schemeClr val="dk1"/>
                </a:solidFill>
              </a:rPr>
              <a:t>public</a:t>
            </a:r>
            <a:r>
              <a:rPr lang="en" sz="900">
                <a:solidFill>
                  <a:srgbClr val="454545"/>
                </a:solidFill>
              </a:rPr>
              <a:t> </a:t>
            </a:r>
            <a:r>
              <a:rPr b="1" lang="en" sz="900">
                <a:solidFill>
                  <a:srgbClr val="000066"/>
                </a:solidFill>
              </a:rPr>
              <a:t>void</a:t>
            </a:r>
            <a:r>
              <a:rPr lang="en" sz="900">
                <a:solidFill>
                  <a:srgbClr val="454545"/>
                </a:solidFill>
              </a:rPr>
              <a:t> tearDown</a:t>
            </a:r>
            <a:r>
              <a:rPr lang="en" sz="900">
                <a:solidFill>
                  <a:srgbClr val="009900"/>
                </a:solidFill>
              </a:rPr>
              <a:t>()</a:t>
            </a:r>
            <a:r>
              <a:rPr lang="en" sz="900">
                <a:solidFill>
                  <a:srgbClr val="454545"/>
                </a:solidFill>
              </a:rPr>
              <a:t> </a:t>
            </a:r>
            <a:r>
              <a:rPr lang="en" sz="900">
                <a:solidFill>
                  <a:srgbClr val="009900"/>
                </a:solidFill>
              </a:rPr>
              <a:t>{</a:t>
            </a:r>
            <a:br>
              <a:rPr lang="en" sz="900">
                <a:solidFill>
                  <a:srgbClr val="454545"/>
                </a:solidFill>
              </a:rPr>
            </a:br>
            <a:r>
              <a:rPr lang="en" sz="900">
                <a:solidFill>
                  <a:srgbClr val="454545"/>
                </a:solidFill>
              </a:rPr>
              <a:t>		</a:t>
            </a:r>
            <a:r>
              <a:rPr b="1" lang="en" sz="900">
                <a:solidFill>
                  <a:schemeClr val="dk1"/>
                </a:solidFill>
              </a:rPr>
              <a:t>if</a:t>
            </a:r>
            <a:r>
              <a:rPr lang="en" sz="900">
                <a:solidFill>
                  <a:srgbClr val="454545"/>
                </a:solidFill>
              </a:rPr>
              <a:t> </a:t>
            </a:r>
            <a:r>
              <a:rPr lang="en" sz="900">
                <a:solidFill>
                  <a:srgbClr val="009900"/>
                </a:solidFill>
              </a:rPr>
              <a:t>(</a:t>
            </a:r>
            <a:r>
              <a:rPr lang="en" sz="900">
                <a:solidFill>
                  <a:srgbClr val="454545"/>
                </a:solidFill>
              </a:rPr>
              <a:t>driver </a:t>
            </a:r>
            <a:r>
              <a:rPr lang="en" sz="900">
                <a:solidFill>
                  <a:srgbClr val="339933"/>
                </a:solidFill>
              </a:rPr>
              <a:t>!=</a:t>
            </a:r>
            <a:r>
              <a:rPr lang="en" sz="900">
                <a:solidFill>
                  <a:srgbClr val="454545"/>
                </a:solidFill>
              </a:rPr>
              <a:t> </a:t>
            </a:r>
            <a:r>
              <a:rPr b="1" lang="en" sz="900">
                <a:solidFill>
                  <a:srgbClr val="000066"/>
                </a:solidFill>
              </a:rPr>
              <a:t>null</a:t>
            </a:r>
            <a:r>
              <a:rPr lang="en" sz="900">
                <a:solidFill>
                  <a:srgbClr val="009900"/>
                </a:solidFill>
              </a:rPr>
              <a:t>)</a:t>
            </a:r>
            <a:r>
              <a:rPr lang="en" sz="900">
                <a:solidFill>
                  <a:srgbClr val="454545"/>
                </a:solidFill>
              </a:rPr>
              <a:t> </a:t>
            </a:r>
            <a:r>
              <a:rPr lang="en" sz="900">
                <a:solidFill>
                  <a:srgbClr val="009900"/>
                </a:solidFill>
              </a:rPr>
              <a:t>{</a:t>
            </a:r>
            <a:br>
              <a:rPr lang="en" sz="900">
                <a:solidFill>
                  <a:srgbClr val="454545"/>
                </a:solidFill>
              </a:rPr>
            </a:br>
            <a:r>
              <a:rPr lang="en" sz="900">
                <a:solidFill>
                  <a:srgbClr val="454545"/>
                </a:solidFill>
              </a:rPr>
              <a:t>			driver.</a:t>
            </a:r>
            <a:r>
              <a:rPr lang="en" sz="900">
                <a:solidFill>
                  <a:srgbClr val="006633"/>
                </a:solidFill>
              </a:rPr>
              <a:t>quit</a:t>
            </a:r>
            <a:r>
              <a:rPr lang="en" sz="900">
                <a:solidFill>
                  <a:srgbClr val="009900"/>
                </a:solidFill>
              </a:rPr>
              <a:t>()</a:t>
            </a:r>
            <a:r>
              <a:rPr lang="en" sz="900">
                <a:solidFill>
                  <a:srgbClr val="339933"/>
                </a:solidFill>
              </a:rPr>
              <a:t>;</a:t>
            </a:r>
            <a:br>
              <a:rPr lang="en" sz="900">
                <a:solidFill>
                  <a:srgbClr val="454545"/>
                </a:solidFill>
              </a:rPr>
            </a:br>
            <a:r>
              <a:rPr lang="en" sz="900">
                <a:solidFill>
                  <a:srgbClr val="454545"/>
                </a:solidFill>
              </a:rPr>
              <a:t>		</a:t>
            </a:r>
            <a:r>
              <a:rPr lang="en" sz="900">
                <a:solidFill>
                  <a:srgbClr val="009900"/>
                </a:solidFill>
              </a:rPr>
              <a:t>}</a:t>
            </a:r>
            <a:br>
              <a:rPr lang="en" sz="900">
                <a:solidFill>
                  <a:srgbClr val="454545"/>
                </a:solidFill>
              </a:rPr>
            </a:br>
            <a:r>
              <a:rPr lang="en" sz="900">
                <a:solidFill>
                  <a:srgbClr val="454545"/>
                </a:solidFill>
              </a:rPr>
              <a:t>	</a:t>
            </a:r>
            <a:r>
              <a:rPr lang="en" sz="900">
                <a:solidFill>
                  <a:srgbClr val="009900"/>
                </a:solidFill>
              </a:rPr>
              <a:t>}</a:t>
            </a:r>
            <a:br>
              <a:rPr lang="en" sz="900">
                <a:solidFill>
                  <a:srgbClr val="454545"/>
                </a:solidFill>
              </a:rPr>
            </a:br>
            <a:r>
              <a:rPr lang="en" sz="900">
                <a:solidFill>
                  <a:srgbClr val="454545"/>
                </a:solidFill>
              </a:rPr>
              <a:t> </a:t>
            </a:r>
            <a:br>
              <a:rPr lang="en" sz="900">
                <a:solidFill>
                  <a:srgbClr val="454545"/>
                </a:solidFill>
              </a:rPr>
            </a:br>
            <a:r>
              <a:rPr lang="en" sz="900">
                <a:solidFill>
                  <a:srgbClr val="009900"/>
                </a:solidFill>
              </a:rPr>
              <a:t>}</a:t>
            </a:r>
          </a:p>
          <a:p>
            <a:pPr lvl="0" rtl="0">
              <a:spcBef>
                <a:spcPts val="600"/>
              </a:spcBef>
              <a:buClr>
                <a:schemeClr val="dk1"/>
              </a:buClr>
              <a:buFont typeface="Arial"/>
              <a:buNone/>
            </a:pPr>
            <a:r>
              <a:t/>
            </a:r>
            <a:endParaRPr sz="900">
              <a:solidFill>
                <a:schemeClr val="dk1"/>
              </a:solidFill>
            </a:endParaRPr>
          </a:p>
          <a:p>
            <a:pPr>
              <a:spcBef>
                <a:spcPts val="0"/>
              </a:spcBef>
              <a:buNone/>
            </a:pPr>
            <a:r>
              <a:t/>
            </a:r>
            <a:endParaRPr sz="900"/>
          </a:p>
        </p:txBody>
      </p:sp>
      <p:sp>
        <p:nvSpPr>
          <p:cNvPr id="106" name="Shape 106"/>
          <p:cNvSpPr txBox="1"/>
          <p:nvPr/>
        </p:nvSpPr>
        <p:spPr>
          <a:xfrm>
            <a:off x="0" y="1667850"/>
            <a:ext cx="4232399" cy="3754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157142"/>
              <a:buFont typeface="Arial"/>
              <a:buNone/>
            </a:pPr>
            <a:r>
              <a:rPr b="1" lang="en" sz="700">
                <a:solidFill>
                  <a:schemeClr val="dk1"/>
                </a:solidFill>
              </a:rPr>
              <a:t>public</a:t>
            </a:r>
            <a:r>
              <a:rPr lang="en" sz="700">
                <a:solidFill>
                  <a:srgbClr val="454545"/>
                </a:solidFill>
              </a:rPr>
              <a:t> </a:t>
            </a:r>
            <a:r>
              <a:rPr b="1" lang="en" sz="700">
                <a:solidFill>
                  <a:schemeClr val="dk1"/>
                </a:solidFill>
              </a:rPr>
              <a:t>class</a:t>
            </a:r>
            <a:r>
              <a:rPr lang="en" sz="700">
                <a:solidFill>
                  <a:srgbClr val="454545"/>
                </a:solidFill>
              </a:rPr>
              <a:t> AppiumExampleTest </a:t>
            </a:r>
            <a:r>
              <a:rPr lang="en" sz="700">
                <a:solidFill>
                  <a:srgbClr val="009900"/>
                </a:solidFill>
              </a:rPr>
              <a:t>{</a:t>
            </a:r>
            <a:br>
              <a:rPr lang="en" sz="700">
                <a:solidFill>
                  <a:srgbClr val="454545"/>
                </a:solidFill>
              </a:rPr>
            </a:br>
            <a:r>
              <a:rPr lang="en" sz="700">
                <a:solidFill>
                  <a:srgbClr val="454545"/>
                </a:solidFill>
              </a:rPr>
              <a:t>	</a:t>
            </a:r>
            <a:r>
              <a:rPr b="1" lang="en" sz="700">
                <a:solidFill>
                  <a:schemeClr val="dk1"/>
                </a:solidFill>
              </a:rPr>
              <a:t>private</a:t>
            </a:r>
            <a:r>
              <a:rPr lang="en" sz="700">
                <a:solidFill>
                  <a:srgbClr val="454545"/>
                </a:solidFill>
              </a:rPr>
              <a:t> WebDriver driver </a:t>
            </a:r>
            <a:r>
              <a:rPr lang="en" sz="700">
                <a:solidFill>
                  <a:srgbClr val="339933"/>
                </a:solidFill>
              </a:rPr>
              <a:t>=</a:t>
            </a:r>
            <a:r>
              <a:rPr lang="en" sz="700">
                <a:solidFill>
                  <a:srgbClr val="454545"/>
                </a:solidFill>
              </a:rPr>
              <a:t> </a:t>
            </a:r>
            <a:r>
              <a:rPr b="1" lang="en" sz="700">
                <a:solidFill>
                  <a:srgbClr val="000066"/>
                </a:solidFill>
              </a:rPr>
              <a:t>null</a:t>
            </a:r>
            <a:r>
              <a:rPr lang="en" sz="700">
                <a:solidFill>
                  <a:srgbClr val="339933"/>
                </a:solidFill>
              </a:rPr>
              <a:t>;</a:t>
            </a:r>
            <a:br>
              <a:rPr lang="en" sz="700">
                <a:solidFill>
                  <a:srgbClr val="454545"/>
                </a:solidFill>
              </a:rPr>
            </a:br>
            <a:r>
              <a:rPr lang="en" sz="700">
                <a:solidFill>
                  <a:srgbClr val="454545"/>
                </a:solidFill>
              </a:rPr>
              <a:t> </a:t>
            </a:r>
            <a:br>
              <a:rPr lang="en" sz="700">
                <a:solidFill>
                  <a:srgbClr val="454545"/>
                </a:solidFill>
              </a:rPr>
            </a:br>
            <a:r>
              <a:rPr lang="en" sz="700">
                <a:solidFill>
                  <a:srgbClr val="454545"/>
                </a:solidFill>
              </a:rPr>
              <a:t>	@Before</a:t>
            </a:r>
            <a:br>
              <a:rPr lang="en" sz="700">
                <a:solidFill>
                  <a:srgbClr val="454545"/>
                </a:solidFill>
              </a:rPr>
            </a:br>
            <a:r>
              <a:rPr lang="en" sz="700">
                <a:solidFill>
                  <a:srgbClr val="454545"/>
                </a:solidFill>
              </a:rPr>
              <a:t>	</a:t>
            </a:r>
            <a:r>
              <a:rPr b="1" lang="en" sz="700">
                <a:solidFill>
                  <a:schemeClr val="dk1"/>
                </a:solidFill>
              </a:rPr>
              <a:t>public</a:t>
            </a:r>
            <a:r>
              <a:rPr lang="en" sz="700">
                <a:solidFill>
                  <a:srgbClr val="454545"/>
                </a:solidFill>
              </a:rPr>
              <a:t> </a:t>
            </a:r>
            <a:r>
              <a:rPr b="1" lang="en" sz="700">
                <a:solidFill>
                  <a:srgbClr val="000066"/>
                </a:solidFill>
              </a:rPr>
              <a:t>void</a:t>
            </a:r>
            <a:r>
              <a:rPr lang="en" sz="700">
                <a:solidFill>
                  <a:srgbClr val="454545"/>
                </a:solidFill>
              </a:rPr>
              <a:t> setup</a:t>
            </a:r>
            <a:r>
              <a:rPr lang="en" sz="700">
                <a:solidFill>
                  <a:srgbClr val="009900"/>
                </a:solidFill>
              </a:rPr>
              <a:t>()</a:t>
            </a:r>
            <a:r>
              <a:rPr lang="en" sz="700">
                <a:solidFill>
                  <a:srgbClr val="454545"/>
                </a:solidFill>
              </a:rPr>
              <a:t> </a:t>
            </a:r>
            <a:r>
              <a:rPr lang="en" sz="700">
                <a:solidFill>
                  <a:srgbClr val="009900"/>
                </a:solidFill>
              </a:rPr>
              <a:t>{</a:t>
            </a:r>
            <a:br>
              <a:rPr lang="en" sz="700">
                <a:solidFill>
                  <a:srgbClr val="454545"/>
                </a:solidFill>
              </a:rPr>
            </a:br>
            <a:r>
              <a:rPr lang="en" sz="700">
                <a:solidFill>
                  <a:srgbClr val="454545"/>
                </a:solidFill>
              </a:rPr>
              <a:t>		</a:t>
            </a:r>
            <a:r>
              <a:rPr lang="en" sz="700">
                <a:solidFill>
                  <a:srgbClr val="003399"/>
                </a:solidFill>
              </a:rPr>
              <a:t>File</a:t>
            </a:r>
            <a:r>
              <a:rPr lang="en" sz="700">
                <a:solidFill>
                  <a:srgbClr val="454545"/>
                </a:solidFill>
              </a:rPr>
              <a:t> appDir </a:t>
            </a:r>
            <a:r>
              <a:rPr lang="en" sz="700">
                <a:solidFill>
                  <a:srgbClr val="339933"/>
                </a:solidFill>
              </a:rPr>
              <a:t>=</a:t>
            </a:r>
            <a:r>
              <a:rPr lang="en" sz="700">
                <a:solidFill>
                  <a:srgbClr val="454545"/>
                </a:solidFill>
              </a:rPr>
              <a:t> </a:t>
            </a:r>
            <a:r>
              <a:rPr b="1" lang="en" sz="700">
                <a:solidFill>
                  <a:schemeClr val="dk1"/>
                </a:solidFill>
              </a:rPr>
              <a:t>new</a:t>
            </a:r>
            <a:r>
              <a:rPr lang="en" sz="700">
                <a:solidFill>
                  <a:srgbClr val="454545"/>
                </a:solidFill>
              </a:rPr>
              <a:t> </a:t>
            </a:r>
            <a:r>
              <a:rPr lang="en" sz="700">
                <a:solidFill>
                  <a:srgbClr val="003399"/>
                </a:solidFill>
              </a:rPr>
              <a:t>File</a:t>
            </a:r>
            <a:r>
              <a:rPr lang="en" sz="700">
                <a:solidFill>
                  <a:srgbClr val="009900"/>
                </a:solidFill>
              </a:rPr>
              <a:t>(</a:t>
            </a:r>
            <a:r>
              <a:rPr lang="en" sz="700">
                <a:solidFill>
                  <a:srgbClr val="0000FF"/>
                </a:solidFill>
              </a:rPr>
              <a:t>"..//TestedAndroidApp//bin//"</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a:t>
            </a:r>
            <a:r>
              <a:rPr lang="en" sz="700">
                <a:solidFill>
                  <a:srgbClr val="003399"/>
                </a:solidFill>
              </a:rPr>
              <a:t>File</a:t>
            </a:r>
            <a:r>
              <a:rPr lang="en" sz="700">
                <a:solidFill>
                  <a:srgbClr val="454545"/>
                </a:solidFill>
              </a:rPr>
              <a:t> app </a:t>
            </a:r>
            <a:r>
              <a:rPr lang="en" sz="700">
                <a:solidFill>
                  <a:srgbClr val="339933"/>
                </a:solidFill>
              </a:rPr>
              <a:t>=</a:t>
            </a:r>
            <a:r>
              <a:rPr lang="en" sz="700">
                <a:solidFill>
                  <a:srgbClr val="454545"/>
                </a:solidFill>
              </a:rPr>
              <a:t> </a:t>
            </a:r>
            <a:r>
              <a:rPr b="1" lang="en" sz="700">
                <a:solidFill>
                  <a:schemeClr val="dk1"/>
                </a:solidFill>
              </a:rPr>
              <a:t>new</a:t>
            </a:r>
            <a:r>
              <a:rPr lang="en" sz="700">
                <a:solidFill>
                  <a:srgbClr val="454545"/>
                </a:solidFill>
              </a:rPr>
              <a:t> </a:t>
            </a:r>
            <a:r>
              <a:rPr lang="en" sz="700">
                <a:solidFill>
                  <a:srgbClr val="003399"/>
                </a:solidFill>
              </a:rPr>
              <a:t>File</a:t>
            </a:r>
            <a:r>
              <a:rPr lang="en" sz="700">
                <a:solidFill>
                  <a:srgbClr val="009900"/>
                </a:solidFill>
              </a:rPr>
              <a:t>(</a:t>
            </a:r>
            <a:r>
              <a:rPr lang="en" sz="700">
                <a:solidFill>
                  <a:srgbClr val="454545"/>
                </a:solidFill>
              </a:rPr>
              <a:t>appDir, </a:t>
            </a:r>
            <a:r>
              <a:rPr lang="en" sz="700">
                <a:solidFill>
                  <a:srgbClr val="0000FF"/>
                </a:solidFill>
              </a:rPr>
              <a:t>"TestedAndroidApp.apk"</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a:t>
            </a:r>
            <a:br>
              <a:rPr lang="en" sz="700">
                <a:solidFill>
                  <a:srgbClr val="454545"/>
                </a:solidFill>
              </a:rPr>
            </a:br>
            <a:r>
              <a:rPr lang="en" sz="700">
                <a:solidFill>
                  <a:srgbClr val="454545"/>
                </a:solidFill>
              </a:rPr>
              <a:t>		DesiredCapabilities capabilities </a:t>
            </a:r>
            <a:r>
              <a:rPr lang="en" sz="700">
                <a:solidFill>
                  <a:srgbClr val="339933"/>
                </a:solidFill>
              </a:rPr>
              <a:t>=</a:t>
            </a:r>
            <a:r>
              <a:rPr lang="en" sz="700">
                <a:solidFill>
                  <a:srgbClr val="454545"/>
                </a:solidFill>
              </a:rPr>
              <a:t> </a:t>
            </a:r>
            <a:r>
              <a:rPr b="1" lang="en" sz="700">
                <a:solidFill>
                  <a:schemeClr val="dk1"/>
                </a:solidFill>
              </a:rPr>
              <a:t>new</a:t>
            </a:r>
            <a:r>
              <a:rPr lang="en" sz="700">
                <a:solidFill>
                  <a:srgbClr val="454545"/>
                </a:solidFill>
              </a:rPr>
              <a:t> DesiredCapabilities</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capabilities.</a:t>
            </a:r>
            <a:r>
              <a:rPr lang="en" sz="700">
                <a:solidFill>
                  <a:srgbClr val="006633"/>
                </a:solidFill>
              </a:rPr>
              <a:t>setCapability</a:t>
            </a:r>
            <a:r>
              <a:rPr lang="en" sz="700">
                <a:solidFill>
                  <a:srgbClr val="009900"/>
                </a:solidFill>
              </a:rPr>
              <a:t>(</a:t>
            </a:r>
            <a:r>
              <a:rPr lang="en" sz="700">
                <a:solidFill>
                  <a:srgbClr val="454545"/>
                </a:solidFill>
              </a:rPr>
              <a:t>CapabilityType.</a:t>
            </a:r>
            <a:r>
              <a:rPr lang="en" sz="700">
                <a:solidFill>
                  <a:srgbClr val="006633"/>
                </a:solidFill>
              </a:rPr>
              <a:t>BROWSER_NAME</a:t>
            </a:r>
            <a:r>
              <a:rPr lang="en" sz="700">
                <a:solidFill>
                  <a:srgbClr val="454545"/>
                </a:solidFill>
              </a:rPr>
              <a:t>, </a:t>
            </a:r>
            <a:r>
              <a:rPr lang="en" sz="700">
                <a:solidFill>
                  <a:srgbClr val="0000FF"/>
                </a:solidFill>
              </a:rPr>
              <a:t>""</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capabilities.</a:t>
            </a:r>
            <a:r>
              <a:rPr lang="en" sz="700">
                <a:solidFill>
                  <a:srgbClr val="006633"/>
                </a:solidFill>
              </a:rPr>
              <a:t>setCapability</a:t>
            </a:r>
            <a:r>
              <a:rPr lang="en" sz="700">
                <a:solidFill>
                  <a:srgbClr val="009900"/>
                </a:solidFill>
              </a:rPr>
              <a:t>(</a:t>
            </a:r>
            <a:r>
              <a:rPr lang="en" sz="700">
                <a:solidFill>
                  <a:srgbClr val="454545"/>
                </a:solidFill>
              </a:rPr>
              <a:t>CapabilityType.</a:t>
            </a:r>
            <a:r>
              <a:rPr lang="en" sz="700">
                <a:solidFill>
                  <a:srgbClr val="006633"/>
                </a:solidFill>
              </a:rPr>
              <a:t>VERSION</a:t>
            </a:r>
            <a:r>
              <a:rPr lang="en" sz="700">
                <a:solidFill>
                  <a:srgbClr val="454545"/>
                </a:solidFill>
              </a:rPr>
              <a:t>, </a:t>
            </a:r>
            <a:r>
              <a:rPr lang="en" sz="700">
                <a:solidFill>
                  <a:srgbClr val="0000FF"/>
                </a:solidFill>
              </a:rPr>
              <a:t>"4.2"</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capabilities.</a:t>
            </a:r>
            <a:r>
              <a:rPr lang="en" sz="700">
                <a:solidFill>
                  <a:srgbClr val="006633"/>
                </a:solidFill>
              </a:rPr>
              <a:t>setCapability</a:t>
            </a:r>
            <a:r>
              <a:rPr lang="en" sz="700">
                <a:solidFill>
                  <a:srgbClr val="009900"/>
                </a:solidFill>
              </a:rPr>
              <a:t>(</a:t>
            </a:r>
            <a:r>
              <a:rPr lang="en" sz="700">
                <a:solidFill>
                  <a:srgbClr val="454545"/>
                </a:solidFill>
              </a:rPr>
              <a:t>CapabilityType.</a:t>
            </a:r>
            <a:r>
              <a:rPr lang="en" sz="700">
                <a:solidFill>
                  <a:srgbClr val="006633"/>
                </a:solidFill>
              </a:rPr>
              <a:t>PLATFORM</a:t>
            </a:r>
            <a:r>
              <a:rPr lang="en" sz="700">
                <a:solidFill>
                  <a:srgbClr val="454545"/>
                </a:solidFill>
              </a:rPr>
              <a:t>, </a:t>
            </a:r>
            <a:r>
              <a:rPr lang="en" sz="700">
                <a:solidFill>
                  <a:srgbClr val="0000FF"/>
                </a:solidFill>
              </a:rPr>
              <a:t>"WINDOWS"</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capabilities.</a:t>
            </a:r>
            <a:r>
              <a:rPr lang="en" sz="700">
                <a:solidFill>
                  <a:srgbClr val="006633"/>
                </a:solidFill>
              </a:rPr>
              <a:t>setCapability</a:t>
            </a:r>
            <a:r>
              <a:rPr lang="en" sz="700">
                <a:solidFill>
                  <a:srgbClr val="009900"/>
                </a:solidFill>
              </a:rPr>
              <a:t>(</a:t>
            </a:r>
            <a:r>
              <a:rPr lang="en" sz="700">
                <a:solidFill>
                  <a:srgbClr val="454545"/>
                </a:solidFill>
              </a:rPr>
              <a:t>CapabilityConstants.</a:t>
            </a:r>
            <a:r>
              <a:rPr lang="en" sz="700">
                <a:solidFill>
                  <a:srgbClr val="006633"/>
                </a:solidFill>
              </a:rPr>
              <a:t>DEVICE</a:t>
            </a:r>
            <a:r>
              <a:rPr lang="en" sz="700">
                <a:solidFill>
                  <a:srgbClr val="454545"/>
                </a:solidFill>
              </a:rPr>
              <a:t>, </a:t>
            </a:r>
            <a:r>
              <a:rPr lang="en" sz="700">
                <a:solidFill>
                  <a:srgbClr val="0000FF"/>
                </a:solidFill>
              </a:rPr>
              <a:t>"android"</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capabilities.</a:t>
            </a:r>
            <a:r>
              <a:rPr lang="en" sz="700">
                <a:solidFill>
                  <a:srgbClr val="006633"/>
                </a:solidFill>
              </a:rPr>
              <a:t>setCapability</a:t>
            </a:r>
            <a:r>
              <a:rPr lang="en" sz="700">
                <a:solidFill>
                  <a:srgbClr val="009900"/>
                </a:solidFill>
              </a:rPr>
              <a:t>(</a:t>
            </a:r>
            <a:r>
              <a:rPr lang="en" sz="700">
                <a:solidFill>
                  <a:srgbClr val="454545"/>
                </a:solidFill>
              </a:rPr>
              <a:t>CapabilityConstants.</a:t>
            </a:r>
            <a:r>
              <a:rPr lang="en" sz="700">
                <a:solidFill>
                  <a:srgbClr val="006633"/>
                </a:solidFill>
              </a:rPr>
              <a:t>APP_PACKAGE</a:t>
            </a:r>
            <a:r>
              <a:rPr lang="en" sz="700">
                <a:solidFill>
                  <a:srgbClr val="454545"/>
                </a:solidFill>
              </a:rPr>
              <a:t>, </a:t>
            </a:r>
            <a:r>
              <a:rPr lang="en" sz="700">
                <a:solidFill>
                  <a:srgbClr val="0000FF"/>
                </a:solidFill>
              </a:rPr>
              <a:t>"com.example.android"</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capabilities.</a:t>
            </a:r>
            <a:r>
              <a:rPr lang="en" sz="700">
                <a:solidFill>
                  <a:srgbClr val="006633"/>
                </a:solidFill>
              </a:rPr>
              <a:t>setCapability</a:t>
            </a:r>
            <a:r>
              <a:rPr lang="en" sz="700">
                <a:solidFill>
                  <a:srgbClr val="009900"/>
                </a:solidFill>
              </a:rPr>
              <a:t>(</a:t>
            </a:r>
            <a:r>
              <a:rPr lang="en" sz="700">
                <a:solidFill>
                  <a:srgbClr val="454545"/>
                </a:solidFill>
              </a:rPr>
              <a:t>CapabilityConstants.</a:t>
            </a:r>
            <a:r>
              <a:rPr lang="en" sz="700">
                <a:solidFill>
                  <a:srgbClr val="006633"/>
                </a:solidFill>
              </a:rPr>
              <a:t>APP_ACTIVITY</a:t>
            </a:r>
            <a:r>
              <a:rPr lang="en" sz="700">
                <a:solidFill>
                  <a:srgbClr val="454545"/>
                </a:solidFill>
              </a:rPr>
              <a:t>, </a:t>
            </a:r>
            <a:r>
              <a:rPr lang="en" sz="700">
                <a:solidFill>
                  <a:srgbClr val="0000FF"/>
                </a:solidFill>
              </a:rPr>
              <a:t>"MainActivity"</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capabilities.</a:t>
            </a:r>
            <a:r>
              <a:rPr lang="en" sz="700">
                <a:solidFill>
                  <a:srgbClr val="006633"/>
                </a:solidFill>
              </a:rPr>
              <a:t>setCapability</a:t>
            </a:r>
            <a:r>
              <a:rPr lang="en" sz="700">
                <a:solidFill>
                  <a:srgbClr val="009900"/>
                </a:solidFill>
              </a:rPr>
              <a:t>(</a:t>
            </a:r>
            <a:r>
              <a:rPr lang="en" sz="700">
                <a:solidFill>
                  <a:srgbClr val="454545"/>
                </a:solidFill>
              </a:rPr>
              <a:t>CapabilityConstants.</a:t>
            </a:r>
            <a:r>
              <a:rPr lang="en" sz="700">
                <a:solidFill>
                  <a:srgbClr val="006633"/>
                </a:solidFill>
              </a:rPr>
              <a:t>APP</a:t>
            </a:r>
            <a:r>
              <a:rPr lang="en" sz="700">
                <a:solidFill>
                  <a:srgbClr val="454545"/>
                </a:solidFill>
              </a:rPr>
              <a:t>, app.</a:t>
            </a:r>
            <a:r>
              <a:rPr lang="en" sz="700">
                <a:solidFill>
                  <a:srgbClr val="006633"/>
                </a:solidFill>
              </a:rPr>
              <a:t>getAbsolutePath</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a:t>
            </a:r>
            <a:br>
              <a:rPr lang="en" sz="700">
                <a:solidFill>
                  <a:srgbClr val="454545"/>
                </a:solidFill>
              </a:rPr>
            </a:br>
            <a:r>
              <a:rPr lang="en" sz="700">
                <a:solidFill>
                  <a:srgbClr val="454545"/>
                </a:solidFill>
              </a:rPr>
              <a:t>		</a:t>
            </a:r>
            <a:r>
              <a:rPr b="1" lang="en" sz="700">
                <a:solidFill>
                  <a:schemeClr val="dk1"/>
                </a:solidFill>
              </a:rPr>
              <a:t>try</a:t>
            </a:r>
            <a:r>
              <a:rPr lang="en" sz="700">
                <a:solidFill>
                  <a:srgbClr val="454545"/>
                </a:solidFill>
              </a:rPr>
              <a:t> </a:t>
            </a:r>
            <a:r>
              <a:rPr lang="en" sz="700">
                <a:solidFill>
                  <a:srgbClr val="009900"/>
                </a:solidFill>
              </a:rPr>
              <a:t>{</a:t>
            </a:r>
            <a:br>
              <a:rPr lang="en" sz="700">
                <a:solidFill>
                  <a:srgbClr val="454545"/>
                </a:solidFill>
              </a:rPr>
            </a:br>
            <a:r>
              <a:rPr lang="en" sz="700">
                <a:solidFill>
                  <a:srgbClr val="454545"/>
                </a:solidFill>
              </a:rPr>
              <a:t>			driver </a:t>
            </a:r>
            <a:r>
              <a:rPr lang="en" sz="700">
                <a:solidFill>
                  <a:srgbClr val="339933"/>
                </a:solidFill>
              </a:rPr>
              <a:t>=</a:t>
            </a:r>
            <a:r>
              <a:rPr lang="en" sz="700">
                <a:solidFill>
                  <a:srgbClr val="454545"/>
                </a:solidFill>
              </a:rPr>
              <a:t> </a:t>
            </a:r>
            <a:r>
              <a:rPr b="1" lang="en" sz="700">
                <a:solidFill>
                  <a:schemeClr val="dk1"/>
                </a:solidFill>
              </a:rPr>
              <a:t>new</a:t>
            </a:r>
            <a:r>
              <a:rPr lang="en" sz="700">
                <a:solidFill>
                  <a:srgbClr val="454545"/>
                </a:solidFill>
              </a:rPr>
              <a:t> RemoteWebDriver</a:t>
            </a:r>
            <a:r>
              <a:rPr lang="en" sz="700">
                <a:solidFill>
                  <a:srgbClr val="009900"/>
                </a:solidFill>
              </a:rPr>
              <a:t>(</a:t>
            </a:r>
            <a:r>
              <a:rPr b="1" lang="en" sz="700">
                <a:solidFill>
                  <a:schemeClr val="dk1"/>
                </a:solidFill>
              </a:rPr>
              <a:t>new</a:t>
            </a:r>
            <a:r>
              <a:rPr lang="en" sz="700">
                <a:solidFill>
                  <a:srgbClr val="454545"/>
                </a:solidFill>
              </a:rPr>
              <a:t> </a:t>
            </a:r>
            <a:r>
              <a:rPr lang="en" sz="700">
                <a:solidFill>
                  <a:srgbClr val="003399"/>
                </a:solidFill>
              </a:rPr>
              <a:t>URL</a:t>
            </a:r>
            <a:r>
              <a:rPr lang="en" sz="700">
                <a:solidFill>
                  <a:srgbClr val="009900"/>
                </a:solidFill>
              </a:rPr>
              <a:t>(</a:t>
            </a:r>
            <a:r>
              <a:rPr lang="en" sz="700">
                <a:solidFill>
                  <a:srgbClr val="0000FF"/>
                </a:solidFill>
              </a:rPr>
              <a:t>"http://127.0.0.1:4723/wd/hub"</a:t>
            </a:r>
            <a:r>
              <a:rPr lang="en" sz="700">
                <a:solidFill>
                  <a:srgbClr val="009900"/>
                </a:solidFill>
              </a:rPr>
              <a:t>)</a:t>
            </a:r>
            <a:r>
              <a:rPr lang="en" sz="700">
                <a:solidFill>
                  <a:srgbClr val="454545"/>
                </a:solidFill>
              </a:rPr>
              <a:t>, capabilities</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a:t>
            </a:r>
            <a:r>
              <a:rPr lang="en" sz="700">
                <a:solidFill>
                  <a:srgbClr val="009900"/>
                </a:solidFill>
              </a:rPr>
              <a:t>}</a:t>
            </a:r>
            <a:r>
              <a:rPr lang="en" sz="700">
                <a:solidFill>
                  <a:srgbClr val="454545"/>
                </a:solidFill>
              </a:rPr>
              <a:t> </a:t>
            </a:r>
            <a:r>
              <a:rPr b="1" lang="en" sz="700">
                <a:solidFill>
                  <a:schemeClr val="dk1"/>
                </a:solidFill>
              </a:rPr>
              <a:t>catch</a:t>
            </a:r>
            <a:r>
              <a:rPr lang="en" sz="700">
                <a:solidFill>
                  <a:srgbClr val="454545"/>
                </a:solidFill>
              </a:rPr>
              <a:t> </a:t>
            </a:r>
            <a:r>
              <a:rPr lang="en" sz="700">
                <a:solidFill>
                  <a:srgbClr val="009900"/>
                </a:solidFill>
              </a:rPr>
              <a:t>(</a:t>
            </a:r>
            <a:r>
              <a:rPr lang="en" sz="700">
                <a:solidFill>
                  <a:srgbClr val="003399"/>
                </a:solidFill>
              </a:rPr>
              <a:t>MalformedURLException</a:t>
            </a:r>
            <a:r>
              <a:rPr lang="en" sz="700">
                <a:solidFill>
                  <a:srgbClr val="454545"/>
                </a:solidFill>
              </a:rPr>
              <a:t> e</a:t>
            </a:r>
            <a:r>
              <a:rPr lang="en" sz="700">
                <a:solidFill>
                  <a:srgbClr val="009900"/>
                </a:solidFill>
              </a:rPr>
              <a:t>)</a:t>
            </a:r>
            <a:r>
              <a:rPr lang="en" sz="700">
                <a:solidFill>
                  <a:srgbClr val="454545"/>
                </a:solidFill>
              </a:rPr>
              <a:t> </a:t>
            </a:r>
            <a:r>
              <a:rPr lang="en" sz="700">
                <a:solidFill>
                  <a:srgbClr val="009900"/>
                </a:solidFill>
              </a:rPr>
              <a:t>{</a:t>
            </a:r>
            <a:br>
              <a:rPr lang="en" sz="700">
                <a:solidFill>
                  <a:srgbClr val="454545"/>
                </a:solidFill>
              </a:rPr>
            </a:br>
            <a:r>
              <a:rPr lang="en" sz="700">
                <a:solidFill>
                  <a:srgbClr val="454545"/>
                </a:solidFill>
              </a:rPr>
              <a:t>			e.</a:t>
            </a:r>
            <a:r>
              <a:rPr lang="en" sz="700">
                <a:solidFill>
                  <a:srgbClr val="006633"/>
                </a:solidFill>
              </a:rPr>
              <a:t>printStackTrace</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a:t>
            </a:r>
            <a:r>
              <a:rPr lang="en" sz="700">
                <a:solidFill>
                  <a:srgbClr val="009900"/>
                </a:solidFill>
              </a:rPr>
              <a:t>}</a:t>
            </a:r>
            <a:br>
              <a:rPr lang="en" sz="700">
                <a:solidFill>
                  <a:srgbClr val="454545"/>
                </a:solidFill>
              </a:rPr>
            </a:br>
            <a:r>
              <a:rPr lang="en" sz="700">
                <a:solidFill>
                  <a:srgbClr val="454545"/>
                </a:solidFill>
              </a:rPr>
              <a:t> </a:t>
            </a:r>
            <a:br>
              <a:rPr lang="en" sz="700">
                <a:solidFill>
                  <a:srgbClr val="454545"/>
                </a:solidFill>
              </a:rPr>
            </a:br>
            <a:r>
              <a:rPr lang="en" sz="700">
                <a:solidFill>
                  <a:srgbClr val="454545"/>
                </a:solidFill>
              </a:rPr>
              <a:t>		driver.</a:t>
            </a:r>
            <a:r>
              <a:rPr lang="en" sz="700">
                <a:solidFill>
                  <a:srgbClr val="006633"/>
                </a:solidFill>
              </a:rPr>
              <a:t>manage</a:t>
            </a:r>
            <a:r>
              <a:rPr lang="en" sz="700">
                <a:solidFill>
                  <a:srgbClr val="009900"/>
                </a:solidFill>
              </a:rPr>
              <a:t>()</a:t>
            </a:r>
            <a:r>
              <a:rPr lang="en" sz="700">
                <a:solidFill>
                  <a:srgbClr val="454545"/>
                </a:solidFill>
              </a:rPr>
              <a:t>.</a:t>
            </a:r>
            <a:r>
              <a:rPr lang="en" sz="700">
                <a:solidFill>
                  <a:srgbClr val="006633"/>
                </a:solidFill>
              </a:rPr>
              <a:t>timeouts</a:t>
            </a:r>
            <a:r>
              <a:rPr lang="en" sz="700">
                <a:solidFill>
                  <a:srgbClr val="009900"/>
                </a:solidFill>
              </a:rPr>
              <a:t>()</a:t>
            </a:r>
            <a:r>
              <a:rPr lang="en" sz="700">
                <a:solidFill>
                  <a:srgbClr val="454545"/>
                </a:solidFill>
              </a:rPr>
              <a:t>.</a:t>
            </a:r>
            <a:r>
              <a:rPr lang="en" sz="700">
                <a:solidFill>
                  <a:srgbClr val="006633"/>
                </a:solidFill>
              </a:rPr>
              <a:t>implicitlyWait</a:t>
            </a:r>
            <a:r>
              <a:rPr lang="en" sz="700">
                <a:solidFill>
                  <a:srgbClr val="009900"/>
                </a:solidFill>
              </a:rPr>
              <a:t>(</a:t>
            </a:r>
            <a:r>
              <a:rPr lang="en" sz="700">
                <a:solidFill>
                  <a:srgbClr val="CC66CC"/>
                </a:solidFill>
              </a:rPr>
              <a:t>80</a:t>
            </a:r>
            <a:r>
              <a:rPr lang="en" sz="700">
                <a:solidFill>
                  <a:srgbClr val="454545"/>
                </a:solidFill>
              </a:rPr>
              <a:t>, TimeUnit.</a:t>
            </a:r>
            <a:r>
              <a:rPr lang="en" sz="700">
                <a:solidFill>
                  <a:srgbClr val="006633"/>
                </a:solidFill>
              </a:rPr>
              <a:t>SECONDS</a:t>
            </a:r>
            <a:r>
              <a:rPr lang="en" sz="700">
                <a:solidFill>
                  <a:srgbClr val="009900"/>
                </a:solidFill>
              </a:rPr>
              <a:t>)</a:t>
            </a:r>
            <a:r>
              <a:rPr lang="en" sz="700">
                <a:solidFill>
                  <a:srgbClr val="339933"/>
                </a:solidFill>
              </a:rPr>
              <a:t>;</a:t>
            </a:r>
            <a:br>
              <a:rPr lang="en" sz="700">
                <a:solidFill>
                  <a:srgbClr val="454545"/>
                </a:solidFill>
              </a:rPr>
            </a:br>
            <a:r>
              <a:rPr lang="en" sz="700">
                <a:solidFill>
                  <a:srgbClr val="454545"/>
                </a:solidFill>
              </a:rPr>
              <a:t> </a:t>
            </a:r>
            <a:br>
              <a:rPr lang="en" sz="700">
                <a:solidFill>
                  <a:srgbClr val="454545"/>
                </a:solidFill>
              </a:rPr>
            </a:br>
            <a:r>
              <a:rPr lang="en" sz="700">
                <a:solidFill>
                  <a:srgbClr val="454545"/>
                </a:solidFill>
              </a:rPr>
              <a:t>	</a:t>
            </a:r>
            <a:r>
              <a:rPr lang="en" sz="700">
                <a:solidFill>
                  <a:srgbClr val="009900"/>
                </a:solidFill>
              </a:rPr>
              <a:t>}</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UI Automator</a:t>
            </a:r>
          </a:p>
        </p:txBody>
      </p:sp>
      <p:sp>
        <p:nvSpPr>
          <p:cNvPr id="112" name="Shape 11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Pros:</a:t>
            </a:r>
          </a:p>
          <a:p>
            <a:pPr indent="-355600" lvl="1" marL="914400" rtl="0">
              <a:spcBef>
                <a:spcPts val="0"/>
              </a:spcBef>
              <a:buClr>
                <a:schemeClr val="dk1"/>
              </a:buClr>
              <a:buSzPct val="100000"/>
              <a:buFont typeface="Arial"/>
              <a:buChar char="◆"/>
            </a:pPr>
            <a:r>
              <a:rPr lang="en" sz="2000"/>
              <a:t>Developed by Google</a:t>
            </a:r>
          </a:p>
          <a:p>
            <a:pPr indent="-355600" lvl="1" marL="914400" rtl="0">
              <a:spcBef>
                <a:spcPts val="0"/>
              </a:spcBef>
              <a:buClr>
                <a:schemeClr val="dk1"/>
              </a:buClr>
              <a:buSzPct val="100000"/>
              <a:buFont typeface="Arial"/>
              <a:buChar char="◆"/>
            </a:pPr>
            <a:r>
              <a:rPr lang="en" sz="2000"/>
              <a:t>Provides 5 different useful classes</a:t>
            </a:r>
          </a:p>
          <a:p>
            <a:pPr indent="-355600" lvl="1" marL="914400" rtl="0">
              <a:spcBef>
                <a:spcPts val="0"/>
              </a:spcBef>
              <a:buClr>
                <a:schemeClr val="dk1"/>
              </a:buClr>
              <a:buSzPct val="100000"/>
              <a:buFont typeface="Arial"/>
              <a:buChar char="◆"/>
            </a:pPr>
            <a:r>
              <a:rPr lang="en" sz="2000"/>
              <a:t>Over entire OS</a:t>
            </a:r>
          </a:p>
          <a:p>
            <a:pPr indent="-355600" lvl="0" marL="457200" rtl="0">
              <a:spcBef>
                <a:spcPts val="0"/>
              </a:spcBef>
              <a:buClr>
                <a:schemeClr val="dk1"/>
              </a:buClr>
              <a:buSzPct val="100000"/>
              <a:buFont typeface="Arial"/>
              <a:buChar char="➔"/>
            </a:pPr>
            <a:r>
              <a:rPr lang="en" sz="2000"/>
              <a:t>Cons:</a:t>
            </a:r>
          </a:p>
          <a:p>
            <a:pPr indent="-355600" lvl="1" marL="914400" rtl="0">
              <a:spcBef>
                <a:spcPts val="0"/>
              </a:spcBef>
              <a:buClr>
                <a:schemeClr val="dk1"/>
              </a:buClr>
              <a:buSzPct val="100000"/>
              <a:buFont typeface="Arial"/>
              <a:buChar char="◆"/>
            </a:pPr>
            <a:r>
              <a:rPr lang="en" sz="2000"/>
              <a:t>Only supports API level 16 and above</a:t>
            </a:r>
          </a:p>
          <a:p>
            <a:pPr indent="-355600" lvl="1" marL="914400">
              <a:spcBef>
                <a:spcPts val="0"/>
              </a:spcBef>
              <a:buClr>
                <a:schemeClr val="dk1"/>
              </a:buClr>
              <a:buSzPct val="100000"/>
              <a:buFont typeface="Arial"/>
              <a:buChar char="◆"/>
            </a:pPr>
            <a:r>
              <a:rPr lang="en" sz="2000"/>
              <a:t>No support for web views (or very limited)</a:t>
            </a:r>
          </a:p>
        </p:txBody>
      </p:sp>
      <p:sp>
        <p:nvSpPr>
          <p:cNvPr id="113" name="Shape 113"/>
          <p:cNvSpPr txBox="1"/>
          <p:nvPr/>
        </p:nvSpPr>
        <p:spPr>
          <a:xfrm>
            <a:off x="457200" y="4654500"/>
            <a:ext cx="4190400" cy="489000"/>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rtl="0">
              <a:spcBef>
                <a:spcPts val="0"/>
              </a:spcBef>
              <a:buNone/>
            </a:pPr>
            <a:r>
              <a:rPr lang="en" sz="800" u="sng">
                <a:solidFill>
                  <a:schemeClr val="hlink"/>
                </a:solidFill>
                <a:hlinkClick r:id="rId3"/>
              </a:rPr>
              <a:t>http://kratinmobile.com/blog/index.php/ui-automator-review/</a:t>
            </a:r>
          </a:p>
          <a:p>
            <a:pPr>
              <a:spcBef>
                <a:spcPts val="0"/>
              </a:spcBef>
              <a:buNone/>
            </a:pPr>
            <a:r>
              <a:rPr lang="en" sz="800" u="sng">
                <a:solidFill>
                  <a:schemeClr val="hlink"/>
                </a:solidFill>
                <a:hlinkClick r:id="rId4"/>
              </a:rPr>
              <a:t>http://blogmobile.itude.com/2013/11/26/functional-testing-for-android/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UI Automator (cont.)</a:t>
            </a:r>
          </a:p>
        </p:txBody>
      </p:sp>
      <p:sp>
        <p:nvSpPr>
          <p:cNvPr id="119" name="Shape 119"/>
          <p:cNvSpPr txBox="1"/>
          <p:nvPr>
            <p:ph idx="1" type="body"/>
          </p:nvPr>
        </p:nvSpPr>
        <p:spPr>
          <a:xfrm>
            <a:off x="457200" y="1200150"/>
            <a:ext cx="8229600" cy="553200"/>
          </a:xfrm>
          <a:prstGeom prst="rect">
            <a:avLst/>
          </a:prstGeom>
        </p:spPr>
        <p:txBody>
          <a:bodyPr anchorCtr="0" anchor="t" bIns="91425" lIns="91425" rIns="91425" tIns="91425">
            <a:noAutofit/>
          </a:bodyPr>
          <a:lstStyle/>
          <a:p>
            <a:pPr rtl="0">
              <a:spcBef>
                <a:spcPts val="0"/>
              </a:spcBef>
              <a:buNone/>
            </a:pPr>
            <a:r>
              <a:rPr lang="en" sz="2000"/>
              <a:t>Source code example</a:t>
            </a:r>
          </a:p>
          <a:p>
            <a:pPr>
              <a:spcBef>
                <a:spcPts val="0"/>
              </a:spcBef>
              <a:buNone/>
            </a:pPr>
            <a:r>
              <a:t/>
            </a:r>
            <a:endParaRPr sz="2000"/>
          </a:p>
        </p:txBody>
      </p:sp>
      <p:sp>
        <p:nvSpPr>
          <p:cNvPr id="120" name="Shape 120"/>
          <p:cNvSpPr txBox="1"/>
          <p:nvPr/>
        </p:nvSpPr>
        <p:spPr>
          <a:xfrm>
            <a:off x="457200" y="1753350"/>
            <a:ext cx="4190400" cy="3244799"/>
          </a:xfrm>
          <a:prstGeom prst="rect">
            <a:avLst/>
          </a:prstGeom>
          <a:noFill/>
          <a:ln>
            <a:noFill/>
          </a:ln>
        </p:spPr>
        <p:txBody>
          <a:bodyPr anchorCtr="0" anchor="t" bIns="91425" lIns="91425" rIns="91425" tIns="91425">
            <a:noAutofit/>
          </a:bodyPr>
          <a:lstStyle/>
          <a:p>
            <a:pPr rtl="0">
              <a:lnSpc>
                <a:spcPct val="136500"/>
              </a:lnSpc>
              <a:spcBef>
                <a:spcPts val="0"/>
              </a:spcBef>
              <a:buNone/>
            </a:pPr>
            <a:r>
              <a:rPr lang="en" sz="700">
                <a:solidFill>
                  <a:srgbClr val="A71D5D"/>
                </a:solidFill>
              </a:rPr>
              <a:t>@Before</a:t>
            </a:r>
          </a:p>
          <a:p>
            <a:pPr rtl="0">
              <a:lnSpc>
                <a:spcPct val="136500"/>
              </a:lnSpc>
              <a:spcBef>
                <a:spcPts val="0"/>
              </a:spcBef>
              <a:buNone/>
            </a:pPr>
            <a:r>
              <a:rPr lang="en" sz="700">
                <a:solidFill>
                  <a:srgbClr val="333333"/>
                </a:solidFill>
              </a:rPr>
              <a:t>   </a:t>
            </a:r>
            <a:r>
              <a:rPr lang="en" sz="700">
                <a:solidFill>
                  <a:srgbClr val="A71D5D"/>
                </a:solidFill>
              </a:rPr>
              <a:t>public</a:t>
            </a:r>
            <a:r>
              <a:rPr lang="en" sz="700">
                <a:solidFill>
                  <a:srgbClr val="333333"/>
                </a:solidFill>
              </a:rPr>
              <a:t> </a:t>
            </a:r>
            <a:r>
              <a:rPr lang="en" sz="700">
                <a:solidFill>
                  <a:srgbClr val="A71D5D"/>
                </a:solidFill>
              </a:rPr>
              <a:t>void</a:t>
            </a:r>
            <a:r>
              <a:rPr lang="en" sz="700">
                <a:solidFill>
                  <a:srgbClr val="333333"/>
                </a:solidFill>
              </a:rPr>
              <a:t> </a:t>
            </a:r>
            <a:r>
              <a:rPr lang="en" sz="700">
                <a:solidFill>
                  <a:srgbClr val="795DA3"/>
                </a:solidFill>
              </a:rPr>
              <a:t>startMainActivityFromHomeScreen</a:t>
            </a:r>
            <a:r>
              <a:rPr lang="en" sz="700">
                <a:solidFill>
                  <a:srgbClr val="333333"/>
                </a:solidFill>
              </a:rPr>
              <a:t>() {</a:t>
            </a:r>
          </a:p>
          <a:p>
            <a:pPr rtl="0">
              <a:lnSpc>
                <a:spcPct val="136500"/>
              </a:lnSpc>
              <a:spcBef>
                <a:spcPts val="0"/>
              </a:spcBef>
              <a:buNone/>
            </a:pPr>
            <a:r>
              <a:rPr lang="en" sz="700">
                <a:solidFill>
                  <a:srgbClr val="333333"/>
                </a:solidFill>
              </a:rPr>
              <a:t>       </a:t>
            </a:r>
            <a:r>
              <a:rPr lang="en" sz="700">
                <a:solidFill>
                  <a:srgbClr val="969896"/>
                </a:solidFill>
              </a:rPr>
              <a:t>// Initialize UiDevice instance</a:t>
            </a:r>
          </a:p>
          <a:p>
            <a:pPr rtl="0">
              <a:lnSpc>
                <a:spcPct val="136500"/>
              </a:lnSpc>
              <a:spcBef>
                <a:spcPts val="0"/>
              </a:spcBef>
              <a:buNone/>
            </a:pPr>
            <a:r>
              <a:rPr lang="en" sz="700">
                <a:solidFill>
                  <a:srgbClr val="333333"/>
                </a:solidFill>
              </a:rPr>
              <a:t>       mDevice </a:t>
            </a:r>
            <a:r>
              <a:rPr lang="en" sz="700">
                <a:solidFill>
                  <a:srgbClr val="A71D5D"/>
                </a:solidFill>
              </a:rPr>
              <a:t>=</a:t>
            </a:r>
            <a:r>
              <a:rPr lang="en" sz="700">
                <a:solidFill>
                  <a:srgbClr val="333333"/>
                </a:solidFill>
              </a:rPr>
              <a:t> UiDevice</a:t>
            </a:r>
            <a:r>
              <a:rPr lang="en" sz="700">
                <a:solidFill>
                  <a:srgbClr val="A71D5D"/>
                </a:solidFill>
              </a:rPr>
              <a:t>.</a:t>
            </a:r>
            <a:r>
              <a:rPr lang="en" sz="700">
                <a:solidFill>
                  <a:srgbClr val="333333"/>
                </a:solidFill>
              </a:rPr>
              <a:t>getInstance(InstrumentationRegistry</a:t>
            </a:r>
            <a:r>
              <a:rPr lang="en" sz="700">
                <a:solidFill>
                  <a:srgbClr val="A71D5D"/>
                </a:solidFill>
              </a:rPr>
              <a:t>.</a:t>
            </a:r>
            <a:r>
              <a:rPr lang="en" sz="700">
                <a:solidFill>
                  <a:srgbClr val="333333"/>
                </a:solidFill>
              </a:rPr>
              <a:t>getInstrumentation());</a:t>
            </a:r>
            <a:br>
              <a:rPr lang="en" sz="700">
                <a:solidFill>
                  <a:srgbClr val="333333"/>
                </a:solidFill>
              </a:rPr>
            </a:br>
          </a:p>
          <a:p>
            <a:pPr rtl="0">
              <a:lnSpc>
                <a:spcPct val="136500"/>
              </a:lnSpc>
              <a:spcBef>
                <a:spcPts val="0"/>
              </a:spcBef>
              <a:buNone/>
            </a:pPr>
            <a:r>
              <a:rPr lang="en" sz="700">
                <a:solidFill>
                  <a:srgbClr val="333333"/>
                </a:solidFill>
              </a:rPr>
              <a:t>       </a:t>
            </a:r>
            <a:r>
              <a:rPr lang="en" sz="700">
                <a:solidFill>
                  <a:srgbClr val="969896"/>
                </a:solidFill>
              </a:rPr>
              <a:t>// Start from the home screen</a:t>
            </a:r>
          </a:p>
          <a:p>
            <a:pPr rtl="0">
              <a:lnSpc>
                <a:spcPct val="136500"/>
              </a:lnSpc>
              <a:spcBef>
                <a:spcPts val="0"/>
              </a:spcBef>
              <a:buNone/>
            </a:pPr>
            <a:r>
              <a:rPr lang="en" sz="700">
                <a:solidFill>
                  <a:srgbClr val="333333"/>
                </a:solidFill>
              </a:rPr>
              <a:t>       mDevice</a:t>
            </a:r>
            <a:r>
              <a:rPr lang="en" sz="700">
                <a:solidFill>
                  <a:srgbClr val="A71D5D"/>
                </a:solidFill>
              </a:rPr>
              <a:t>.</a:t>
            </a:r>
            <a:r>
              <a:rPr lang="en" sz="700">
                <a:solidFill>
                  <a:srgbClr val="333333"/>
                </a:solidFill>
              </a:rPr>
              <a:t>pressHome();</a:t>
            </a:r>
            <a:br>
              <a:rPr lang="en" sz="700">
                <a:solidFill>
                  <a:srgbClr val="333333"/>
                </a:solidFill>
              </a:rPr>
            </a:br>
          </a:p>
          <a:p>
            <a:pPr rtl="0">
              <a:lnSpc>
                <a:spcPct val="136500"/>
              </a:lnSpc>
              <a:spcBef>
                <a:spcPts val="0"/>
              </a:spcBef>
              <a:buNone/>
            </a:pPr>
            <a:r>
              <a:rPr lang="en" sz="700">
                <a:solidFill>
                  <a:srgbClr val="333333"/>
                </a:solidFill>
              </a:rPr>
              <a:t>       </a:t>
            </a:r>
            <a:r>
              <a:rPr lang="en" sz="700">
                <a:solidFill>
                  <a:srgbClr val="969896"/>
                </a:solidFill>
              </a:rPr>
              <a:t>// Wait for launcher</a:t>
            </a:r>
          </a:p>
          <a:p>
            <a:pPr rtl="0">
              <a:lnSpc>
                <a:spcPct val="136500"/>
              </a:lnSpc>
              <a:spcBef>
                <a:spcPts val="0"/>
              </a:spcBef>
              <a:buNone/>
            </a:pPr>
            <a:r>
              <a:rPr lang="en" sz="700">
                <a:solidFill>
                  <a:srgbClr val="333333"/>
                </a:solidFill>
              </a:rPr>
              <a:t>       </a:t>
            </a:r>
            <a:r>
              <a:rPr lang="en" sz="700">
                <a:solidFill>
                  <a:srgbClr val="A71D5D"/>
                </a:solidFill>
              </a:rPr>
              <a:t>final</a:t>
            </a:r>
            <a:r>
              <a:rPr lang="en" sz="700">
                <a:solidFill>
                  <a:srgbClr val="333333"/>
                </a:solidFill>
              </a:rPr>
              <a:t> String launcherPackage </a:t>
            </a:r>
            <a:r>
              <a:rPr lang="en" sz="700">
                <a:solidFill>
                  <a:srgbClr val="A71D5D"/>
                </a:solidFill>
              </a:rPr>
              <a:t>=</a:t>
            </a:r>
            <a:r>
              <a:rPr lang="en" sz="700">
                <a:solidFill>
                  <a:srgbClr val="333333"/>
                </a:solidFill>
              </a:rPr>
              <a:t> getLauncherPackageName();</a:t>
            </a:r>
          </a:p>
          <a:p>
            <a:pPr rtl="0">
              <a:lnSpc>
                <a:spcPct val="136500"/>
              </a:lnSpc>
              <a:spcBef>
                <a:spcPts val="0"/>
              </a:spcBef>
              <a:buNone/>
            </a:pPr>
            <a:r>
              <a:rPr lang="en" sz="700">
                <a:solidFill>
                  <a:srgbClr val="333333"/>
                </a:solidFill>
              </a:rPr>
              <a:t>       assertThat(launcherPackage, notNullValue());</a:t>
            </a:r>
          </a:p>
          <a:p>
            <a:pPr rtl="0">
              <a:lnSpc>
                <a:spcPct val="136500"/>
              </a:lnSpc>
              <a:spcBef>
                <a:spcPts val="0"/>
              </a:spcBef>
              <a:buNone/>
            </a:pPr>
            <a:r>
              <a:rPr lang="en" sz="700">
                <a:solidFill>
                  <a:srgbClr val="333333"/>
                </a:solidFill>
              </a:rPr>
              <a:t>       mDevice</a:t>
            </a:r>
            <a:r>
              <a:rPr lang="en" sz="700">
                <a:solidFill>
                  <a:srgbClr val="A71D5D"/>
                </a:solidFill>
              </a:rPr>
              <a:t>.</a:t>
            </a:r>
            <a:r>
              <a:rPr lang="en" sz="700">
                <a:solidFill>
                  <a:srgbClr val="333333"/>
                </a:solidFill>
              </a:rPr>
              <a:t>wait(Until</a:t>
            </a:r>
            <a:r>
              <a:rPr lang="en" sz="700">
                <a:solidFill>
                  <a:srgbClr val="A71D5D"/>
                </a:solidFill>
              </a:rPr>
              <a:t>.</a:t>
            </a:r>
            <a:r>
              <a:rPr lang="en" sz="700">
                <a:solidFill>
                  <a:srgbClr val="333333"/>
                </a:solidFill>
              </a:rPr>
              <a:t>hasObject(By</a:t>
            </a:r>
            <a:r>
              <a:rPr lang="en" sz="700">
                <a:solidFill>
                  <a:srgbClr val="A71D5D"/>
                </a:solidFill>
              </a:rPr>
              <a:t>.</a:t>
            </a:r>
            <a:r>
              <a:rPr lang="en" sz="700">
                <a:solidFill>
                  <a:srgbClr val="333333"/>
                </a:solidFill>
              </a:rPr>
              <a:t>pkg(launcherPackage)</a:t>
            </a:r>
            <a:r>
              <a:rPr lang="en" sz="700">
                <a:solidFill>
                  <a:srgbClr val="A71D5D"/>
                </a:solidFill>
              </a:rPr>
              <a:t>.</a:t>
            </a:r>
            <a:r>
              <a:rPr lang="en" sz="700">
                <a:solidFill>
                  <a:srgbClr val="333333"/>
                </a:solidFill>
              </a:rPr>
              <a:t>depth(</a:t>
            </a:r>
            <a:r>
              <a:rPr lang="en" sz="700">
                <a:solidFill>
                  <a:srgbClr val="0086B3"/>
                </a:solidFill>
              </a:rPr>
              <a:t>0</a:t>
            </a:r>
            <a:r>
              <a:rPr lang="en" sz="700">
                <a:solidFill>
                  <a:srgbClr val="333333"/>
                </a:solidFill>
              </a:rPr>
              <a:t>)), </a:t>
            </a:r>
            <a:r>
              <a:rPr lang="en" sz="700">
                <a:solidFill>
                  <a:srgbClr val="0086B3"/>
                </a:solidFill>
              </a:rPr>
              <a:t>LAUNCH_TIMEOUT</a:t>
            </a:r>
            <a:r>
              <a:rPr lang="en" sz="700">
                <a:solidFill>
                  <a:srgbClr val="333333"/>
                </a:solidFill>
              </a:rPr>
              <a:t>);</a:t>
            </a:r>
            <a:br>
              <a:rPr lang="en" sz="700">
                <a:solidFill>
                  <a:srgbClr val="333333"/>
                </a:solidFill>
              </a:rPr>
            </a:br>
          </a:p>
          <a:p>
            <a:pPr rtl="0">
              <a:lnSpc>
                <a:spcPct val="136500"/>
              </a:lnSpc>
              <a:spcBef>
                <a:spcPts val="0"/>
              </a:spcBef>
              <a:buNone/>
            </a:pPr>
            <a:r>
              <a:rPr lang="en" sz="700">
                <a:solidFill>
                  <a:srgbClr val="333333"/>
                </a:solidFill>
              </a:rPr>
              <a:t>       </a:t>
            </a:r>
            <a:r>
              <a:rPr lang="en" sz="700">
                <a:solidFill>
                  <a:srgbClr val="969896"/>
                </a:solidFill>
              </a:rPr>
              <a:t>// Launch the blueprint app</a:t>
            </a:r>
          </a:p>
          <a:p>
            <a:pPr rtl="0">
              <a:lnSpc>
                <a:spcPct val="136500"/>
              </a:lnSpc>
              <a:spcBef>
                <a:spcPts val="0"/>
              </a:spcBef>
              <a:buNone/>
            </a:pPr>
            <a:r>
              <a:rPr lang="en" sz="700">
                <a:solidFill>
                  <a:srgbClr val="333333"/>
                </a:solidFill>
              </a:rPr>
              <a:t>       Context context </a:t>
            </a:r>
            <a:r>
              <a:rPr lang="en" sz="700">
                <a:solidFill>
                  <a:srgbClr val="A71D5D"/>
                </a:solidFill>
              </a:rPr>
              <a:t>=</a:t>
            </a:r>
            <a:r>
              <a:rPr lang="en" sz="700">
                <a:solidFill>
                  <a:srgbClr val="333333"/>
                </a:solidFill>
              </a:rPr>
              <a:t> InstrumentationRegistry</a:t>
            </a:r>
            <a:r>
              <a:rPr lang="en" sz="700">
                <a:solidFill>
                  <a:srgbClr val="A71D5D"/>
                </a:solidFill>
              </a:rPr>
              <a:t>.</a:t>
            </a:r>
            <a:r>
              <a:rPr lang="en" sz="700">
                <a:solidFill>
                  <a:srgbClr val="333333"/>
                </a:solidFill>
              </a:rPr>
              <a:t>getContext();</a:t>
            </a:r>
          </a:p>
          <a:p>
            <a:pPr rtl="0">
              <a:lnSpc>
                <a:spcPct val="136500"/>
              </a:lnSpc>
              <a:spcBef>
                <a:spcPts val="0"/>
              </a:spcBef>
              <a:buNone/>
            </a:pPr>
            <a:r>
              <a:rPr lang="en" sz="700">
                <a:solidFill>
                  <a:srgbClr val="333333"/>
                </a:solidFill>
              </a:rPr>
              <a:t>       </a:t>
            </a:r>
            <a:r>
              <a:rPr lang="en" sz="700">
                <a:solidFill>
                  <a:srgbClr val="A71D5D"/>
                </a:solidFill>
              </a:rPr>
              <a:t>final</a:t>
            </a:r>
            <a:r>
              <a:rPr lang="en" sz="700">
                <a:solidFill>
                  <a:srgbClr val="333333"/>
                </a:solidFill>
              </a:rPr>
              <a:t> Intent intent </a:t>
            </a:r>
            <a:r>
              <a:rPr lang="en" sz="700">
                <a:solidFill>
                  <a:srgbClr val="A71D5D"/>
                </a:solidFill>
              </a:rPr>
              <a:t>=</a:t>
            </a:r>
            <a:r>
              <a:rPr lang="en" sz="700">
                <a:solidFill>
                  <a:srgbClr val="333333"/>
                </a:solidFill>
              </a:rPr>
              <a:t> context</a:t>
            </a:r>
            <a:r>
              <a:rPr lang="en" sz="700">
                <a:solidFill>
                  <a:srgbClr val="A71D5D"/>
                </a:solidFill>
              </a:rPr>
              <a:t>.</a:t>
            </a:r>
            <a:r>
              <a:rPr lang="en" sz="700">
                <a:solidFill>
                  <a:srgbClr val="333333"/>
                </a:solidFill>
              </a:rPr>
              <a:t>getPackageManager()</a:t>
            </a:r>
          </a:p>
          <a:p>
            <a:pPr rtl="0">
              <a:lnSpc>
                <a:spcPct val="136500"/>
              </a:lnSpc>
              <a:spcBef>
                <a:spcPts val="0"/>
              </a:spcBef>
              <a:buNone/>
            </a:pPr>
            <a:r>
              <a:rPr lang="en" sz="700">
                <a:solidFill>
                  <a:srgbClr val="333333"/>
                </a:solidFill>
              </a:rPr>
              <a:t>               .getLaunchIntentForPackage(</a:t>
            </a:r>
            <a:r>
              <a:rPr lang="en" sz="700">
                <a:solidFill>
                  <a:srgbClr val="0086B3"/>
                </a:solidFill>
              </a:rPr>
              <a:t>BASIC_SAMPLE_PACKAGE</a:t>
            </a:r>
            <a:r>
              <a:rPr lang="en" sz="700">
                <a:solidFill>
                  <a:srgbClr val="333333"/>
                </a:solidFill>
              </a:rPr>
              <a:t>);</a:t>
            </a:r>
          </a:p>
          <a:p>
            <a:pPr rtl="0">
              <a:lnSpc>
                <a:spcPct val="136500"/>
              </a:lnSpc>
              <a:spcBef>
                <a:spcPts val="0"/>
              </a:spcBef>
              <a:buNone/>
            </a:pPr>
            <a:r>
              <a:rPr lang="en" sz="700">
                <a:solidFill>
                  <a:srgbClr val="333333"/>
                </a:solidFill>
              </a:rPr>
              <a:t>       intent</a:t>
            </a:r>
            <a:r>
              <a:rPr lang="en" sz="700">
                <a:solidFill>
                  <a:srgbClr val="A71D5D"/>
                </a:solidFill>
              </a:rPr>
              <a:t>.</a:t>
            </a:r>
            <a:r>
              <a:rPr lang="en" sz="700">
                <a:solidFill>
                  <a:srgbClr val="333333"/>
                </a:solidFill>
              </a:rPr>
              <a:t>addFlags(Intent</a:t>
            </a:r>
            <a:r>
              <a:rPr lang="en" sz="700">
                <a:solidFill>
                  <a:srgbClr val="A71D5D"/>
                </a:solidFill>
              </a:rPr>
              <a:t>.</a:t>
            </a:r>
            <a:r>
              <a:rPr lang="en" sz="700">
                <a:solidFill>
                  <a:srgbClr val="0086B3"/>
                </a:solidFill>
              </a:rPr>
              <a:t>FLAG_ACTIVITY_CLEAR_TASK</a:t>
            </a:r>
            <a:r>
              <a:rPr lang="en" sz="700">
                <a:solidFill>
                  <a:srgbClr val="333333"/>
                </a:solidFill>
              </a:rPr>
              <a:t>);    </a:t>
            </a:r>
            <a:r>
              <a:rPr lang="en" sz="700">
                <a:solidFill>
                  <a:srgbClr val="969896"/>
                </a:solidFill>
              </a:rPr>
              <a:t>// Clear out any previous instances</a:t>
            </a:r>
          </a:p>
          <a:p>
            <a:pPr rtl="0">
              <a:lnSpc>
                <a:spcPct val="136500"/>
              </a:lnSpc>
              <a:spcBef>
                <a:spcPts val="0"/>
              </a:spcBef>
              <a:buNone/>
            </a:pPr>
            <a:r>
              <a:rPr lang="en" sz="700">
                <a:solidFill>
                  <a:srgbClr val="333333"/>
                </a:solidFill>
              </a:rPr>
              <a:t>       context</a:t>
            </a:r>
            <a:r>
              <a:rPr lang="en" sz="700">
                <a:solidFill>
                  <a:srgbClr val="A71D5D"/>
                </a:solidFill>
              </a:rPr>
              <a:t>.</a:t>
            </a:r>
            <a:r>
              <a:rPr lang="en" sz="700">
                <a:solidFill>
                  <a:srgbClr val="333333"/>
                </a:solidFill>
              </a:rPr>
              <a:t>startActivity(intent);</a:t>
            </a:r>
            <a:br>
              <a:rPr lang="en" sz="700">
                <a:solidFill>
                  <a:srgbClr val="333333"/>
                </a:solidFill>
              </a:rPr>
            </a:br>
          </a:p>
          <a:p>
            <a:pPr rtl="0">
              <a:lnSpc>
                <a:spcPct val="136500"/>
              </a:lnSpc>
              <a:spcBef>
                <a:spcPts val="0"/>
              </a:spcBef>
              <a:buNone/>
            </a:pPr>
            <a:r>
              <a:rPr lang="en" sz="700">
                <a:solidFill>
                  <a:srgbClr val="333333"/>
                </a:solidFill>
              </a:rPr>
              <a:t>       </a:t>
            </a:r>
            <a:r>
              <a:rPr lang="en" sz="700">
                <a:solidFill>
                  <a:srgbClr val="969896"/>
                </a:solidFill>
              </a:rPr>
              <a:t>// Wait for the app to appear</a:t>
            </a:r>
          </a:p>
          <a:p>
            <a:pPr rtl="0">
              <a:lnSpc>
                <a:spcPct val="136500"/>
              </a:lnSpc>
              <a:spcBef>
                <a:spcPts val="0"/>
              </a:spcBef>
              <a:buNone/>
            </a:pPr>
            <a:r>
              <a:rPr lang="en" sz="700">
                <a:solidFill>
                  <a:srgbClr val="333333"/>
                </a:solidFill>
              </a:rPr>
              <a:t>       mDevice</a:t>
            </a:r>
            <a:r>
              <a:rPr lang="en" sz="700">
                <a:solidFill>
                  <a:srgbClr val="A71D5D"/>
                </a:solidFill>
              </a:rPr>
              <a:t>.</a:t>
            </a:r>
            <a:r>
              <a:rPr lang="en" sz="700">
                <a:solidFill>
                  <a:srgbClr val="333333"/>
                </a:solidFill>
              </a:rPr>
              <a:t>wait(Until</a:t>
            </a:r>
            <a:r>
              <a:rPr lang="en" sz="700">
                <a:solidFill>
                  <a:srgbClr val="A71D5D"/>
                </a:solidFill>
              </a:rPr>
              <a:t>.</a:t>
            </a:r>
            <a:r>
              <a:rPr lang="en" sz="700">
                <a:solidFill>
                  <a:srgbClr val="333333"/>
                </a:solidFill>
              </a:rPr>
              <a:t>hasObject(By</a:t>
            </a:r>
            <a:r>
              <a:rPr lang="en" sz="700">
                <a:solidFill>
                  <a:srgbClr val="A71D5D"/>
                </a:solidFill>
              </a:rPr>
              <a:t>.</a:t>
            </a:r>
            <a:r>
              <a:rPr lang="en" sz="700">
                <a:solidFill>
                  <a:srgbClr val="333333"/>
                </a:solidFill>
              </a:rPr>
              <a:t>pkg(</a:t>
            </a:r>
            <a:r>
              <a:rPr lang="en" sz="700">
                <a:solidFill>
                  <a:srgbClr val="0086B3"/>
                </a:solidFill>
              </a:rPr>
              <a:t>BASIC_SAMPLE_PACKAGE</a:t>
            </a:r>
            <a:r>
              <a:rPr lang="en" sz="700">
                <a:solidFill>
                  <a:srgbClr val="333333"/>
                </a:solidFill>
              </a:rPr>
              <a:t>)</a:t>
            </a:r>
            <a:r>
              <a:rPr lang="en" sz="700">
                <a:solidFill>
                  <a:srgbClr val="A71D5D"/>
                </a:solidFill>
              </a:rPr>
              <a:t>.</a:t>
            </a:r>
            <a:r>
              <a:rPr lang="en" sz="700">
                <a:solidFill>
                  <a:srgbClr val="333333"/>
                </a:solidFill>
              </a:rPr>
              <a:t>depth(</a:t>
            </a:r>
            <a:r>
              <a:rPr lang="en" sz="700">
                <a:solidFill>
                  <a:srgbClr val="0086B3"/>
                </a:solidFill>
              </a:rPr>
              <a:t>0</a:t>
            </a:r>
            <a:r>
              <a:rPr lang="en" sz="700">
                <a:solidFill>
                  <a:srgbClr val="333333"/>
                </a:solidFill>
              </a:rPr>
              <a:t>)), </a:t>
            </a:r>
            <a:r>
              <a:rPr lang="en" sz="700">
                <a:solidFill>
                  <a:srgbClr val="0086B3"/>
                </a:solidFill>
              </a:rPr>
              <a:t>LAUNCH_TIMEOUT</a:t>
            </a:r>
            <a:r>
              <a:rPr lang="en" sz="700">
                <a:solidFill>
                  <a:srgbClr val="333333"/>
                </a:solidFill>
              </a:rPr>
              <a:t>);</a:t>
            </a:r>
          </a:p>
          <a:p>
            <a:pPr rtl="0">
              <a:lnSpc>
                <a:spcPct val="136500"/>
              </a:lnSpc>
              <a:spcBef>
                <a:spcPts val="0"/>
              </a:spcBef>
              <a:buNone/>
            </a:pPr>
            <a:r>
              <a:rPr lang="en" sz="700">
                <a:solidFill>
                  <a:srgbClr val="333333"/>
                </a:solidFill>
              </a:rPr>
              <a:t>   }</a:t>
            </a:r>
          </a:p>
        </p:txBody>
      </p:sp>
      <p:sp>
        <p:nvSpPr>
          <p:cNvPr id="121" name="Shape 121"/>
          <p:cNvSpPr txBox="1"/>
          <p:nvPr/>
        </p:nvSpPr>
        <p:spPr>
          <a:xfrm>
            <a:off x="5316175" y="-25"/>
            <a:ext cx="3827700" cy="5143499"/>
          </a:xfrm>
          <a:prstGeom prst="rect">
            <a:avLst/>
          </a:prstGeom>
          <a:noFill/>
          <a:ln>
            <a:noFill/>
          </a:ln>
        </p:spPr>
        <p:txBody>
          <a:bodyPr anchorCtr="0" anchor="t" bIns="91425" lIns="91425" rIns="91425" tIns="91425">
            <a:noAutofit/>
          </a:bodyPr>
          <a:lstStyle/>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A71D5D"/>
                </a:solidFill>
              </a:rPr>
              <a:t>@Test</a:t>
            </a: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A71D5D"/>
                </a:solidFill>
              </a:rPr>
              <a:t>public</a:t>
            </a:r>
            <a:r>
              <a:rPr lang="en" sz="700">
                <a:solidFill>
                  <a:srgbClr val="333333"/>
                </a:solidFill>
              </a:rPr>
              <a:t> </a:t>
            </a:r>
            <a:r>
              <a:rPr lang="en" sz="700">
                <a:solidFill>
                  <a:srgbClr val="A71D5D"/>
                </a:solidFill>
              </a:rPr>
              <a:t>void</a:t>
            </a:r>
            <a:r>
              <a:rPr lang="en" sz="700">
                <a:solidFill>
                  <a:srgbClr val="333333"/>
                </a:solidFill>
              </a:rPr>
              <a:t> </a:t>
            </a:r>
            <a:r>
              <a:rPr lang="en" sz="700">
                <a:solidFill>
                  <a:srgbClr val="795DA3"/>
                </a:solidFill>
              </a:rPr>
              <a:t>checkPreconditions</a:t>
            </a:r>
            <a:r>
              <a:rPr lang="en" sz="700">
                <a:solidFill>
                  <a:srgbClr val="333333"/>
                </a:solidFill>
              </a:rPr>
              <a:t>() {</a:t>
            </a:r>
          </a:p>
          <a:p>
            <a:pPr lvl="0" rtl="0">
              <a:lnSpc>
                <a:spcPct val="136500"/>
              </a:lnSpc>
              <a:spcBef>
                <a:spcPts val="0"/>
              </a:spcBef>
              <a:buClr>
                <a:schemeClr val="dk1"/>
              </a:buClr>
              <a:buSzPct val="157142"/>
              <a:buFont typeface="Arial"/>
              <a:buNone/>
            </a:pPr>
            <a:r>
              <a:rPr lang="en" sz="700">
                <a:solidFill>
                  <a:srgbClr val="333333"/>
                </a:solidFill>
              </a:rPr>
              <a:t>       assertThat(mDevice, notNullValue());</a:t>
            </a:r>
          </a:p>
          <a:p>
            <a:pPr lvl="0" rtl="0">
              <a:lnSpc>
                <a:spcPct val="136500"/>
              </a:lnSpc>
              <a:spcBef>
                <a:spcPts val="0"/>
              </a:spcBef>
              <a:buClr>
                <a:schemeClr val="dk1"/>
              </a:buClr>
              <a:buSzPct val="157142"/>
              <a:buFont typeface="Arial"/>
              <a:buNone/>
            </a:pPr>
            <a:r>
              <a:rPr lang="en" sz="700">
                <a:solidFill>
                  <a:srgbClr val="333333"/>
                </a:solidFill>
              </a:rPr>
              <a:t>   }</a:t>
            </a:r>
            <a:br>
              <a:rPr lang="en" sz="700">
                <a:solidFill>
                  <a:srgbClr val="333333"/>
                </a:solidFill>
              </a:rPr>
            </a:b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A71D5D"/>
                </a:solidFill>
              </a:rPr>
              <a:t>@Test</a:t>
            </a: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A71D5D"/>
                </a:solidFill>
              </a:rPr>
              <a:t>public</a:t>
            </a:r>
            <a:r>
              <a:rPr lang="en" sz="700">
                <a:solidFill>
                  <a:srgbClr val="333333"/>
                </a:solidFill>
              </a:rPr>
              <a:t> </a:t>
            </a:r>
            <a:r>
              <a:rPr lang="en" sz="700">
                <a:solidFill>
                  <a:srgbClr val="A71D5D"/>
                </a:solidFill>
              </a:rPr>
              <a:t>void</a:t>
            </a:r>
            <a:r>
              <a:rPr lang="en" sz="700">
                <a:solidFill>
                  <a:srgbClr val="333333"/>
                </a:solidFill>
              </a:rPr>
              <a:t> </a:t>
            </a:r>
            <a:r>
              <a:rPr lang="en" sz="700">
                <a:solidFill>
                  <a:srgbClr val="795DA3"/>
                </a:solidFill>
              </a:rPr>
              <a:t>testChangeText_sameActivity</a:t>
            </a:r>
            <a:r>
              <a:rPr lang="en" sz="700">
                <a:solidFill>
                  <a:srgbClr val="333333"/>
                </a:solidFill>
              </a:rPr>
              <a:t>() {</a:t>
            </a: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969896"/>
                </a:solidFill>
              </a:rPr>
              <a:t>// Type text and then press the button.</a:t>
            </a:r>
          </a:p>
          <a:p>
            <a:pPr lvl="0" rtl="0">
              <a:lnSpc>
                <a:spcPct val="136500"/>
              </a:lnSpc>
              <a:spcBef>
                <a:spcPts val="0"/>
              </a:spcBef>
              <a:buClr>
                <a:schemeClr val="dk1"/>
              </a:buClr>
              <a:buSzPct val="157142"/>
              <a:buFont typeface="Arial"/>
              <a:buNone/>
            </a:pPr>
            <a:r>
              <a:rPr lang="en" sz="700">
                <a:solidFill>
                  <a:srgbClr val="333333"/>
                </a:solidFill>
              </a:rPr>
              <a:t>       mDevice</a:t>
            </a:r>
            <a:r>
              <a:rPr lang="en" sz="700">
                <a:solidFill>
                  <a:srgbClr val="A71D5D"/>
                </a:solidFill>
              </a:rPr>
              <a:t>.</a:t>
            </a:r>
            <a:r>
              <a:rPr lang="en" sz="700">
                <a:solidFill>
                  <a:srgbClr val="333333"/>
                </a:solidFill>
              </a:rPr>
              <a:t>findObject(By</a:t>
            </a:r>
            <a:r>
              <a:rPr lang="en" sz="700">
                <a:solidFill>
                  <a:srgbClr val="A71D5D"/>
                </a:solidFill>
              </a:rPr>
              <a:t>.</a:t>
            </a:r>
            <a:r>
              <a:rPr lang="en" sz="700">
                <a:solidFill>
                  <a:srgbClr val="333333"/>
                </a:solidFill>
              </a:rPr>
              <a:t>res(</a:t>
            </a:r>
            <a:r>
              <a:rPr lang="en" sz="700">
                <a:solidFill>
                  <a:srgbClr val="0086B3"/>
                </a:solidFill>
              </a:rPr>
              <a:t>BASIC_SAMPLE_PACKAGE</a:t>
            </a:r>
            <a:r>
              <a:rPr lang="en" sz="700">
                <a:solidFill>
                  <a:srgbClr val="333333"/>
                </a:solidFill>
              </a:rPr>
              <a:t>, </a:t>
            </a:r>
            <a:r>
              <a:rPr lang="en" sz="700">
                <a:solidFill>
                  <a:srgbClr val="183691"/>
                </a:solidFill>
              </a:rPr>
              <a:t>"editTextUserInput"</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.setText(</a:t>
            </a:r>
            <a:r>
              <a:rPr lang="en" sz="700">
                <a:solidFill>
                  <a:srgbClr val="0086B3"/>
                </a:solidFill>
              </a:rPr>
              <a:t>STRING_TO_BE_TYPED</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mDevice</a:t>
            </a:r>
            <a:r>
              <a:rPr lang="en" sz="700">
                <a:solidFill>
                  <a:srgbClr val="A71D5D"/>
                </a:solidFill>
              </a:rPr>
              <a:t>.</a:t>
            </a:r>
            <a:r>
              <a:rPr lang="en" sz="700">
                <a:solidFill>
                  <a:srgbClr val="333333"/>
                </a:solidFill>
              </a:rPr>
              <a:t>findObject(By</a:t>
            </a:r>
            <a:r>
              <a:rPr lang="en" sz="700">
                <a:solidFill>
                  <a:srgbClr val="A71D5D"/>
                </a:solidFill>
              </a:rPr>
              <a:t>.</a:t>
            </a:r>
            <a:r>
              <a:rPr lang="en" sz="700">
                <a:solidFill>
                  <a:srgbClr val="333333"/>
                </a:solidFill>
              </a:rPr>
              <a:t>res(</a:t>
            </a:r>
            <a:r>
              <a:rPr lang="en" sz="700">
                <a:solidFill>
                  <a:srgbClr val="0086B3"/>
                </a:solidFill>
              </a:rPr>
              <a:t>BASIC_SAMPLE_PACKAGE</a:t>
            </a:r>
            <a:r>
              <a:rPr lang="en" sz="700">
                <a:solidFill>
                  <a:srgbClr val="333333"/>
                </a:solidFill>
              </a:rPr>
              <a:t>, </a:t>
            </a:r>
            <a:r>
              <a:rPr lang="en" sz="700">
                <a:solidFill>
                  <a:srgbClr val="183691"/>
                </a:solidFill>
              </a:rPr>
              <a:t>"changeTextBt"</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.click();</a:t>
            </a:r>
            <a:br>
              <a:rPr lang="en" sz="700">
                <a:solidFill>
                  <a:srgbClr val="333333"/>
                </a:solidFill>
              </a:rPr>
            </a:b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969896"/>
                </a:solidFill>
              </a:rPr>
              <a:t>// Verify the test is displayed in the Ui</a:t>
            </a:r>
          </a:p>
          <a:p>
            <a:pPr lvl="0" rtl="0">
              <a:lnSpc>
                <a:spcPct val="136500"/>
              </a:lnSpc>
              <a:spcBef>
                <a:spcPts val="0"/>
              </a:spcBef>
              <a:buClr>
                <a:schemeClr val="dk1"/>
              </a:buClr>
              <a:buSzPct val="157142"/>
              <a:buFont typeface="Arial"/>
              <a:buNone/>
            </a:pPr>
            <a:r>
              <a:rPr lang="en" sz="700">
                <a:solidFill>
                  <a:srgbClr val="333333"/>
                </a:solidFill>
              </a:rPr>
              <a:t>       UiObject2 changedText </a:t>
            </a:r>
            <a:r>
              <a:rPr lang="en" sz="700">
                <a:solidFill>
                  <a:srgbClr val="A71D5D"/>
                </a:solidFill>
              </a:rPr>
              <a:t>=</a:t>
            </a:r>
            <a:r>
              <a:rPr lang="en" sz="700">
                <a:solidFill>
                  <a:srgbClr val="333333"/>
                </a:solidFill>
              </a:rPr>
              <a:t> mDevice</a:t>
            </a:r>
          </a:p>
          <a:p>
            <a:pPr lvl="0" rtl="0">
              <a:lnSpc>
                <a:spcPct val="136500"/>
              </a:lnSpc>
              <a:spcBef>
                <a:spcPts val="0"/>
              </a:spcBef>
              <a:buClr>
                <a:schemeClr val="dk1"/>
              </a:buClr>
              <a:buSzPct val="157142"/>
              <a:buFont typeface="Arial"/>
              <a:buNone/>
            </a:pPr>
            <a:r>
              <a:rPr lang="en" sz="700">
                <a:solidFill>
                  <a:srgbClr val="333333"/>
                </a:solidFill>
              </a:rPr>
              <a:t>               .wait(Until</a:t>
            </a:r>
            <a:r>
              <a:rPr lang="en" sz="700">
                <a:solidFill>
                  <a:srgbClr val="A71D5D"/>
                </a:solidFill>
              </a:rPr>
              <a:t>.</a:t>
            </a:r>
            <a:r>
              <a:rPr lang="en" sz="700">
                <a:solidFill>
                  <a:srgbClr val="333333"/>
                </a:solidFill>
              </a:rPr>
              <a:t>findObject(By</a:t>
            </a:r>
            <a:r>
              <a:rPr lang="en" sz="700">
                <a:solidFill>
                  <a:srgbClr val="A71D5D"/>
                </a:solidFill>
              </a:rPr>
              <a:t>.</a:t>
            </a:r>
            <a:r>
              <a:rPr lang="en" sz="700">
                <a:solidFill>
                  <a:srgbClr val="333333"/>
                </a:solidFill>
              </a:rPr>
              <a:t>res(</a:t>
            </a:r>
            <a:r>
              <a:rPr lang="en" sz="700">
                <a:solidFill>
                  <a:srgbClr val="0086B3"/>
                </a:solidFill>
              </a:rPr>
              <a:t>BASIC_SAMPLE_PACKAGE</a:t>
            </a:r>
            <a:r>
              <a:rPr lang="en" sz="700">
                <a:solidFill>
                  <a:srgbClr val="333333"/>
                </a:solidFill>
              </a:rPr>
              <a:t>, </a:t>
            </a:r>
            <a:r>
              <a:rPr lang="en" sz="700">
                <a:solidFill>
                  <a:srgbClr val="183691"/>
                </a:solidFill>
              </a:rPr>
              <a:t>"textToBeChanged"</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0086B3"/>
                </a:solidFill>
              </a:rPr>
              <a:t>500</a:t>
            </a:r>
            <a:r>
              <a:rPr lang="en" sz="700">
                <a:solidFill>
                  <a:srgbClr val="333333"/>
                </a:solidFill>
              </a:rPr>
              <a:t> </a:t>
            </a:r>
            <a:r>
              <a:rPr lang="en" sz="700">
                <a:solidFill>
                  <a:srgbClr val="969896"/>
                </a:solidFill>
              </a:rPr>
              <a:t>/* wait 500ms */</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assertThat(changedText</a:t>
            </a:r>
            <a:r>
              <a:rPr lang="en" sz="700">
                <a:solidFill>
                  <a:srgbClr val="A71D5D"/>
                </a:solidFill>
              </a:rPr>
              <a:t>.</a:t>
            </a:r>
            <a:r>
              <a:rPr lang="en" sz="700">
                <a:solidFill>
                  <a:srgbClr val="333333"/>
                </a:solidFill>
              </a:rPr>
              <a:t>getText(), is(equalTo(</a:t>
            </a:r>
            <a:r>
              <a:rPr lang="en" sz="700">
                <a:solidFill>
                  <a:srgbClr val="0086B3"/>
                </a:solidFill>
              </a:rPr>
              <a:t>STRING_TO_BE_TYPED</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a:t>
            </a:r>
          </a:p>
          <a:p>
            <a:pPr lvl="0" rtl="0">
              <a:lnSpc>
                <a:spcPct val="136500"/>
              </a:lnSpc>
              <a:spcBef>
                <a:spcPts val="0"/>
              </a:spcBef>
              <a:buClr>
                <a:schemeClr val="dk1"/>
              </a:buClr>
              <a:buFont typeface="Arial"/>
              <a:buNone/>
            </a:pPr>
            <a:r>
              <a:t/>
            </a:r>
            <a:endParaRPr sz="700">
              <a:solidFill>
                <a:srgbClr val="333333"/>
              </a:solidFill>
            </a:endParaRP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A71D5D"/>
                </a:solidFill>
              </a:rPr>
              <a:t>@Test</a:t>
            </a: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A71D5D"/>
                </a:solidFill>
              </a:rPr>
              <a:t>public</a:t>
            </a:r>
            <a:r>
              <a:rPr lang="en" sz="700">
                <a:solidFill>
                  <a:srgbClr val="333333"/>
                </a:solidFill>
              </a:rPr>
              <a:t> </a:t>
            </a:r>
            <a:r>
              <a:rPr lang="en" sz="700">
                <a:solidFill>
                  <a:srgbClr val="A71D5D"/>
                </a:solidFill>
              </a:rPr>
              <a:t>void</a:t>
            </a:r>
            <a:r>
              <a:rPr lang="en" sz="700">
                <a:solidFill>
                  <a:srgbClr val="333333"/>
                </a:solidFill>
              </a:rPr>
              <a:t> </a:t>
            </a:r>
            <a:r>
              <a:rPr lang="en" sz="700">
                <a:solidFill>
                  <a:srgbClr val="795DA3"/>
                </a:solidFill>
              </a:rPr>
              <a:t>testChangeText_newActivity</a:t>
            </a:r>
            <a:r>
              <a:rPr lang="en" sz="700">
                <a:solidFill>
                  <a:srgbClr val="333333"/>
                </a:solidFill>
              </a:rPr>
              <a:t>() {</a:t>
            </a: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969896"/>
                </a:solidFill>
              </a:rPr>
              <a:t>// Type text and then press the button.</a:t>
            </a:r>
          </a:p>
          <a:p>
            <a:pPr lvl="0" rtl="0">
              <a:lnSpc>
                <a:spcPct val="136500"/>
              </a:lnSpc>
              <a:spcBef>
                <a:spcPts val="0"/>
              </a:spcBef>
              <a:buClr>
                <a:schemeClr val="dk1"/>
              </a:buClr>
              <a:buSzPct val="157142"/>
              <a:buFont typeface="Arial"/>
              <a:buNone/>
            </a:pPr>
            <a:r>
              <a:rPr lang="en" sz="700">
                <a:solidFill>
                  <a:srgbClr val="333333"/>
                </a:solidFill>
              </a:rPr>
              <a:t>       mDevice</a:t>
            </a:r>
            <a:r>
              <a:rPr lang="en" sz="700">
                <a:solidFill>
                  <a:srgbClr val="A71D5D"/>
                </a:solidFill>
              </a:rPr>
              <a:t>.</a:t>
            </a:r>
            <a:r>
              <a:rPr lang="en" sz="700">
                <a:solidFill>
                  <a:srgbClr val="333333"/>
                </a:solidFill>
              </a:rPr>
              <a:t>findObject(By</a:t>
            </a:r>
            <a:r>
              <a:rPr lang="en" sz="700">
                <a:solidFill>
                  <a:srgbClr val="A71D5D"/>
                </a:solidFill>
              </a:rPr>
              <a:t>.</a:t>
            </a:r>
            <a:r>
              <a:rPr lang="en" sz="700">
                <a:solidFill>
                  <a:srgbClr val="333333"/>
                </a:solidFill>
              </a:rPr>
              <a:t>res(</a:t>
            </a:r>
            <a:r>
              <a:rPr lang="en" sz="700">
                <a:solidFill>
                  <a:srgbClr val="0086B3"/>
                </a:solidFill>
              </a:rPr>
              <a:t>BASIC_SAMPLE_PACKAGE</a:t>
            </a:r>
            <a:r>
              <a:rPr lang="en" sz="700">
                <a:solidFill>
                  <a:srgbClr val="333333"/>
                </a:solidFill>
              </a:rPr>
              <a:t>, </a:t>
            </a:r>
            <a:r>
              <a:rPr lang="en" sz="700">
                <a:solidFill>
                  <a:srgbClr val="183691"/>
                </a:solidFill>
              </a:rPr>
              <a:t>"editTextUserInput"</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.setText(</a:t>
            </a:r>
            <a:r>
              <a:rPr lang="en" sz="700">
                <a:solidFill>
                  <a:srgbClr val="0086B3"/>
                </a:solidFill>
              </a:rPr>
              <a:t>STRING_TO_BE_TYPED</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mDevice</a:t>
            </a:r>
            <a:r>
              <a:rPr lang="en" sz="700">
                <a:solidFill>
                  <a:srgbClr val="A71D5D"/>
                </a:solidFill>
              </a:rPr>
              <a:t>.</a:t>
            </a:r>
            <a:r>
              <a:rPr lang="en" sz="700">
                <a:solidFill>
                  <a:srgbClr val="333333"/>
                </a:solidFill>
              </a:rPr>
              <a:t>findObject(By</a:t>
            </a:r>
            <a:r>
              <a:rPr lang="en" sz="700">
                <a:solidFill>
                  <a:srgbClr val="A71D5D"/>
                </a:solidFill>
              </a:rPr>
              <a:t>.</a:t>
            </a:r>
            <a:r>
              <a:rPr lang="en" sz="700">
                <a:solidFill>
                  <a:srgbClr val="333333"/>
                </a:solidFill>
              </a:rPr>
              <a:t>res(</a:t>
            </a:r>
            <a:r>
              <a:rPr lang="en" sz="700">
                <a:solidFill>
                  <a:srgbClr val="0086B3"/>
                </a:solidFill>
              </a:rPr>
              <a:t>BASIC_SAMPLE_PACKAGE</a:t>
            </a:r>
            <a:r>
              <a:rPr lang="en" sz="700">
                <a:solidFill>
                  <a:srgbClr val="333333"/>
                </a:solidFill>
              </a:rPr>
              <a:t>, </a:t>
            </a:r>
            <a:r>
              <a:rPr lang="en" sz="700">
                <a:solidFill>
                  <a:srgbClr val="183691"/>
                </a:solidFill>
              </a:rPr>
              <a:t>"activityChangeTextBtn"</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.click();</a:t>
            </a:r>
            <a:br>
              <a:rPr lang="en" sz="700">
                <a:solidFill>
                  <a:srgbClr val="333333"/>
                </a:solidFill>
              </a:rPr>
            </a:b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969896"/>
                </a:solidFill>
              </a:rPr>
              <a:t>// Verify the test is displayed in the Ui</a:t>
            </a:r>
          </a:p>
          <a:p>
            <a:pPr lvl="0" rtl="0">
              <a:lnSpc>
                <a:spcPct val="136500"/>
              </a:lnSpc>
              <a:spcBef>
                <a:spcPts val="0"/>
              </a:spcBef>
              <a:buClr>
                <a:schemeClr val="dk1"/>
              </a:buClr>
              <a:buSzPct val="157142"/>
              <a:buFont typeface="Arial"/>
              <a:buNone/>
            </a:pPr>
            <a:r>
              <a:rPr lang="en" sz="700">
                <a:solidFill>
                  <a:srgbClr val="333333"/>
                </a:solidFill>
              </a:rPr>
              <a:t>       UiObject2 changedText </a:t>
            </a:r>
            <a:r>
              <a:rPr lang="en" sz="700">
                <a:solidFill>
                  <a:srgbClr val="A71D5D"/>
                </a:solidFill>
              </a:rPr>
              <a:t>=</a:t>
            </a:r>
            <a:r>
              <a:rPr lang="en" sz="700">
                <a:solidFill>
                  <a:srgbClr val="333333"/>
                </a:solidFill>
              </a:rPr>
              <a:t> mDevice</a:t>
            </a:r>
          </a:p>
          <a:p>
            <a:pPr lvl="0" rtl="0">
              <a:lnSpc>
                <a:spcPct val="136500"/>
              </a:lnSpc>
              <a:spcBef>
                <a:spcPts val="0"/>
              </a:spcBef>
              <a:buClr>
                <a:schemeClr val="dk1"/>
              </a:buClr>
              <a:buSzPct val="157142"/>
              <a:buFont typeface="Arial"/>
              <a:buNone/>
            </a:pPr>
            <a:r>
              <a:rPr lang="en" sz="700">
                <a:solidFill>
                  <a:srgbClr val="333333"/>
                </a:solidFill>
              </a:rPr>
              <a:t>               .wait(Until</a:t>
            </a:r>
            <a:r>
              <a:rPr lang="en" sz="700">
                <a:solidFill>
                  <a:srgbClr val="A71D5D"/>
                </a:solidFill>
              </a:rPr>
              <a:t>.</a:t>
            </a:r>
            <a:r>
              <a:rPr lang="en" sz="700">
                <a:solidFill>
                  <a:srgbClr val="333333"/>
                </a:solidFill>
              </a:rPr>
              <a:t>findObject(By</a:t>
            </a:r>
            <a:r>
              <a:rPr lang="en" sz="700">
                <a:solidFill>
                  <a:srgbClr val="A71D5D"/>
                </a:solidFill>
              </a:rPr>
              <a:t>.</a:t>
            </a:r>
            <a:r>
              <a:rPr lang="en" sz="700">
                <a:solidFill>
                  <a:srgbClr val="333333"/>
                </a:solidFill>
              </a:rPr>
              <a:t>res(</a:t>
            </a:r>
            <a:r>
              <a:rPr lang="en" sz="700">
                <a:solidFill>
                  <a:srgbClr val="0086B3"/>
                </a:solidFill>
              </a:rPr>
              <a:t>BASIC_SAMPLE_PACKAGE</a:t>
            </a:r>
            <a:r>
              <a:rPr lang="en" sz="700">
                <a:solidFill>
                  <a:srgbClr val="333333"/>
                </a:solidFill>
              </a:rPr>
              <a:t>, </a:t>
            </a:r>
            <a:r>
              <a:rPr lang="en" sz="700">
                <a:solidFill>
                  <a:srgbClr val="183691"/>
                </a:solidFill>
              </a:rPr>
              <a:t>"show_text_view"</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a:t>
            </a:r>
            <a:r>
              <a:rPr lang="en" sz="700">
                <a:solidFill>
                  <a:srgbClr val="0086B3"/>
                </a:solidFill>
              </a:rPr>
              <a:t>500</a:t>
            </a:r>
            <a:r>
              <a:rPr lang="en" sz="700">
                <a:solidFill>
                  <a:srgbClr val="333333"/>
                </a:solidFill>
              </a:rPr>
              <a:t> </a:t>
            </a:r>
            <a:r>
              <a:rPr lang="en" sz="700">
                <a:solidFill>
                  <a:srgbClr val="969896"/>
                </a:solidFill>
              </a:rPr>
              <a:t>/* wait 500ms */</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assertThat(changedText</a:t>
            </a:r>
            <a:r>
              <a:rPr lang="en" sz="700">
                <a:solidFill>
                  <a:srgbClr val="A71D5D"/>
                </a:solidFill>
              </a:rPr>
              <a:t>.</a:t>
            </a:r>
            <a:r>
              <a:rPr lang="en" sz="700">
                <a:solidFill>
                  <a:srgbClr val="333333"/>
                </a:solidFill>
              </a:rPr>
              <a:t>getText(), is(equalTo(</a:t>
            </a:r>
            <a:r>
              <a:rPr lang="en" sz="700">
                <a:solidFill>
                  <a:srgbClr val="0086B3"/>
                </a:solidFill>
              </a:rPr>
              <a:t>STRING_TO_BE_TYPED</a:t>
            </a:r>
            <a:r>
              <a:rPr lang="en" sz="700">
                <a:solidFill>
                  <a:srgbClr val="333333"/>
                </a:solidFill>
              </a:rPr>
              <a:t>)));</a:t>
            </a:r>
          </a:p>
          <a:p>
            <a:pPr lvl="0" rtl="0">
              <a:lnSpc>
                <a:spcPct val="136500"/>
              </a:lnSpc>
              <a:spcBef>
                <a:spcPts val="0"/>
              </a:spcBef>
              <a:buClr>
                <a:schemeClr val="dk1"/>
              </a:buClr>
              <a:buSzPct val="157142"/>
              <a:buFont typeface="Arial"/>
              <a:buNone/>
            </a:pPr>
            <a:r>
              <a:rPr lang="en" sz="700">
                <a:solidFill>
                  <a:srgbClr val="333333"/>
                </a:solidFill>
              </a:rPr>
              <a:t>   }</a:t>
            </a:r>
          </a:p>
          <a:p>
            <a:pPr lvl="0" rtl="0">
              <a:spcBef>
                <a:spcPts val="0"/>
              </a:spcBef>
              <a:buClr>
                <a:schemeClr val="dk1"/>
              </a:buClr>
              <a:buFont typeface="Arial"/>
              <a:buNone/>
            </a:pPr>
            <a:r>
              <a:t/>
            </a:r>
            <a:endParaRPr sz="700">
              <a:solidFill>
                <a:schemeClr val="dk1"/>
              </a:solidFill>
            </a:endParaRPr>
          </a:p>
          <a:p>
            <a:pPr>
              <a:spcBef>
                <a:spcPts val="0"/>
              </a:spcBef>
              <a:buNone/>
            </a:pPr>
            <a:r>
              <a:t/>
            </a:r>
            <a:endParaRPr sz="7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Arial"/>
              <a:buChar char="●"/>
            </a:pPr>
            <a:r>
              <a:rPr lang="en">
                <a:solidFill>
                  <a:srgbClr val="F3F3F3"/>
                </a:solidFill>
              </a:rPr>
              <a:t>Android testing framework (pros and cons)</a:t>
            </a:r>
          </a:p>
          <a:p>
            <a:pPr indent="-419100" lvl="0" marL="457200" rtl="0">
              <a:spcBef>
                <a:spcPts val="0"/>
              </a:spcBef>
              <a:buClr>
                <a:srgbClr val="000000"/>
              </a:buClr>
              <a:buSzPct val="100000"/>
              <a:buFont typeface="Arial"/>
              <a:buChar char="●"/>
            </a:pPr>
            <a:r>
              <a:rPr lang="en">
                <a:solidFill>
                  <a:srgbClr val="000000"/>
                </a:solidFill>
              </a:rPr>
              <a:t>Espresso</a:t>
            </a:r>
          </a:p>
          <a:p>
            <a:pPr indent="-419100" lvl="0" marL="457200" rtl="0">
              <a:spcBef>
                <a:spcPts val="0"/>
              </a:spcBef>
              <a:buClr>
                <a:srgbClr val="EFEFEF"/>
              </a:buClr>
              <a:buSzPct val="100000"/>
              <a:buFont typeface="Arial"/>
              <a:buChar char="●"/>
            </a:pPr>
            <a:r>
              <a:rPr lang="en">
                <a:solidFill>
                  <a:srgbClr val="EFEFEF"/>
                </a:solidFill>
              </a:rPr>
              <a:t>How to set up</a:t>
            </a:r>
          </a:p>
          <a:p>
            <a:pPr indent="-419100" lvl="0" marL="457200" rtl="0">
              <a:spcBef>
                <a:spcPts val="0"/>
              </a:spcBef>
              <a:buClr>
                <a:srgbClr val="F3F3F3"/>
              </a:buClr>
              <a:buSzPct val="100000"/>
              <a:buFont typeface="Arial"/>
              <a:buChar char="●"/>
            </a:pPr>
            <a:r>
              <a:rPr lang="en">
                <a:solidFill>
                  <a:srgbClr val="F3F3F3"/>
                </a:solidFill>
              </a:rPr>
              <a:t>How to use</a:t>
            </a:r>
          </a:p>
          <a:p>
            <a:pPr indent="-419100" lvl="0" marL="457200" rtl="0">
              <a:spcBef>
                <a:spcPts val="0"/>
              </a:spcBef>
              <a:buClr>
                <a:srgbClr val="F3F3F3"/>
              </a:buClr>
              <a:buSzPct val="100000"/>
              <a:buFont typeface="Arial"/>
              <a:buChar char="●"/>
            </a:pPr>
            <a:r>
              <a:rPr lang="en">
                <a:solidFill>
                  <a:srgbClr val="F3F3F3"/>
                </a:solidFill>
              </a:rPr>
              <a:t>Demo</a:t>
            </a:r>
          </a:p>
          <a:p>
            <a:pPr indent="-419100" lvl="0" marL="457200" rtl="0">
              <a:spcBef>
                <a:spcPts val="0"/>
              </a:spcBef>
              <a:buClr>
                <a:srgbClr val="F3F3F3"/>
              </a:buClr>
              <a:buSzPct val="100000"/>
              <a:buFont typeface="Arial"/>
              <a:buChar char="●"/>
            </a:pPr>
            <a:r>
              <a:rPr lang="en">
                <a:solidFill>
                  <a:srgbClr val="F3F3F3"/>
                </a:solidFill>
              </a:rPr>
              <a:t>Conclusion</a:t>
            </a:r>
          </a:p>
          <a:p>
            <a:pPr indent="-419100" lvl="0" marL="457200" rtl="0">
              <a:spcBef>
                <a:spcPts val="0"/>
              </a:spcBef>
              <a:buClr>
                <a:srgbClr val="F3F3F3"/>
              </a:buClr>
              <a:buSzPct val="100000"/>
              <a:buFont typeface="Arial"/>
              <a:buChar char="●"/>
            </a:pPr>
            <a:r>
              <a:rPr lang="en">
                <a:solidFill>
                  <a:srgbClr val="F3F3F3"/>
                </a:solidFill>
              </a:rPr>
              <a:t>Q&amp;A</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Espresso</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Background</a:t>
            </a:r>
          </a:p>
          <a:p>
            <a:pPr indent="-355600" lvl="1" marL="914400" rtl="0">
              <a:spcBef>
                <a:spcPts val="0"/>
              </a:spcBef>
              <a:buClr>
                <a:schemeClr val="dk1"/>
              </a:buClr>
              <a:buSzPct val="100000"/>
              <a:buFont typeface="Courier New"/>
              <a:buChar char="o"/>
            </a:pPr>
            <a:r>
              <a:rPr lang="en" sz="2000"/>
              <a:t>Developed by Google and released in 2013 GTAC</a:t>
            </a:r>
          </a:p>
          <a:p>
            <a:pPr indent="-355600" lvl="1" marL="914400" rtl="0">
              <a:spcBef>
                <a:spcPts val="0"/>
              </a:spcBef>
              <a:buClr>
                <a:schemeClr val="dk1"/>
              </a:buClr>
              <a:buSzPct val="100000"/>
              <a:buFont typeface="Courier New"/>
              <a:buChar char="o"/>
            </a:pPr>
            <a:r>
              <a:rPr lang="en" sz="2000"/>
              <a:t>A thin layer on top of Android Instrumentation (600 lines of codes)</a:t>
            </a:r>
          </a:p>
          <a:p>
            <a:pPr indent="-355600" lvl="0" marL="457200" rtl="0">
              <a:spcBef>
                <a:spcPts val="0"/>
              </a:spcBef>
              <a:buClr>
                <a:schemeClr val="dk1"/>
              </a:buClr>
              <a:buSzPct val="100000"/>
              <a:buFont typeface="Arial"/>
              <a:buChar char="●"/>
            </a:pPr>
            <a:r>
              <a:rPr lang="en" sz="2000"/>
              <a:t>Target audience</a:t>
            </a:r>
          </a:p>
          <a:p>
            <a:pPr indent="-355600" lvl="1" marL="914400" rtl="0">
              <a:spcBef>
                <a:spcPts val="0"/>
              </a:spcBef>
              <a:buClr>
                <a:schemeClr val="dk1"/>
              </a:buClr>
              <a:buSzPct val="100000"/>
              <a:buFont typeface="Courier New"/>
              <a:buChar char="o"/>
            </a:pPr>
            <a:r>
              <a:rPr lang="en" sz="2000"/>
              <a:t>Developers who believe that automated testing is an integral part of the development life-cycle.</a:t>
            </a:r>
          </a:p>
          <a:p>
            <a:pPr indent="-355600" lvl="1" marL="914400" rtl="0">
              <a:spcBef>
                <a:spcPts val="0"/>
              </a:spcBef>
              <a:buClr>
                <a:schemeClr val="dk1"/>
              </a:buClr>
              <a:buSzPct val="100000"/>
              <a:buFont typeface="Courier New"/>
              <a:buChar char="o"/>
            </a:pPr>
            <a:r>
              <a:rPr lang="en" sz="2000"/>
              <a:t>Though it can be used for black-box testing, Espresso’s full power is unlocked by those who are familiar codebase.</a:t>
            </a:r>
          </a:p>
          <a:p>
            <a:pPr lvl="0">
              <a:spcBef>
                <a:spcPts val="0"/>
              </a:spcBef>
              <a:buNone/>
            </a:pPr>
            <a:r>
              <a:t/>
            </a:r>
            <a:endParaRPr sz="20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Espresso (cont.)</a:t>
            </a:r>
          </a:p>
        </p:txBody>
      </p:sp>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Feature</a:t>
            </a:r>
          </a:p>
          <a:p>
            <a:pPr indent="-355600" lvl="1" marL="914400" rtl="0">
              <a:spcBef>
                <a:spcPts val="0"/>
              </a:spcBef>
              <a:buClr>
                <a:schemeClr val="dk1"/>
              </a:buClr>
              <a:buSzPct val="100000"/>
              <a:buFont typeface="Courier New"/>
              <a:buChar char="o"/>
            </a:pPr>
            <a:r>
              <a:rPr lang="en" sz="2000"/>
              <a:t>Easy to deployment, easy to learn</a:t>
            </a:r>
          </a:p>
          <a:p>
            <a:pPr indent="-355600" lvl="1" marL="914400" rtl="0">
              <a:spcBef>
                <a:spcPts val="0"/>
              </a:spcBef>
              <a:buClr>
                <a:schemeClr val="dk1"/>
              </a:buClr>
              <a:buSzPct val="100000"/>
              <a:buFont typeface="Courier New"/>
              <a:buChar char="o"/>
            </a:pPr>
            <a:r>
              <a:rPr lang="en" sz="2000"/>
              <a:t>Predictable</a:t>
            </a:r>
          </a:p>
          <a:p>
            <a:pPr indent="-355600" lvl="1" marL="914400" rtl="0">
              <a:spcBef>
                <a:spcPts val="0"/>
              </a:spcBef>
              <a:buClr>
                <a:schemeClr val="dk1"/>
              </a:buClr>
              <a:buSzPct val="100000"/>
              <a:buFont typeface="Courier New"/>
              <a:buChar char="o"/>
            </a:pPr>
            <a:r>
              <a:rPr lang="en" sz="2000"/>
              <a:t>Open-source</a:t>
            </a:r>
          </a:p>
          <a:p>
            <a:pPr indent="-355600" lvl="1" marL="914400" rtl="0">
              <a:spcBef>
                <a:spcPts val="0"/>
              </a:spcBef>
              <a:buClr>
                <a:schemeClr val="dk1"/>
              </a:buClr>
              <a:buSzPct val="100000"/>
              <a:buFont typeface="Courier New"/>
              <a:buChar char="o"/>
            </a:pPr>
            <a:r>
              <a:rPr lang="en" sz="2000"/>
              <a:t>Test like a user</a:t>
            </a:r>
          </a:p>
          <a:p>
            <a:pPr indent="-355600" lvl="1" marL="914400" rtl="0">
              <a:spcBef>
                <a:spcPts val="0"/>
              </a:spcBef>
              <a:buClr>
                <a:schemeClr val="dk1"/>
              </a:buClr>
              <a:buSzPct val="100000"/>
              <a:buFont typeface="Courier New"/>
              <a:buChar char="o"/>
            </a:pPr>
            <a:r>
              <a:rPr lang="en" sz="2000"/>
              <a:t>No more waits, syncs, sleeps and polls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5320150" y="0"/>
            <a:ext cx="3823849" cy="5143499"/>
          </a:xfrm>
          <a:prstGeom prst="rect">
            <a:avLst/>
          </a:prstGeom>
          <a:noFill/>
          <a:ln>
            <a:noFill/>
          </a:ln>
        </p:spPr>
      </p:pic>
      <p:sp>
        <p:nvSpPr>
          <p:cNvPr id="145" name="Shape 14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Espresso</a:t>
            </a:r>
          </a:p>
        </p:txBody>
      </p:sp>
      <p:sp>
        <p:nvSpPr>
          <p:cNvPr id="146" name="Shape 14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Pros:</a:t>
            </a:r>
          </a:p>
          <a:p>
            <a:pPr indent="-355600" lvl="1" marL="914400" rtl="0">
              <a:spcBef>
                <a:spcPts val="0"/>
              </a:spcBef>
              <a:buClr>
                <a:schemeClr val="dk1"/>
              </a:buClr>
              <a:buSzPct val="100000"/>
              <a:buFont typeface="Arial"/>
              <a:buChar char="◆"/>
            </a:pPr>
            <a:r>
              <a:rPr lang="en" sz="2000"/>
              <a:t>Supports API level 8 and above</a:t>
            </a:r>
          </a:p>
          <a:p>
            <a:pPr indent="-355600" lvl="1" marL="914400" rtl="0">
              <a:spcBef>
                <a:spcPts val="0"/>
              </a:spcBef>
              <a:buClr>
                <a:schemeClr val="dk1"/>
              </a:buClr>
              <a:buSzPct val="100000"/>
              <a:buFont typeface="Arial"/>
              <a:buChar char="◆"/>
            </a:pPr>
            <a:r>
              <a:rPr lang="en" sz="2000"/>
              <a:t>UI thread synchronisation</a:t>
            </a:r>
          </a:p>
          <a:p>
            <a:pPr indent="-355600" lvl="1" marL="914400" rtl="0">
              <a:spcBef>
                <a:spcPts val="0"/>
              </a:spcBef>
              <a:buClr>
                <a:schemeClr val="dk1"/>
              </a:buClr>
              <a:buSzPct val="100000"/>
              <a:buFont typeface="Arial"/>
              <a:buChar char="◆"/>
            </a:pPr>
            <a:r>
              <a:rPr lang="en" sz="2000"/>
              <a:t>Use of Hamcrest matchers (custom matcher)</a:t>
            </a:r>
          </a:p>
          <a:p>
            <a:pPr indent="-355600" lvl="0" marL="457200" rtl="0">
              <a:spcBef>
                <a:spcPts val="0"/>
              </a:spcBef>
              <a:buClr>
                <a:schemeClr val="dk1"/>
              </a:buClr>
              <a:buSzPct val="100000"/>
              <a:buFont typeface="Arial"/>
              <a:buChar char="➔"/>
            </a:pPr>
            <a:r>
              <a:rPr lang="en" sz="2000"/>
              <a:t>Cons:</a:t>
            </a:r>
          </a:p>
          <a:p>
            <a:pPr indent="-355600" lvl="1" marL="914400" rtl="0">
              <a:spcBef>
                <a:spcPts val="0"/>
              </a:spcBef>
              <a:buClr>
                <a:schemeClr val="dk1"/>
              </a:buClr>
              <a:buSzPct val="100000"/>
              <a:buFont typeface="Arial"/>
              <a:buChar char="◆"/>
            </a:pPr>
            <a:r>
              <a:rPr lang="en" sz="2000"/>
              <a:t>Only test one application</a:t>
            </a:r>
          </a:p>
          <a:p>
            <a:pPr indent="-355600" lvl="1" marL="914400" rtl="0">
              <a:spcBef>
                <a:spcPts val="0"/>
              </a:spcBef>
              <a:buClr>
                <a:schemeClr val="dk1"/>
              </a:buClr>
              <a:buSzPct val="100000"/>
              <a:buFont typeface="Arial"/>
              <a:buChar char="◆"/>
            </a:pPr>
            <a:r>
              <a:rPr lang="en" sz="2000"/>
              <a:t>No support for web views</a:t>
            </a:r>
          </a:p>
        </p:txBody>
      </p:sp>
      <p:sp>
        <p:nvSpPr>
          <p:cNvPr id="147" name="Shape 147"/>
          <p:cNvSpPr txBox="1"/>
          <p:nvPr/>
        </p:nvSpPr>
        <p:spPr>
          <a:xfrm>
            <a:off x="457200" y="4706400"/>
            <a:ext cx="5377500" cy="437099"/>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rtl="0">
              <a:spcBef>
                <a:spcPts val="0"/>
              </a:spcBef>
              <a:buNone/>
            </a:pPr>
            <a:r>
              <a:rPr lang="en" sz="800" u="sng">
                <a:solidFill>
                  <a:schemeClr val="hlink"/>
                </a:solidFill>
                <a:hlinkClick r:id="rId4"/>
              </a:rPr>
              <a:t>http://stackoverflow.com/questions/18271474/robolectric-vs-android-test-framework</a:t>
            </a:r>
          </a:p>
          <a:p>
            <a:pPr>
              <a:spcBef>
                <a:spcPts val="0"/>
              </a:spcBef>
              <a:buNone/>
            </a:pPr>
            <a:r>
              <a:rPr lang="en" sz="800" u="sng">
                <a:solidFill>
                  <a:schemeClr val="hlink"/>
                </a:solidFill>
                <a:hlinkClick r:id="rId5"/>
              </a:rPr>
              <a:t>http://testdroid.com/news/how-to-run-espresso-tests-in-testdroid-cloud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Espresso (cont.)</a:t>
            </a:r>
          </a:p>
        </p:txBody>
      </p:sp>
      <p:sp>
        <p:nvSpPr>
          <p:cNvPr id="153" name="Shape 15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000"/>
              <a:t>Source code example</a:t>
            </a:r>
          </a:p>
          <a:p>
            <a:pPr>
              <a:spcBef>
                <a:spcPts val="0"/>
              </a:spcBef>
              <a:buNone/>
            </a:pPr>
            <a:r>
              <a:t/>
            </a:r>
            <a:endParaRPr sz="2000"/>
          </a:p>
        </p:txBody>
      </p:sp>
      <p:pic>
        <p:nvPicPr>
          <p:cNvPr id="154" name="Shape 154"/>
          <p:cNvPicPr preferRelativeResize="0"/>
          <p:nvPr/>
        </p:nvPicPr>
        <p:blipFill>
          <a:blip r:embed="rId3">
            <a:alphaModFix/>
          </a:blip>
          <a:stretch>
            <a:fillRect/>
          </a:stretch>
        </p:blipFill>
        <p:spPr>
          <a:xfrm>
            <a:off x="5107875" y="0"/>
            <a:ext cx="4036124" cy="51435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Overview</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Android testing framework (pros and cons)</a:t>
            </a:r>
          </a:p>
          <a:p>
            <a:pPr indent="-419100" lvl="0" marL="457200" rtl="0">
              <a:spcBef>
                <a:spcPts val="0"/>
              </a:spcBef>
              <a:buClr>
                <a:schemeClr val="dk1"/>
              </a:buClr>
              <a:buSzPct val="100000"/>
              <a:buFont typeface="Arial"/>
              <a:buChar char="●"/>
            </a:pPr>
            <a:r>
              <a:rPr lang="en"/>
              <a:t>Espresso</a:t>
            </a:r>
          </a:p>
          <a:p>
            <a:pPr indent="-419100" lvl="0" marL="457200" rtl="0">
              <a:spcBef>
                <a:spcPts val="0"/>
              </a:spcBef>
              <a:buClr>
                <a:schemeClr val="dk1"/>
              </a:buClr>
              <a:buSzPct val="100000"/>
              <a:buFont typeface="Arial"/>
              <a:buChar char="●"/>
            </a:pPr>
            <a:r>
              <a:rPr lang="en"/>
              <a:t>How to set up</a:t>
            </a:r>
          </a:p>
          <a:p>
            <a:pPr indent="-419100" lvl="0" marL="457200" rtl="0">
              <a:spcBef>
                <a:spcPts val="0"/>
              </a:spcBef>
              <a:buClr>
                <a:schemeClr val="dk1"/>
              </a:buClr>
              <a:buSzPct val="100000"/>
              <a:buFont typeface="Arial"/>
              <a:buChar char="●"/>
            </a:pPr>
            <a:r>
              <a:rPr lang="en"/>
              <a:t>How to use</a:t>
            </a:r>
          </a:p>
          <a:p>
            <a:pPr indent="-419100" lvl="0" marL="457200" rtl="0">
              <a:spcBef>
                <a:spcPts val="0"/>
              </a:spcBef>
              <a:buClr>
                <a:schemeClr val="dk1"/>
              </a:buClr>
              <a:buSzPct val="100000"/>
              <a:buFont typeface="Arial"/>
              <a:buChar char="●"/>
            </a:pPr>
            <a:r>
              <a:rPr lang="en"/>
              <a:t>Demo</a:t>
            </a:r>
          </a:p>
          <a:p>
            <a:pPr indent="-419100" lvl="0" marL="457200" rtl="0">
              <a:spcBef>
                <a:spcPts val="0"/>
              </a:spcBef>
              <a:buClr>
                <a:schemeClr val="dk1"/>
              </a:buClr>
              <a:buSzPct val="100000"/>
              <a:buFont typeface="Arial"/>
              <a:buChar char="●"/>
            </a:pPr>
            <a:r>
              <a:rPr lang="en"/>
              <a:t>Conclusion</a:t>
            </a:r>
          </a:p>
          <a:p>
            <a:pPr indent="-419100" lvl="0" marL="457200">
              <a:spcBef>
                <a:spcPts val="0"/>
              </a:spcBef>
              <a:buClr>
                <a:schemeClr val="dk1"/>
              </a:buClr>
              <a:buSzPct val="100000"/>
              <a:buFont typeface="Arial"/>
              <a:buChar char="●"/>
            </a:pPr>
            <a:r>
              <a:rPr lang="en"/>
              <a:t>Q&amp;A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Summary</a:t>
            </a:r>
          </a:p>
        </p:txBody>
      </p:sp>
      <p:pic>
        <p:nvPicPr>
          <p:cNvPr id="160" name="Shape 160"/>
          <p:cNvPicPr preferRelativeResize="0"/>
          <p:nvPr/>
        </p:nvPicPr>
        <p:blipFill>
          <a:blip r:embed="rId3">
            <a:alphaModFix/>
          </a:blip>
          <a:stretch>
            <a:fillRect/>
          </a:stretch>
        </p:blipFill>
        <p:spPr>
          <a:xfrm>
            <a:off x="743662" y="1180975"/>
            <a:ext cx="7656676" cy="376597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166" name="Shape 1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Arial"/>
              <a:buChar char="●"/>
            </a:pPr>
            <a:r>
              <a:rPr lang="en">
                <a:solidFill>
                  <a:srgbClr val="F3F3F3"/>
                </a:solidFill>
              </a:rPr>
              <a:t>Android testing framework (pros and cons)</a:t>
            </a:r>
          </a:p>
          <a:p>
            <a:pPr indent="-419100" lvl="0" marL="457200" rtl="0">
              <a:spcBef>
                <a:spcPts val="0"/>
              </a:spcBef>
              <a:buClr>
                <a:srgbClr val="F3F3F3"/>
              </a:buClr>
              <a:buSzPct val="100000"/>
              <a:buFont typeface="Arial"/>
              <a:buChar char="●"/>
            </a:pPr>
            <a:r>
              <a:rPr lang="en">
                <a:solidFill>
                  <a:srgbClr val="F3F3F3"/>
                </a:solidFill>
              </a:rPr>
              <a:t>Espresso</a:t>
            </a:r>
          </a:p>
          <a:p>
            <a:pPr indent="-419100" lvl="0" marL="457200" rtl="0">
              <a:spcBef>
                <a:spcPts val="0"/>
              </a:spcBef>
              <a:buClr>
                <a:srgbClr val="000000"/>
              </a:buClr>
              <a:buSzPct val="100000"/>
              <a:buFont typeface="Arial"/>
              <a:buChar char="●"/>
            </a:pPr>
            <a:r>
              <a:rPr lang="en">
                <a:solidFill>
                  <a:srgbClr val="000000"/>
                </a:solidFill>
              </a:rPr>
              <a:t>How to set up</a:t>
            </a:r>
          </a:p>
          <a:p>
            <a:pPr indent="-419100" lvl="0" marL="457200" rtl="0">
              <a:spcBef>
                <a:spcPts val="0"/>
              </a:spcBef>
              <a:buClr>
                <a:srgbClr val="F3F3F3"/>
              </a:buClr>
              <a:buSzPct val="100000"/>
              <a:buFont typeface="Arial"/>
              <a:buChar char="●"/>
            </a:pPr>
            <a:r>
              <a:rPr lang="en">
                <a:solidFill>
                  <a:srgbClr val="F3F3F3"/>
                </a:solidFill>
              </a:rPr>
              <a:t>How to use</a:t>
            </a:r>
          </a:p>
          <a:p>
            <a:pPr indent="-419100" lvl="0" marL="457200" rtl="0">
              <a:spcBef>
                <a:spcPts val="0"/>
              </a:spcBef>
              <a:buClr>
                <a:srgbClr val="F3F3F3"/>
              </a:buClr>
              <a:buSzPct val="100000"/>
              <a:buFont typeface="Arial"/>
              <a:buChar char="●"/>
            </a:pPr>
            <a:r>
              <a:rPr lang="en">
                <a:solidFill>
                  <a:srgbClr val="F3F3F3"/>
                </a:solidFill>
              </a:rPr>
              <a:t>Demo</a:t>
            </a:r>
          </a:p>
          <a:p>
            <a:pPr indent="-419100" lvl="0" marL="457200" rtl="0">
              <a:spcBef>
                <a:spcPts val="0"/>
              </a:spcBef>
              <a:buClr>
                <a:srgbClr val="F3F3F3"/>
              </a:buClr>
              <a:buSzPct val="100000"/>
              <a:buFont typeface="Arial"/>
              <a:buChar char="●"/>
            </a:pPr>
            <a:r>
              <a:rPr lang="en">
                <a:solidFill>
                  <a:srgbClr val="F3F3F3"/>
                </a:solidFill>
              </a:rPr>
              <a:t>Conclusion</a:t>
            </a:r>
          </a:p>
          <a:p>
            <a:pPr indent="-419100" lvl="0" marL="457200" rtl="0">
              <a:spcBef>
                <a:spcPts val="0"/>
              </a:spcBef>
              <a:buClr>
                <a:srgbClr val="F3F3F3"/>
              </a:buClr>
              <a:buSzPct val="100000"/>
              <a:buFont typeface="Arial"/>
              <a:buChar char="●"/>
            </a:pPr>
            <a:r>
              <a:rPr lang="en">
                <a:solidFill>
                  <a:srgbClr val="F3F3F3"/>
                </a:solidFill>
              </a:rPr>
              <a:t>Q&amp;A</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set up</a:t>
            </a:r>
          </a:p>
        </p:txBody>
      </p:sp>
      <p:sp>
        <p:nvSpPr>
          <p:cNvPr id="172" name="Shape 172"/>
          <p:cNvSpPr txBox="1"/>
          <p:nvPr>
            <p:ph idx="1" type="body"/>
          </p:nvPr>
        </p:nvSpPr>
        <p:spPr>
          <a:xfrm>
            <a:off x="457200" y="1094250"/>
            <a:ext cx="8229600" cy="3559799"/>
          </a:xfrm>
          <a:prstGeom prst="rect">
            <a:avLst/>
          </a:prstGeom>
        </p:spPr>
        <p:txBody>
          <a:bodyPr anchorCtr="0" anchor="t" bIns="91425" lIns="91425" rIns="91425" tIns="91425">
            <a:noAutofit/>
          </a:bodyPr>
          <a:lstStyle/>
          <a:p>
            <a:pPr indent="-355600" lvl="0" marL="457200" rtl="0">
              <a:lnSpc>
                <a:spcPct val="115000"/>
              </a:lnSpc>
              <a:spcBef>
                <a:spcPts val="0"/>
              </a:spcBef>
              <a:spcAft>
                <a:spcPts val="300"/>
              </a:spcAft>
              <a:buClr>
                <a:schemeClr val="dk1"/>
              </a:buClr>
              <a:buSzPct val="100000"/>
              <a:buFont typeface="Arial"/>
              <a:buChar char="●"/>
            </a:pPr>
            <a:r>
              <a:rPr lang="en" sz="2000"/>
              <a:t>Make sure you have installed the </a:t>
            </a:r>
            <a:r>
              <a:rPr b="1" lang="en" sz="2000"/>
              <a:t>Android Support Repository</a:t>
            </a:r>
            <a:r>
              <a:rPr lang="en" sz="2000"/>
              <a:t> under </a:t>
            </a:r>
            <a:r>
              <a:rPr b="1" lang="en" sz="2000"/>
              <a:t>Extras</a:t>
            </a:r>
            <a:r>
              <a:rPr lang="en" sz="2000"/>
              <a:t> (espresso 2.2 is available from rev 15).</a:t>
            </a:r>
          </a:p>
          <a:p>
            <a:pPr indent="-355600" lvl="0" marL="457200" rtl="0">
              <a:spcBef>
                <a:spcPts val="0"/>
              </a:spcBef>
              <a:buClr>
                <a:schemeClr val="dk1"/>
              </a:buClr>
              <a:buSzPct val="100000"/>
              <a:buFont typeface="Arial"/>
              <a:buChar char="●"/>
            </a:pPr>
            <a:r>
              <a:rPr lang="en" sz="2000"/>
              <a:t>Open your </a:t>
            </a:r>
            <a:r>
              <a:rPr lang="en" sz="2000">
                <a:solidFill>
                  <a:srgbClr val="009900"/>
                </a:solidFill>
                <a:latin typeface="Courier New"/>
                <a:ea typeface="Courier New"/>
                <a:cs typeface="Courier New"/>
                <a:sym typeface="Courier New"/>
              </a:rPr>
              <a:t>app/build.gradle</a:t>
            </a:r>
            <a:r>
              <a:rPr lang="en" sz="2000"/>
              <a:t> file. </a:t>
            </a:r>
          </a:p>
          <a:p>
            <a:pPr indent="-355600" lvl="1" marL="914400" rtl="0">
              <a:spcBef>
                <a:spcPts val="0"/>
              </a:spcBef>
              <a:buClr>
                <a:schemeClr val="dk1"/>
              </a:buClr>
              <a:buSzPct val="100000"/>
              <a:buFont typeface="Arial"/>
              <a:buChar char="○"/>
            </a:pPr>
            <a:r>
              <a:rPr lang="en" sz="2000"/>
              <a:t>Add the following lines inside </a:t>
            </a:r>
            <a:r>
              <a:rPr lang="en" sz="2000">
                <a:latin typeface="Courier New"/>
                <a:ea typeface="Courier New"/>
                <a:cs typeface="Courier New"/>
                <a:sym typeface="Courier New"/>
              </a:rPr>
              <a:t>dependencies</a:t>
            </a:r>
            <a:r>
              <a:rPr lang="en" sz="2000"/>
              <a:t>:</a:t>
            </a:r>
          </a:p>
          <a:p>
            <a:pPr indent="-304800" lvl="2" marL="1371600" rtl="0">
              <a:spcBef>
                <a:spcPts val="0"/>
              </a:spcBef>
              <a:buClr>
                <a:schemeClr val="dk1"/>
              </a:buClr>
              <a:buSzPct val="100000"/>
              <a:buFont typeface="Courier New"/>
              <a:buChar char="■"/>
            </a:pPr>
            <a:r>
              <a:rPr lang="en" sz="1200">
                <a:latin typeface="Courier New"/>
                <a:ea typeface="Courier New"/>
                <a:cs typeface="Courier New"/>
                <a:sym typeface="Courier New"/>
              </a:rPr>
              <a:t>androidTestCompile </a:t>
            </a:r>
            <a:r>
              <a:rPr lang="en" sz="1200">
                <a:solidFill>
                  <a:srgbClr val="980000"/>
                </a:solidFill>
                <a:latin typeface="Courier New"/>
                <a:ea typeface="Courier New"/>
                <a:cs typeface="Courier New"/>
                <a:sym typeface="Courier New"/>
              </a:rPr>
              <a:t>‘com.android.support.test:runner:0.3’</a:t>
            </a:r>
          </a:p>
          <a:p>
            <a:pPr indent="-304800" lvl="2" marL="1371600" rtl="0">
              <a:spcBef>
                <a:spcPts val="0"/>
              </a:spcBef>
              <a:buClr>
                <a:schemeClr val="dk1"/>
              </a:buClr>
              <a:buSzPct val="100000"/>
              <a:buFont typeface="Courier New"/>
              <a:buChar char="■"/>
            </a:pPr>
            <a:r>
              <a:rPr lang="en" sz="1200">
                <a:latin typeface="Courier New"/>
                <a:ea typeface="Courier New"/>
                <a:cs typeface="Courier New"/>
                <a:sym typeface="Courier New"/>
              </a:rPr>
              <a:t>androidTestCompile </a:t>
            </a:r>
            <a:r>
              <a:rPr lang="en" sz="1200">
                <a:solidFill>
                  <a:srgbClr val="980000"/>
                </a:solidFill>
                <a:latin typeface="Courier New"/>
                <a:ea typeface="Courier New"/>
                <a:cs typeface="Courier New"/>
                <a:sym typeface="Courier New"/>
              </a:rPr>
              <a:t>‘com.android.support.test:rules:0.3’</a:t>
            </a:r>
          </a:p>
          <a:p>
            <a:pPr indent="-304800" lvl="2" marL="1371600" rtl="0">
              <a:spcBef>
                <a:spcPts val="0"/>
              </a:spcBef>
              <a:buClr>
                <a:schemeClr val="dk1"/>
              </a:buClr>
              <a:buSzPct val="100000"/>
              <a:buFont typeface="Courier New"/>
              <a:buChar char="■"/>
            </a:pPr>
            <a:r>
              <a:rPr lang="en" sz="1200">
                <a:latin typeface="Courier New"/>
                <a:ea typeface="Courier New"/>
                <a:cs typeface="Courier New"/>
                <a:sym typeface="Courier New"/>
              </a:rPr>
              <a:t>androidTestCompile </a:t>
            </a:r>
            <a:r>
              <a:rPr lang="en" sz="1200">
                <a:solidFill>
                  <a:srgbClr val="980000"/>
                </a:solidFill>
                <a:latin typeface="Courier New"/>
                <a:ea typeface="Courier New"/>
                <a:cs typeface="Courier New"/>
                <a:sym typeface="Courier New"/>
              </a:rPr>
              <a:t>‘com.android.support.test.espresso:espresso-core2.2’</a:t>
            </a:r>
          </a:p>
          <a:p>
            <a:pPr indent="-355600" lvl="1" marL="914400" rtl="0">
              <a:spcBef>
                <a:spcPts val="0"/>
              </a:spcBef>
              <a:buClr>
                <a:srgbClr val="000000"/>
              </a:buClr>
              <a:buSzPct val="100000"/>
              <a:buFont typeface="Arial"/>
              <a:buChar char="○"/>
            </a:pPr>
            <a:r>
              <a:rPr lang="en" sz="2000">
                <a:solidFill>
                  <a:srgbClr val="000000"/>
                </a:solidFill>
              </a:rPr>
              <a:t>Add the following lines inside </a:t>
            </a:r>
            <a:r>
              <a:rPr lang="en" sz="2000">
                <a:solidFill>
                  <a:srgbClr val="000000"/>
                </a:solidFill>
                <a:latin typeface="Courier New"/>
                <a:ea typeface="Courier New"/>
                <a:cs typeface="Courier New"/>
                <a:sym typeface="Courier New"/>
              </a:rPr>
              <a:t>defaultConfig</a:t>
            </a:r>
            <a:r>
              <a:rPr lang="en" sz="2000">
                <a:solidFill>
                  <a:srgbClr val="000000"/>
                </a:solidFill>
              </a:rPr>
              <a:t>:</a:t>
            </a:r>
          </a:p>
          <a:p>
            <a:pPr indent="-304800" lvl="2" marL="1371600" rtl="0">
              <a:spcBef>
                <a:spcPts val="0"/>
              </a:spcBef>
              <a:buClr>
                <a:srgbClr val="000000"/>
              </a:buClr>
              <a:buSzPct val="100000"/>
              <a:buFont typeface="Courier New"/>
              <a:buChar char="■"/>
            </a:pPr>
            <a:r>
              <a:rPr lang="en" sz="1200">
                <a:solidFill>
                  <a:srgbClr val="000000"/>
                </a:solidFill>
                <a:latin typeface="Courier New"/>
                <a:ea typeface="Courier New"/>
                <a:cs typeface="Courier New"/>
                <a:sym typeface="Courier New"/>
              </a:rPr>
              <a:t>testInstrumentationRunner </a:t>
            </a:r>
            <a:r>
              <a:rPr lang="en" sz="1200">
                <a:solidFill>
                  <a:srgbClr val="A61C00"/>
                </a:solidFill>
                <a:latin typeface="Courier New"/>
                <a:ea typeface="Courier New"/>
                <a:cs typeface="Courier New"/>
                <a:sym typeface="Courier New"/>
              </a:rPr>
              <a:t>“android.support.test.runner.AndroidJUnitRunner”</a:t>
            </a:r>
          </a:p>
          <a:p>
            <a:pPr indent="-355600" lvl="1" marL="914400" rtl="0">
              <a:spcBef>
                <a:spcPts val="0"/>
              </a:spcBef>
              <a:buClr>
                <a:srgbClr val="000000"/>
              </a:buClr>
              <a:buSzPct val="100000"/>
              <a:buFont typeface="Courier New"/>
              <a:buChar char="○"/>
            </a:pPr>
            <a:r>
              <a:rPr lang="en" sz="2000">
                <a:solidFill>
                  <a:srgbClr val="000000"/>
                </a:solidFill>
              </a:rPr>
              <a:t>Add the following lines inside </a:t>
            </a:r>
            <a:r>
              <a:rPr lang="en" sz="2000">
                <a:solidFill>
                  <a:srgbClr val="000000"/>
                </a:solidFill>
                <a:latin typeface="Courier New"/>
                <a:ea typeface="Courier New"/>
                <a:cs typeface="Courier New"/>
                <a:sym typeface="Courier New"/>
              </a:rPr>
              <a:t>android:</a:t>
            </a:r>
          </a:p>
          <a:p>
            <a:pPr indent="-304800" lvl="2" marL="1371600" rtl="0">
              <a:spcBef>
                <a:spcPts val="0"/>
              </a:spcBef>
              <a:buClr>
                <a:srgbClr val="000000"/>
              </a:buClr>
              <a:buSzPct val="100000"/>
              <a:buFont typeface="Courier New"/>
              <a:buChar char="■"/>
            </a:pPr>
            <a:r>
              <a:rPr lang="en" sz="1200">
                <a:solidFill>
                  <a:srgbClr val="000000"/>
                </a:solidFill>
                <a:latin typeface="Courier New"/>
                <a:ea typeface="Courier New"/>
                <a:cs typeface="Courier New"/>
                <a:sym typeface="Courier New"/>
              </a:rPr>
              <a:t>packagingOptions { exclude ‘LICENSE.txt’ }</a:t>
            </a:r>
          </a:p>
          <a:p>
            <a:pPr lvl="0" marR="0" rtl="0" algn="l">
              <a:lnSpc>
                <a:spcPct val="100000"/>
              </a:lnSpc>
              <a:spcBef>
                <a:spcPts val="600"/>
              </a:spcBef>
              <a:spcAft>
                <a:spcPts val="0"/>
              </a:spcAft>
              <a:buNone/>
            </a:pPr>
            <a:r>
              <a:t/>
            </a:r>
            <a:endParaRPr i="1" sz="1200">
              <a:solidFill>
                <a:srgbClr val="000000"/>
              </a:solidFill>
            </a:endParaRPr>
          </a:p>
        </p:txBody>
      </p:sp>
      <p:sp>
        <p:nvSpPr>
          <p:cNvPr id="173" name="Shape 173"/>
          <p:cNvSpPr txBox="1"/>
          <p:nvPr/>
        </p:nvSpPr>
        <p:spPr>
          <a:xfrm>
            <a:off x="457200" y="4706400"/>
            <a:ext cx="3745499" cy="437099"/>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rtl="0">
              <a:spcBef>
                <a:spcPts val="0"/>
              </a:spcBef>
              <a:buNone/>
            </a:pPr>
            <a:r>
              <a:rPr lang="en" sz="800" u="sng">
                <a:solidFill>
                  <a:schemeClr val="hlink"/>
                </a:solidFill>
                <a:hlinkClick r:id="rId3"/>
              </a:rPr>
              <a:t>https://developer.android.com/training/testing/ui-testing/espresso-testing.html</a:t>
            </a:r>
          </a:p>
          <a:p>
            <a:pPr>
              <a:spcBef>
                <a:spcPts val="0"/>
              </a:spcBef>
              <a:buNone/>
            </a:pPr>
            <a:r>
              <a:rPr lang="en" sz="800" u="sng">
                <a:solidFill>
                  <a:schemeClr val="hlink"/>
                </a:solidFill>
                <a:hlinkClick r:id="rId4"/>
              </a:rPr>
              <a:t>https://code.google.com/p/android-test-kit/wiki/EspressoSetupInstructions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set up (cont.)</a:t>
            </a:r>
          </a:p>
        </p:txBody>
      </p:sp>
      <p:sp>
        <p:nvSpPr>
          <p:cNvPr id="179" name="Shape 179"/>
          <p:cNvSpPr txBox="1"/>
          <p:nvPr>
            <p:ph idx="1" type="body"/>
          </p:nvPr>
        </p:nvSpPr>
        <p:spPr>
          <a:xfrm>
            <a:off x="457200" y="1063375"/>
            <a:ext cx="8229600" cy="542400"/>
          </a:xfrm>
          <a:prstGeom prst="rect">
            <a:avLst/>
          </a:prstGeom>
        </p:spPr>
        <p:txBody>
          <a:bodyPr anchorCtr="0" anchor="t" bIns="91425" lIns="91425" rIns="91425" tIns="91425">
            <a:noAutofit/>
          </a:bodyPr>
          <a:lstStyle/>
          <a:p>
            <a:pPr rtl="0">
              <a:spcBef>
                <a:spcPts val="0"/>
              </a:spcBef>
              <a:buNone/>
            </a:pPr>
            <a:r>
              <a:rPr lang="en" sz="2000"/>
              <a:t>Example </a:t>
            </a:r>
            <a:r>
              <a:rPr lang="en" sz="2000">
                <a:solidFill>
                  <a:srgbClr val="009900"/>
                </a:solidFill>
                <a:latin typeface="Courier New"/>
                <a:ea typeface="Courier New"/>
                <a:cs typeface="Courier New"/>
                <a:sym typeface="Courier New"/>
              </a:rPr>
              <a:t>build.gradle</a:t>
            </a:r>
            <a:r>
              <a:rPr lang="en" sz="2000"/>
              <a:t> file</a:t>
            </a:r>
          </a:p>
          <a:p>
            <a:pPr>
              <a:spcBef>
                <a:spcPts val="0"/>
              </a:spcBef>
              <a:buNone/>
            </a:pPr>
            <a:r>
              <a:t/>
            </a:r>
            <a:endParaRPr sz="2000"/>
          </a:p>
        </p:txBody>
      </p:sp>
      <p:pic>
        <p:nvPicPr>
          <p:cNvPr id="180" name="Shape 180"/>
          <p:cNvPicPr preferRelativeResize="0"/>
          <p:nvPr/>
        </p:nvPicPr>
        <p:blipFill>
          <a:blip r:embed="rId3">
            <a:alphaModFix/>
          </a:blip>
          <a:stretch>
            <a:fillRect/>
          </a:stretch>
        </p:blipFill>
        <p:spPr>
          <a:xfrm>
            <a:off x="2131812" y="1605775"/>
            <a:ext cx="4880375" cy="3537724"/>
          </a:xfrm>
          <a:prstGeom prst="rect">
            <a:avLst/>
          </a:prstGeom>
          <a:noFill/>
          <a:ln>
            <a:noFill/>
          </a:ln>
        </p:spPr>
      </p:pic>
      <p:sp>
        <p:nvSpPr>
          <p:cNvPr id="181" name="Shape 181"/>
          <p:cNvSpPr/>
          <p:nvPr/>
        </p:nvSpPr>
        <p:spPr>
          <a:xfrm>
            <a:off x="2308400" y="4681825"/>
            <a:ext cx="3582900" cy="3641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2" name="Shape 182"/>
          <p:cNvSpPr/>
          <p:nvPr/>
        </p:nvSpPr>
        <p:spPr>
          <a:xfrm>
            <a:off x="2538825" y="2926150"/>
            <a:ext cx="3658200" cy="1820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3" name="Shape 183"/>
          <p:cNvSpPr/>
          <p:nvPr/>
        </p:nvSpPr>
        <p:spPr>
          <a:xfrm>
            <a:off x="2328375" y="3147750"/>
            <a:ext cx="1354799" cy="3245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set up (cont.)</a:t>
            </a:r>
          </a:p>
        </p:txBody>
      </p:sp>
      <p:sp>
        <p:nvSpPr>
          <p:cNvPr id="189" name="Shape 18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Turn off animations on your test device</a:t>
            </a:r>
          </a:p>
          <a:p>
            <a:pPr indent="-304800" lvl="1" marL="914400" rtl="0">
              <a:spcBef>
                <a:spcPts val="0"/>
              </a:spcBef>
              <a:buClr>
                <a:schemeClr val="dk1"/>
              </a:buClr>
              <a:buSzPct val="100000"/>
              <a:buFont typeface="Arial"/>
              <a:buChar char="○"/>
            </a:pPr>
            <a:r>
              <a:rPr i="1" lang="en" sz="1200"/>
              <a:t>Window animation scale</a:t>
            </a:r>
          </a:p>
          <a:p>
            <a:pPr indent="-304800" lvl="1" marL="914400" rtl="0">
              <a:spcBef>
                <a:spcPts val="0"/>
              </a:spcBef>
              <a:buClr>
                <a:schemeClr val="dk1"/>
              </a:buClr>
              <a:buSzPct val="100000"/>
              <a:buFont typeface="Arial"/>
              <a:buChar char="○"/>
            </a:pPr>
            <a:r>
              <a:rPr i="1" lang="en" sz="1200"/>
              <a:t>Transition animation scale</a:t>
            </a:r>
          </a:p>
          <a:p>
            <a:pPr indent="-304800" lvl="1" marL="914400" rtl="0">
              <a:spcBef>
                <a:spcPts val="0"/>
              </a:spcBef>
              <a:buClr>
                <a:schemeClr val="dk1"/>
              </a:buClr>
              <a:buSzPct val="100000"/>
              <a:buFont typeface="Arial"/>
              <a:buChar char="○"/>
            </a:pPr>
            <a:r>
              <a:rPr i="1" lang="en" sz="1200"/>
              <a:t>Animator duration scale</a:t>
            </a:r>
          </a:p>
          <a:p>
            <a:pPr indent="-355600" lvl="0" marL="457200" rtl="0">
              <a:spcBef>
                <a:spcPts val="0"/>
              </a:spcBef>
              <a:buClr>
                <a:schemeClr val="dk1"/>
              </a:buClr>
              <a:buSzPct val="100000"/>
              <a:buFont typeface="Arial"/>
              <a:buChar char="●"/>
            </a:pPr>
            <a:r>
              <a:rPr lang="en" sz="2000"/>
              <a:t>Add tests under: </a:t>
            </a:r>
            <a:r>
              <a:rPr lang="en" sz="2000">
                <a:solidFill>
                  <a:srgbClr val="009900"/>
                </a:solidFill>
                <a:latin typeface="Courier New"/>
                <a:ea typeface="Courier New"/>
                <a:cs typeface="Courier New"/>
                <a:sym typeface="Courier New"/>
              </a:rPr>
              <a:t>app/src/androidTest</a:t>
            </a:r>
          </a:p>
          <a:p>
            <a:pPr indent="-355600" lvl="1" marL="914400" rtl="0">
              <a:spcBef>
                <a:spcPts val="0"/>
              </a:spcBef>
              <a:buClr>
                <a:srgbClr val="000000"/>
              </a:buClr>
              <a:buSzPct val="100000"/>
              <a:buFont typeface="Arial"/>
              <a:buChar char="○"/>
            </a:pPr>
            <a:r>
              <a:rPr lang="en" sz="2000">
                <a:solidFill>
                  <a:srgbClr val="000000"/>
                </a:solidFill>
              </a:rPr>
              <a:t>Example JUnit3 test</a:t>
            </a:r>
          </a:p>
          <a:p>
            <a:pPr>
              <a:spcBef>
                <a:spcPts val="0"/>
              </a:spcBef>
              <a:buNone/>
            </a:pPr>
            <a:r>
              <a:t/>
            </a:r>
            <a:endParaRPr/>
          </a:p>
        </p:txBody>
      </p:sp>
      <p:pic>
        <p:nvPicPr>
          <p:cNvPr id="190" name="Shape 190"/>
          <p:cNvPicPr preferRelativeResize="0"/>
          <p:nvPr/>
        </p:nvPicPr>
        <p:blipFill>
          <a:blip r:embed="rId3">
            <a:alphaModFix/>
          </a:blip>
          <a:stretch>
            <a:fillRect/>
          </a:stretch>
        </p:blipFill>
        <p:spPr>
          <a:xfrm>
            <a:off x="1134862" y="2855328"/>
            <a:ext cx="6937774" cy="228817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set up (cont.)</a:t>
            </a:r>
          </a:p>
        </p:txBody>
      </p:sp>
      <p:sp>
        <p:nvSpPr>
          <p:cNvPr id="196" name="Shape 19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Add tests under: </a:t>
            </a:r>
            <a:r>
              <a:rPr lang="en" sz="2000">
                <a:solidFill>
                  <a:srgbClr val="009900"/>
                </a:solidFill>
                <a:latin typeface="Courier New"/>
                <a:ea typeface="Courier New"/>
                <a:cs typeface="Courier New"/>
                <a:sym typeface="Courier New"/>
              </a:rPr>
              <a:t>app/src/androidTest</a:t>
            </a:r>
          </a:p>
          <a:p>
            <a:pPr indent="-355600" lvl="1" marL="914400" rtl="0">
              <a:spcBef>
                <a:spcPts val="0"/>
              </a:spcBef>
              <a:buClr>
                <a:schemeClr val="dk1"/>
              </a:buClr>
              <a:buSzPct val="100000"/>
              <a:buFont typeface="Courier New"/>
              <a:buChar char="o"/>
            </a:pPr>
            <a:r>
              <a:rPr lang="en" sz="2000"/>
              <a:t>Example JUnit4 test (prefered)</a:t>
            </a:r>
          </a:p>
          <a:p>
            <a:pPr indent="0" marL="457200" rtl="0">
              <a:spcBef>
                <a:spcPts val="0"/>
              </a:spcBef>
              <a:buNone/>
            </a:pPr>
            <a:r>
              <a:t/>
            </a:r>
            <a:endParaRPr sz="2000"/>
          </a:p>
          <a:p>
            <a:pPr indent="0" marL="457200" rtl="0">
              <a:spcBef>
                <a:spcPts val="0"/>
              </a:spcBef>
              <a:buNone/>
            </a:pPr>
            <a:r>
              <a:t/>
            </a:r>
            <a:endParaRPr sz="2000"/>
          </a:p>
          <a:p>
            <a:pPr indent="0" marL="457200" rtl="0">
              <a:spcBef>
                <a:spcPts val="0"/>
              </a:spcBef>
              <a:buNone/>
            </a:pPr>
            <a:r>
              <a:t/>
            </a:r>
            <a:endParaRPr sz="2000"/>
          </a:p>
          <a:p>
            <a:pPr indent="0" marL="457200" rtl="0">
              <a:spcBef>
                <a:spcPts val="0"/>
              </a:spcBef>
              <a:buNone/>
            </a:pPr>
            <a:r>
              <a:t/>
            </a:r>
            <a:endParaRPr sz="2000"/>
          </a:p>
          <a:p>
            <a:pPr lvl="0">
              <a:spcBef>
                <a:spcPts val="0"/>
              </a:spcBef>
              <a:buNone/>
            </a:pPr>
            <a:r>
              <a:t/>
            </a:r>
            <a:endParaRPr sz="2000"/>
          </a:p>
        </p:txBody>
      </p:sp>
      <p:pic>
        <p:nvPicPr>
          <p:cNvPr id="197" name="Shape 197"/>
          <p:cNvPicPr preferRelativeResize="0"/>
          <p:nvPr/>
        </p:nvPicPr>
        <p:blipFill>
          <a:blip r:embed="rId3">
            <a:alphaModFix/>
          </a:blip>
          <a:stretch>
            <a:fillRect/>
          </a:stretch>
        </p:blipFill>
        <p:spPr>
          <a:xfrm>
            <a:off x="742950" y="2272425"/>
            <a:ext cx="7658100" cy="158115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set up (cont.)</a:t>
            </a:r>
          </a:p>
        </p:txBody>
      </p:sp>
      <p:sp>
        <p:nvSpPr>
          <p:cNvPr id="203" name="Shape 203"/>
          <p:cNvSpPr txBox="1"/>
          <p:nvPr>
            <p:ph idx="1" type="body"/>
          </p:nvPr>
        </p:nvSpPr>
        <p:spPr>
          <a:xfrm>
            <a:off x="0" y="1193025"/>
            <a:ext cx="8229600" cy="3725699"/>
          </a:xfrm>
          <a:prstGeom prst="rect">
            <a:avLst/>
          </a:prstGeom>
        </p:spPr>
        <p:txBody>
          <a:bodyPr anchorCtr="0" anchor="t" bIns="91425" lIns="91425" rIns="91425" tIns="91425">
            <a:noAutofit/>
          </a:bodyPr>
          <a:lstStyle/>
          <a:p>
            <a:pPr lvl="0" rtl="0">
              <a:spcBef>
                <a:spcPts val="0"/>
              </a:spcBef>
              <a:buNone/>
            </a:pPr>
            <a:r>
              <a:rPr lang="en" sz="2000"/>
              <a:t>Create a test configuration</a:t>
            </a:r>
          </a:p>
          <a:p>
            <a:pPr indent="-355600" lvl="0" marL="457200" rtl="0">
              <a:spcBef>
                <a:spcPts val="0"/>
              </a:spcBef>
              <a:buClr>
                <a:schemeClr val="dk1"/>
              </a:buClr>
              <a:buSzPct val="100000"/>
              <a:buFont typeface="Arial"/>
              <a:buChar char="●"/>
            </a:pPr>
            <a:r>
              <a:rPr lang="en" sz="2000"/>
              <a:t>Open </a:t>
            </a:r>
            <a:r>
              <a:rPr b="1" lang="en" sz="2000"/>
              <a:t>Run menu | Edit Configurations</a:t>
            </a:r>
          </a:p>
          <a:p>
            <a:pPr indent="-355600" lvl="0" marL="457200" rtl="0">
              <a:spcBef>
                <a:spcPts val="0"/>
              </a:spcBef>
              <a:buClr>
                <a:schemeClr val="dk1"/>
              </a:buClr>
              <a:buSzPct val="100000"/>
              <a:buFont typeface="Arial"/>
              <a:buChar char="●"/>
            </a:pPr>
            <a:r>
              <a:rPr lang="en" sz="2000"/>
              <a:t>Add a new </a:t>
            </a:r>
            <a:r>
              <a:rPr b="1" lang="en" sz="2000"/>
              <a:t>Android Tests</a:t>
            </a:r>
            <a:r>
              <a:rPr lang="en" sz="2000"/>
              <a:t> configuration</a:t>
            </a:r>
          </a:p>
          <a:p>
            <a:pPr indent="-355600" lvl="0" marL="457200" rtl="0">
              <a:spcBef>
                <a:spcPts val="0"/>
              </a:spcBef>
              <a:buClr>
                <a:schemeClr val="dk1"/>
              </a:buClr>
              <a:buSzPct val="100000"/>
              <a:buFont typeface="Arial"/>
              <a:buChar char="●"/>
            </a:pPr>
            <a:r>
              <a:rPr lang="en" sz="2000"/>
              <a:t>Choose a module</a:t>
            </a:r>
          </a:p>
          <a:p>
            <a:pPr indent="-355600" lvl="0" marL="457200" rtl="0">
              <a:spcBef>
                <a:spcPts val="0"/>
              </a:spcBef>
              <a:buClr>
                <a:schemeClr val="dk1"/>
              </a:buClr>
              <a:buSzPct val="100000"/>
              <a:buFont typeface="Arial"/>
              <a:buChar char="●"/>
            </a:pPr>
            <a:r>
              <a:rPr lang="en" sz="2000"/>
              <a:t>Add a specific instumentation runner:</a:t>
            </a:r>
          </a:p>
          <a:p>
            <a:pPr indent="-304800" lvl="1" marL="914400" rtl="0">
              <a:spcBef>
                <a:spcPts val="0"/>
              </a:spcBef>
              <a:buClr>
                <a:schemeClr val="dk1"/>
              </a:buClr>
              <a:buSzPct val="100000"/>
              <a:buFont typeface="Courier New"/>
              <a:buChar char="o"/>
            </a:pPr>
            <a:r>
              <a:rPr lang="en" sz="1200">
                <a:latin typeface="Courier New"/>
                <a:ea typeface="Courier New"/>
                <a:cs typeface="Courier New"/>
                <a:sym typeface="Courier New"/>
              </a:rPr>
              <a:t>android.support.test.runner.</a:t>
            </a:r>
            <a:r>
              <a:rPr lang="en" sz="1200">
                <a:solidFill>
                  <a:srgbClr val="A64D79"/>
                </a:solidFill>
                <a:latin typeface="Courier New"/>
                <a:ea typeface="Courier New"/>
                <a:cs typeface="Courier New"/>
                <a:sym typeface="Courier New"/>
              </a:rPr>
              <a:t>AndroidJUnitRunner</a:t>
            </a:r>
          </a:p>
          <a:p>
            <a:pPr indent="-355600" lvl="0" marL="457200" rtl="0">
              <a:spcBef>
                <a:spcPts val="0"/>
              </a:spcBef>
              <a:buClr>
                <a:srgbClr val="000000"/>
              </a:buClr>
              <a:buSzPct val="100000"/>
              <a:buFont typeface="Arial"/>
              <a:buChar char="●"/>
            </a:pPr>
            <a:r>
              <a:rPr lang="en" sz="2000">
                <a:solidFill>
                  <a:srgbClr val="000000"/>
                </a:solidFill>
              </a:rPr>
              <a:t>Run the newly created configuration</a:t>
            </a:r>
          </a:p>
          <a:p>
            <a:pPr indent="-355600" lvl="0" marL="457200" rtl="0">
              <a:spcBef>
                <a:spcPts val="0"/>
              </a:spcBef>
              <a:buClr>
                <a:srgbClr val="000000"/>
              </a:buClr>
              <a:buSzPct val="100000"/>
              <a:buFont typeface="Arial"/>
              <a:buChar char="●"/>
            </a:pPr>
            <a:r>
              <a:rPr lang="en" sz="2000">
                <a:solidFill>
                  <a:srgbClr val="000000"/>
                </a:solidFill>
              </a:rPr>
              <a:t>Enjoy your Espresso!</a:t>
            </a:r>
          </a:p>
        </p:txBody>
      </p:sp>
      <p:pic>
        <p:nvPicPr>
          <p:cNvPr id="204" name="Shape 204"/>
          <p:cNvPicPr preferRelativeResize="0"/>
          <p:nvPr/>
        </p:nvPicPr>
        <p:blipFill>
          <a:blip r:embed="rId3">
            <a:alphaModFix/>
          </a:blip>
          <a:stretch>
            <a:fillRect/>
          </a:stretch>
        </p:blipFill>
        <p:spPr>
          <a:xfrm>
            <a:off x="5288150" y="1146950"/>
            <a:ext cx="3855850" cy="399654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210" name="Shape 2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Arial"/>
              <a:buChar char="●"/>
            </a:pPr>
            <a:r>
              <a:rPr lang="en">
                <a:solidFill>
                  <a:srgbClr val="F3F3F3"/>
                </a:solidFill>
              </a:rPr>
              <a:t>Android testing framework (pros and cons)</a:t>
            </a:r>
          </a:p>
          <a:p>
            <a:pPr indent="-419100" lvl="0" marL="457200" rtl="0">
              <a:spcBef>
                <a:spcPts val="0"/>
              </a:spcBef>
              <a:buClr>
                <a:srgbClr val="EFEFEF"/>
              </a:buClr>
              <a:buSzPct val="100000"/>
              <a:buFont typeface="Arial"/>
              <a:buChar char="●"/>
            </a:pPr>
            <a:r>
              <a:rPr lang="en">
                <a:solidFill>
                  <a:srgbClr val="EFEFEF"/>
                </a:solidFill>
              </a:rPr>
              <a:t>Espresso</a:t>
            </a:r>
          </a:p>
          <a:p>
            <a:pPr indent="-419100" lvl="0" marL="457200" rtl="0">
              <a:spcBef>
                <a:spcPts val="0"/>
              </a:spcBef>
              <a:buClr>
                <a:srgbClr val="F3F3F3"/>
              </a:buClr>
              <a:buSzPct val="100000"/>
              <a:buFont typeface="Arial"/>
              <a:buChar char="●"/>
            </a:pPr>
            <a:r>
              <a:rPr lang="en">
                <a:solidFill>
                  <a:srgbClr val="F3F3F3"/>
                </a:solidFill>
              </a:rPr>
              <a:t>How to set up</a:t>
            </a:r>
          </a:p>
          <a:p>
            <a:pPr indent="-419100" lvl="0" marL="457200" rtl="0">
              <a:spcBef>
                <a:spcPts val="0"/>
              </a:spcBef>
              <a:buClr>
                <a:srgbClr val="000000"/>
              </a:buClr>
              <a:buSzPct val="100000"/>
              <a:buFont typeface="Arial"/>
              <a:buChar char="●"/>
            </a:pPr>
            <a:r>
              <a:rPr lang="en">
                <a:solidFill>
                  <a:srgbClr val="000000"/>
                </a:solidFill>
              </a:rPr>
              <a:t>How to use</a:t>
            </a:r>
          </a:p>
          <a:p>
            <a:pPr indent="-419100" lvl="0" marL="457200" rtl="0">
              <a:spcBef>
                <a:spcPts val="0"/>
              </a:spcBef>
              <a:buClr>
                <a:srgbClr val="F3F3F3"/>
              </a:buClr>
              <a:buSzPct val="100000"/>
              <a:buFont typeface="Arial"/>
              <a:buChar char="●"/>
            </a:pPr>
            <a:r>
              <a:rPr lang="en">
                <a:solidFill>
                  <a:srgbClr val="F3F3F3"/>
                </a:solidFill>
              </a:rPr>
              <a:t>Demo</a:t>
            </a:r>
          </a:p>
          <a:p>
            <a:pPr indent="-419100" lvl="0" marL="457200" rtl="0">
              <a:spcBef>
                <a:spcPts val="0"/>
              </a:spcBef>
              <a:buClr>
                <a:srgbClr val="F3F3F3"/>
              </a:buClr>
              <a:buSzPct val="100000"/>
              <a:buFont typeface="Arial"/>
              <a:buChar char="●"/>
            </a:pPr>
            <a:r>
              <a:rPr lang="en">
                <a:solidFill>
                  <a:srgbClr val="F3F3F3"/>
                </a:solidFill>
              </a:rPr>
              <a:t>Conclusion</a:t>
            </a:r>
          </a:p>
          <a:p>
            <a:pPr indent="-419100" lvl="0" marL="457200" rtl="0">
              <a:spcBef>
                <a:spcPts val="0"/>
              </a:spcBef>
              <a:buClr>
                <a:srgbClr val="F3F3F3"/>
              </a:buClr>
              <a:buSzPct val="100000"/>
              <a:buFont typeface="Arial"/>
              <a:buChar char="●"/>
            </a:pPr>
            <a:r>
              <a:rPr lang="en">
                <a:solidFill>
                  <a:srgbClr val="F3F3F3"/>
                </a:solidFill>
              </a:rPr>
              <a:t>Q&amp;A</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use</a:t>
            </a:r>
          </a:p>
        </p:txBody>
      </p:sp>
      <p:sp>
        <p:nvSpPr>
          <p:cNvPr id="216" name="Shape 21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000"/>
              <a:t>Basically, there are 3 steps:</a:t>
            </a:r>
          </a:p>
          <a:p>
            <a:pPr indent="-355600" lvl="0" marL="457200" rtl="0">
              <a:lnSpc>
                <a:spcPct val="115000"/>
              </a:lnSpc>
              <a:spcBef>
                <a:spcPts val="0"/>
              </a:spcBef>
              <a:buClr>
                <a:schemeClr val="dk1"/>
              </a:buClr>
              <a:buSzPct val="100000"/>
              <a:buFont typeface="Arial"/>
              <a:buAutoNum type="arabicPeriod"/>
            </a:pPr>
            <a:r>
              <a:rPr lang="en" sz="2000"/>
              <a:t>onView (Matcher&lt;View&gt;)	- “</a:t>
            </a:r>
            <a:r>
              <a:rPr b="1" lang="en" sz="2000"/>
              <a:t>find</a:t>
            </a:r>
            <a:r>
              <a:rPr lang="en" sz="2000"/>
              <a:t>” something</a:t>
            </a:r>
          </a:p>
          <a:p>
            <a:pPr indent="-355600" lvl="0" marL="457200" rtl="0">
              <a:lnSpc>
                <a:spcPct val="115000"/>
              </a:lnSpc>
              <a:spcBef>
                <a:spcPts val="0"/>
              </a:spcBef>
              <a:buClr>
                <a:schemeClr val="dk1"/>
              </a:buClr>
              <a:buSzPct val="100000"/>
              <a:buFont typeface="Arial"/>
              <a:buAutoNum type="arabicPeriod"/>
            </a:pPr>
            <a:r>
              <a:rPr lang="en" sz="2000"/>
              <a:t>perform (ViewAction)		- ”</a:t>
            </a:r>
            <a:r>
              <a:rPr b="1" lang="en" sz="2000"/>
              <a:t>do</a:t>
            </a:r>
            <a:r>
              <a:rPr lang="en" sz="2000"/>
              <a:t>” something	</a:t>
            </a:r>
          </a:p>
          <a:p>
            <a:pPr indent="-355600" lvl="0" marL="457200">
              <a:lnSpc>
                <a:spcPct val="115000"/>
              </a:lnSpc>
              <a:spcBef>
                <a:spcPts val="0"/>
              </a:spcBef>
              <a:buClr>
                <a:schemeClr val="dk1"/>
              </a:buClr>
              <a:buSzPct val="100000"/>
              <a:buFont typeface="Arial"/>
              <a:buAutoNum type="arabicPeriod"/>
            </a:pPr>
            <a:r>
              <a:rPr lang="en" sz="2000"/>
              <a:t>check (ViewAssertion)		- ”</a:t>
            </a:r>
            <a:r>
              <a:rPr b="1" lang="en" sz="2000"/>
              <a:t>check</a:t>
            </a:r>
            <a:r>
              <a:rPr lang="en" sz="2000"/>
              <a:t>” something</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use (cont.)</a:t>
            </a:r>
          </a:p>
        </p:txBody>
      </p:sp>
      <p:sp>
        <p:nvSpPr>
          <p:cNvPr id="222" name="Shape 222"/>
          <p:cNvSpPr txBox="1"/>
          <p:nvPr>
            <p:ph idx="1" type="body"/>
          </p:nvPr>
        </p:nvSpPr>
        <p:spPr>
          <a:xfrm>
            <a:off x="457200" y="1063375"/>
            <a:ext cx="8229600" cy="3725699"/>
          </a:xfrm>
          <a:prstGeom prst="rect">
            <a:avLst/>
          </a:prstGeom>
        </p:spPr>
        <p:txBody>
          <a:bodyPr anchorCtr="0" anchor="t" bIns="91425" lIns="91425" rIns="91425" tIns="91425">
            <a:noAutofit/>
          </a:bodyPr>
          <a:lstStyle/>
          <a:p>
            <a:pPr rtl="0">
              <a:spcBef>
                <a:spcPts val="0"/>
              </a:spcBef>
              <a:buNone/>
            </a:pPr>
            <a:r>
              <a:rPr lang="en" sz="2000"/>
              <a:t>Example:</a:t>
            </a:r>
          </a:p>
          <a:p>
            <a:pPr indent="-311150" lvl="0" marL="457200" rtl="0">
              <a:spcBef>
                <a:spcPts val="0"/>
              </a:spcBef>
              <a:buClr>
                <a:schemeClr val="dk1"/>
              </a:buClr>
              <a:buSzPct val="100000"/>
              <a:buFont typeface="Courier New"/>
              <a:buChar char="●"/>
            </a:pPr>
            <a:r>
              <a:rPr lang="en" sz="1300">
                <a:latin typeface="Courier New"/>
                <a:ea typeface="Courier New"/>
                <a:cs typeface="Courier New"/>
                <a:sym typeface="Courier New"/>
              </a:rPr>
              <a:t>onView(withId(R.id.my_view)).perform(click()).check(matches(isDisplayed()));</a:t>
            </a:r>
          </a:p>
          <a:p>
            <a:pPr indent="-311150" lvl="0" marL="457200" rtl="0">
              <a:spcBef>
                <a:spcPts val="0"/>
              </a:spcBef>
              <a:buClr>
                <a:schemeClr val="dk1"/>
              </a:buClr>
              <a:buSzPct val="100000"/>
              <a:buFont typeface="Courier New"/>
              <a:buChar char="●"/>
            </a:pPr>
            <a:r>
              <a:rPr lang="en" sz="1300">
                <a:latin typeface="Courier New"/>
                <a:ea typeface="Courier New"/>
                <a:cs typeface="Courier New"/>
                <a:sym typeface="Courier New"/>
              </a:rPr>
              <a:t>onView(withId(R.id.hello_world_text)).check(matches(withText(“Hello world!”)));</a:t>
            </a:r>
          </a:p>
          <a:p>
            <a:pPr indent="-311150" lvl="0" marL="457200" rtl="0">
              <a:spcBef>
                <a:spcPts val="0"/>
              </a:spcBef>
              <a:buClr>
                <a:schemeClr val="dk1"/>
              </a:buClr>
              <a:buSzPct val="100000"/>
              <a:buFont typeface="Courier New"/>
              <a:buChar char="●"/>
            </a:pPr>
            <a:r>
              <a:rPr lang="en" sz="1300">
                <a:latin typeface="Courier New"/>
                <a:ea typeface="Courier New"/>
                <a:cs typeface="Courier New"/>
                <a:sym typeface="Courier New"/>
              </a:rPr>
              <a:t>intended(allOf(hasAction(AlarmClock.ACTION_SET_ALARM),</a:t>
            </a:r>
          </a:p>
          <a:p>
            <a:pPr indent="457200" marL="1371600" rtl="0">
              <a:spcBef>
                <a:spcPts val="0"/>
              </a:spcBef>
              <a:buNone/>
            </a:pPr>
            <a:r>
              <a:rPr lang="en" sz="1300">
                <a:latin typeface="Courier New"/>
                <a:ea typeface="Courier New"/>
                <a:cs typeface="Courier New"/>
                <a:sym typeface="Courier New"/>
              </a:rPr>
              <a:t>hasExtra(AlarmClock.EXTRA_MESSAGE, “set alarm”),</a:t>
            </a:r>
          </a:p>
          <a:p>
            <a:pPr indent="457200" marL="1371600" rtl="0">
              <a:spcBef>
                <a:spcPts val="0"/>
              </a:spcBef>
              <a:buNone/>
            </a:pPr>
            <a:r>
              <a:rPr lang="en" sz="1300">
                <a:latin typeface="Courier New"/>
                <a:ea typeface="Courier New"/>
                <a:cs typeface="Courier New"/>
                <a:sym typeface="Courier New"/>
              </a:rPr>
              <a:t>haxExtra(AlarmClock.EXTRA_HOUR, 5),</a:t>
            </a:r>
          </a:p>
          <a:p>
            <a:pPr indent="457200" marL="1371600" rtl="0">
              <a:spcBef>
                <a:spcPts val="0"/>
              </a:spcBef>
              <a:buNone/>
            </a:pPr>
            <a:r>
              <a:rPr lang="en" sz="1300">
                <a:latin typeface="Courier New"/>
                <a:ea typeface="Courier New"/>
                <a:cs typeface="Courier New"/>
                <a:sym typeface="Courier New"/>
              </a:rPr>
              <a:t>hasExtra(AlarmClock.EXTRA_MINUTES, 0)));</a:t>
            </a:r>
          </a:p>
          <a:p>
            <a:pPr indent="-311150" lvl="0" marL="457200" rtl="0">
              <a:spcBef>
                <a:spcPts val="0"/>
              </a:spcBef>
              <a:buClr>
                <a:schemeClr val="dk1"/>
              </a:buClr>
              <a:buSzPct val="100000"/>
              <a:buFont typeface="Courier New"/>
              <a:buChar char="●"/>
            </a:pPr>
            <a:r>
              <a:rPr lang="en" sz="1300">
                <a:latin typeface="Courier New"/>
                <a:ea typeface="Courier New"/>
                <a:cs typeface="Courier New"/>
                <a:sym typeface="Courier New"/>
              </a:rPr>
              <a:t>onView(withId(R.id.editTextUserInput))</a:t>
            </a:r>
          </a:p>
          <a:p>
            <a:pPr indent="457200" marL="914400" rtl="0">
              <a:spcBef>
                <a:spcPts val="0"/>
              </a:spcBef>
              <a:buNone/>
            </a:pPr>
            <a:r>
              <a:rPr lang="en" sz="1300">
                <a:latin typeface="Courier New"/>
                <a:ea typeface="Courier New"/>
                <a:cs typeface="Courier New"/>
                <a:sym typeface="Courier New"/>
              </a:rPr>
              <a:t>.perform(typeText(STRING_TO_BE_TYPED), closeSoftKeyboard());</a:t>
            </a:r>
          </a:p>
          <a:p>
            <a:pPr indent="-311150" lvl="0" marL="457200" rtl="0">
              <a:spcBef>
                <a:spcPts val="0"/>
              </a:spcBef>
              <a:buClr>
                <a:schemeClr val="dk1"/>
              </a:buClr>
              <a:buSzPct val="100000"/>
              <a:buFont typeface="Arial"/>
              <a:buChar char="●"/>
            </a:pPr>
            <a:r>
              <a:rPr lang="en" sz="1300">
                <a:latin typeface="Courier New"/>
                <a:ea typeface="Courier New"/>
                <a:cs typeface="Courier New"/>
                <a:sym typeface="Courier New"/>
              </a:rPr>
              <a:t>onView(withText(“South China Sea”))</a:t>
            </a:r>
          </a:p>
          <a:p>
            <a:pPr rtl="0">
              <a:spcBef>
                <a:spcPts val="0"/>
              </a:spcBef>
              <a:buNone/>
            </a:pPr>
            <a:r>
              <a:rPr lang="en" sz="1300">
                <a:latin typeface="Courier New"/>
                <a:ea typeface="Courier New"/>
                <a:cs typeface="Courier New"/>
                <a:sym typeface="Courier New"/>
              </a:rPr>
              <a:t>		.inRoot(withDecorView(not(is(mActitivity.getWindow().getDecorView()))))</a:t>
            </a:r>
          </a:p>
          <a:p>
            <a:pPr lvl="0" rtl="0">
              <a:spcBef>
                <a:spcPts val="0"/>
              </a:spcBef>
              <a:buNone/>
            </a:pPr>
            <a:r>
              <a:rPr lang="en" sz="1300">
                <a:latin typeface="Courier New"/>
                <a:ea typeface="Courier New"/>
                <a:cs typeface="Courier New"/>
                <a:sym typeface="Courier New"/>
              </a:rPr>
              <a:t>		.check(matches(isDisplayed()));</a:t>
            </a:r>
          </a:p>
        </p:txBody>
      </p:sp>
      <p:sp>
        <p:nvSpPr>
          <p:cNvPr id="223" name="Shape 223"/>
          <p:cNvSpPr txBox="1"/>
          <p:nvPr/>
        </p:nvSpPr>
        <p:spPr>
          <a:xfrm>
            <a:off x="457200" y="4706400"/>
            <a:ext cx="3745499" cy="437099"/>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a:spcBef>
                <a:spcPts val="0"/>
              </a:spcBef>
              <a:buNone/>
            </a:pPr>
            <a:r>
              <a:rPr lang="en" sz="800" u="sng">
                <a:solidFill>
                  <a:schemeClr val="hlink"/>
                </a:solidFill>
                <a:hlinkClick r:id="rId3"/>
              </a:rPr>
              <a:t>https://github.com/googlesamples/android-testing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Android testing framework (pros and cons)</a:t>
            </a:r>
          </a:p>
          <a:p>
            <a:pPr indent="-419100" lvl="0" marL="457200" rtl="0">
              <a:spcBef>
                <a:spcPts val="0"/>
              </a:spcBef>
              <a:buClr>
                <a:srgbClr val="EFEFEF"/>
              </a:buClr>
              <a:buSzPct val="100000"/>
              <a:buFont typeface="Arial"/>
              <a:buChar char="●"/>
            </a:pPr>
            <a:r>
              <a:rPr lang="en">
                <a:solidFill>
                  <a:srgbClr val="EFEFEF"/>
                </a:solidFill>
              </a:rPr>
              <a:t>Espresso</a:t>
            </a:r>
          </a:p>
          <a:p>
            <a:pPr indent="-419100" lvl="0" marL="457200" rtl="0">
              <a:spcBef>
                <a:spcPts val="0"/>
              </a:spcBef>
              <a:buClr>
                <a:srgbClr val="EFEFEF"/>
              </a:buClr>
              <a:buSzPct val="100000"/>
              <a:buFont typeface="Arial"/>
              <a:buChar char="●"/>
            </a:pPr>
            <a:r>
              <a:rPr lang="en">
                <a:solidFill>
                  <a:srgbClr val="EFEFEF"/>
                </a:solidFill>
              </a:rPr>
              <a:t>How to set up</a:t>
            </a:r>
          </a:p>
          <a:p>
            <a:pPr indent="-419100" lvl="0" marL="457200" rtl="0">
              <a:spcBef>
                <a:spcPts val="0"/>
              </a:spcBef>
              <a:buClr>
                <a:srgbClr val="EFEFEF"/>
              </a:buClr>
              <a:buSzPct val="100000"/>
              <a:buFont typeface="Arial"/>
              <a:buChar char="●"/>
            </a:pPr>
            <a:r>
              <a:rPr lang="en">
                <a:solidFill>
                  <a:srgbClr val="EFEFEF"/>
                </a:solidFill>
              </a:rPr>
              <a:t>How to use</a:t>
            </a:r>
          </a:p>
          <a:p>
            <a:pPr indent="-419100" lvl="0" marL="457200" rtl="0">
              <a:spcBef>
                <a:spcPts val="0"/>
              </a:spcBef>
              <a:buClr>
                <a:srgbClr val="EFEFEF"/>
              </a:buClr>
              <a:buSzPct val="100000"/>
              <a:buFont typeface="Arial"/>
              <a:buChar char="●"/>
            </a:pPr>
            <a:r>
              <a:rPr lang="en">
                <a:solidFill>
                  <a:srgbClr val="EFEFEF"/>
                </a:solidFill>
              </a:rPr>
              <a:t>Demo</a:t>
            </a:r>
          </a:p>
          <a:p>
            <a:pPr indent="-419100" lvl="0" marL="457200" rtl="0">
              <a:spcBef>
                <a:spcPts val="0"/>
              </a:spcBef>
              <a:buClr>
                <a:srgbClr val="F3F3F3"/>
              </a:buClr>
              <a:buSzPct val="100000"/>
              <a:buFont typeface="Arial"/>
              <a:buChar char="●"/>
            </a:pPr>
            <a:r>
              <a:rPr lang="en">
                <a:solidFill>
                  <a:srgbClr val="F3F3F3"/>
                </a:solidFill>
              </a:rPr>
              <a:t>Conclusion</a:t>
            </a:r>
          </a:p>
          <a:p>
            <a:pPr indent="-419100" lvl="0" marL="457200" rtl="0">
              <a:spcBef>
                <a:spcPts val="0"/>
              </a:spcBef>
              <a:buClr>
                <a:srgbClr val="F3F3F3"/>
              </a:buClr>
              <a:buSzPct val="100000"/>
              <a:buFont typeface="Arial"/>
              <a:buChar char="●"/>
            </a:pPr>
            <a:r>
              <a:rPr lang="en">
                <a:solidFill>
                  <a:srgbClr val="F3F3F3"/>
                </a:solidFill>
              </a:rPr>
              <a:t>Q&amp;A</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use (cont.)</a:t>
            </a:r>
          </a:p>
        </p:txBody>
      </p:sp>
      <p:sp>
        <p:nvSpPr>
          <p:cNvPr id="229" name="Shape 22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Espresso cheat sheet 2.1</a:t>
            </a:r>
          </a:p>
        </p:txBody>
      </p:sp>
      <p:pic>
        <p:nvPicPr>
          <p:cNvPr id="230" name="Shape 230"/>
          <p:cNvPicPr preferRelativeResize="0"/>
          <p:nvPr/>
        </p:nvPicPr>
        <p:blipFill>
          <a:blip r:embed="rId3">
            <a:alphaModFix/>
          </a:blip>
          <a:stretch>
            <a:fillRect/>
          </a:stretch>
        </p:blipFill>
        <p:spPr>
          <a:xfrm>
            <a:off x="5006637" y="0"/>
            <a:ext cx="3680174" cy="514350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236" name="Shape 23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Arial"/>
              <a:buChar char="●"/>
            </a:pPr>
            <a:r>
              <a:rPr lang="en">
                <a:solidFill>
                  <a:srgbClr val="F3F3F3"/>
                </a:solidFill>
              </a:rPr>
              <a:t>Android testing framework (pros and cons)</a:t>
            </a:r>
          </a:p>
          <a:p>
            <a:pPr indent="-419100" lvl="0" marL="457200" rtl="0">
              <a:spcBef>
                <a:spcPts val="0"/>
              </a:spcBef>
              <a:buClr>
                <a:srgbClr val="EFEFEF"/>
              </a:buClr>
              <a:buSzPct val="100000"/>
              <a:buFont typeface="Arial"/>
              <a:buChar char="●"/>
            </a:pPr>
            <a:r>
              <a:rPr lang="en">
                <a:solidFill>
                  <a:srgbClr val="EFEFEF"/>
                </a:solidFill>
              </a:rPr>
              <a:t>Espresso</a:t>
            </a:r>
          </a:p>
          <a:p>
            <a:pPr indent="-419100" lvl="0" marL="457200" rtl="0">
              <a:spcBef>
                <a:spcPts val="0"/>
              </a:spcBef>
              <a:buClr>
                <a:srgbClr val="F3F3F3"/>
              </a:buClr>
              <a:buSzPct val="100000"/>
              <a:buFont typeface="Arial"/>
              <a:buChar char="●"/>
            </a:pPr>
            <a:r>
              <a:rPr lang="en">
                <a:solidFill>
                  <a:srgbClr val="F3F3F3"/>
                </a:solidFill>
              </a:rPr>
              <a:t>How to set up</a:t>
            </a:r>
          </a:p>
          <a:p>
            <a:pPr indent="-419100" lvl="0" marL="457200" rtl="0">
              <a:spcBef>
                <a:spcPts val="0"/>
              </a:spcBef>
              <a:buClr>
                <a:srgbClr val="F3F3F3"/>
              </a:buClr>
              <a:buSzPct val="100000"/>
              <a:buFont typeface="Arial"/>
              <a:buChar char="●"/>
            </a:pPr>
            <a:r>
              <a:rPr lang="en">
                <a:solidFill>
                  <a:srgbClr val="F3F3F3"/>
                </a:solidFill>
              </a:rPr>
              <a:t>How to use</a:t>
            </a:r>
          </a:p>
          <a:p>
            <a:pPr indent="-419100" lvl="0" marL="457200" rtl="0">
              <a:spcBef>
                <a:spcPts val="0"/>
              </a:spcBef>
              <a:buClr>
                <a:srgbClr val="000000"/>
              </a:buClr>
              <a:buSzPct val="100000"/>
              <a:buFont typeface="Arial"/>
              <a:buChar char="●"/>
            </a:pPr>
            <a:r>
              <a:rPr lang="en">
                <a:solidFill>
                  <a:srgbClr val="000000"/>
                </a:solidFill>
              </a:rPr>
              <a:t>Demo</a:t>
            </a:r>
          </a:p>
          <a:p>
            <a:pPr indent="-419100" lvl="0" marL="457200" rtl="0">
              <a:spcBef>
                <a:spcPts val="0"/>
              </a:spcBef>
              <a:buClr>
                <a:srgbClr val="F3F3F3"/>
              </a:buClr>
              <a:buSzPct val="100000"/>
              <a:buFont typeface="Arial"/>
              <a:buChar char="●"/>
            </a:pPr>
            <a:r>
              <a:rPr lang="en">
                <a:solidFill>
                  <a:srgbClr val="F3F3F3"/>
                </a:solidFill>
              </a:rPr>
              <a:t>Conclusion</a:t>
            </a:r>
          </a:p>
          <a:p>
            <a:pPr indent="-419100" lvl="0" marL="457200" rtl="0">
              <a:spcBef>
                <a:spcPts val="0"/>
              </a:spcBef>
              <a:buClr>
                <a:srgbClr val="F3F3F3"/>
              </a:buClr>
              <a:buSzPct val="100000"/>
              <a:buFont typeface="Arial"/>
              <a:buChar char="●"/>
            </a:pPr>
            <a:r>
              <a:rPr lang="en">
                <a:solidFill>
                  <a:srgbClr val="F3F3F3"/>
                </a:solidFill>
              </a:rPr>
              <a:t>Q&amp;A</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Demo</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247" name="Shape 2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Arial"/>
              <a:buChar char="●"/>
            </a:pPr>
            <a:r>
              <a:rPr lang="en">
                <a:solidFill>
                  <a:srgbClr val="F3F3F3"/>
                </a:solidFill>
              </a:rPr>
              <a:t>Android testing framework (pros and cons)</a:t>
            </a:r>
          </a:p>
          <a:p>
            <a:pPr indent="-419100" lvl="0" marL="457200" rtl="0">
              <a:spcBef>
                <a:spcPts val="0"/>
              </a:spcBef>
              <a:buClr>
                <a:srgbClr val="F3F3F3"/>
              </a:buClr>
              <a:buSzPct val="100000"/>
              <a:buFont typeface="Arial"/>
              <a:buChar char="●"/>
            </a:pPr>
            <a:r>
              <a:rPr lang="en">
                <a:solidFill>
                  <a:srgbClr val="F3F3F3"/>
                </a:solidFill>
              </a:rPr>
              <a:t>Espresso</a:t>
            </a:r>
          </a:p>
          <a:p>
            <a:pPr indent="-419100" lvl="0" marL="457200" rtl="0">
              <a:spcBef>
                <a:spcPts val="0"/>
              </a:spcBef>
              <a:buClr>
                <a:srgbClr val="F3F3F3"/>
              </a:buClr>
              <a:buSzPct val="100000"/>
              <a:buFont typeface="Arial"/>
              <a:buChar char="●"/>
            </a:pPr>
            <a:r>
              <a:rPr lang="en">
                <a:solidFill>
                  <a:srgbClr val="F3F3F3"/>
                </a:solidFill>
              </a:rPr>
              <a:t>How to set up</a:t>
            </a:r>
          </a:p>
          <a:p>
            <a:pPr indent="-419100" lvl="0" marL="457200" rtl="0">
              <a:spcBef>
                <a:spcPts val="0"/>
              </a:spcBef>
              <a:buClr>
                <a:srgbClr val="F3F3F3"/>
              </a:buClr>
              <a:buSzPct val="100000"/>
              <a:buFont typeface="Arial"/>
              <a:buChar char="●"/>
            </a:pPr>
            <a:r>
              <a:rPr lang="en">
                <a:solidFill>
                  <a:srgbClr val="F3F3F3"/>
                </a:solidFill>
              </a:rPr>
              <a:t>How to use</a:t>
            </a:r>
          </a:p>
          <a:p>
            <a:pPr indent="-419100" lvl="0" marL="457200" rtl="0">
              <a:spcBef>
                <a:spcPts val="0"/>
              </a:spcBef>
              <a:buClr>
                <a:srgbClr val="F3F3F3"/>
              </a:buClr>
              <a:buSzPct val="100000"/>
              <a:buFont typeface="Arial"/>
              <a:buChar char="●"/>
            </a:pPr>
            <a:r>
              <a:rPr lang="en">
                <a:solidFill>
                  <a:srgbClr val="F3F3F3"/>
                </a:solidFill>
              </a:rPr>
              <a:t>Demo</a:t>
            </a:r>
          </a:p>
          <a:p>
            <a:pPr indent="-419100" lvl="0" marL="457200" rtl="0">
              <a:spcBef>
                <a:spcPts val="0"/>
              </a:spcBef>
              <a:buClr>
                <a:srgbClr val="000000"/>
              </a:buClr>
              <a:buSzPct val="100000"/>
              <a:buFont typeface="Arial"/>
              <a:buChar char="●"/>
            </a:pPr>
            <a:r>
              <a:rPr lang="en">
                <a:solidFill>
                  <a:srgbClr val="000000"/>
                </a:solidFill>
              </a:rPr>
              <a:t>Conclusion</a:t>
            </a:r>
          </a:p>
          <a:p>
            <a:pPr indent="-419100" lvl="0" marL="457200" rtl="0">
              <a:spcBef>
                <a:spcPts val="0"/>
              </a:spcBef>
              <a:buClr>
                <a:srgbClr val="F3F3F3"/>
              </a:buClr>
              <a:buSzPct val="100000"/>
              <a:buFont typeface="Arial"/>
              <a:buChar char="●"/>
            </a:pPr>
            <a:r>
              <a:rPr lang="en">
                <a:solidFill>
                  <a:srgbClr val="F3F3F3"/>
                </a:solidFill>
              </a:rPr>
              <a:t>Q&amp;A</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Conclusion</a:t>
            </a:r>
          </a:p>
        </p:txBody>
      </p:sp>
      <p:sp>
        <p:nvSpPr>
          <p:cNvPr id="253" name="Shape 25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000"/>
              <a:t>Espresso is …</a:t>
            </a:r>
          </a:p>
          <a:p>
            <a:pPr indent="-355600" lvl="0" marL="457200" rtl="0">
              <a:spcBef>
                <a:spcPts val="0"/>
              </a:spcBef>
              <a:buClr>
                <a:schemeClr val="dk1"/>
              </a:buClr>
              <a:buSzPct val="100000"/>
              <a:buFont typeface="Arial"/>
              <a:buChar char="●"/>
            </a:pPr>
            <a:r>
              <a:rPr lang="en" sz="2000"/>
              <a:t>Easy</a:t>
            </a:r>
          </a:p>
          <a:p>
            <a:pPr indent="-355600" lvl="0" marL="457200" rtl="0">
              <a:spcBef>
                <a:spcPts val="0"/>
              </a:spcBef>
              <a:buClr>
                <a:schemeClr val="dk1"/>
              </a:buClr>
              <a:buSzPct val="100000"/>
              <a:buFont typeface="Arial"/>
              <a:buChar char="●"/>
            </a:pPr>
            <a:r>
              <a:rPr lang="en" sz="2000"/>
              <a:t>Concise</a:t>
            </a:r>
          </a:p>
          <a:p>
            <a:pPr indent="-355600" lvl="0" marL="457200" rtl="0">
              <a:spcBef>
                <a:spcPts val="0"/>
              </a:spcBef>
              <a:buClr>
                <a:schemeClr val="dk1"/>
              </a:buClr>
              <a:buSzPct val="100000"/>
              <a:buFont typeface="Arial"/>
              <a:buChar char="●"/>
            </a:pPr>
            <a:r>
              <a:rPr lang="en" sz="2000"/>
              <a:t>Reliable</a:t>
            </a:r>
          </a:p>
          <a:p>
            <a:pPr indent="-355600" lvl="0" marL="457200" rtl="0">
              <a:spcBef>
                <a:spcPts val="0"/>
              </a:spcBef>
              <a:buClr>
                <a:schemeClr val="dk1"/>
              </a:buClr>
              <a:buSzPct val="100000"/>
              <a:buFont typeface="Arial"/>
              <a:buChar char="●"/>
            </a:pPr>
            <a:r>
              <a:rPr lang="en" sz="2000"/>
              <a:t>Fast</a:t>
            </a:r>
          </a:p>
          <a:p>
            <a:pPr indent="-355600" lvl="0" marL="457200" rtl="0">
              <a:spcBef>
                <a:spcPts val="0"/>
              </a:spcBef>
              <a:buClr>
                <a:schemeClr val="dk1"/>
              </a:buClr>
              <a:buSzPct val="100000"/>
              <a:buFont typeface="Arial"/>
              <a:buChar char="●"/>
            </a:pPr>
            <a:r>
              <a:rPr lang="en" sz="2000"/>
              <a:t>Durable</a:t>
            </a:r>
          </a:p>
          <a:p>
            <a:pPr indent="-355600" lvl="0" marL="457200" rtl="0">
              <a:spcBef>
                <a:spcPts val="0"/>
              </a:spcBef>
              <a:buClr>
                <a:schemeClr val="dk1"/>
              </a:buClr>
              <a:buSzPct val="100000"/>
              <a:buFont typeface="Arial"/>
              <a:buChar char="●"/>
            </a:pPr>
            <a:r>
              <a:rPr lang="en" sz="2000"/>
              <a:t>Flexible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Conclusion (cont.)</a:t>
            </a:r>
          </a:p>
        </p:txBody>
      </p:sp>
      <p:sp>
        <p:nvSpPr>
          <p:cNvPr id="259" name="Shape 25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000"/>
              <a:t>Espresso is NOT…</a:t>
            </a:r>
          </a:p>
          <a:p>
            <a:pPr indent="-355600" lvl="0" marL="457200" rtl="0">
              <a:spcBef>
                <a:spcPts val="0"/>
              </a:spcBef>
              <a:buClr>
                <a:schemeClr val="dk1"/>
              </a:buClr>
              <a:buSzPct val="100000"/>
              <a:buFont typeface="Arial"/>
              <a:buChar char="●"/>
            </a:pPr>
            <a:r>
              <a:rPr lang="en" sz="2000"/>
              <a:t>for multiple applications test</a:t>
            </a:r>
          </a:p>
          <a:p>
            <a:pPr indent="-355600" lvl="0" marL="457200" rtl="0">
              <a:spcBef>
                <a:spcPts val="0"/>
              </a:spcBef>
              <a:buClr>
                <a:schemeClr val="dk1"/>
              </a:buClr>
              <a:buSzPct val="100000"/>
              <a:buFont typeface="Arial"/>
              <a:buChar char="●"/>
            </a:pPr>
            <a:r>
              <a:rPr lang="en" sz="2000"/>
              <a:t>for non-technical person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265" name="Shape 26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Arial"/>
              <a:buChar char="●"/>
            </a:pPr>
            <a:r>
              <a:rPr lang="en">
                <a:solidFill>
                  <a:srgbClr val="F3F3F3"/>
                </a:solidFill>
              </a:rPr>
              <a:t>Android testing framework (pros and cons)</a:t>
            </a:r>
          </a:p>
          <a:p>
            <a:pPr indent="-419100" lvl="0" marL="457200" rtl="0">
              <a:spcBef>
                <a:spcPts val="0"/>
              </a:spcBef>
              <a:buClr>
                <a:srgbClr val="F3F3F3"/>
              </a:buClr>
              <a:buSzPct val="100000"/>
              <a:buFont typeface="Arial"/>
              <a:buChar char="●"/>
            </a:pPr>
            <a:r>
              <a:rPr lang="en">
                <a:solidFill>
                  <a:srgbClr val="F3F3F3"/>
                </a:solidFill>
              </a:rPr>
              <a:t>Espresso</a:t>
            </a:r>
          </a:p>
          <a:p>
            <a:pPr indent="-419100" lvl="0" marL="457200" rtl="0">
              <a:spcBef>
                <a:spcPts val="0"/>
              </a:spcBef>
              <a:buClr>
                <a:srgbClr val="F3F3F3"/>
              </a:buClr>
              <a:buSzPct val="100000"/>
              <a:buFont typeface="Arial"/>
              <a:buChar char="●"/>
            </a:pPr>
            <a:r>
              <a:rPr lang="en">
                <a:solidFill>
                  <a:srgbClr val="F3F3F3"/>
                </a:solidFill>
              </a:rPr>
              <a:t>How to set up</a:t>
            </a:r>
          </a:p>
          <a:p>
            <a:pPr indent="-419100" lvl="0" marL="457200" rtl="0">
              <a:spcBef>
                <a:spcPts val="0"/>
              </a:spcBef>
              <a:buClr>
                <a:srgbClr val="F3F3F3"/>
              </a:buClr>
              <a:buSzPct val="100000"/>
              <a:buFont typeface="Arial"/>
              <a:buChar char="●"/>
            </a:pPr>
            <a:r>
              <a:rPr lang="en">
                <a:solidFill>
                  <a:srgbClr val="F3F3F3"/>
                </a:solidFill>
              </a:rPr>
              <a:t>How to use</a:t>
            </a:r>
          </a:p>
          <a:p>
            <a:pPr indent="-419100" lvl="0" marL="457200" rtl="0">
              <a:spcBef>
                <a:spcPts val="0"/>
              </a:spcBef>
              <a:buClr>
                <a:srgbClr val="F3F3F3"/>
              </a:buClr>
              <a:buSzPct val="100000"/>
              <a:buFont typeface="Arial"/>
              <a:buChar char="●"/>
            </a:pPr>
            <a:r>
              <a:rPr lang="en">
                <a:solidFill>
                  <a:srgbClr val="F3F3F3"/>
                </a:solidFill>
              </a:rPr>
              <a:t>Demo</a:t>
            </a:r>
          </a:p>
          <a:p>
            <a:pPr indent="-419100" lvl="0" marL="457200" rtl="0">
              <a:spcBef>
                <a:spcPts val="0"/>
              </a:spcBef>
              <a:buClr>
                <a:srgbClr val="F3F3F3"/>
              </a:buClr>
              <a:buSzPct val="100000"/>
              <a:buFont typeface="Arial"/>
              <a:buChar char="●"/>
            </a:pPr>
            <a:r>
              <a:rPr lang="en">
                <a:solidFill>
                  <a:srgbClr val="F3F3F3"/>
                </a:solidFill>
              </a:rPr>
              <a:t>Conclusion</a:t>
            </a:r>
          </a:p>
          <a:p>
            <a:pPr indent="-419100" lvl="0" marL="457200" rtl="0">
              <a:spcBef>
                <a:spcPts val="0"/>
              </a:spcBef>
              <a:buClr>
                <a:srgbClr val="000000"/>
              </a:buClr>
              <a:buSzPct val="100000"/>
              <a:buFont typeface="Arial"/>
              <a:buChar char="●"/>
            </a:pPr>
            <a:r>
              <a:rPr lang="en">
                <a:solidFill>
                  <a:srgbClr val="000000"/>
                </a:solidFill>
              </a:rPr>
              <a:t>Q&amp;A</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Q&amp;A</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Contact</a:t>
            </a:r>
          </a:p>
        </p:txBody>
      </p:sp>
      <p:sp>
        <p:nvSpPr>
          <p:cNvPr id="276" name="Shape 27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000"/>
              <a:t>If you’re still confused, feel free to ask me via:</a:t>
            </a:r>
          </a:p>
          <a:p>
            <a:pPr indent="-355600" lvl="0" marL="457200" rtl="0">
              <a:spcBef>
                <a:spcPts val="0"/>
              </a:spcBef>
              <a:buClr>
                <a:schemeClr val="dk1"/>
              </a:buClr>
              <a:buSzPct val="100000"/>
              <a:buFont typeface="Arial"/>
              <a:buChar char="●"/>
            </a:pPr>
            <a:r>
              <a:rPr lang="en" sz="2000"/>
              <a:t>Email: </a:t>
            </a:r>
            <a:r>
              <a:rPr lang="en" sz="2000" u="sng">
                <a:solidFill>
                  <a:schemeClr val="hlink"/>
                </a:solidFill>
                <a:hlinkClick r:id="rId3"/>
              </a:rPr>
              <a:t>kai_yu@htc.com</a:t>
            </a:r>
          </a:p>
          <a:p>
            <a:pPr indent="-355600" lvl="0" marL="457200" rtl="0">
              <a:spcBef>
                <a:spcPts val="0"/>
              </a:spcBef>
              <a:buClr>
                <a:schemeClr val="dk1"/>
              </a:buClr>
              <a:buSzPct val="100000"/>
              <a:buFont typeface="Arial"/>
              <a:buChar char="●"/>
            </a:pPr>
            <a:r>
              <a:rPr lang="en" sz="2000"/>
              <a:t>Skype: rebellionyu</a:t>
            </a:r>
          </a:p>
          <a:p>
            <a:pPr indent="-355600" lvl="0" marL="457200">
              <a:spcBef>
                <a:spcPts val="0"/>
              </a:spcBef>
              <a:buClr>
                <a:schemeClr val="dk1"/>
              </a:buClr>
              <a:buSzPct val="100000"/>
              <a:buFont typeface="Arial"/>
              <a:buChar char="●"/>
            </a:pPr>
            <a:r>
              <a:rPr lang="en" sz="2000"/>
              <a:t>Come to me directly</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143053"/>
            <a:ext cx="8229600" cy="857400"/>
          </a:xfrm>
          <a:prstGeom prst="rect">
            <a:avLst/>
          </a:prstGeom>
        </p:spPr>
        <p:txBody>
          <a:bodyPr anchorCtr="0" anchor="b" bIns="91425" lIns="91425" rIns="91425" tIns="91425">
            <a:noAutofit/>
          </a:bodyPr>
          <a:lstStyle/>
          <a:p>
            <a:pPr algn="ctr">
              <a:spcBef>
                <a:spcPts val="0"/>
              </a:spcBef>
              <a:buNone/>
            </a:pPr>
            <a:r>
              <a:rPr lang="en"/>
              <a:t>Thank you for your listening!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393125" y="358428"/>
            <a:ext cx="8229600" cy="857400"/>
          </a:xfrm>
          <a:prstGeom prst="rect">
            <a:avLst/>
          </a:prstGeom>
        </p:spPr>
        <p:txBody>
          <a:bodyPr anchorCtr="0" anchor="b" bIns="91425" lIns="91425" rIns="91425" tIns="91425">
            <a:noAutofit/>
          </a:bodyPr>
          <a:lstStyle/>
          <a:p>
            <a:pPr>
              <a:spcBef>
                <a:spcPts val="0"/>
              </a:spcBef>
              <a:buNone/>
            </a:pPr>
            <a:r>
              <a:rPr lang="en"/>
              <a:t>Android testing framework</a:t>
            </a:r>
          </a:p>
        </p:txBody>
      </p:sp>
      <p:pic>
        <p:nvPicPr>
          <p:cNvPr id="49" name="Shape 49"/>
          <p:cNvPicPr preferRelativeResize="0"/>
          <p:nvPr/>
        </p:nvPicPr>
        <p:blipFill>
          <a:blip r:embed="rId3">
            <a:alphaModFix/>
          </a:blip>
          <a:stretch>
            <a:fillRect/>
          </a:stretch>
        </p:blipFill>
        <p:spPr>
          <a:xfrm>
            <a:off x="981075" y="1412925"/>
            <a:ext cx="7181850" cy="3390900"/>
          </a:xfrm>
          <a:prstGeom prst="rect">
            <a:avLst/>
          </a:prstGeom>
          <a:noFill/>
          <a:ln>
            <a:noFill/>
          </a:ln>
        </p:spPr>
      </p:pic>
      <p:sp>
        <p:nvSpPr>
          <p:cNvPr id="50" name="Shape 50"/>
          <p:cNvSpPr txBox="1"/>
          <p:nvPr/>
        </p:nvSpPr>
        <p:spPr>
          <a:xfrm>
            <a:off x="393125" y="4608300"/>
            <a:ext cx="5335499" cy="535199"/>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rtl="0">
              <a:spcBef>
                <a:spcPts val="0"/>
              </a:spcBef>
              <a:buNone/>
            </a:pPr>
            <a:r>
              <a:rPr lang="en" sz="800" u="sng">
                <a:solidFill>
                  <a:schemeClr val="hlink"/>
                </a:solidFill>
                <a:hlinkClick r:id="rId4"/>
              </a:rPr>
              <a:t>http://www.infologs.org/2015/01/14/the-basics-of-test-automation-for-apps-games-and-the-mobile-web/</a:t>
            </a:r>
          </a:p>
          <a:p>
            <a:pPr>
              <a:spcBef>
                <a:spcPts val="0"/>
              </a:spcBef>
              <a:buNone/>
            </a:pPr>
            <a:r>
              <a:rPr lang="en" sz="800" u="sng">
                <a:solidFill>
                  <a:schemeClr val="hlink"/>
                </a:solidFill>
                <a:hlinkClick r:id="rId5"/>
              </a:rPr>
              <a:t>http://www.slideshare.net/bitbar/different-android-test-automation-framework-what-works-you-the-best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133803"/>
            <a:ext cx="8229600" cy="857400"/>
          </a:xfrm>
          <a:prstGeom prst="rect">
            <a:avLst/>
          </a:prstGeom>
        </p:spPr>
        <p:txBody>
          <a:bodyPr anchorCtr="0" anchor="b" bIns="91425" lIns="91425" rIns="91425" tIns="91425">
            <a:noAutofit/>
          </a:bodyPr>
          <a:lstStyle/>
          <a:p>
            <a:pPr>
              <a:spcBef>
                <a:spcPts val="0"/>
              </a:spcBef>
              <a:buNone/>
            </a:pPr>
            <a:r>
              <a:rPr lang="en"/>
              <a:t>Appendix</a:t>
            </a:r>
          </a:p>
        </p:txBody>
      </p:sp>
      <p:sp>
        <p:nvSpPr>
          <p:cNvPr id="287" name="Shape 287"/>
          <p:cNvSpPr txBox="1"/>
          <p:nvPr>
            <p:ph idx="1" type="body"/>
          </p:nvPr>
        </p:nvSpPr>
        <p:spPr>
          <a:xfrm>
            <a:off x="457200" y="911800"/>
            <a:ext cx="8229600" cy="3725699"/>
          </a:xfrm>
          <a:prstGeom prst="rect">
            <a:avLst/>
          </a:prstGeom>
        </p:spPr>
        <p:txBody>
          <a:bodyPr anchorCtr="0" anchor="t" bIns="91425" lIns="91425" rIns="91425" tIns="91425">
            <a:noAutofit/>
          </a:bodyPr>
          <a:lstStyle/>
          <a:p>
            <a:pPr rtl="0">
              <a:spcBef>
                <a:spcPts val="0"/>
              </a:spcBef>
              <a:buNone/>
            </a:pPr>
            <a:r>
              <a:rPr lang="en" sz="2000"/>
              <a:t>Here are some useful websites:</a:t>
            </a:r>
          </a:p>
          <a:p>
            <a:pPr indent="-355600" lvl="0" marL="457200" rtl="0">
              <a:spcBef>
                <a:spcPts val="0"/>
              </a:spcBef>
              <a:buClr>
                <a:schemeClr val="dk1"/>
              </a:buClr>
              <a:buSzPct val="100000"/>
              <a:buFont typeface="Arial"/>
              <a:buChar char="●"/>
            </a:pPr>
            <a:r>
              <a:rPr lang="en" sz="2000"/>
              <a:t>Espresso Official Website:</a:t>
            </a:r>
          </a:p>
          <a:p>
            <a:pPr indent="-304800" lvl="1" marL="914400" rtl="0">
              <a:spcBef>
                <a:spcPts val="0"/>
              </a:spcBef>
              <a:buClr>
                <a:schemeClr val="dk1"/>
              </a:buClr>
              <a:buSzPct val="100000"/>
              <a:buFont typeface="Courier New"/>
              <a:buChar char="o"/>
            </a:pPr>
            <a:r>
              <a:rPr lang="en" sz="1200" u="sng">
                <a:solidFill>
                  <a:schemeClr val="hlink"/>
                </a:solidFill>
                <a:hlinkClick r:id="rId3"/>
              </a:rPr>
              <a:t>https://code.google.com/p/android-test-kit/</a:t>
            </a:r>
          </a:p>
          <a:p>
            <a:pPr indent="-355600" lvl="0" marL="457200" rtl="0">
              <a:spcBef>
                <a:spcPts val="0"/>
              </a:spcBef>
              <a:buClr>
                <a:schemeClr val="dk1"/>
              </a:buClr>
              <a:buSzPct val="100000"/>
              <a:buFont typeface="Arial"/>
              <a:buChar char="●"/>
            </a:pPr>
            <a:r>
              <a:rPr lang="en" sz="2000"/>
              <a:t>Espresso Official Online Forum:</a:t>
            </a:r>
          </a:p>
          <a:p>
            <a:pPr indent="-304800" lvl="1" marL="914400" rtl="0">
              <a:spcBef>
                <a:spcPts val="0"/>
              </a:spcBef>
              <a:buClr>
                <a:schemeClr val="dk1"/>
              </a:buClr>
              <a:buSzPct val="100000"/>
              <a:buFont typeface="Courier New"/>
              <a:buChar char="o"/>
            </a:pPr>
            <a:r>
              <a:rPr lang="en" sz="1200" u="sng">
                <a:solidFill>
                  <a:schemeClr val="hlink"/>
                </a:solidFill>
                <a:hlinkClick r:id="rId4"/>
              </a:rPr>
              <a:t>https://groups.google.com/forum/#!forum/android-test-kit-discuss</a:t>
            </a:r>
          </a:p>
          <a:p>
            <a:pPr indent="-355600" lvl="0" marL="457200" rtl="0">
              <a:spcBef>
                <a:spcPts val="0"/>
              </a:spcBef>
              <a:buClr>
                <a:schemeClr val="dk1"/>
              </a:buClr>
              <a:buSzPct val="100000"/>
              <a:buFont typeface="Arial"/>
              <a:buChar char="●"/>
            </a:pPr>
            <a:r>
              <a:rPr lang="en" sz="2000"/>
              <a:t>Espresso Sample Code: </a:t>
            </a:r>
          </a:p>
          <a:p>
            <a:pPr indent="-355600" lvl="1" marL="914400" rtl="0">
              <a:spcBef>
                <a:spcPts val="0"/>
              </a:spcBef>
              <a:buClr>
                <a:schemeClr val="dk1"/>
              </a:buClr>
              <a:buSzPct val="166666"/>
              <a:buFont typeface="Courier New"/>
              <a:buChar char="o"/>
            </a:pPr>
            <a:r>
              <a:rPr lang="en" sz="1200" u="sng">
                <a:solidFill>
                  <a:schemeClr val="hlink"/>
                </a:solidFill>
                <a:hlinkClick r:id="rId5"/>
              </a:rPr>
              <a:t>https://github.com/googlesamples/android-testing</a:t>
            </a:r>
          </a:p>
          <a:p>
            <a:pPr indent="-355600" lvl="1" marL="914400" rtl="0">
              <a:spcBef>
                <a:spcPts val="0"/>
              </a:spcBef>
              <a:buClr>
                <a:schemeClr val="dk1"/>
              </a:buClr>
              <a:buSzPct val="166666"/>
              <a:buFont typeface="Courier New"/>
              <a:buChar char="o"/>
            </a:pPr>
            <a:r>
              <a:rPr lang="en" sz="1200" u="sng">
                <a:solidFill>
                  <a:schemeClr val="hlink"/>
                </a:solidFill>
                <a:hlinkClick r:id="rId6"/>
              </a:rPr>
              <a:t>https://github.com/vgrec/EspressoExamples</a:t>
            </a:r>
          </a:p>
          <a:p>
            <a:pPr indent="-355600" lvl="0" marL="457200" rtl="0">
              <a:spcBef>
                <a:spcPts val="0"/>
              </a:spcBef>
              <a:buClr>
                <a:schemeClr val="dk1"/>
              </a:buClr>
              <a:buSzPct val="100000"/>
              <a:buFont typeface="Arial"/>
              <a:buChar char="●"/>
            </a:pPr>
            <a:r>
              <a:rPr lang="en" sz="2000"/>
              <a:t>Introduction to Espresso:</a:t>
            </a:r>
          </a:p>
          <a:p>
            <a:pPr indent="-304800" lvl="1" marL="914400" rtl="0">
              <a:spcBef>
                <a:spcPts val="0"/>
              </a:spcBef>
              <a:buClr>
                <a:schemeClr val="dk1"/>
              </a:buClr>
              <a:buSzPct val="100000"/>
              <a:buFont typeface="Courier New"/>
              <a:buChar char="o"/>
            </a:pPr>
            <a:r>
              <a:rPr lang="en" sz="1200" u="sng">
                <a:solidFill>
                  <a:schemeClr val="hlink"/>
                </a:solidFill>
                <a:hlinkClick r:id="rId7"/>
              </a:rPr>
              <a:t>https://androidresearch.wordpress.com/2015/04/04/an-introduction-to-espresso/</a:t>
            </a:r>
          </a:p>
          <a:p>
            <a:pPr indent="-355600" lvl="0" marL="457200" rtl="0">
              <a:lnSpc>
                <a:spcPct val="115000"/>
              </a:lnSpc>
              <a:spcBef>
                <a:spcPts val="0"/>
              </a:spcBef>
              <a:spcAft>
                <a:spcPts val="1000"/>
              </a:spcAft>
              <a:buClr>
                <a:schemeClr val="dk1"/>
              </a:buClr>
              <a:buSzPct val="111111"/>
              <a:buFont typeface="Arial"/>
              <a:buChar char="●"/>
            </a:pPr>
            <a:r>
              <a:rPr lang="en" sz="1800">
                <a:solidFill>
                  <a:srgbClr val="222222"/>
                </a:solidFill>
              </a:rPr>
              <a:t>GTAC 2013: Espresso: Fresh Start to Android UI Testing (video)</a:t>
            </a:r>
          </a:p>
          <a:p>
            <a:pPr indent="-304800" lvl="1" marL="914400" rtl="0">
              <a:spcBef>
                <a:spcPts val="0"/>
              </a:spcBef>
              <a:buClr>
                <a:schemeClr val="dk1"/>
              </a:buClr>
              <a:buSzPct val="100000"/>
              <a:buFont typeface="Courier New"/>
              <a:buChar char="o"/>
            </a:pPr>
            <a:r>
              <a:rPr lang="en" sz="1200" u="sng">
                <a:solidFill>
                  <a:schemeClr val="hlink"/>
                </a:solidFill>
                <a:hlinkClick r:id="rId8"/>
              </a:rPr>
              <a:t>https://www.youtube.com/watch?v=T7ugmCuNxDU&amp;list=SPSIUOFhnxEiCODb8XQB-RUQ0RGNZ2yW7d</a:t>
            </a:r>
          </a:p>
          <a:p>
            <a:pPr indent="-355600" lvl="0" marL="457200" rtl="0">
              <a:spcBef>
                <a:spcPts val="0"/>
              </a:spcBef>
              <a:buClr>
                <a:schemeClr val="dk1"/>
              </a:buClr>
              <a:buSzPct val="111111"/>
              <a:buFont typeface="Arial"/>
              <a:buChar char="●"/>
            </a:pPr>
            <a:r>
              <a:rPr lang="en" sz="1800">
                <a:solidFill>
                  <a:srgbClr val="222222"/>
                </a:solidFill>
              </a:rPr>
              <a:t>GTAC 2013: Espresso: Fresh Start to Android UI Testing (slides)</a:t>
            </a:r>
          </a:p>
          <a:p>
            <a:pPr indent="-304800" lvl="1" marL="914400">
              <a:spcBef>
                <a:spcPts val="0"/>
              </a:spcBef>
              <a:buClr>
                <a:srgbClr val="222222"/>
              </a:buClr>
              <a:buSzPct val="100000"/>
              <a:buFont typeface="Courier New"/>
              <a:buChar char="o"/>
            </a:pPr>
            <a:r>
              <a:rPr lang="en" sz="1200" u="sng">
                <a:solidFill>
                  <a:schemeClr val="hlink"/>
                </a:solidFill>
                <a:hlinkClick r:id="rId9"/>
              </a:rPr>
              <a:t>https://docs.google.com/presentation/d/18bSVCKn_mInjJEWPaeVpTkwimlmc7HkaVZHntllUxek/pub?start=false&amp;loop=false&amp;delayms=3000&amp;slide=id.gd2ffe53a_038</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Appendix (cont.)</a:t>
            </a:r>
          </a:p>
        </p:txBody>
      </p:sp>
      <p:sp>
        <p:nvSpPr>
          <p:cNvPr id="293" name="Shape 29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000"/>
              <a:t>Here is my sample code:</a:t>
            </a:r>
          </a:p>
          <a:p>
            <a:pPr indent="-355600" lvl="0" marL="457200" rtl="0">
              <a:spcBef>
                <a:spcPts val="0"/>
              </a:spcBef>
              <a:buClr>
                <a:schemeClr val="dk1"/>
              </a:buClr>
              <a:buSzPct val="100000"/>
              <a:buFont typeface="Arial"/>
              <a:buChar char="●"/>
            </a:pPr>
            <a:r>
              <a:rPr lang="en" sz="2000"/>
              <a:t>EspressoTest</a:t>
            </a:r>
          </a:p>
          <a:p>
            <a:pPr indent="-304800" lvl="1" marL="914400" rtl="0">
              <a:spcBef>
                <a:spcPts val="0"/>
              </a:spcBef>
              <a:buClr>
                <a:schemeClr val="dk1"/>
              </a:buClr>
              <a:buSzPct val="100000"/>
              <a:buFont typeface="Courier New"/>
              <a:buChar char="o"/>
            </a:pPr>
            <a:r>
              <a:rPr lang="en" sz="1200" u="sng">
                <a:solidFill>
                  <a:schemeClr val="hlink"/>
                </a:solidFill>
                <a:hlinkClick r:id="rId3"/>
              </a:rPr>
              <a:t>https://drive.google.com/file/d/0Byx_dkTJfcJ2WEhDVWlUV2lFa2s/view?usp=sharing</a:t>
            </a:r>
          </a:p>
          <a:p>
            <a:pPr indent="-355600" lvl="0" marL="457200" rtl="0">
              <a:spcBef>
                <a:spcPts val="0"/>
              </a:spcBef>
              <a:buClr>
                <a:schemeClr val="dk1"/>
              </a:buClr>
              <a:buSzPct val="100000"/>
              <a:buFont typeface="Arial"/>
              <a:buChar char="●"/>
            </a:pPr>
            <a:r>
              <a:rPr lang="en" sz="2000"/>
              <a:t>EspressoTest2</a:t>
            </a:r>
          </a:p>
          <a:p>
            <a:pPr indent="-304800" lvl="1" marL="914400" rtl="0">
              <a:spcBef>
                <a:spcPts val="0"/>
              </a:spcBef>
              <a:buClr>
                <a:schemeClr val="dk1"/>
              </a:buClr>
              <a:buSzPct val="100000"/>
              <a:buFont typeface="Courier New"/>
              <a:buChar char="o"/>
            </a:pPr>
            <a:r>
              <a:rPr lang="en" sz="1200" u="sng">
                <a:solidFill>
                  <a:schemeClr val="hlink"/>
                </a:solidFill>
                <a:hlinkClick r:id="rId4"/>
              </a:rPr>
              <a:t>https://drive.google.com/file/d/0Byx_dkTJfcJ2dEF1TERrRU45S0U/view?usp=sharing</a:t>
            </a:r>
          </a:p>
          <a:p>
            <a:pPr indent="-355600" lvl="0" marL="457200" rtl="0">
              <a:spcBef>
                <a:spcPts val="0"/>
              </a:spcBef>
              <a:buClr>
                <a:schemeClr val="dk1"/>
              </a:buClr>
              <a:buSzPct val="100000"/>
              <a:buFont typeface="Arial"/>
              <a:buChar char="●"/>
            </a:pPr>
            <a:r>
              <a:rPr lang="en" sz="2000"/>
              <a:t>EspressoTest3</a:t>
            </a:r>
          </a:p>
          <a:p>
            <a:pPr indent="-304800" lvl="1" marL="914400">
              <a:spcBef>
                <a:spcPts val="0"/>
              </a:spcBef>
              <a:buClr>
                <a:schemeClr val="dk1"/>
              </a:buClr>
              <a:buSzPct val="100000"/>
              <a:buFont typeface="Courier New"/>
              <a:buChar char="o"/>
            </a:pPr>
            <a:r>
              <a:rPr lang="en" sz="1200" u="sng">
                <a:solidFill>
                  <a:schemeClr val="hlink"/>
                </a:solidFill>
                <a:hlinkClick r:id="rId5"/>
              </a:rPr>
              <a:t>https://drive.google.com/file/d/0Byx_dkTJfcJ2XzJHUENHZ2RucjQ/view?usp=sharing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JUnit</a:t>
            </a:r>
          </a:p>
        </p:txBody>
      </p:sp>
      <p:sp>
        <p:nvSpPr>
          <p:cNvPr id="56" name="Shape 56"/>
          <p:cNvSpPr txBox="1"/>
          <p:nvPr>
            <p:ph idx="1" type="body"/>
          </p:nvPr>
        </p:nvSpPr>
        <p:spPr>
          <a:xfrm>
            <a:off x="457200" y="1200150"/>
            <a:ext cx="8229600" cy="2003400"/>
          </a:xfrm>
          <a:prstGeom prst="rect">
            <a:avLst/>
          </a:prstGeom>
        </p:spPr>
        <p:txBody>
          <a:bodyPr anchorCtr="0" anchor="t" bIns="91425" lIns="91425" rIns="91425" tIns="91425">
            <a:noAutofit/>
          </a:bodyPr>
          <a:lstStyle/>
          <a:p>
            <a:pPr indent="-355600" lvl="0" marL="457200" rtl="0">
              <a:spcBef>
                <a:spcPts val="0"/>
              </a:spcBef>
              <a:buClr>
                <a:srgbClr val="000000"/>
              </a:buClr>
              <a:buSzPct val="100000"/>
              <a:buFont typeface="Arial"/>
              <a:buChar char="●"/>
            </a:pPr>
            <a:r>
              <a:rPr b="1" lang="en" sz="2000">
                <a:solidFill>
                  <a:srgbClr val="000000"/>
                </a:solidFill>
              </a:rPr>
              <a:t>JUnit</a:t>
            </a:r>
            <a:r>
              <a:rPr lang="en" sz="2000">
                <a:solidFill>
                  <a:srgbClr val="000000"/>
                </a:solidFill>
              </a:rPr>
              <a:t> is a </a:t>
            </a:r>
            <a:r>
              <a:rPr lang="en" sz="2000">
                <a:solidFill>
                  <a:srgbClr val="000000"/>
                </a:solidFill>
                <a:hlinkClick r:id="rId3"/>
              </a:rPr>
              <a:t>unit testing</a:t>
            </a:r>
            <a:r>
              <a:rPr lang="en" sz="2000">
                <a:solidFill>
                  <a:srgbClr val="000000"/>
                </a:solidFill>
              </a:rPr>
              <a:t> </a:t>
            </a:r>
            <a:r>
              <a:rPr lang="en" sz="2000">
                <a:solidFill>
                  <a:srgbClr val="000000"/>
                </a:solidFill>
                <a:hlinkClick r:id="rId4"/>
              </a:rPr>
              <a:t>framework</a:t>
            </a:r>
            <a:r>
              <a:rPr lang="en" sz="2000">
                <a:solidFill>
                  <a:srgbClr val="000000"/>
                </a:solidFill>
              </a:rPr>
              <a:t> for the </a:t>
            </a:r>
            <a:r>
              <a:rPr lang="en" sz="2000">
                <a:solidFill>
                  <a:srgbClr val="000000"/>
                </a:solidFill>
                <a:hlinkClick r:id="rId5"/>
              </a:rPr>
              <a:t>Java programming language</a:t>
            </a:r>
            <a:r>
              <a:rPr lang="en" sz="2000">
                <a:solidFill>
                  <a:srgbClr val="000000"/>
                </a:solidFill>
              </a:rPr>
              <a:t>. JUnit has been important in the development of </a:t>
            </a:r>
            <a:r>
              <a:rPr lang="en" sz="2000">
                <a:solidFill>
                  <a:srgbClr val="000000"/>
                </a:solidFill>
                <a:hlinkClick r:id="rId6"/>
              </a:rPr>
              <a:t>test-driven development</a:t>
            </a:r>
            <a:r>
              <a:rPr lang="en" sz="2000">
                <a:solidFill>
                  <a:srgbClr val="000000"/>
                </a:solidFill>
              </a:rPr>
              <a:t>.</a:t>
            </a:r>
          </a:p>
          <a:p>
            <a:pPr indent="-355600" lvl="0" marL="457200">
              <a:spcBef>
                <a:spcPts val="0"/>
              </a:spcBef>
              <a:buClr>
                <a:srgbClr val="000000"/>
              </a:buClr>
              <a:buSzPct val="100000"/>
              <a:buFont typeface="Arial"/>
              <a:buChar char="●"/>
            </a:pPr>
            <a:r>
              <a:rPr lang="en" sz="2000"/>
              <a:t>The Android testing API is based on the JUnit API and extended with a instrumentation framework and Android-specific testing classes.</a:t>
            </a:r>
          </a:p>
        </p:txBody>
      </p:sp>
      <p:sp>
        <p:nvSpPr>
          <p:cNvPr id="57" name="Shape 57"/>
          <p:cNvSpPr txBox="1"/>
          <p:nvPr/>
        </p:nvSpPr>
        <p:spPr>
          <a:xfrm>
            <a:off x="457200" y="4617000"/>
            <a:ext cx="3556800" cy="526500"/>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rtl="0">
              <a:spcBef>
                <a:spcPts val="0"/>
              </a:spcBef>
              <a:buNone/>
            </a:pPr>
            <a:r>
              <a:rPr lang="en" sz="800" u="sng">
                <a:solidFill>
                  <a:schemeClr val="hlink"/>
                </a:solidFill>
                <a:hlinkClick r:id="rId7"/>
              </a:rPr>
              <a:t>https://en.wikipedia.org/wiki/JUnit</a:t>
            </a:r>
          </a:p>
          <a:p>
            <a:pPr>
              <a:spcBef>
                <a:spcPts val="0"/>
              </a:spcBef>
              <a:buNone/>
            </a:pPr>
            <a:r>
              <a:rPr lang="en" sz="800" u="sng">
                <a:solidFill>
                  <a:schemeClr val="hlink"/>
                </a:solidFill>
                <a:hlinkClick r:id="rId8"/>
              </a:rPr>
              <a:t>http://developer.android.com/tools/testing/testing_android.html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Android Instrumentation Framework</a:t>
            </a: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a:spcBef>
                <a:spcPts val="0"/>
              </a:spcBef>
              <a:buClr>
                <a:schemeClr val="dk1"/>
              </a:buClr>
              <a:buSzPct val="100000"/>
              <a:buFont typeface="Arial"/>
              <a:buChar char="●"/>
            </a:pPr>
            <a:r>
              <a:rPr lang="en" sz="2000"/>
              <a:t>Android instrumentation is a set of control methods, and you can control an Android component independently of its normal life cycle (also control how Android loads applications).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Robotium</a:t>
            </a:r>
          </a:p>
        </p:txBody>
      </p:sp>
      <p:sp>
        <p:nvSpPr>
          <p:cNvPr id="69" name="Shape 6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Pros:</a:t>
            </a:r>
          </a:p>
          <a:p>
            <a:pPr indent="-355600" lvl="1" marL="914400" rtl="0">
              <a:spcBef>
                <a:spcPts val="0"/>
              </a:spcBef>
              <a:buClr>
                <a:schemeClr val="dk1"/>
              </a:buClr>
              <a:buSzPct val="100000"/>
              <a:buFont typeface="Arial"/>
              <a:buChar char="◆"/>
            </a:pPr>
            <a:r>
              <a:rPr lang="en" sz="2000"/>
              <a:t>Easy to write, shorter code</a:t>
            </a:r>
          </a:p>
          <a:p>
            <a:pPr indent="-355600" lvl="1" marL="914400" rtl="0">
              <a:spcBef>
                <a:spcPts val="0"/>
              </a:spcBef>
              <a:buClr>
                <a:schemeClr val="dk1"/>
              </a:buClr>
              <a:buSzPct val="100000"/>
              <a:buFont typeface="Arial"/>
              <a:buChar char="◆"/>
            </a:pPr>
            <a:r>
              <a:rPr lang="en" sz="2000"/>
              <a:t>Powerful and robust automatic black-box test</a:t>
            </a:r>
          </a:p>
          <a:p>
            <a:pPr indent="-355600" lvl="1" marL="914400" rtl="0">
              <a:spcBef>
                <a:spcPts val="0"/>
              </a:spcBef>
              <a:buClr>
                <a:schemeClr val="dk1"/>
              </a:buClr>
              <a:buSzPct val="100000"/>
              <a:buFont typeface="Arial"/>
              <a:buChar char="◆"/>
            </a:pPr>
            <a:r>
              <a:rPr lang="en" sz="2000"/>
              <a:t>Can be used both for testing application with/without source code</a:t>
            </a:r>
          </a:p>
          <a:p>
            <a:pPr indent="-355600" lvl="1" marL="914400" rtl="0">
              <a:spcBef>
                <a:spcPts val="0"/>
              </a:spcBef>
              <a:buClr>
                <a:schemeClr val="dk1"/>
              </a:buClr>
              <a:buSzPct val="100000"/>
              <a:buFont typeface="Arial"/>
              <a:buChar char="◆"/>
            </a:pPr>
            <a:r>
              <a:rPr lang="en" sz="2000"/>
              <a:t>Support all API levels</a:t>
            </a:r>
          </a:p>
          <a:p>
            <a:pPr indent="-355600" lvl="0" marL="457200" rtl="0">
              <a:spcBef>
                <a:spcPts val="0"/>
              </a:spcBef>
              <a:buClr>
                <a:schemeClr val="dk1"/>
              </a:buClr>
              <a:buSzPct val="100000"/>
              <a:buFont typeface="Arial"/>
              <a:buChar char="➔"/>
            </a:pPr>
            <a:r>
              <a:rPr lang="en" sz="2000"/>
              <a:t>Cons:</a:t>
            </a:r>
          </a:p>
          <a:p>
            <a:pPr indent="-355600" lvl="1" marL="914400" rtl="0">
              <a:spcBef>
                <a:spcPts val="0"/>
              </a:spcBef>
              <a:buClr>
                <a:schemeClr val="dk1"/>
              </a:buClr>
              <a:buSzPct val="100000"/>
              <a:buFont typeface="Arial"/>
              <a:buChar char="◆"/>
            </a:pPr>
            <a:r>
              <a:rPr lang="en" sz="2000"/>
              <a:t>Can not simulate clicking on softkeyboard</a:t>
            </a:r>
          </a:p>
          <a:p>
            <a:pPr indent="-355600" lvl="1" marL="914400" rtl="0">
              <a:spcBef>
                <a:spcPts val="0"/>
              </a:spcBef>
              <a:buClr>
                <a:schemeClr val="dk1"/>
              </a:buClr>
              <a:buSzPct val="100000"/>
              <a:buFont typeface="Arial"/>
              <a:buChar char="◆"/>
            </a:pPr>
            <a:r>
              <a:rPr lang="en" sz="2000"/>
              <a:t>It is not possible to handle multiple processes at a time</a:t>
            </a:r>
          </a:p>
          <a:p>
            <a:pPr indent="-355600" lvl="1" marL="914400" rtl="0">
              <a:spcBef>
                <a:spcPts val="0"/>
              </a:spcBef>
              <a:buClr>
                <a:schemeClr val="dk1"/>
              </a:buClr>
              <a:buSzPct val="100000"/>
              <a:buFont typeface="Arial"/>
              <a:buChar char="◆"/>
            </a:pPr>
            <a:r>
              <a:rPr lang="en" sz="2000"/>
              <a:t>Can not interact with status bar notifications</a:t>
            </a:r>
          </a:p>
          <a:p>
            <a:pPr indent="-355600" lvl="1" marL="914400" rtl="0">
              <a:spcBef>
                <a:spcPts val="0"/>
              </a:spcBef>
              <a:buClr>
                <a:schemeClr val="dk1"/>
              </a:buClr>
              <a:buSzPct val="100000"/>
              <a:buFont typeface="Arial"/>
              <a:buChar char="◆"/>
            </a:pPr>
            <a:r>
              <a:rPr lang="en" sz="2000"/>
              <a:t>Can be a bit slow, especially running on older devices</a:t>
            </a:r>
          </a:p>
          <a:p>
            <a:pPr indent="0" lvl="0" marL="457200" rtl="0">
              <a:spcBef>
                <a:spcPts val="0"/>
              </a:spcBef>
              <a:buNone/>
            </a:pPr>
            <a:r>
              <a:t/>
            </a:r>
            <a:endParaRPr sz="2000"/>
          </a:p>
        </p:txBody>
      </p:sp>
      <p:sp>
        <p:nvSpPr>
          <p:cNvPr id="70" name="Shape 70"/>
          <p:cNvSpPr txBox="1"/>
          <p:nvPr/>
        </p:nvSpPr>
        <p:spPr>
          <a:xfrm>
            <a:off x="457200" y="4632300"/>
            <a:ext cx="6451799" cy="511199"/>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rtl="0">
              <a:spcBef>
                <a:spcPts val="0"/>
              </a:spcBef>
              <a:buNone/>
            </a:pPr>
            <a:r>
              <a:rPr lang="en" sz="800" u="sng">
                <a:solidFill>
                  <a:schemeClr val="hlink"/>
                </a:solidFill>
                <a:hlinkClick r:id="rId3"/>
              </a:rPr>
              <a:t>http://robotiumsolo.blogspot.tw/2012/12/what-is-robotium.html</a:t>
            </a:r>
          </a:p>
          <a:p>
            <a:pPr>
              <a:spcBef>
                <a:spcPts val="0"/>
              </a:spcBef>
              <a:buNone/>
            </a:pPr>
            <a:r>
              <a:rPr lang="en" sz="800" u="sng">
                <a:solidFill>
                  <a:schemeClr val="hlink"/>
                </a:solidFill>
                <a:hlinkClick r:id="rId4"/>
              </a:rPr>
              <a:t>http://www.infologs.org/2015/01/14/the-basics-of-test-automation-for-apps-games-and-the-mobile-web/</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Robotium (cont.)</a:t>
            </a:r>
          </a:p>
        </p:txBody>
      </p:sp>
      <p:pic>
        <p:nvPicPr>
          <p:cNvPr id="76" name="Shape 76"/>
          <p:cNvPicPr preferRelativeResize="0"/>
          <p:nvPr/>
        </p:nvPicPr>
        <p:blipFill>
          <a:blip r:embed="rId3">
            <a:alphaModFix/>
          </a:blip>
          <a:stretch>
            <a:fillRect/>
          </a:stretch>
        </p:blipFill>
        <p:spPr>
          <a:xfrm>
            <a:off x="561722" y="1572950"/>
            <a:ext cx="4792325" cy="2068200"/>
          </a:xfrm>
          <a:prstGeom prst="rect">
            <a:avLst/>
          </a:prstGeom>
          <a:noFill/>
          <a:ln>
            <a:noFill/>
          </a:ln>
        </p:spPr>
      </p:pic>
      <p:pic>
        <p:nvPicPr>
          <p:cNvPr id="77" name="Shape 77"/>
          <p:cNvPicPr preferRelativeResize="0"/>
          <p:nvPr/>
        </p:nvPicPr>
        <p:blipFill>
          <a:blip r:embed="rId4">
            <a:alphaModFix/>
          </a:blip>
          <a:stretch>
            <a:fillRect/>
          </a:stretch>
        </p:blipFill>
        <p:spPr>
          <a:xfrm>
            <a:off x="561725" y="3701299"/>
            <a:ext cx="6880550" cy="1299025"/>
          </a:xfrm>
          <a:prstGeom prst="rect">
            <a:avLst/>
          </a:prstGeom>
          <a:noFill/>
          <a:ln>
            <a:noFill/>
          </a:ln>
        </p:spPr>
      </p:pic>
      <p:sp>
        <p:nvSpPr>
          <p:cNvPr id="78" name="Shape 78"/>
          <p:cNvSpPr txBox="1"/>
          <p:nvPr>
            <p:ph idx="1" type="body"/>
          </p:nvPr>
        </p:nvSpPr>
        <p:spPr>
          <a:xfrm>
            <a:off x="457200" y="1200150"/>
            <a:ext cx="8229600" cy="604499"/>
          </a:xfrm>
          <a:prstGeom prst="rect">
            <a:avLst/>
          </a:prstGeom>
        </p:spPr>
        <p:txBody>
          <a:bodyPr anchorCtr="0" anchor="t" bIns="91425" lIns="91425" rIns="91425" tIns="91425">
            <a:noAutofit/>
          </a:bodyPr>
          <a:lstStyle/>
          <a:p>
            <a:pPr>
              <a:spcBef>
                <a:spcPts val="0"/>
              </a:spcBef>
              <a:buNone/>
            </a:pPr>
            <a:r>
              <a:rPr lang="en" sz="2000"/>
              <a:t>Source code example: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Calabash</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Arial"/>
              <a:buChar char="➔"/>
            </a:pPr>
            <a:r>
              <a:rPr lang="en" sz="2000"/>
              <a:t>Pros:</a:t>
            </a:r>
          </a:p>
          <a:p>
            <a:pPr indent="-355600" lvl="1" marL="914400" rtl="0">
              <a:spcBef>
                <a:spcPts val="0"/>
              </a:spcBef>
              <a:buClr>
                <a:schemeClr val="dk1"/>
              </a:buClr>
              <a:buSzPct val="100000"/>
              <a:buFont typeface="Arial"/>
              <a:buChar char="◆"/>
            </a:pPr>
            <a:r>
              <a:rPr lang="en" sz="2000"/>
              <a:t>Cross-platform</a:t>
            </a:r>
          </a:p>
          <a:p>
            <a:pPr indent="-355600" lvl="1" marL="914400" rtl="0">
              <a:spcBef>
                <a:spcPts val="0"/>
              </a:spcBef>
              <a:buClr>
                <a:schemeClr val="dk1"/>
              </a:buClr>
              <a:buSzPct val="100000"/>
              <a:buFont typeface="Arial"/>
              <a:buChar char="◆"/>
            </a:pPr>
            <a:r>
              <a:rPr lang="en" sz="2000"/>
              <a:t>Easy-to-understand syntax</a:t>
            </a:r>
          </a:p>
          <a:p>
            <a:pPr indent="-355600" lvl="1" marL="914400" rtl="0">
              <a:spcBef>
                <a:spcPts val="0"/>
              </a:spcBef>
              <a:buClr>
                <a:schemeClr val="dk1"/>
              </a:buClr>
              <a:buSzPct val="100000"/>
              <a:buFont typeface="Arial"/>
              <a:buChar char="◆"/>
            </a:pPr>
            <a:r>
              <a:rPr lang="en" sz="2000"/>
              <a:t>Support all API levels</a:t>
            </a:r>
          </a:p>
          <a:p>
            <a:pPr indent="-355600" lvl="0" marL="457200" rtl="0">
              <a:spcBef>
                <a:spcPts val="0"/>
              </a:spcBef>
              <a:buClr>
                <a:schemeClr val="dk1"/>
              </a:buClr>
              <a:buSzPct val="100000"/>
              <a:buFont typeface="Arial"/>
              <a:buChar char="➔"/>
            </a:pPr>
            <a:r>
              <a:rPr lang="en" sz="2000"/>
              <a:t>Cons:</a:t>
            </a:r>
          </a:p>
          <a:p>
            <a:pPr indent="-355600" lvl="1" marL="914400">
              <a:spcBef>
                <a:spcPts val="0"/>
              </a:spcBef>
              <a:buClr>
                <a:schemeClr val="dk1"/>
              </a:buClr>
              <a:buSzPct val="100000"/>
              <a:buFont typeface="Arial"/>
              <a:buChar char="◆"/>
            </a:pPr>
            <a:r>
              <a:rPr lang="en" sz="2000"/>
              <a:t>“Debugging” of tests is not possible</a:t>
            </a:r>
          </a:p>
        </p:txBody>
      </p:sp>
      <p:sp>
        <p:nvSpPr>
          <p:cNvPr id="85" name="Shape 85"/>
          <p:cNvSpPr txBox="1"/>
          <p:nvPr/>
        </p:nvSpPr>
        <p:spPr>
          <a:xfrm>
            <a:off x="457200" y="4638300"/>
            <a:ext cx="4331399" cy="505200"/>
          </a:xfrm>
          <a:prstGeom prst="rect">
            <a:avLst/>
          </a:prstGeom>
          <a:noFill/>
          <a:ln>
            <a:noFill/>
          </a:ln>
        </p:spPr>
        <p:txBody>
          <a:bodyPr anchorCtr="0" anchor="t" bIns="91425" lIns="91425" rIns="91425" tIns="91425">
            <a:noAutofit/>
          </a:bodyPr>
          <a:lstStyle/>
          <a:p>
            <a:pPr rtl="0">
              <a:spcBef>
                <a:spcPts val="0"/>
              </a:spcBef>
              <a:buNone/>
            </a:pPr>
            <a:r>
              <a:rPr lang="en" sz="800"/>
              <a:t>Reference:</a:t>
            </a:r>
          </a:p>
          <a:p>
            <a:pPr rtl="0">
              <a:spcBef>
                <a:spcPts val="0"/>
              </a:spcBef>
              <a:buNone/>
            </a:pPr>
            <a:r>
              <a:rPr lang="en" sz="800" u="sng">
                <a:solidFill>
                  <a:schemeClr val="hlink"/>
                </a:solidFill>
                <a:hlinkClick r:id="rId3"/>
              </a:rPr>
              <a:t>http://blogmobile.itude.com/2013/11/26/functional-testing-for-android/</a:t>
            </a:r>
          </a:p>
          <a:p>
            <a:pPr>
              <a:spcBef>
                <a:spcPts val="0"/>
              </a:spcBef>
              <a:buNone/>
            </a:pPr>
            <a:r>
              <a:rPr lang="en" sz="800" u="sng">
                <a:solidFill>
                  <a:schemeClr val="hlink"/>
                </a:solidFill>
                <a:hlinkClick r:id="rId4"/>
              </a:rPr>
              <a:t>http://developer.xamarin.com/guides/testcloud/calabash/introduction-to-calabash/</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