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4" r:id="rId3"/>
    <p:sldId id="265" r:id="rId4"/>
    <p:sldId id="267" r:id="rId5"/>
    <p:sldId id="269" r:id="rId6"/>
    <p:sldId id="271" r:id="rId7"/>
    <p:sldId id="257" r:id="rId8"/>
    <p:sldId id="259" r:id="rId9"/>
    <p:sldId id="260" r:id="rId10"/>
    <p:sldId id="261" r:id="rId11"/>
    <p:sldId id="262" r:id="rId12"/>
    <p:sldId id="263" r:id="rId13"/>
    <p:sldId id="274" r:id="rId14"/>
    <p:sldId id="268" r:id="rId15"/>
    <p:sldId id="272" r:id="rId16"/>
    <p:sldId id="275" r:id="rId17"/>
    <p:sldId id="273" r:id="rId18"/>
    <p:sldId id="276" r:id="rId19"/>
    <p:sldId id="278" r:id="rId20"/>
    <p:sldId id="281" r:id="rId21"/>
    <p:sldId id="283" r:id="rId22"/>
    <p:sldId id="286" r:id="rId23"/>
    <p:sldId id="284" r:id="rId24"/>
    <p:sldId id="288" r:id="rId25"/>
    <p:sldId id="282" r:id="rId26"/>
    <p:sldId id="290" r:id="rId27"/>
    <p:sldId id="287" r:id="rId28"/>
    <p:sldId id="285" r:id="rId29"/>
    <p:sldId id="280" r:id="rId30"/>
    <p:sldId id="279" r:id="rId31"/>
    <p:sldId id="277" r:id="rId32"/>
    <p:sldId id="289" r:id="rId33"/>
    <p:sldId id="266" r:id="rId34"/>
    <p:sldId id="270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555" autoAdjust="0"/>
  </p:normalViewPr>
  <p:slideViewPr>
    <p:cSldViewPr>
      <p:cViewPr varScale="1">
        <p:scale>
          <a:sx n="77" d="100"/>
          <a:sy n="77" d="100"/>
        </p:scale>
        <p:origin x="-26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A4EA4-6F8F-4D61-BA11-C4A6E0996E9F}" type="datetimeFigureOut">
              <a:rPr lang="zh-TW" altLang="en-US" smtClean="0"/>
              <a:t>2015/8/11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013F9-04E1-4CA7-957C-CB63FD350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95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013F9-04E1-4CA7-957C-CB63FD3506F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3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013F9-04E1-4CA7-957C-CB63FD3506F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77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people are skeptical on first hearing about this, but for attitude changes, the warped pixels are almost exactly correct. A sharp rotation will leave some pixels black at the edges, but this turns out to be minimally distracting.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013F9-04E1-4CA7-957C-CB63FD3506F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49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013F9-04E1-4CA7-957C-CB63FD3506F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256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013F9-04E1-4CA7-957C-CB63FD3506F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9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013F9-04E1-4CA7-957C-CB63FD3506F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96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VR Knowledge</a:t>
            </a:r>
            <a:br>
              <a:rPr lang="en-US" altLang="zh-TW" dirty="0" smtClean="0"/>
            </a:br>
            <a:r>
              <a:rPr lang="en-US" altLang="zh-TW" dirty="0" smtClean="0"/>
              <a:t>Oculus Mobile Tuning Tech Note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Andy Chen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Prerequisite: </a:t>
            </a:r>
            <a:r>
              <a:rPr lang="en-US" altLang="zh-TW" smtClean="0"/>
              <a:t>Basic OpenGL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3D Glasses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38200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933056"/>
            <a:ext cx="418147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Convergence (1/2)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065" y="1772816"/>
            <a:ext cx="859441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Convergence (2/2)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42697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General Geometry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Stereoscopic Geometry</a:t>
            </a:r>
            <a:endParaRPr lang="zh-TW" altLang="en-US" dirty="0"/>
          </a:p>
        </p:txBody>
      </p:sp>
      <p:pic>
        <p:nvPicPr>
          <p:cNvPr id="31748" name="Picture 4" descr="http://4.bp.blogspot.com/-M8y-ms1yjEo/TekJCDvKOwI/AAAAAAAAAbc/lYIkHAJ6cZY/s1600/stereo_perspective_n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556792"/>
            <a:ext cx="5544616" cy="4912789"/>
          </a:xfrm>
          <a:prstGeom prst="rect">
            <a:avLst/>
          </a:prstGeom>
          <a:noFill/>
        </p:spPr>
      </p:pic>
      <p:cxnSp>
        <p:nvCxnSpPr>
          <p:cNvPr id="7" name="直線單箭頭接點 6"/>
          <p:cNvCxnSpPr/>
          <p:nvPr/>
        </p:nvCxnSpPr>
        <p:spPr>
          <a:xfrm flipV="1">
            <a:off x="539552" y="1700808"/>
            <a:ext cx="3816424" cy="3168352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1475656" y="2060848"/>
            <a:ext cx="3888432" cy="3168352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331640" y="980728"/>
            <a:ext cx="1944216" cy="3744416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1331640" y="3501008"/>
            <a:ext cx="4176464" cy="1224136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372200" y="188640"/>
            <a:ext cx="2771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  Mono camera frustum is </a:t>
            </a:r>
            <a:r>
              <a:rPr lang="en-US" altLang="zh-TW" b="1" dirty="0" smtClean="0">
                <a:solidFill>
                  <a:srgbClr val="FF0000"/>
                </a:solidFill>
              </a:rPr>
              <a:t>symmetric,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gluPerpective</a:t>
            </a:r>
            <a:r>
              <a:rPr lang="en-US" altLang="zh-TW" dirty="0" smtClean="0"/>
              <a:t> (FOV and Aspect ratio)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  Left 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right camera frustum is </a:t>
            </a:r>
            <a:r>
              <a:rPr lang="en-US" altLang="zh-TW" b="1" dirty="0" smtClean="0">
                <a:solidFill>
                  <a:srgbClr val="FF0000"/>
                </a:solidFill>
              </a:rPr>
              <a:t>asymmetric</a:t>
            </a:r>
            <a:r>
              <a:rPr lang="en-US" altLang="zh-TW" dirty="0" smtClean="0"/>
              <a:t>, need to calculate and apply to </a:t>
            </a:r>
            <a:r>
              <a:rPr lang="en-US" altLang="zh-TW" dirty="0" err="1" smtClean="0"/>
              <a:t>glFrustum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3. For calculation,  need get mono camera FOV and aspect ratio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4. calculate top, bottom, left and right plane by using FOV and aspect ratio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5. </a:t>
            </a:r>
            <a:r>
              <a:rPr lang="en-US" altLang="zh-TW" dirty="0" err="1" smtClean="0"/>
              <a:t>gluLookAt</a:t>
            </a:r>
            <a:r>
              <a:rPr lang="en-US" altLang="zh-TW" dirty="0" smtClean="0"/>
              <a:t> from left and right camera is different, </a:t>
            </a:r>
            <a:r>
              <a:rPr lang="en-US" altLang="zh-TW" dirty="0" err="1" smtClean="0"/>
              <a:t>lookAt</a:t>
            </a:r>
            <a:r>
              <a:rPr lang="en-US" altLang="zh-TW" dirty="0" smtClean="0"/>
              <a:t> center point shift based on mono camera look at center point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1331640" y="4797152"/>
            <a:ext cx="720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39552" y="5805264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F0"/>
                </a:solidFill>
              </a:rPr>
              <a:t>mono camera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644008" y="141277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gluLookAt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OpenGL Stereoscopic Rendering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96752"/>
            <a:ext cx="7498080" cy="5112568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 smtClean="0"/>
              <a:t>Get Left and Right Camera Geometry</a:t>
            </a:r>
          </a:p>
          <a:p>
            <a:pPr lvl="1"/>
            <a:r>
              <a:rPr lang="en-US" altLang="zh-TW" sz="1600" dirty="0" smtClean="0"/>
              <a:t>(Get left and right frustum)</a:t>
            </a:r>
          </a:p>
          <a:p>
            <a:pPr lvl="1"/>
            <a:r>
              <a:rPr lang="en-US" altLang="zh-TW" sz="1600" dirty="0" smtClean="0"/>
              <a:t>Convergence</a:t>
            </a:r>
          </a:p>
          <a:p>
            <a:pPr lvl="1"/>
            <a:r>
              <a:rPr lang="en-US" altLang="zh-TW" sz="1600" dirty="0" smtClean="0"/>
              <a:t>Eye separation</a:t>
            </a:r>
          </a:p>
          <a:p>
            <a:pPr lvl="1"/>
            <a:r>
              <a:rPr lang="en-US" altLang="zh-TW" sz="1600" dirty="0" smtClean="0"/>
              <a:t>Aspect ratio</a:t>
            </a:r>
          </a:p>
          <a:p>
            <a:pPr lvl="1"/>
            <a:r>
              <a:rPr lang="en-US" altLang="zh-TW" sz="1600" dirty="0" smtClean="0"/>
              <a:t>FOV Y degree</a:t>
            </a:r>
          </a:p>
          <a:p>
            <a:pPr lvl="1"/>
            <a:r>
              <a:rPr lang="en-US" altLang="zh-TW" sz="1600" dirty="0" smtClean="0"/>
              <a:t>Near</a:t>
            </a:r>
          </a:p>
          <a:p>
            <a:pPr lvl="1"/>
            <a:r>
              <a:rPr lang="en-US" altLang="zh-TW" sz="1600" dirty="0" smtClean="0"/>
              <a:t>Far</a:t>
            </a:r>
            <a:endParaRPr lang="en-US" altLang="zh-TW" sz="2000" dirty="0" smtClean="0"/>
          </a:p>
          <a:p>
            <a:r>
              <a:rPr lang="en-US" altLang="zh-TW" sz="2000" dirty="0" smtClean="0"/>
              <a:t>Render each camera view to FBO </a:t>
            </a:r>
          </a:p>
          <a:p>
            <a:pPr lvl="1"/>
            <a:r>
              <a:rPr lang="en-US" altLang="zh-TW" sz="1600" dirty="0" smtClean="0"/>
              <a:t>get FBO color texture</a:t>
            </a:r>
          </a:p>
          <a:p>
            <a:r>
              <a:rPr lang="en-US" altLang="zh-TW" sz="2000" dirty="0" smtClean="0"/>
              <a:t>Prepare </a:t>
            </a:r>
            <a:r>
              <a:rPr lang="en-US" altLang="zh-TW" sz="2000" dirty="0"/>
              <a:t>plane subdivision </a:t>
            </a:r>
            <a:r>
              <a:rPr lang="en-US" altLang="zh-TW" sz="2000" dirty="0" smtClean="0"/>
              <a:t>mesh</a:t>
            </a:r>
          </a:p>
          <a:p>
            <a:pPr lvl="1"/>
            <a:r>
              <a:rPr lang="en-US" altLang="zh-TW" sz="1600" dirty="0" smtClean="0"/>
              <a:t>apply distortion effect with camera texture</a:t>
            </a:r>
          </a:p>
          <a:p>
            <a:pPr lvl="1"/>
            <a:r>
              <a:rPr lang="en-US" altLang="zh-TW" sz="1600" dirty="0" smtClean="0"/>
              <a:t>Maybe apply chromatic aberration in fragment </a:t>
            </a:r>
            <a:r>
              <a:rPr lang="en-US" altLang="zh-TW" sz="1600" dirty="0" err="1" smtClean="0"/>
              <a:t>shader</a:t>
            </a:r>
            <a:r>
              <a:rPr lang="en-US" altLang="zh-TW" sz="1600" dirty="0" smtClean="0"/>
              <a:t> </a:t>
            </a:r>
            <a:endParaRPr lang="en-US" altLang="zh-TW" sz="2000" dirty="0" smtClean="0"/>
          </a:p>
          <a:p>
            <a:r>
              <a:rPr lang="en-US" altLang="zh-TW" sz="2000" dirty="0" smtClean="0"/>
              <a:t>Swap buffer 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for double buffer </a:t>
            </a:r>
          </a:p>
          <a:p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glFlush</a:t>
            </a:r>
            <a:r>
              <a:rPr lang="en-US" altLang="zh-TW" sz="2000" dirty="0" smtClean="0"/>
              <a:t> for single buffer</a:t>
            </a:r>
            <a:endParaRPr lang="zh-TW" altLang="en-US" sz="2000" dirty="0"/>
          </a:p>
        </p:txBody>
      </p:sp>
      <p:pic>
        <p:nvPicPr>
          <p:cNvPr id="4" name="Picture 2" descr="http://4.bp.blogspot.com/-M8y-ms1yjEo/TekJCDvKOwI/AAAAAAAAAbc/lYIkHAJ6cZY/s1600/stereo_perspective_n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9" y="1556792"/>
            <a:ext cx="4572001" cy="3289452"/>
          </a:xfrm>
          <a:prstGeom prst="rect">
            <a:avLst/>
          </a:prstGeom>
          <a:noFill/>
        </p:spPr>
      </p:pic>
      <p:pic>
        <p:nvPicPr>
          <p:cNvPr id="5" name="Picture 8" descr="https://encrypted-tbn0.gstatic.com/images?q=tbn:ANd9GcQ7yv6aqTheuxs0LfjPCUuglbH0zmnAKZSxvZyOsJYeuUKcnIk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948392"/>
            <a:ext cx="2520280" cy="1575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Oculus Mobile Tech Note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How Oculus Mobile Tune Performance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http://man7.org/linux/man-pages/man7/sched.7.html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change thread to SCHED_FIFO</a:t>
            </a:r>
          </a:p>
          <a:p>
            <a:r>
              <a:rPr lang="en-US" altLang="zh-TW" dirty="0" smtClean="0"/>
              <a:t>change thread priority</a:t>
            </a:r>
          </a:p>
          <a:p>
            <a:r>
              <a:rPr lang="en-US" altLang="zh-TW" dirty="0" smtClean="0"/>
              <a:t>change thread CPU affinity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VRManager</a:t>
            </a:r>
            <a:r>
              <a:rPr lang="en-US" altLang="zh-TW" dirty="0" smtClean="0"/>
              <a:t> in System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4800600"/>
          </a:xfrm>
        </p:spPr>
        <p:txBody>
          <a:bodyPr/>
          <a:lstStyle/>
          <a:p>
            <a:r>
              <a:rPr lang="en-US" altLang="zh-TW" sz="2400" dirty="0" err="1" smtClean="0"/>
              <a:t>reportApplicationInVR</a:t>
            </a:r>
            <a:r>
              <a:rPr lang="en-US" altLang="zh-TW" sz="2400" dirty="0" smtClean="0"/>
              <a:t>( String </a:t>
            </a:r>
            <a:r>
              <a:rPr lang="en-US" altLang="zh-TW" sz="2400" dirty="0" err="1" smtClean="0"/>
              <a:t>pkg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boolean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activeInVR</a:t>
            </a:r>
            <a:r>
              <a:rPr lang="en-US" altLang="zh-TW" sz="2400" dirty="0" smtClean="0"/>
              <a:t> )</a:t>
            </a:r>
          </a:p>
          <a:p>
            <a:pPr lvl="1"/>
            <a:r>
              <a:rPr lang="en-US" altLang="zh-TW" sz="2000" dirty="0" smtClean="0"/>
              <a:t>VR activity should heartbeat to </a:t>
            </a:r>
            <a:r>
              <a:rPr lang="en-US" altLang="zh-TW" sz="2000" dirty="0" err="1" smtClean="0"/>
              <a:t>VRManager</a:t>
            </a:r>
            <a:r>
              <a:rPr lang="en-US" altLang="zh-TW" sz="2000" dirty="0" smtClean="0"/>
              <a:t> to check if VR </a:t>
            </a:r>
            <a:r>
              <a:rPr lang="en-US" altLang="zh-TW" sz="2000" dirty="0" err="1" smtClean="0"/>
              <a:t>acitivity</a:t>
            </a:r>
            <a:r>
              <a:rPr lang="en-US" altLang="zh-TW" sz="2000" dirty="0" smtClean="0"/>
              <a:t> normal because of VR activity change to FIFO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that may cause hang</a:t>
            </a:r>
          </a:p>
          <a:p>
            <a:r>
              <a:rPr lang="en-US" altLang="zh-TW" sz="2000" dirty="0" err="1" smtClean="0"/>
              <a:t>setThreadSchedFifo</a:t>
            </a:r>
            <a:r>
              <a:rPr lang="en-US" altLang="zh-TW" sz="2000" dirty="0" smtClean="0"/>
              <a:t>( String </a:t>
            </a:r>
            <a:r>
              <a:rPr lang="en-US" altLang="zh-TW" sz="2000" dirty="0" err="1" smtClean="0"/>
              <a:t>pkg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pid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tid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prio</a:t>
            </a:r>
            <a:r>
              <a:rPr lang="en-US" altLang="zh-TW" sz="2000" dirty="0" smtClean="0"/>
              <a:t> );</a:t>
            </a:r>
          </a:p>
          <a:p>
            <a:r>
              <a:rPr lang="en-US" altLang="zh-TW" sz="2000" dirty="0" err="1" smtClean="0"/>
              <a:t>setCPUClockMhz</a:t>
            </a:r>
            <a:r>
              <a:rPr lang="en-US" altLang="zh-TW" sz="2000" dirty="0" smtClean="0"/>
              <a:t>( String </a:t>
            </a:r>
            <a:r>
              <a:rPr lang="en-US" altLang="zh-TW" sz="2000" dirty="0" err="1" smtClean="0"/>
              <a:t>pkg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[] </a:t>
            </a:r>
            <a:r>
              <a:rPr lang="en-US" altLang="zh-TW" sz="2000" dirty="0" err="1" smtClean="0"/>
              <a:t>mhz</a:t>
            </a:r>
            <a:r>
              <a:rPr lang="en-US" altLang="zh-TW" sz="2000" dirty="0" smtClean="0"/>
              <a:t> )</a:t>
            </a:r>
          </a:p>
          <a:p>
            <a:r>
              <a:rPr lang="en-US" altLang="zh-TW" sz="2000" dirty="0" err="1" smtClean="0"/>
              <a:t>setGPUClockMhz</a:t>
            </a:r>
            <a:r>
              <a:rPr lang="en-US" altLang="zh-TW" sz="2000" dirty="0" smtClean="0"/>
              <a:t>( String </a:t>
            </a:r>
            <a:r>
              <a:rPr lang="en-US" altLang="zh-TW" sz="2000" dirty="0" err="1" smtClean="0"/>
              <a:t>pkg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mhz</a:t>
            </a:r>
            <a:r>
              <a:rPr lang="en-US" altLang="zh-TW" sz="2000" dirty="0" smtClean="0"/>
              <a:t> );</a:t>
            </a:r>
          </a:p>
          <a:p>
            <a:r>
              <a:rPr lang="en-US" altLang="zh-TW" sz="2000" dirty="0" err="1" smtClean="0"/>
              <a:t>releaseCPUMhz</a:t>
            </a:r>
            <a:r>
              <a:rPr lang="en-US" altLang="zh-TW" sz="2000" dirty="0" smtClean="0"/>
              <a:t>( String </a:t>
            </a:r>
            <a:r>
              <a:rPr lang="en-US" altLang="zh-TW" sz="2000" dirty="0" err="1" smtClean="0"/>
              <a:t>pkg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err="1" smtClean="0"/>
              <a:t>releaseGPUMhz</a:t>
            </a:r>
            <a:r>
              <a:rPr lang="en-US" altLang="zh-TW" sz="2000" dirty="0" smtClean="0"/>
              <a:t>( String </a:t>
            </a:r>
            <a:r>
              <a:rPr lang="en-US" altLang="zh-TW" sz="2000" dirty="0" err="1" smtClean="0"/>
              <a:t>pkg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19672" y="4437112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// CPU </a:t>
            </a:r>
            <a:r>
              <a:rPr lang="en-US" altLang="zh-TW" dirty="0" err="1" smtClean="0"/>
              <a:t>mhz</a:t>
            </a:r>
            <a:r>
              <a:rPr lang="en-US" altLang="zh-TW" dirty="0" smtClean="0"/>
              <a:t>: 300,423,653,730,884,960,1037,1191,1268,1498,1575,1728,1959</a:t>
            </a:r>
          </a:p>
          <a:p>
            <a:r>
              <a:rPr lang="en-US" altLang="zh-TW" dirty="0" smtClean="0"/>
              <a:t>   ( 2266,2458 not supported by </a:t>
            </a:r>
            <a:r>
              <a:rPr lang="en-US" altLang="zh-TW" dirty="0" err="1" smtClean="0"/>
              <a:t>VrManager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// GPU </a:t>
            </a:r>
            <a:r>
              <a:rPr lang="en-US" altLang="zh-TW" dirty="0" err="1" smtClean="0"/>
              <a:t>mhz</a:t>
            </a:r>
            <a:r>
              <a:rPr lang="en-US" altLang="zh-TW" dirty="0" smtClean="0"/>
              <a:t>: 200,320,389,462,578			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373216"/>
            <a:ext cx="4888046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VR Lib listen to </a:t>
            </a:r>
            <a:r>
              <a:rPr lang="en-US" altLang="zh-TW" dirty="0" err="1" smtClean="0"/>
              <a:t>Vsync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Each event register broadcast receiver, and then </a:t>
            </a:r>
            <a:r>
              <a:rPr lang="en-US" altLang="zh-TW" dirty="0" err="1" smtClean="0"/>
              <a:t>onReceive</a:t>
            </a:r>
            <a:r>
              <a:rPr lang="en-US" altLang="zh-TW" dirty="0" smtClean="0"/>
              <a:t> calls native function to native code</a:t>
            </a:r>
          </a:p>
          <a:p>
            <a:pPr lvl="1"/>
            <a:r>
              <a:rPr lang="en-US" altLang="zh-TW" dirty="0" smtClean="0"/>
              <a:t>Headset  Plug</a:t>
            </a:r>
          </a:p>
          <a:p>
            <a:pPr lvl="1"/>
            <a:r>
              <a:rPr lang="en-US" altLang="zh-TW" dirty="0" smtClean="0"/>
              <a:t>Battery</a:t>
            </a:r>
          </a:p>
          <a:p>
            <a:pPr lvl="1"/>
            <a:r>
              <a:rPr lang="en-US" altLang="zh-TW" dirty="0" err="1" smtClean="0"/>
              <a:t>Wi-fi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Phone state</a:t>
            </a:r>
          </a:p>
          <a:p>
            <a:pPr lvl="1"/>
            <a:r>
              <a:rPr lang="en-US" altLang="zh-TW" dirty="0" smtClean="0"/>
              <a:t>Volume</a:t>
            </a:r>
          </a:p>
          <a:p>
            <a:r>
              <a:rPr lang="en-US" altLang="zh-TW" dirty="0" smtClean="0"/>
              <a:t>Get </a:t>
            </a:r>
            <a:r>
              <a:rPr lang="en-US" altLang="zh-TW" dirty="0" err="1" smtClean="0"/>
              <a:t>VRManager</a:t>
            </a:r>
            <a:r>
              <a:rPr lang="en-US" altLang="zh-TW" dirty="0" smtClean="0"/>
              <a:t> proxy to set CPU &amp; GPU clocks</a:t>
            </a:r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Tune Performance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Query </a:t>
            </a:r>
            <a:r>
              <a:rPr lang="en-US" altLang="zh-TW" dirty="0" smtClean="0"/>
              <a:t>Object</a:t>
            </a:r>
          </a:p>
          <a:p>
            <a:pPr lvl="1"/>
            <a:r>
              <a:rPr lang="en-US" altLang="zh-TW" sz="2000" dirty="0" smtClean="0"/>
              <a:t>Query GPU time</a:t>
            </a:r>
            <a:endParaRPr lang="en-US" altLang="zh-TW" sz="2000" dirty="0"/>
          </a:p>
          <a:p>
            <a:pPr lvl="1"/>
            <a:r>
              <a:rPr lang="en-US" altLang="zh-TW" sz="2000" dirty="0"/>
              <a:t>https://www.opengl.org/wiki/Query_Object</a:t>
            </a:r>
          </a:p>
          <a:p>
            <a:pPr lvl="1"/>
            <a:r>
              <a:rPr lang="en-US" altLang="zh-TW" sz="2000" dirty="0"/>
              <a:t>https://</a:t>
            </a:r>
            <a:r>
              <a:rPr lang="en-US" altLang="zh-TW" sz="2000" dirty="0" smtClean="0"/>
              <a:t>www.khronos.org/registry/gles/extensions/EXT/EXT_disjoint_timer_query.txt</a:t>
            </a:r>
          </a:p>
          <a:p>
            <a:r>
              <a:rPr lang="en-US" altLang="zh-TW" dirty="0" smtClean="0"/>
              <a:t>To Make </a:t>
            </a:r>
            <a:r>
              <a:rPr lang="en-US" altLang="zh-TW" dirty="0"/>
              <a:t>L</a:t>
            </a:r>
            <a:r>
              <a:rPr lang="en-US" altLang="zh-TW" dirty="0" smtClean="0"/>
              <a:t>ow </a:t>
            </a:r>
            <a:r>
              <a:rPr lang="en-US" altLang="zh-TW" dirty="0"/>
              <a:t>L</a:t>
            </a:r>
            <a:r>
              <a:rPr lang="en-US" altLang="zh-TW" dirty="0" smtClean="0"/>
              <a:t>atency</a:t>
            </a:r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Front Buffer Rendering </a:t>
            </a:r>
            <a:r>
              <a:rPr lang="en-US" altLang="zh-TW" dirty="0" smtClean="0"/>
              <a:t>(Direct Rendering)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Time </a:t>
            </a:r>
            <a:r>
              <a:rPr lang="en-US" altLang="zh-TW" dirty="0" smtClean="0">
                <a:solidFill>
                  <a:srgbClr val="00B0F0"/>
                </a:solidFill>
              </a:rPr>
              <a:t>Warp</a:t>
            </a:r>
          </a:p>
          <a:p>
            <a:pPr lvl="2"/>
            <a:r>
              <a:rPr lang="en-US" altLang="zh-TW" b="1" dirty="0">
                <a:solidFill>
                  <a:srgbClr val="FF0000"/>
                </a:solidFill>
              </a:rPr>
              <a:t>https://</a:t>
            </a:r>
            <a:r>
              <a:rPr lang="en-US" altLang="zh-TW" b="1" dirty="0" smtClean="0">
                <a:solidFill>
                  <a:srgbClr val="FF0000"/>
                </a:solidFill>
              </a:rPr>
              <a:t>www.youtube.com/watch?v=WvtEXMlQQtI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Sensor </a:t>
            </a:r>
            <a:r>
              <a:rPr lang="en-US" altLang="zh-TW" dirty="0" smtClean="0">
                <a:solidFill>
                  <a:srgbClr val="00B0F0"/>
                </a:solidFill>
              </a:rPr>
              <a:t>Head Tracking Prediction</a:t>
            </a:r>
          </a:p>
          <a:p>
            <a:pPr lvl="2"/>
            <a:r>
              <a:rPr lang="en-US" altLang="zh-TW" sz="2100" dirty="0"/>
              <a:t>Related with sensor latency,  angular </a:t>
            </a:r>
            <a:r>
              <a:rPr lang="en-US" altLang="zh-TW" sz="2100" dirty="0"/>
              <a:t>velocity, </a:t>
            </a:r>
            <a:r>
              <a:rPr lang="en-US" altLang="zh-TW" sz="2100" dirty="0"/>
              <a:t>linear </a:t>
            </a:r>
            <a:r>
              <a:rPr lang="en-US" altLang="zh-TW" sz="2100" dirty="0" smtClean="0"/>
              <a:t>velocity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Basic VR Knowledge</a:t>
            </a:r>
          </a:p>
          <a:p>
            <a:r>
              <a:rPr lang="en-US" altLang="zh-TW" sz="2800" dirty="0" smtClean="0"/>
              <a:t>Oculus Mobile Tuning Performance Tech Note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Front Buffer Rendering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VRSurfaceManager</a:t>
            </a:r>
            <a:r>
              <a:rPr lang="en-US" altLang="zh-TW" dirty="0"/>
              <a:t> </a:t>
            </a:r>
            <a:r>
              <a:rPr lang="en-US" altLang="zh-TW" dirty="0" smtClean="0"/>
              <a:t>in </a:t>
            </a:r>
            <a:r>
              <a:rPr lang="en-US" altLang="zh-TW" dirty="0"/>
              <a:t>s</a:t>
            </a:r>
            <a:r>
              <a:rPr lang="en-US" altLang="zh-TW" dirty="0" smtClean="0"/>
              <a:t>ystem server</a:t>
            </a:r>
          </a:p>
          <a:p>
            <a:pPr lvl="1"/>
            <a:r>
              <a:rPr lang="en-US" altLang="zh-TW" dirty="0" err="1" smtClean="0"/>
              <a:t>setFrontBuffer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DirectRender.cpp</a:t>
            </a:r>
          </a:p>
          <a:p>
            <a:pPr lvl="1"/>
            <a:r>
              <a:rPr lang="en-US" altLang="zh-TW" dirty="0" smtClean="0"/>
              <a:t>Consider tile rendering </a:t>
            </a:r>
            <a:r>
              <a:rPr lang="en-US" altLang="zh-TW" dirty="0" smtClean="0"/>
              <a:t>condition for different GPU platform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Tile render half screen for each eye</a:t>
            </a:r>
          </a:p>
          <a:p>
            <a:pPr lvl="2"/>
            <a:r>
              <a:rPr lang="en-US" altLang="zh-TW" dirty="0" smtClean="0"/>
              <a:t>Force call </a:t>
            </a:r>
            <a:r>
              <a:rPr lang="en-US" altLang="zh-TW" dirty="0" err="1" smtClean="0"/>
              <a:t>glScissor</a:t>
            </a:r>
            <a:r>
              <a:rPr lang="en-US" altLang="zh-TW" dirty="0" smtClean="0"/>
              <a:t> half screen</a:t>
            </a:r>
          </a:p>
          <a:p>
            <a:pPr lvl="2"/>
            <a:r>
              <a:rPr lang="en-US" altLang="zh-TW" dirty="0" smtClean="0"/>
              <a:t>Half screen as a bin</a:t>
            </a:r>
          </a:p>
          <a:p>
            <a:pPr lvl="2"/>
            <a:endParaRPr lang="en-US" altLang="zh-TW" dirty="0"/>
          </a:p>
          <a:p>
            <a:r>
              <a:rPr lang="en-US" altLang="zh-TW" sz="2600" dirty="0"/>
              <a:t>https://</a:t>
            </a:r>
            <a:r>
              <a:rPr lang="en-US" altLang="zh-TW" sz="2600" dirty="0" smtClean="0"/>
              <a:t>www.khronos.org/registry/egl/sdk/docs/man/html/eglCreateWindowSurface.xhtml</a:t>
            </a:r>
          </a:p>
          <a:p>
            <a:pPr lvl="1"/>
            <a:r>
              <a:rPr lang="en-US" altLang="zh-TW" sz="2600" dirty="0" smtClean="0"/>
              <a:t>Create a single buffer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19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TimeWarp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Solve the head tracking not sync with rendering</a:t>
            </a:r>
          </a:p>
          <a:p>
            <a:r>
              <a:rPr lang="en-US" altLang="zh-TW" sz="1800" dirty="0" smtClean="0"/>
              <a:t>Solve the final head tracking, the image not drawn, and then predict final image based on previous image</a:t>
            </a:r>
          </a:p>
          <a:p>
            <a:r>
              <a:rPr lang="en-US" altLang="zh-TW" sz="1800" dirty="0" err="1" smtClean="0"/>
              <a:t>TimeWarp</a:t>
            </a:r>
            <a:r>
              <a:rPr lang="en-US" altLang="zh-TW" sz="1800" dirty="0" smtClean="0"/>
              <a:t> is not panacea, it is just approximate image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that  may cause black edge image because of shifting image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04964"/>
            <a:ext cx="750933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331640" y="5229200"/>
            <a:ext cx="53285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46771" y="592863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Head Rotation 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55057" y="59492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Head Rotation 2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endCxn id="8" idx="2"/>
          </p:cNvCxnSpPr>
          <p:nvPr/>
        </p:nvCxnSpPr>
        <p:spPr>
          <a:xfrm>
            <a:off x="1763688" y="6318612"/>
            <a:ext cx="39579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475656" y="6330806"/>
            <a:ext cx="4594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Interpolate head rotation matrix to shift image pixels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24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TimeWarp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8064896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9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TimeWarp</a:t>
            </a:r>
            <a:endParaRPr lang="zh-TW" altLang="en-US" dirty="0"/>
          </a:p>
        </p:txBody>
      </p:sp>
      <p:sp>
        <p:nvSpPr>
          <p:cNvPr id="23" name="內容版面配置區 2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82296" indent="0">
              <a:buNone/>
            </a:pPr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https</a:t>
            </a:r>
            <a:r>
              <a:rPr lang="en-US" altLang="zh-TW" sz="1600" dirty="0"/>
              <a:t>://</a:t>
            </a:r>
            <a:r>
              <a:rPr lang="en-US" altLang="zh-TW" sz="1600" dirty="0" smtClean="0"/>
              <a:t>www.khronos.org/registry/egl/sdk/docs/man/html/eglCreateContext.xhtml</a:t>
            </a:r>
          </a:p>
          <a:p>
            <a:endParaRPr lang="en-US" altLang="zh-TW" sz="1600" dirty="0"/>
          </a:p>
          <a:p>
            <a:r>
              <a:rPr lang="en-US" altLang="zh-TW" sz="1600" dirty="0" err="1"/>
              <a:t>EGLContext</a:t>
            </a:r>
            <a:r>
              <a:rPr lang="en-US" altLang="zh-TW" sz="1600" dirty="0"/>
              <a:t> </a:t>
            </a:r>
            <a:r>
              <a:rPr lang="en-US" altLang="zh-TW" sz="1600" dirty="0" err="1" smtClean="0"/>
              <a:t>eglCreateContext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EGLDisplay</a:t>
            </a:r>
            <a:r>
              <a:rPr lang="en-US" altLang="zh-TW" sz="1600" dirty="0" smtClean="0"/>
              <a:t> display,  </a:t>
            </a:r>
            <a:r>
              <a:rPr lang="en-US" altLang="zh-TW" sz="1600" dirty="0" err="1" smtClean="0"/>
              <a:t>EGLConfig</a:t>
            </a:r>
            <a:r>
              <a:rPr lang="en-US" altLang="zh-TW" sz="1600" dirty="0"/>
              <a:t> </a:t>
            </a:r>
            <a:r>
              <a:rPr lang="en-US" altLang="zh-TW" sz="1600" i="1" dirty="0" err="1" smtClean="0"/>
              <a:t>config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EGLContext</a:t>
            </a:r>
            <a:r>
              <a:rPr lang="en-US" altLang="zh-TW" sz="1600" dirty="0"/>
              <a:t> </a:t>
            </a:r>
            <a:r>
              <a:rPr lang="en-US" altLang="zh-TW" sz="1600" i="1" dirty="0" err="1"/>
              <a:t>share_context</a:t>
            </a:r>
            <a:r>
              <a:rPr lang="en-US" altLang="zh-TW" sz="1600" dirty="0" smtClean="0"/>
              <a:t>,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  </a:t>
            </a:r>
            <a:r>
              <a:rPr lang="en-US" altLang="zh-TW" sz="1600" dirty="0" err="1" smtClean="0"/>
              <a:t>EGLint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const</a:t>
            </a:r>
            <a:r>
              <a:rPr lang="en-US" altLang="zh-TW" sz="1600" dirty="0"/>
              <a:t> * </a:t>
            </a:r>
            <a:r>
              <a:rPr lang="en-US" altLang="zh-TW" sz="1600" i="1" dirty="0" err="1" smtClean="0"/>
              <a:t>attrib_list</a:t>
            </a:r>
            <a:r>
              <a:rPr lang="en-US" altLang="zh-TW" sz="1600" i="1" dirty="0" smtClean="0"/>
              <a:t>)</a:t>
            </a:r>
          </a:p>
          <a:p>
            <a:endParaRPr lang="en-US" altLang="zh-TW" sz="1600" i="1" dirty="0"/>
          </a:p>
          <a:p>
            <a:r>
              <a:rPr lang="en-US" altLang="zh-TW" sz="1600" dirty="0" err="1" smtClean="0"/>
              <a:t>IMG_context_priority</a:t>
            </a:r>
            <a:endParaRPr lang="en-US" altLang="zh-TW" sz="1600" dirty="0" smtClean="0"/>
          </a:p>
          <a:p>
            <a:pPr lvl="1"/>
            <a:r>
              <a:rPr lang="en-US" altLang="zh-TW" sz="1200" dirty="0"/>
              <a:t>EGL_CONTEXT_PRIORITY_LEVEL_IMG </a:t>
            </a:r>
            <a:r>
              <a:rPr lang="en-US" altLang="zh-TW" sz="1200" dirty="0" smtClean="0"/>
              <a:t>    0x3100</a:t>
            </a:r>
          </a:p>
          <a:p>
            <a:pPr lvl="1"/>
            <a:endParaRPr lang="en-US" altLang="zh-TW" sz="1200" dirty="0"/>
          </a:p>
          <a:p>
            <a:pPr lvl="1"/>
            <a:r>
              <a:rPr lang="en-US" altLang="zh-TW" sz="1200" dirty="0"/>
              <a:t>EGL_CONTEXT_PRIORITY_HIGH_IMG </a:t>
            </a:r>
            <a:r>
              <a:rPr lang="en-US" altLang="zh-TW" sz="1200" dirty="0" smtClean="0"/>
              <a:t>     0x3101</a:t>
            </a:r>
          </a:p>
          <a:p>
            <a:pPr lvl="1"/>
            <a:r>
              <a:rPr lang="en-US" altLang="zh-TW" sz="1200" dirty="0"/>
              <a:t>EGL_CONTEXT_PRIORITY_MEDIUM_IMG </a:t>
            </a:r>
            <a:r>
              <a:rPr lang="en-US" altLang="zh-TW" sz="1200" dirty="0" smtClean="0"/>
              <a:t>0x3102</a:t>
            </a:r>
          </a:p>
          <a:p>
            <a:pPr lvl="1"/>
            <a:r>
              <a:rPr lang="en-US" altLang="zh-TW" sz="1200" dirty="0"/>
              <a:t>EGL_CONTEXT_PRIORITY_LOW_IMG </a:t>
            </a:r>
            <a:r>
              <a:rPr lang="en-US" altLang="zh-TW" sz="1200" dirty="0" smtClean="0"/>
              <a:t>      0x3103</a:t>
            </a:r>
            <a:endParaRPr lang="en-US" altLang="zh-TW" sz="1200" dirty="0"/>
          </a:p>
          <a:p>
            <a:pPr lvl="1"/>
            <a:endParaRPr lang="en-US" altLang="zh-TW" sz="12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1300208" y="1124744"/>
            <a:ext cx="4752528" cy="2304256"/>
            <a:chOff x="4139952" y="44624"/>
            <a:chExt cx="4752528" cy="2304256"/>
          </a:xfrm>
        </p:grpSpPr>
        <p:grpSp>
          <p:nvGrpSpPr>
            <p:cNvPr id="18" name="群組 17"/>
            <p:cNvGrpSpPr/>
            <p:nvPr/>
          </p:nvGrpSpPr>
          <p:grpSpPr>
            <a:xfrm>
              <a:off x="4139952" y="85142"/>
              <a:ext cx="4752528" cy="2263738"/>
              <a:chOff x="4139952" y="85142"/>
              <a:chExt cx="4752528" cy="2263738"/>
            </a:xfrm>
          </p:grpSpPr>
          <p:sp>
            <p:nvSpPr>
              <p:cNvPr id="5" name="圓角矩形 4"/>
              <p:cNvSpPr/>
              <p:nvPr/>
            </p:nvSpPr>
            <p:spPr>
              <a:xfrm>
                <a:off x="4139952" y="481186"/>
                <a:ext cx="1584176" cy="8640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Share </a:t>
                </a:r>
              </a:p>
              <a:p>
                <a:pPr algn="ctr"/>
                <a:r>
                  <a:rPr lang="en-US" altLang="zh-TW" dirty="0" err="1" smtClean="0"/>
                  <a:t>eglContext</a:t>
                </a:r>
                <a:endParaRPr lang="zh-TW" altLang="en-US" dirty="0"/>
              </a:p>
            </p:txBody>
          </p:sp>
          <p:sp>
            <p:nvSpPr>
              <p:cNvPr id="7" name="剪去單一角落矩形 6"/>
              <p:cNvSpPr/>
              <p:nvPr/>
            </p:nvSpPr>
            <p:spPr>
              <a:xfrm>
                <a:off x="7380312" y="85142"/>
                <a:ext cx="1512168" cy="792088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PBuffer</a:t>
                </a:r>
                <a:r>
                  <a:rPr lang="en-US" altLang="zh-TW" dirty="0" smtClean="0"/>
                  <a:t> Surface</a:t>
                </a:r>
                <a:endParaRPr lang="zh-TW" altLang="en-US" dirty="0"/>
              </a:p>
            </p:txBody>
          </p:sp>
          <p:sp>
            <p:nvSpPr>
              <p:cNvPr id="9" name="剪去單一角落矩形 8"/>
              <p:cNvSpPr/>
              <p:nvPr/>
            </p:nvSpPr>
            <p:spPr>
              <a:xfrm>
                <a:off x="7380312" y="1324614"/>
                <a:ext cx="1512168" cy="792088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Window</a:t>
                </a:r>
              </a:p>
              <a:p>
                <a:pPr algn="ctr"/>
                <a:r>
                  <a:rPr lang="en-US" altLang="zh-TW" dirty="0" smtClean="0"/>
                  <a:t>Surface</a:t>
                </a:r>
                <a:endParaRPr lang="zh-TW" altLang="en-US" dirty="0"/>
              </a:p>
            </p:txBody>
          </p:sp>
          <p:sp>
            <p:nvSpPr>
              <p:cNvPr id="6" name="圓角矩形 5"/>
              <p:cNvSpPr/>
              <p:nvPr/>
            </p:nvSpPr>
            <p:spPr>
              <a:xfrm>
                <a:off x="6300192" y="1268760"/>
                <a:ext cx="1296144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Warp Thread</a:t>
                </a:r>
                <a:endParaRPr lang="zh-TW" altLang="en-US" dirty="0"/>
              </a:p>
            </p:txBody>
          </p:sp>
          <p:cxnSp>
            <p:nvCxnSpPr>
              <p:cNvPr id="10" name="直線單箭頭接點 9"/>
              <p:cNvCxnSpPr>
                <a:stCxn id="4" idx="1"/>
              </p:cNvCxnSpPr>
              <p:nvPr/>
            </p:nvCxnSpPr>
            <p:spPr>
              <a:xfrm flipH="1">
                <a:off x="5724128" y="404664"/>
                <a:ext cx="600020" cy="5085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>
                <a:stCxn id="6" idx="1"/>
              </p:cNvCxnSpPr>
              <p:nvPr/>
            </p:nvCxnSpPr>
            <p:spPr>
              <a:xfrm flipH="1" flipV="1">
                <a:off x="5724128" y="913234"/>
                <a:ext cx="576064" cy="7155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6187608" y="2041103"/>
                <a:ext cx="24032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FF0000"/>
                    </a:solidFill>
                  </a:rPr>
                  <a:t>High priority to use </a:t>
                </a:r>
                <a:r>
                  <a:rPr lang="en-US" altLang="zh-TW" sz="1400" dirty="0" err="1" smtClean="0">
                    <a:solidFill>
                      <a:srgbClr val="FF0000"/>
                    </a:solidFill>
                  </a:rPr>
                  <a:t>glContext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" name="圓角矩形 3"/>
            <p:cNvSpPr/>
            <p:nvPr/>
          </p:nvSpPr>
          <p:spPr>
            <a:xfrm>
              <a:off x="6324148" y="44624"/>
              <a:ext cx="1296144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VR Thread</a:t>
              </a:r>
              <a:endParaRPr lang="zh-TW" altLang="en-US" dirty="0"/>
            </a:p>
          </p:txBody>
        </p:sp>
      </p:grpSp>
      <p:cxnSp>
        <p:nvCxnSpPr>
          <p:cNvPr id="21" name="直線單箭頭接點 20"/>
          <p:cNvCxnSpPr/>
          <p:nvPr/>
        </p:nvCxnSpPr>
        <p:spPr>
          <a:xfrm>
            <a:off x="6052736" y="1556792"/>
            <a:ext cx="463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516216" y="1160748"/>
            <a:ext cx="1944216" cy="82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RenderToTexture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6516216" y="2416374"/>
            <a:ext cx="1944216" cy="82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Draw Surface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052736" y="2813742"/>
            <a:ext cx="463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108521" y="116632"/>
            <a:ext cx="4855968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There two infinite loop threads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VR thread  2.  Warp thread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that dedicate rendering 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stCxn id="22" idx="2"/>
          </p:cNvCxnSpPr>
          <p:nvPr/>
        </p:nvCxnSpPr>
        <p:spPr>
          <a:xfrm flipH="1">
            <a:off x="4132476" y="1988840"/>
            <a:ext cx="335584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文字方塊 2048"/>
          <p:cNvSpPr txBox="1"/>
          <p:nvPr/>
        </p:nvSpPr>
        <p:spPr>
          <a:xfrm>
            <a:off x="3563888" y="2060848"/>
            <a:ext cx="3005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use this texture to draw to the surface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20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TimeWarp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619672" y="1484784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131840" y="1412776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644008" y="1412776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228184" y="1412776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740352" y="1412776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9108504" y="1412776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139952" y="332656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436096" y="1479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vsync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620688"/>
            <a:ext cx="113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VR thread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4355976" y="620688"/>
            <a:ext cx="288032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6660232" y="683404"/>
            <a:ext cx="28803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948264" y="683404"/>
            <a:ext cx="138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Warp thread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110633" y="1484784"/>
            <a:ext cx="732995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5496" y="951111"/>
            <a:ext cx="232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Block until </a:t>
            </a:r>
          </a:p>
          <a:p>
            <a:r>
              <a:rPr lang="en-US" altLang="zh-TW" sz="1200" dirty="0" smtClean="0"/>
              <a:t>warp thread render  someone eye</a:t>
            </a:r>
            <a:endParaRPr lang="zh-TW" altLang="en-US" sz="1200" dirty="0"/>
          </a:p>
        </p:txBody>
      </p:sp>
      <p:sp>
        <p:nvSpPr>
          <p:cNvPr id="24" name="圓角矩形 23"/>
          <p:cNvSpPr/>
          <p:nvPr/>
        </p:nvSpPr>
        <p:spPr>
          <a:xfrm>
            <a:off x="143097" y="2565063"/>
            <a:ext cx="582522" cy="34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Left eye</a:t>
            </a:r>
            <a:endParaRPr lang="zh-TW" altLang="en-US" sz="1200" dirty="0"/>
          </a:p>
        </p:txBody>
      </p:sp>
      <p:sp>
        <p:nvSpPr>
          <p:cNvPr id="25" name="圓角矩形 24"/>
          <p:cNvSpPr/>
          <p:nvPr/>
        </p:nvSpPr>
        <p:spPr>
          <a:xfrm>
            <a:off x="880512" y="2565064"/>
            <a:ext cx="647366" cy="34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Right</a:t>
            </a:r>
          </a:p>
          <a:p>
            <a:pPr algn="ctr"/>
            <a:r>
              <a:rPr lang="en-US" altLang="zh-TW" sz="1200" dirty="0" smtClean="0"/>
              <a:t>eye</a:t>
            </a:r>
            <a:endParaRPr lang="zh-TW" altLang="en-US" sz="1200" dirty="0"/>
          </a:p>
        </p:txBody>
      </p:sp>
      <p:sp>
        <p:nvSpPr>
          <p:cNvPr id="26" name="圓角矩形 25"/>
          <p:cNvSpPr/>
          <p:nvPr/>
        </p:nvSpPr>
        <p:spPr>
          <a:xfrm>
            <a:off x="1550637" y="1484784"/>
            <a:ext cx="165321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draw so long</a:t>
            </a:r>
          </a:p>
          <a:p>
            <a:pPr algn="ctr"/>
            <a:r>
              <a:rPr lang="en-US" altLang="zh-TW" sz="1400" dirty="0" smtClean="0"/>
              <a:t>drop fps</a:t>
            </a:r>
            <a:endParaRPr lang="zh-TW" altLang="en-US" sz="1400" dirty="0"/>
          </a:p>
        </p:txBody>
      </p:sp>
      <p:cxnSp>
        <p:nvCxnSpPr>
          <p:cNvPr id="29" name="直線單箭頭接點 28"/>
          <p:cNvCxnSpPr>
            <a:stCxn id="24" idx="2"/>
          </p:cNvCxnSpPr>
          <p:nvPr/>
        </p:nvCxnSpPr>
        <p:spPr>
          <a:xfrm flipH="1">
            <a:off x="251520" y="2909664"/>
            <a:ext cx="182838" cy="59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0" y="3501008"/>
            <a:ext cx="1502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previous left eye </a:t>
            </a:r>
            <a:r>
              <a:rPr lang="en-US" altLang="zh-TW" sz="1200" dirty="0" err="1" smtClean="0"/>
              <a:t>tex</a:t>
            </a:r>
            <a:endParaRPr lang="zh-TW" altLang="en-US" sz="1200" dirty="0"/>
          </a:p>
        </p:txBody>
      </p:sp>
      <p:cxnSp>
        <p:nvCxnSpPr>
          <p:cNvPr id="31" name="直線單箭頭接點 30"/>
          <p:cNvCxnSpPr>
            <a:stCxn id="25" idx="2"/>
          </p:cNvCxnSpPr>
          <p:nvPr/>
        </p:nvCxnSpPr>
        <p:spPr>
          <a:xfrm flipH="1">
            <a:off x="929526" y="2909665"/>
            <a:ext cx="274669" cy="1313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86340" y="4193258"/>
            <a:ext cx="1273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new right eye </a:t>
            </a:r>
            <a:r>
              <a:rPr lang="en-US" altLang="zh-TW" sz="1200" dirty="0" err="1" smtClean="0"/>
              <a:t>tex</a:t>
            </a:r>
            <a:endParaRPr lang="zh-TW" altLang="en-US" sz="1200" dirty="0"/>
          </a:p>
        </p:txBody>
      </p:sp>
      <p:sp>
        <p:nvSpPr>
          <p:cNvPr id="34" name="圓角矩形 33"/>
          <p:cNvSpPr/>
          <p:nvPr/>
        </p:nvSpPr>
        <p:spPr>
          <a:xfrm>
            <a:off x="1685222" y="2564904"/>
            <a:ext cx="582522" cy="34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Left eye</a:t>
            </a:r>
            <a:endParaRPr lang="zh-TW" altLang="en-US" sz="1200" dirty="0"/>
          </a:p>
        </p:txBody>
      </p:sp>
      <p:sp>
        <p:nvSpPr>
          <p:cNvPr id="35" name="圓角矩形 34"/>
          <p:cNvSpPr/>
          <p:nvPr/>
        </p:nvSpPr>
        <p:spPr>
          <a:xfrm>
            <a:off x="2412466" y="2564904"/>
            <a:ext cx="647366" cy="34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Right</a:t>
            </a:r>
          </a:p>
          <a:p>
            <a:pPr algn="ctr"/>
            <a:r>
              <a:rPr lang="en-US" altLang="zh-TW" sz="1200" dirty="0" smtClean="0"/>
              <a:t>eye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71600" y="4797152"/>
            <a:ext cx="1451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previous left eye </a:t>
            </a:r>
            <a:r>
              <a:rPr lang="en-US" altLang="zh-TW" sz="1200" dirty="0" err="1" smtClean="0"/>
              <a:t>tex</a:t>
            </a:r>
            <a:endParaRPr lang="zh-TW" altLang="en-US" sz="1200" dirty="0"/>
          </a:p>
        </p:txBody>
      </p:sp>
      <p:cxnSp>
        <p:nvCxnSpPr>
          <p:cNvPr id="37" name="直線單箭頭接點 36"/>
          <p:cNvCxnSpPr>
            <a:endCxn id="36" idx="0"/>
          </p:cNvCxnSpPr>
          <p:nvPr/>
        </p:nvCxnSpPr>
        <p:spPr>
          <a:xfrm flipH="1">
            <a:off x="1697344" y="2852936"/>
            <a:ext cx="21036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5" idx="2"/>
          </p:cNvCxnSpPr>
          <p:nvPr/>
        </p:nvCxnSpPr>
        <p:spPr>
          <a:xfrm flipH="1">
            <a:off x="2393823" y="2909505"/>
            <a:ext cx="342326" cy="2409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353212" y="5288657"/>
            <a:ext cx="1542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previous right eye </a:t>
            </a:r>
            <a:r>
              <a:rPr lang="en-US" altLang="zh-TW" sz="1200" dirty="0" err="1" smtClean="0"/>
              <a:t>tex</a:t>
            </a:r>
            <a:endParaRPr lang="zh-TW" altLang="en-US" sz="1200" dirty="0"/>
          </a:p>
        </p:txBody>
      </p:sp>
      <p:sp>
        <p:nvSpPr>
          <p:cNvPr id="42" name="圓角矩形 41"/>
          <p:cNvSpPr/>
          <p:nvPr/>
        </p:nvSpPr>
        <p:spPr>
          <a:xfrm>
            <a:off x="3707904" y="1484784"/>
            <a:ext cx="936104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/>
          <p:cNvCxnSpPr/>
          <p:nvPr/>
        </p:nvCxnSpPr>
        <p:spPr>
          <a:xfrm>
            <a:off x="840938" y="980728"/>
            <a:ext cx="2690" cy="20233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547664" y="980728"/>
            <a:ext cx="2690" cy="20233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3203848" y="2564904"/>
            <a:ext cx="582522" cy="34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Left eye</a:t>
            </a:r>
            <a:endParaRPr lang="zh-TW" altLang="en-US" sz="1200" dirty="0"/>
          </a:p>
        </p:txBody>
      </p:sp>
      <p:sp>
        <p:nvSpPr>
          <p:cNvPr id="48" name="圓角矩形 47"/>
          <p:cNvSpPr/>
          <p:nvPr/>
        </p:nvSpPr>
        <p:spPr>
          <a:xfrm>
            <a:off x="3924634" y="2564904"/>
            <a:ext cx="647366" cy="34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Right</a:t>
            </a:r>
          </a:p>
          <a:p>
            <a:pPr algn="ctr"/>
            <a:r>
              <a:rPr lang="en-US" altLang="zh-TW" sz="1200" dirty="0" smtClean="0"/>
              <a:t>eye</a:t>
            </a:r>
            <a:endParaRPr lang="zh-TW" altLang="en-US" sz="1200" dirty="0"/>
          </a:p>
        </p:txBody>
      </p:sp>
      <p:cxnSp>
        <p:nvCxnSpPr>
          <p:cNvPr id="49" name="直線接點 48"/>
          <p:cNvCxnSpPr/>
          <p:nvPr/>
        </p:nvCxnSpPr>
        <p:spPr>
          <a:xfrm>
            <a:off x="3203848" y="1133128"/>
            <a:ext cx="2690" cy="20233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282537" y="2924944"/>
            <a:ext cx="137336" cy="1313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2813881" y="4221088"/>
            <a:ext cx="1182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new left eye </a:t>
            </a:r>
            <a:r>
              <a:rPr lang="en-US" altLang="zh-TW" sz="1200" dirty="0" err="1" smtClean="0"/>
              <a:t>tex</a:t>
            </a:r>
            <a:endParaRPr lang="zh-TW" altLang="en-US" sz="1200" dirty="0"/>
          </a:p>
        </p:txBody>
      </p:sp>
      <p:cxnSp>
        <p:nvCxnSpPr>
          <p:cNvPr id="53" name="直線單箭頭接點 52"/>
          <p:cNvCxnSpPr/>
          <p:nvPr/>
        </p:nvCxnSpPr>
        <p:spPr>
          <a:xfrm flipH="1">
            <a:off x="4074625" y="2924944"/>
            <a:ext cx="137336" cy="2363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419872" y="5312241"/>
            <a:ext cx="1273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new right eye </a:t>
            </a:r>
            <a:r>
              <a:rPr lang="en-US" altLang="zh-TW" sz="1200" dirty="0" err="1" smtClean="0"/>
              <a:t>tex</a:t>
            </a:r>
            <a:endParaRPr lang="zh-TW" altLang="en-US" sz="1200" dirty="0"/>
          </a:p>
        </p:txBody>
      </p:sp>
      <p:sp>
        <p:nvSpPr>
          <p:cNvPr id="56" name="圓角矩形 55"/>
          <p:cNvSpPr/>
          <p:nvPr/>
        </p:nvSpPr>
        <p:spPr>
          <a:xfrm>
            <a:off x="4788024" y="2564904"/>
            <a:ext cx="582522" cy="34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Left eye</a:t>
            </a:r>
            <a:endParaRPr lang="zh-TW" altLang="en-US" sz="1200" dirty="0"/>
          </a:p>
        </p:txBody>
      </p:sp>
      <p:cxnSp>
        <p:nvCxnSpPr>
          <p:cNvPr id="57" name="直線接點 56"/>
          <p:cNvCxnSpPr/>
          <p:nvPr/>
        </p:nvCxnSpPr>
        <p:spPr>
          <a:xfrm>
            <a:off x="4788024" y="1133128"/>
            <a:ext cx="2690" cy="20233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57"/>
          <p:cNvSpPr/>
          <p:nvPr/>
        </p:nvSpPr>
        <p:spPr>
          <a:xfrm>
            <a:off x="5292080" y="1484784"/>
            <a:ext cx="1000903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>
            <a:off x="5436096" y="2564904"/>
            <a:ext cx="647366" cy="34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Right</a:t>
            </a:r>
          </a:p>
          <a:p>
            <a:pPr algn="ctr"/>
            <a:r>
              <a:rPr lang="en-US" altLang="zh-TW" sz="1200" dirty="0" smtClean="0"/>
              <a:t>eye</a:t>
            </a:r>
            <a:endParaRPr lang="zh-TW" altLang="en-US" sz="1200" dirty="0"/>
          </a:p>
        </p:txBody>
      </p:sp>
      <p:cxnSp>
        <p:nvCxnSpPr>
          <p:cNvPr id="62" name="直線單箭頭接點 61"/>
          <p:cNvCxnSpPr/>
          <p:nvPr/>
        </p:nvCxnSpPr>
        <p:spPr>
          <a:xfrm flipH="1">
            <a:off x="4968648" y="2924944"/>
            <a:ext cx="137336" cy="1313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4499992" y="4221088"/>
            <a:ext cx="1182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new left eye </a:t>
            </a:r>
            <a:r>
              <a:rPr lang="en-US" altLang="zh-TW" sz="1200" dirty="0" err="1" smtClean="0"/>
              <a:t>tex</a:t>
            </a:r>
            <a:endParaRPr lang="zh-TW" altLang="en-US" sz="1200" dirty="0"/>
          </a:p>
        </p:txBody>
      </p:sp>
      <p:cxnSp>
        <p:nvCxnSpPr>
          <p:cNvPr id="64" name="直線單箭頭接點 63"/>
          <p:cNvCxnSpPr/>
          <p:nvPr/>
        </p:nvCxnSpPr>
        <p:spPr>
          <a:xfrm flipH="1">
            <a:off x="5760736" y="2924944"/>
            <a:ext cx="137336" cy="2363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5105983" y="5312241"/>
            <a:ext cx="1273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new right eye </a:t>
            </a:r>
            <a:r>
              <a:rPr lang="en-US" altLang="zh-TW" sz="1200" dirty="0" err="1" smtClean="0"/>
              <a:t>tex</a:t>
            </a:r>
            <a:endParaRPr lang="zh-TW" altLang="en-US" sz="1200" dirty="0"/>
          </a:p>
        </p:txBody>
      </p:sp>
      <p:sp>
        <p:nvSpPr>
          <p:cNvPr id="69" name="圓角矩形 68"/>
          <p:cNvSpPr/>
          <p:nvPr/>
        </p:nvSpPr>
        <p:spPr>
          <a:xfrm>
            <a:off x="6292983" y="2564904"/>
            <a:ext cx="582522" cy="34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Left eye</a:t>
            </a:r>
            <a:endParaRPr lang="zh-TW" altLang="en-US" sz="1200" dirty="0"/>
          </a:p>
        </p:txBody>
      </p:sp>
      <p:sp>
        <p:nvSpPr>
          <p:cNvPr id="70" name="圓角矩形 69"/>
          <p:cNvSpPr/>
          <p:nvPr/>
        </p:nvSpPr>
        <p:spPr>
          <a:xfrm>
            <a:off x="7013769" y="2564904"/>
            <a:ext cx="647366" cy="34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Right</a:t>
            </a:r>
          </a:p>
          <a:p>
            <a:pPr algn="ctr"/>
            <a:r>
              <a:rPr lang="en-US" altLang="zh-TW" sz="1200" dirty="0" smtClean="0"/>
              <a:t>eye</a:t>
            </a:r>
            <a:endParaRPr lang="zh-TW" altLang="en-US" sz="1200" dirty="0"/>
          </a:p>
        </p:txBody>
      </p:sp>
      <p:cxnSp>
        <p:nvCxnSpPr>
          <p:cNvPr id="71" name="直線單箭頭接點 70"/>
          <p:cNvCxnSpPr/>
          <p:nvPr/>
        </p:nvCxnSpPr>
        <p:spPr>
          <a:xfrm flipH="1">
            <a:off x="6473607" y="2924944"/>
            <a:ext cx="137336" cy="1313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6004951" y="4221088"/>
            <a:ext cx="1182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new left eye </a:t>
            </a:r>
            <a:r>
              <a:rPr lang="en-US" altLang="zh-TW" sz="1200" dirty="0" err="1" smtClean="0"/>
              <a:t>tex</a:t>
            </a:r>
            <a:endParaRPr lang="zh-TW" altLang="en-US" sz="1200" dirty="0"/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7265695" y="2924944"/>
            <a:ext cx="137336" cy="2363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6610942" y="5312241"/>
            <a:ext cx="1273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new right eye </a:t>
            </a:r>
            <a:r>
              <a:rPr lang="en-US" altLang="zh-TW" sz="1200" dirty="0" err="1" smtClean="0"/>
              <a:t>tex</a:t>
            </a:r>
            <a:endParaRPr lang="zh-TW" altLang="en-US" sz="1200" dirty="0"/>
          </a:p>
        </p:txBody>
      </p:sp>
      <p:sp>
        <p:nvSpPr>
          <p:cNvPr id="75" name="圓角矩形 74"/>
          <p:cNvSpPr/>
          <p:nvPr/>
        </p:nvSpPr>
        <p:spPr>
          <a:xfrm>
            <a:off x="6876256" y="1484784"/>
            <a:ext cx="784879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>
            <a:off x="8035593" y="1484784"/>
            <a:ext cx="784879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9" name="乘號 78"/>
          <p:cNvSpPr/>
          <p:nvPr/>
        </p:nvSpPr>
        <p:spPr>
          <a:xfrm>
            <a:off x="8035593" y="1340768"/>
            <a:ext cx="784879" cy="9361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7884368" y="1124744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thread crash</a:t>
            </a:r>
            <a:endParaRPr lang="zh-TW" altLang="en-US" dirty="0"/>
          </a:p>
        </p:txBody>
      </p:sp>
      <p:sp>
        <p:nvSpPr>
          <p:cNvPr id="81" name="圓角矩形 80"/>
          <p:cNvSpPr/>
          <p:nvPr/>
        </p:nvSpPr>
        <p:spPr>
          <a:xfrm>
            <a:off x="7805902" y="2564904"/>
            <a:ext cx="582522" cy="34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Left eye</a:t>
            </a:r>
            <a:endParaRPr lang="zh-TW" altLang="en-US" sz="1200" dirty="0"/>
          </a:p>
        </p:txBody>
      </p:sp>
      <p:sp>
        <p:nvSpPr>
          <p:cNvPr id="82" name="圓角矩形 81"/>
          <p:cNvSpPr/>
          <p:nvPr/>
        </p:nvSpPr>
        <p:spPr>
          <a:xfrm>
            <a:off x="8460432" y="2564904"/>
            <a:ext cx="582567" cy="34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Right</a:t>
            </a:r>
          </a:p>
          <a:p>
            <a:pPr algn="ctr"/>
            <a:r>
              <a:rPr lang="en-US" altLang="zh-TW" sz="1200" dirty="0" smtClean="0"/>
              <a:t>eye</a:t>
            </a:r>
            <a:endParaRPr lang="zh-TW" altLang="en-US" sz="1200" dirty="0"/>
          </a:p>
        </p:txBody>
      </p:sp>
      <p:cxnSp>
        <p:nvCxnSpPr>
          <p:cNvPr id="83" name="直線單箭頭接點 82"/>
          <p:cNvCxnSpPr/>
          <p:nvPr/>
        </p:nvCxnSpPr>
        <p:spPr>
          <a:xfrm flipH="1">
            <a:off x="7985775" y="2924944"/>
            <a:ext cx="137336" cy="1313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7517119" y="4221088"/>
            <a:ext cx="1451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previous left eye </a:t>
            </a:r>
            <a:r>
              <a:rPr lang="en-US" altLang="zh-TW" sz="1200" dirty="0" err="1" smtClean="0"/>
              <a:t>tex</a:t>
            </a:r>
            <a:endParaRPr lang="zh-TW" altLang="en-US" sz="1200" dirty="0"/>
          </a:p>
        </p:txBody>
      </p:sp>
      <p:cxnSp>
        <p:nvCxnSpPr>
          <p:cNvPr id="85" name="直線單箭頭接點 84"/>
          <p:cNvCxnSpPr>
            <a:stCxn id="82" idx="2"/>
          </p:cNvCxnSpPr>
          <p:nvPr/>
        </p:nvCxnSpPr>
        <p:spPr>
          <a:xfrm flipH="1">
            <a:off x="8557885" y="2909505"/>
            <a:ext cx="193831" cy="2762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7524328" y="5672281"/>
            <a:ext cx="1542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previous right eye </a:t>
            </a:r>
            <a:r>
              <a:rPr lang="en-US" altLang="zh-TW" sz="1200" dirty="0" err="1" smtClean="0"/>
              <a:t>tex</a:t>
            </a:r>
            <a:endParaRPr lang="zh-TW" altLang="en-US" sz="12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444208" y="179348"/>
            <a:ext cx="18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tex</a:t>
            </a:r>
            <a:r>
              <a:rPr lang="en-US" altLang="zh-TW" dirty="0" smtClean="0"/>
              <a:t> means texture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7875985" y="2329135"/>
            <a:ext cx="1160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still can work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211960" y="888975"/>
            <a:ext cx="1758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generate new texture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72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936"/>
            <a:ext cx="464400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TimeWarp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543" y="116632"/>
            <a:ext cx="5062233" cy="160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4506768" cy="507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4572000" y="1628800"/>
            <a:ext cx="396044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724400" y="6453336"/>
            <a:ext cx="39604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34840" y="1400870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Each eye image records its texture and transform</a:t>
            </a:r>
          </a:p>
          <a:p>
            <a:endParaRPr lang="en-US" altLang="zh-TW" dirty="0"/>
          </a:p>
          <a:p>
            <a:r>
              <a:rPr lang="en-US" altLang="zh-TW" dirty="0" smtClean="0"/>
              <a:t>That can use </a:t>
            </a:r>
            <a:r>
              <a:rPr lang="en-US" altLang="zh-TW" dirty="0" err="1" smtClean="0"/>
              <a:t>timewarp</a:t>
            </a:r>
            <a:r>
              <a:rPr lang="en-US" altLang="zh-TW" dirty="0" smtClean="0"/>
              <a:t> to predict the real 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5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/>
          <a:lstStyle/>
          <a:p>
            <a:r>
              <a:rPr lang="en-US" altLang="zh-TW" dirty="0" err="1"/>
              <a:t>TimeWarp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51" y="1013748"/>
            <a:ext cx="6624736" cy="584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607375" y="2996952"/>
            <a:ext cx="619268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8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TimeWarp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5" y="1376204"/>
            <a:ext cx="8897064" cy="523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34728" y="1006872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TimeWarp.cpp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51520" y="2204864"/>
            <a:ext cx="698477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6084168" y="1196752"/>
            <a:ext cx="183545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807024" y="579874"/>
            <a:ext cx="2921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Predict Head Tracking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return predicted sensor pose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51520" y="2420888"/>
            <a:ext cx="8352928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933818" y="6237312"/>
            <a:ext cx="70207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796136" y="3212976"/>
            <a:ext cx="288032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148064" y="4140769"/>
            <a:ext cx="354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Calculate warp rotation matrix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35421" y="5733256"/>
            <a:ext cx="51730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Calculate the warp rotation matrix given to program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5148064" y="6133496"/>
            <a:ext cx="1119649" cy="247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4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Head Tracking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196752"/>
            <a:ext cx="8754176" cy="5051648"/>
          </a:xfrm>
        </p:spPr>
        <p:txBody>
          <a:bodyPr>
            <a:normAutofit/>
          </a:bodyPr>
          <a:lstStyle/>
          <a:p>
            <a:r>
              <a:rPr lang="en-US" altLang="zh-TW" sz="1400" dirty="0" smtClean="0"/>
              <a:t>OVR_CAPI.cpp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pPr marL="82296" indent="0">
              <a:buNone/>
            </a:pPr>
            <a:endParaRPr lang="en-US" altLang="zh-TW" sz="2000" dirty="0"/>
          </a:p>
          <a:p>
            <a:r>
              <a:rPr lang="en-US" altLang="zh-TW" sz="1400" dirty="0" smtClean="0"/>
              <a:t>CAPI_HMDState.cpp</a:t>
            </a:r>
          </a:p>
          <a:p>
            <a:r>
              <a:rPr lang="en-US" altLang="zh-TW" sz="1400" dirty="0" smtClean="0"/>
              <a:t>OVR_SensorFusion.cpp</a:t>
            </a:r>
            <a:endParaRPr lang="zh-TW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1" y="1556793"/>
            <a:ext cx="8712968" cy="136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8820472" cy="264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763688" y="1556793"/>
            <a:ext cx="2592288" cy="3600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Distortion Effect</a:t>
            </a:r>
            <a:br>
              <a:rPr lang="en-US" altLang="zh-TW" dirty="0" smtClean="0"/>
            </a:br>
            <a:r>
              <a:rPr lang="en-US" altLang="zh-TW" dirty="0" smtClean="0"/>
              <a:t>related with Lens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 smtClean="0"/>
              <a:t>OVR_DeviceConstants.h</a:t>
            </a:r>
            <a:endParaRPr lang="en-US" altLang="zh-TW" sz="1800" dirty="0" smtClean="0"/>
          </a:p>
          <a:p>
            <a:pPr lvl="1"/>
            <a:r>
              <a:rPr lang="en-US" altLang="zh-TW" sz="1400" dirty="0" err="1" smtClean="0"/>
              <a:t>Enum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DistortionEqnType</a:t>
            </a:r>
            <a:endParaRPr lang="en-US" altLang="zh-TW" sz="1400" dirty="0"/>
          </a:p>
          <a:p>
            <a:r>
              <a:rPr lang="en-US" altLang="zh-TW" sz="1800" dirty="0" smtClean="0"/>
              <a:t>Distortion.cpp</a:t>
            </a:r>
          </a:p>
          <a:p>
            <a:r>
              <a:rPr lang="en-US" altLang="zh-TW" sz="1800" dirty="0" err="1" smtClean="0"/>
              <a:t>OVR_Stereo.h</a:t>
            </a:r>
            <a:endParaRPr lang="en-US" altLang="zh-TW" sz="1800" dirty="0" smtClean="0"/>
          </a:p>
          <a:p>
            <a:pPr lvl="1"/>
            <a:r>
              <a:rPr lang="en-US" altLang="zh-TW" sz="1400" dirty="0" err="1" smtClean="0"/>
              <a:t>Struct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LensConfig</a:t>
            </a:r>
            <a:r>
              <a:rPr lang="en-US" altLang="zh-TW" sz="1400" dirty="0" smtClean="0"/>
              <a:t> </a:t>
            </a:r>
          </a:p>
          <a:p>
            <a:r>
              <a:rPr lang="en-US" altLang="zh-TW" sz="1800" dirty="0" smtClean="0"/>
              <a:t>OVR_Stereo.cpp</a:t>
            </a:r>
          </a:p>
          <a:p>
            <a:endParaRPr lang="en-US" altLang="zh-TW" sz="1800" dirty="0"/>
          </a:p>
          <a:p>
            <a:r>
              <a:rPr lang="en-US" altLang="zh-TW" sz="1800" dirty="0" smtClean="0"/>
              <a:t>HmdInfo.cpp</a:t>
            </a:r>
          </a:p>
          <a:p>
            <a:pPr lvl="1"/>
            <a:r>
              <a:rPr lang="en-US" altLang="zh-TW" sz="1400" dirty="0" smtClean="0"/>
              <a:t>Directly point device lens </a:t>
            </a:r>
            <a:r>
              <a:rPr lang="en-US" altLang="zh-TW" sz="1400" dirty="0" err="1" smtClean="0"/>
              <a:t>config</a:t>
            </a:r>
            <a:endParaRPr lang="zh-TW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0"/>
            <a:ext cx="3659187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13930"/>
            <a:ext cx="3456384" cy="20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530" y="4322630"/>
            <a:ext cx="4032448" cy="245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2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Reality Basic Knowledge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Convex Lens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TW" dirty="0" smtClean="0"/>
              <a:t>Distortion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Effect</a:t>
            </a:r>
          </a:p>
          <a:p>
            <a:r>
              <a:rPr lang="en-US" altLang="zh-TW" dirty="0" smtClean="0"/>
              <a:t>Stereoscopic Rendering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Chromatic Aberration</a:t>
            </a:r>
          </a:p>
          <a:p>
            <a:pPr lvl="1"/>
            <a:r>
              <a:rPr lang="en-US" altLang="zh-TW" dirty="0"/>
              <a:t>Detail in </a:t>
            </a:r>
            <a:r>
              <a:rPr lang="en-US" altLang="zh-TW" dirty="0" smtClean="0"/>
              <a:t>TimeWarp.cpp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code</a:t>
            </a:r>
          </a:p>
          <a:p>
            <a:r>
              <a:rPr lang="en-US" altLang="zh-TW" dirty="0" err="1" smtClean="0"/>
              <a:t>sRGB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FrameBuffer</a:t>
            </a:r>
            <a:endParaRPr lang="en-US" altLang="zh-TW" dirty="0" smtClean="0"/>
          </a:p>
          <a:p>
            <a:pPr lvl="1"/>
            <a:r>
              <a:rPr lang="en-US" altLang="zh-TW" dirty="0" err="1"/>
              <a:t>glEnable</a:t>
            </a:r>
            <a:r>
              <a:rPr lang="en-US" altLang="zh-TW" dirty="0"/>
              <a:t>( GL_FRAMEBUFFER_SRGB_EXT 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9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Performance &amp; Power Consumption Suggestion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Don't use alpha tested / pixel discard </a:t>
            </a:r>
            <a:r>
              <a:rPr lang="en-US" altLang="zh-TW" sz="2000" dirty="0" smtClean="0"/>
              <a:t>transparency</a:t>
            </a:r>
          </a:p>
          <a:p>
            <a:r>
              <a:rPr lang="en-US" altLang="zh-TW" sz="2000" dirty="0" smtClean="0"/>
              <a:t>Don't </a:t>
            </a:r>
            <a:r>
              <a:rPr lang="en-US" altLang="zh-TW" sz="2000" dirty="0"/>
              <a:t>require a lot of cut out </a:t>
            </a:r>
            <a:r>
              <a:rPr lang="en-US" altLang="zh-TW" sz="2000" dirty="0" smtClean="0"/>
              <a:t>geometry</a:t>
            </a:r>
          </a:p>
          <a:p>
            <a:r>
              <a:rPr lang="en-US" altLang="zh-TW" sz="2000" dirty="0" smtClean="0"/>
              <a:t>CPU  </a:t>
            </a:r>
            <a:r>
              <a:rPr lang="en-US" altLang="zh-TW" sz="2000" dirty="0"/>
              <a:t>(1191 MHz), GPU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(389 MHz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en-US" altLang="zh-TW" sz="2000" dirty="0" smtClean="0"/>
              <a:t>If 3D video CPU (884 MHz), GPU(240 MHz)</a:t>
            </a:r>
          </a:p>
          <a:p>
            <a:r>
              <a:rPr lang="en-US" altLang="zh-TW" sz="2000" dirty="0"/>
              <a:t>Don’t use chromatic aberration correction on </a:t>
            </a:r>
            <a:r>
              <a:rPr lang="en-US" altLang="zh-TW" sz="2000" dirty="0" err="1"/>
              <a:t>TimeWarp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Don’t use 4x MSAA.</a:t>
            </a:r>
          </a:p>
          <a:p>
            <a:r>
              <a:rPr lang="en-US" altLang="zh-TW" sz="2000" dirty="0"/>
              <a:t>Reduce the eye target resolution.</a:t>
            </a:r>
          </a:p>
          <a:p>
            <a:r>
              <a:rPr lang="en-US" altLang="zh-TW" sz="2000" dirty="0"/>
              <a:t>Using 16-bit color and depth buffers may help.</a:t>
            </a:r>
          </a:p>
          <a:p>
            <a:r>
              <a:rPr lang="en-US" altLang="zh-TW" sz="2000" dirty="0"/>
              <a:t>Always make sure textures are compressed and </a:t>
            </a:r>
            <a:r>
              <a:rPr lang="en-US" altLang="zh-TW" sz="2000" dirty="0" err="1"/>
              <a:t>mipmapped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A</a:t>
            </a:r>
            <a:r>
              <a:rPr lang="en-US" altLang="zh-TW" sz="2000" dirty="0" smtClean="0"/>
              <a:t>pps </a:t>
            </a:r>
            <a:r>
              <a:rPr lang="en-US" altLang="zh-TW" sz="2000" dirty="0"/>
              <a:t>should always use the </a:t>
            </a:r>
            <a:r>
              <a:rPr lang="en-US" altLang="zh-TW" sz="2000" dirty="0" smtClean="0"/>
              <a:t>multithread</a:t>
            </a:r>
          </a:p>
          <a:p>
            <a:r>
              <a:rPr lang="en-US" altLang="zh-TW" sz="2000" dirty="0" smtClean="0"/>
              <a:t>Make low fps such as 30 fps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100" dirty="0" smtClean="0"/>
              <a:t>Conclusion</a:t>
            </a:r>
            <a:br>
              <a:rPr lang="en-US" altLang="zh-TW" sz="3100" dirty="0" smtClean="0"/>
            </a:br>
            <a:r>
              <a:rPr lang="en-US" altLang="zh-TW" sz="3100" dirty="0"/>
              <a:t>OpenGL Stereoscopic </a:t>
            </a:r>
            <a:r>
              <a:rPr lang="en-US" altLang="zh-TW" sz="3100" dirty="0" smtClean="0"/>
              <a:t>Rendering with </a:t>
            </a:r>
            <a:r>
              <a:rPr lang="en-US" altLang="zh-TW" sz="3100" dirty="0" err="1" smtClean="0"/>
              <a:t>TimeWarp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435608" y="1052736"/>
            <a:ext cx="7498080" cy="5195664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 smtClean="0"/>
              <a:t>There are two dedicated render threads (infinite loop)</a:t>
            </a:r>
          </a:p>
          <a:p>
            <a:pPr lvl="1"/>
            <a:r>
              <a:rPr lang="en-US" altLang="zh-TW" sz="2000" dirty="0" smtClean="0"/>
              <a:t>VR thread (responsible for generating new eye pose texture )</a:t>
            </a:r>
          </a:p>
          <a:p>
            <a:pPr lvl="1"/>
            <a:r>
              <a:rPr lang="en-US" altLang="zh-TW" sz="2000" dirty="0" smtClean="0"/>
              <a:t>Warp thread (high priority thread) (base on VR thread generating eye texture, apply distortion effect and render to window surface)</a:t>
            </a:r>
          </a:p>
          <a:p>
            <a:r>
              <a:rPr lang="en-US" altLang="zh-TW" sz="2800" dirty="0" smtClean="0"/>
              <a:t>VR thread (render to texture)</a:t>
            </a:r>
          </a:p>
          <a:p>
            <a:pPr lvl="1"/>
            <a:r>
              <a:rPr lang="en-US" altLang="zh-TW" sz="2000" dirty="0" smtClean="0"/>
              <a:t>Get </a:t>
            </a:r>
            <a:r>
              <a:rPr lang="en-US" altLang="zh-TW" sz="2000" dirty="0"/>
              <a:t>Left and Right Camera </a:t>
            </a:r>
            <a:r>
              <a:rPr lang="en-US" altLang="zh-TW" sz="2000" dirty="0" smtClean="0"/>
              <a:t>Geometry</a:t>
            </a:r>
          </a:p>
          <a:p>
            <a:pPr lvl="1"/>
            <a:r>
              <a:rPr lang="en-US" altLang="zh-TW" sz="2000" dirty="0" smtClean="0"/>
              <a:t>Render each eye FBO to texture</a:t>
            </a:r>
          </a:p>
          <a:p>
            <a:r>
              <a:rPr lang="en-US" altLang="zh-TW" sz="2800" dirty="0" smtClean="0"/>
              <a:t>Warp thread</a:t>
            </a:r>
          </a:p>
          <a:p>
            <a:pPr lvl="1"/>
            <a:r>
              <a:rPr lang="en-US" altLang="zh-TW" sz="2000" dirty="0" smtClean="0"/>
              <a:t>Prepare </a:t>
            </a:r>
            <a:r>
              <a:rPr lang="en-US" altLang="zh-TW" sz="2000" dirty="0"/>
              <a:t>plane subdivision mesh</a:t>
            </a:r>
          </a:p>
          <a:p>
            <a:pPr lvl="2"/>
            <a:r>
              <a:rPr lang="en-US" altLang="zh-TW" sz="2000" dirty="0"/>
              <a:t>apply distortion effect with camera texture</a:t>
            </a:r>
          </a:p>
          <a:p>
            <a:pPr lvl="2"/>
            <a:r>
              <a:rPr lang="en-US" altLang="zh-TW" sz="2000" dirty="0"/>
              <a:t>Maybe apply chromatic aberration in fragment </a:t>
            </a:r>
            <a:r>
              <a:rPr lang="en-US" altLang="zh-TW" sz="2000" dirty="0" err="1"/>
              <a:t>shader</a:t>
            </a:r>
            <a:r>
              <a:rPr lang="en-US" altLang="zh-TW" sz="2000" dirty="0"/>
              <a:t> </a:t>
            </a:r>
          </a:p>
          <a:p>
            <a:pPr lvl="1"/>
            <a:r>
              <a:rPr lang="en-US" altLang="zh-TW" sz="2000" dirty="0"/>
              <a:t>Swap </a:t>
            </a:r>
            <a:r>
              <a:rPr lang="en-US" altLang="zh-TW" sz="2000" dirty="0" smtClean="0"/>
              <a:t>buffer for double buffer or </a:t>
            </a:r>
            <a:r>
              <a:rPr lang="en-US" altLang="zh-TW" sz="2000" dirty="0" err="1" smtClean="0"/>
              <a:t>glFlush</a:t>
            </a:r>
            <a:r>
              <a:rPr lang="en-US" altLang="zh-TW" sz="2000" dirty="0" smtClean="0"/>
              <a:t> for single buffer </a:t>
            </a:r>
            <a:endParaRPr lang="zh-TW" altLang="en-US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74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http://www.bigeye.url.tw/big5/d_opticstru.htm</a:t>
            </a:r>
          </a:p>
          <a:p>
            <a:r>
              <a:rPr lang="en-US" altLang="zh-TW" sz="2400" dirty="0" smtClean="0"/>
              <a:t>http://www.app01.com.tw/paper/254fa6fd-012e-419b-8388-f3853f898ed9</a:t>
            </a:r>
          </a:p>
          <a:p>
            <a:r>
              <a:rPr lang="en-US" altLang="zh-TW" sz="2400" dirty="0" smtClean="0"/>
              <a:t>http://rifty-business.blogspot.tw/2013/08/understanding-oculus-rift-distortion.html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https://www.youtube.com/watch?v=B7qrgrrHry0</a:t>
            </a:r>
          </a:p>
          <a:p>
            <a:r>
              <a:rPr lang="en-US" altLang="zh-TW" sz="2400" dirty="0"/>
              <a:t>http://www.uni-koeln.de/~</a:t>
            </a:r>
            <a:r>
              <a:rPr lang="en-US" altLang="zh-TW" sz="2400" dirty="0" smtClean="0"/>
              <a:t>al001/radcor_files/hs100.htm</a:t>
            </a:r>
          </a:p>
          <a:p>
            <a:r>
              <a:rPr lang="en-US" altLang="zh-TW" sz="2400" dirty="0"/>
              <a:t>http://blog.xuite.net/raibura/dorama/51587304-%E6%94%9D%E5%BD%B1+-+%E6%A1%B6,+%E6%9E%95,+%E9%AC%8D+%E7%8B%80+distortion+(%E8%AE%8A%E5%BD%A2)</a:t>
            </a:r>
          </a:p>
          <a:p>
            <a:endParaRPr lang="en-US" altLang="zh-TW" sz="2400" dirty="0"/>
          </a:p>
          <a:p>
            <a:pPr marL="82296" indent="0">
              <a:buNone/>
            </a:pPr>
            <a:endParaRPr lang="zh-TW" altLang="en-US" sz="2400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/>
              <a:t>http://www.animesh.me/2011/05/rendering-3d-anaglyph-in-opengl.html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http://www.geeks3d.com/20140213/glsl-shader-library-fish-eye-and-dome-and-barrel-distortion-post-processing-filters/2</a:t>
            </a:r>
            <a:r>
              <a:rPr lang="en-US" altLang="zh-TW" sz="2400" dirty="0" smtClean="0">
                <a:solidFill>
                  <a:srgbClr val="FF0000"/>
                </a:solidFill>
              </a:rPr>
              <a:t>/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https://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www.youtube.com/watch?v=WvtEXMlQQtI</a:t>
            </a:r>
          </a:p>
          <a:p>
            <a:r>
              <a:rPr lang="en-US" altLang="zh-TW" sz="2400" dirty="0"/>
              <a:t>http://</a:t>
            </a:r>
            <a:r>
              <a:rPr lang="en-US" altLang="zh-TW" sz="2400" dirty="0" smtClean="0"/>
              <a:t>on-demand.gputechconf.com/gtc/2015/presentation/S5668-Nathan-Reed.pdf</a:t>
            </a:r>
          </a:p>
          <a:p>
            <a:r>
              <a:rPr lang="en-US" altLang="zh-TW" sz="2400" dirty="0"/>
              <a:t>http://</a:t>
            </a:r>
            <a:r>
              <a:rPr lang="en-US" altLang="zh-TW" sz="2400" dirty="0" smtClean="0"/>
              <a:t>gamedev.stackexchange.com/questions/58408/how-would-you-implement-chromatic-aberration</a:t>
            </a:r>
          </a:p>
          <a:p>
            <a:r>
              <a:rPr lang="en-US" altLang="zh-TW" sz="2400" dirty="0"/>
              <a:t>https://developer.oculus.com/blog/asynchronous-timewarp-examined/</a:t>
            </a:r>
            <a:endParaRPr lang="zh-TW" altLang="en-US" sz="2400" dirty="0"/>
          </a:p>
          <a:p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zh-TW" altLang="en-US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leiphone.qiniudn.com/uploads/new/article/740_740/201507/55ae0bb030e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7854" y="620688"/>
            <a:ext cx="5008642" cy="396044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Convex Lens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2400" dirty="0" smtClean="0"/>
              <a:t>Convex Lens Has Lens Distortion Problem</a:t>
            </a:r>
          </a:p>
          <a:p>
            <a:pPr lvl="1"/>
            <a:r>
              <a:rPr lang="en-US" altLang="zh-TW" sz="2000" dirty="0" smtClean="0"/>
              <a:t>Need to be solved ? </a:t>
            </a:r>
            <a:r>
              <a:rPr lang="en-US" altLang="zh-TW" sz="2000" dirty="0" err="1" smtClean="0"/>
              <a:t>Ans</a:t>
            </a:r>
            <a:r>
              <a:rPr lang="en-US" altLang="zh-TW" sz="2000" dirty="0" smtClean="0"/>
              <a:t>:  distortion effect</a:t>
            </a:r>
          </a:p>
          <a:p>
            <a:r>
              <a:rPr lang="en-US" altLang="zh-TW" sz="2400" dirty="0" smtClean="0"/>
              <a:t>Convex Lens other problems</a:t>
            </a:r>
          </a:p>
          <a:p>
            <a:pPr lvl="1"/>
            <a:r>
              <a:rPr lang="en-US" altLang="zh-TW" sz="2000" dirty="0"/>
              <a:t>https://en.wikipedia.org/wiki/Optical_aberration</a:t>
            </a:r>
            <a:endParaRPr lang="en-US" altLang="zh-TW" sz="2000" dirty="0" smtClean="0"/>
          </a:p>
          <a:p>
            <a:pPr lvl="2"/>
            <a:r>
              <a:rPr lang="en-US" altLang="zh-TW" sz="1600" dirty="0" smtClean="0"/>
              <a:t>Distortion</a:t>
            </a:r>
          </a:p>
          <a:p>
            <a:pPr lvl="2"/>
            <a:r>
              <a:rPr lang="en-US" altLang="zh-TW" sz="1600" dirty="0"/>
              <a:t>Chromatic aberration</a:t>
            </a:r>
            <a:endParaRPr lang="zh-TW" altLang="en-US" sz="1600" dirty="0"/>
          </a:p>
        </p:txBody>
      </p:sp>
      <p:pic>
        <p:nvPicPr>
          <p:cNvPr id="24578" name="Picture 2" descr="Bi-convex Biconvex Lens Set 25mm Diameter 40mm Focal Length for Google Card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84785"/>
            <a:ext cx="2592288" cy="194421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603"/>
            <a:ext cx="2477780" cy="14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Convex Lens Distortion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92500"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sz="2600" b="1" dirty="0" smtClean="0">
                <a:solidFill>
                  <a:srgbClr val="FF0000"/>
                </a:solidFill>
              </a:rPr>
              <a:t>https://www.youtube.com/watch?v=B7qrgrrHry0</a:t>
            </a:r>
            <a:endParaRPr lang="zh-TW" altLang="en-US" sz="2600" b="1" dirty="0" smtClean="0">
              <a:solidFill>
                <a:srgbClr val="FF0000"/>
              </a:solidFill>
            </a:endParaRPr>
          </a:p>
        </p:txBody>
      </p:sp>
      <p:sp>
        <p:nvSpPr>
          <p:cNvPr id="11266" name="AutoShape 2" descr="Lens distor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1268" name="Picture 4" descr="Lens distor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24744"/>
            <a:ext cx="6306542" cy="2664296"/>
          </a:xfrm>
          <a:prstGeom prst="rect">
            <a:avLst/>
          </a:prstGeom>
          <a:noFill/>
        </p:spPr>
      </p:pic>
      <p:pic>
        <p:nvPicPr>
          <p:cNvPr id="11272" name="Picture 8" descr="https://encrypted-tbn0.gstatic.com/images?q=tbn:ANd9GcQ7yv6aqTheuxs0LfjPCUuglbH0zmnAKZSxvZyOsJYeuUKcnIk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789040"/>
            <a:ext cx="3888432" cy="2430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Barrel Distortion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Effect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Two types of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fragment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vertex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shader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sz="2400" b="1" dirty="0" smtClean="0">
              <a:solidFill>
                <a:srgbClr val="FF0000"/>
              </a:solidFill>
            </a:endParaRPr>
          </a:p>
          <a:p>
            <a:endParaRPr lang="en-US" altLang="zh-TW" sz="2400" b="1" dirty="0" smtClean="0">
              <a:solidFill>
                <a:srgbClr val="FF0000"/>
              </a:solidFill>
            </a:endParaRPr>
          </a:p>
          <a:p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http://www.geeks3d.com/20140213/glsl-shader-library-fish-eye-and-dome-and-barrel-distortion-post-processing-filters/2</a:t>
            </a:r>
            <a:r>
              <a:rPr lang="en-US" altLang="zh-TW" sz="2400" dirty="0" smtClean="0">
                <a:solidFill>
                  <a:srgbClr val="FF0000"/>
                </a:solidFill>
              </a:rPr>
              <a:t>/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sz="2200" dirty="0" smtClean="0">
                <a:solidFill>
                  <a:srgbClr val="FF0000"/>
                </a:solidFill>
              </a:rPr>
              <a:t>The distortion effect related with lens</a:t>
            </a:r>
            <a:endParaRPr lang="zh-TW" altLang="en-US" sz="2200" dirty="0" smtClean="0">
              <a:solidFill>
                <a:srgbClr val="FF0000"/>
              </a:solidFill>
            </a:endParaRPr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5" y="1988840"/>
            <a:ext cx="394496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Stereoscopic Rendering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Simulate human eye because of parallax</a:t>
            </a:r>
          </a:p>
          <a:p>
            <a:pPr lvl="1"/>
            <a:r>
              <a:rPr lang="en-US" altLang="zh-TW" dirty="0" smtClean="0"/>
              <a:t>Binocular vision to create depth perception</a:t>
            </a:r>
          </a:p>
          <a:p>
            <a:pPr lvl="1"/>
            <a:r>
              <a:rPr lang="en-US" altLang="zh-TW" dirty="0" smtClean="0"/>
              <a:t>Binocular distance (</a:t>
            </a:r>
            <a:r>
              <a:rPr lang="en-US" altLang="zh-TW" smtClean="0"/>
              <a:t>approx 6~6.5cm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Use two camera as left eye and right eye</a:t>
            </a:r>
          </a:p>
          <a:p>
            <a:pPr lvl="1"/>
            <a:r>
              <a:rPr lang="en-US" altLang="zh-TW" dirty="0" smtClean="0"/>
              <a:t>two camera distance called as “</a:t>
            </a:r>
            <a:r>
              <a:rPr lang="en-US" altLang="zh-TW" dirty="0" err="1" smtClean="0"/>
              <a:t>Interaxial</a:t>
            </a:r>
            <a:r>
              <a:rPr lang="en-US" altLang="zh-TW" dirty="0" smtClean="0"/>
              <a:t>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Interaxial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124744"/>
            <a:ext cx="59626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 Parallax</a:t>
            </a:r>
            <a:endParaRPr lang="zh-TW" altLang="en-US" dirty="0"/>
          </a:p>
        </p:txBody>
      </p:sp>
      <p:pic>
        <p:nvPicPr>
          <p:cNvPr id="2052" name="Picture 4" descr="Eye converg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124744"/>
            <a:ext cx="2376264" cy="5534776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547687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/>
          <p:nvPr/>
        </p:nvCxnSpPr>
        <p:spPr>
          <a:xfrm>
            <a:off x="4427984" y="436510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427984" y="3068960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427984" y="184482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172400" y="3140968"/>
            <a:ext cx="0" cy="2376264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 rot="10800000">
            <a:off x="8316416" y="3212976"/>
            <a:ext cx="461665" cy="22066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Convergence Distance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4448</TotalTime>
  <Words>1113</Words>
  <Application>Microsoft Office PowerPoint</Application>
  <PresentationFormat>如螢幕大小 (4:3)</PresentationFormat>
  <Paragraphs>303</Paragraphs>
  <Slides>34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夏至</vt:lpstr>
      <vt:lpstr>VR Knowledge Oculus Mobile Tuning Tech Note</vt:lpstr>
      <vt:lpstr>Outline</vt:lpstr>
      <vt:lpstr>Virtual Reality Basic Knowledge</vt:lpstr>
      <vt:lpstr>Convex Lens</vt:lpstr>
      <vt:lpstr>Convex Lens Distortion</vt:lpstr>
      <vt:lpstr>Barrel Distortion Shader Effect</vt:lpstr>
      <vt:lpstr>Stereoscopic Rendering </vt:lpstr>
      <vt:lpstr>Interaxial</vt:lpstr>
      <vt:lpstr>Screen Parallax</vt:lpstr>
      <vt:lpstr>3D Glasses</vt:lpstr>
      <vt:lpstr>Convergence (1/2)</vt:lpstr>
      <vt:lpstr>Convergence (2/2)</vt:lpstr>
      <vt:lpstr>General Geometry vs Stereoscopic Geometry</vt:lpstr>
      <vt:lpstr>OpenGL Stereoscopic Rendering</vt:lpstr>
      <vt:lpstr>Oculus Mobile Tech Note</vt:lpstr>
      <vt:lpstr>Linux Scheduling</vt:lpstr>
      <vt:lpstr>VRManager in System Server</vt:lpstr>
      <vt:lpstr>VR Lib listen to Vsync</vt:lpstr>
      <vt:lpstr>Tune Performance</vt:lpstr>
      <vt:lpstr>Front Buffer Rendering</vt:lpstr>
      <vt:lpstr>TimeWarp</vt:lpstr>
      <vt:lpstr>TimeWarp</vt:lpstr>
      <vt:lpstr>TimeWarp</vt:lpstr>
      <vt:lpstr>TimeWarp</vt:lpstr>
      <vt:lpstr>TimeWarp</vt:lpstr>
      <vt:lpstr>TimeWarp</vt:lpstr>
      <vt:lpstr>TimeWarp</vt:lpstr>
      <vt:lpstr>Head Tracking Prediction</vt:lpstr>
      <vt:lpstr>Distortion Effect related with Lens</vt:lpstr>
      <vt:lpstr>Others</vt:lpstr>
      <vt:lpstr>Performance &amp; Power Consumption Suggestion</vt:lpstr>
      <vt:lpstr>Conclusion OpenGL Stereoscopic Rendering with TimeWarp </vt:lpstr>
      <vt:lpstr>Reference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andy</dc:creator>
  <cp:lastModifiedBy>Andy Chen(陳毓書)</cp:lastModifiedBy>
  <cp:revision>494</cp:revision>
  <dcterms:created xsi:type="dcterms:W3CDTF">2015-08-06T15:57:20Z</dcterms:created>
  <dcterms:modified xsi:type="dcterms:W3CDTF">2015-08-13T06:14:34Z</dcterms:modified>
</cp:coreProperties>
</file>