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3" r:id="rId7"/>
    <p:sldId id="266" r:id="rId8"/>
    <p:sldId id="267" r:id="rId9"/>
    <p:sldId id="262" r:id="rId10"/>
    <p:sldId id="272" r:id="rId11"/>
    <p:sldId id="273" r:id="rId12"/>
    <p:sldId id="270" r:id="rId13"/>
    <p:sldId id="264" r:id="rId14"/>
    <p:sldId id="269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1" autoAdjust="0"/>
  </p:normalViewPr>
  <p:slideViewPr>
    <p:cSldViewPr>
      <p:cViewPr>
        <p:scale>
          <a:sx n="100" d="100"/>
          <a:sy n="100" d="100"/>
        </p:scale>
        <p:origin x="-193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CB72-54D5-4F68-8C7C-72708ECF5891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40B7-801F-4768-9060-8045FD814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40B7-801F-4768-9060-8045FD8147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0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http://blog.csdn.net/scutshuxue/article/details/6988348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40B7-801F-4768-9060-8045FD8147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0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oogleusercontent.com/media/research.google.com/zh-TW/archive/bigtable-osdi0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HBase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Big-Table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Recommend Book:</a:t>
            </a:r>
          </a:p>
          <a:p>
            <a:r>
              <a:rPr lang="en-US" altLang="zh-TW" dirty="0" err="1"/>
              <a:t>HBase</a:t>
            </a:r>
            <a:r>
              <a:rPr lang="en-US" altLang="zh-TW" dirty="0"/>
              <a:t> The Definitive Guide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clients find their regions?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676456" cy="410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clients find their </a:t>
            </a:r>
            <a:r>
              <a:rPr lang="en-US" altLang="zh-TW" dirty="0" smtClean="0"/>
              <a:t>regions?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721332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95103" y="1486525"/>
            <a:ext cx="52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RowKey</a:t>
            </a:r>
            <a:r>
              <a:rPr lang="en-US" altLang="zh-TW" b="1" dirty="0" smtClean="0">
                <a:solidFill>
                  <a:srgbClr val="FF0000"/>
                </a:solidFill>
              </a:rPr>
              <a:t> + </a:t>
            </a:r>
            <a:r>
              <a:rPr lang="en-US" altLang="zh-TW" b="1" dirty="0" smtClean="0">
                <a:solidFill>
                  <a:srgbClr val="FF0000"/>
                </a:solidFill>
              </a:rPr>
              <a:t>Timestamp </a:t>
            </a:r>
            <a:r>
              <a:rPr lang="en-US" altLang="zh-TW" b="1" dirty="0" smtClean="0">
                <a:solidFill>
                  <a:srgbClr val="FF0000"/>
                </a:solidFill>
              </a:rPr>
              <a:t>=&gt; can search record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</a:rPr>
              <a:t>HFile</a:t>
            </a:r>
            <a:r>
              <a:rPr lang="en-US" altLang="zh-TW" dirty="0" smtClean="0">
                <a:effectLst/>
              </a:rPr>
              <a:t> compression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Gzip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LZO (Lempel-Ziv-</a:t>
            </a:r>
            <a:r>
              <a:rPr lang="en-US" altLang="zh-TW" dirty="0" err="1" smtClean="0">
                <a:solidFill>
                  <a:srgbClr val="FF0000"/>
                </a:solidFill>
              </a:rPr>
              <a:t>Oberhumer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recommend</a:t>
            </a:r>
          </a:p>
          <a:p>
            <a:r>
              <a:rPr lang="en-US" altLang="zh-TW" dirty="0" smtClean="0"/>
              <a:t>Snappy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HBase</a:t>
            </a:r>
            <a:r>
              <a:rPr lang="en-US" altLang="zh-TW" dirty="0" smtClean="0"/>
              <a:t> Web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Port 60010</a:t>
            </a:r>
          </a:p>
          <a:p>
            <a:r>
              <a:rPr lang="en-US" altLang="zh-TW" dirty="0" smtClean="0"/>
              <a:t>Port 60030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3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Phoenix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Apache Phoenix is a relational database layer over </a:t>
            </a:r>
            <a:r>
              <a:rPr lang="en-US" altLang="zh-TW" sz="1800" dirty="0" err="1"/>
              <a:t>HBase</a:t>
            </a:r>
            <a:r>
              <a:rPr lang="en-US" altLang="zh-TW" sz="1800" dirty="0"/>
              <a:t> delivered as a </a:t>
            </a:r>
            <a:r>
              <a:rPr lang="en-US" altLang="zh-TW" sz="1800" dirty="0">
                <a:solidFill>
                  <a:srgbClr val="FF0000"/>
                </a:solidFill>
              </a:rPr>
              <a:t>client-embedded JDBC driver </a:t>
            </a:r>
            <a:r>
              <a:rPr lang="en-US" altLang="zh-TW" sz="1800" dirty="0"/>
              <a:t>targeting low latency queries over </a:t>
            </a:r>
            <a:r>
              <a:rPr lang="en-US" altLang="zh-TW" sz="1800" dirty="0" err="1"/>
              <a:t>HBase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data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Just like SQL</a:t>
            </a:r>
            <a:r>
              <a:rPr lang="en-US" altLang="zh-TW" sz="1800" dirty="0" smtClean="0"/>
              <a:t>, very easy learning</a:t>
            </a:r>
          </a:p>
          <a:p>
            <a:r>
              <a:rPr lang="en-US" altLang="zh-TW" sz="1800" dirty="0"/>
              <a:t>http://phoenix.apache.org/language/index.html</a:t>
            </a:r>
          </a:p>
          <a:p>
            <a:r>
              <a:rPr lang="en-US" altLang="zh-TW" sz="1800" dirty="0" smtClean="0"/>
              <a:t>http</a:t>
            </a:r>
            <a:r>
              <a:rPr lang="en-US" altLang="zh-TW" sz="1800" dirty="0"/>
              <a:t>://phoenix.apache.org/performance.html</a:t>
            </a:r>
            <a:endParaRPr lang="zh-TW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5202124" cy="85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573016"/>
            <a:ext cx="720270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4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8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column-based</a:t>
            </a:r>
            <a:r>
              <a:rPr lang="en-US" altLang="zh-TW" dirty="0" smtClean="0"/>
              <a:t> database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Big-Table</a:t>
            </a:r>
            <a:r>
              <a:rPr lang="en-US" altLang="zh-TW" dirty="0" smtClean="0"/>
              <a:t> concept from Google</a:t>
            </a:r>
          </a:p>
          <a:p>
            <a:pPr lvl="1"/>
            <a:r>
              <a:rPr lang="en-US" altLang="zh-TW" dirty="0">
                <a:hlinkClick r:id="rId3"/>
              </a:rPr>
              <a:t>http://static.googleusercontent.com/media/research.google.com/zh-TW//</a:t>
            </a:r>
            <a:r>
              <a:rPr lang="en-US" altLang="zh-TW" dirty="0" smtClean="0">
                <a:hlinkClick r:id="rId3"/>
              </a:rPr>
              <a:t>archive/bigtable-osdi06.pdf</a:t>
            </a:r>
            <a:endParaRPr lang="en-US" altLang="zh-TW" dirty="0" smtClean="0"/>
          </a:p>
          <a:p>
            <a:r>
              <a:rPr lang="en-US" altLang="zh-TW" dirty="0" smtClean="0"/>
              <a:t>Always compared with another column-based database </a:t>
            </a:r>
            <a:r>
              <a:rPr lang="en-US" altLang="zh-TW" dirty="0" smtClean="0">
                <a:solidFill>
                  <a:srgbClr val="FF0000"/>
                </a:solidFill>
              </a:rPr>
              <a:t>Cassandra</a:t>
            </a:r>
            <a:r>
              <a:rPr lang="en-US" altLang="zh-TW" dirty="0" smtClean="0"/>
              <a:t> developed by Facebook</a:t>
            </a:r>
          </a:p>
        </p:txBody>
      </p:sp>
    </p:spTree>
    <p:extLst>
      <p:ext uri="{BB962C8B-B14F-4D97-AF65-F5344CB8AC3E}">
        <p14:creationId xmlns:p14="http://schemas.microsoft.com/office/powerpoint/2010/main" val="1806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Big-Table</a:t>
            </a:r>
            <a:br>
              <a:rPr lang="en-US" altLang="zh-TW" dirty="0" smtClean="0"/>
            </a:br>
            <a:r>
              <a:rPr lang="en-US" altLang="zh-TW" dirty="0" smtClean="0"/>
              <a:t>Column Family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919733"/>
              </p:ext>
            </p:extLst>
          </p:nvPr>
        </p:nvGraphicFramePr>
        <p:xfrm>
          <a:off x="1246857" y="1341347"/>
          <a:ext cx="74993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92"/>
                <a:gridCol w="1249892"/>
                <a:gridCol w="1249892"/>
                <a:gridCol w="1249892"/>
                <a:gridCol w="1249892"/>
                <a:gridCol w="1249892"/>
              </a:tblGrid>
              <a:tr h="552270">
                <a:tc rowSpan="2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err="1" smtClean="0"/>
                        <a:t>RowKey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(PK)</a:t>
                      </a:r>
                    </a:p>
                    <a:p>
                      <a:pPr algn="ctr"/>
                      <a:r>
                        <a:rPr lang="en-US" altLang="zh-TW" dirty="0" smtClean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0" lang="zh-TW" alt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Info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99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Phone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9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888888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W123456</a:t>
                      </a:r>
                      <a:endParaRPr lang="zh-TW" altLang="en-US" dirty="0"/>
                    </a:p>
                  </a:txBody>
                  <a:tcPr/>
                </a:tc>
              </a:tr>
              <a:tr h="3199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YYYYYY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999999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F123456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860032" y="1033570"/>
            <a:ext cx="131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Table. </a:t>
            </a:r>
            <a:r>
              <a:rPr lang="en-US" altLang="zh-TW" sz="1400" dirty="0" err="1" smtClean="0"/>
              <a:t>UserInfo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63799" y="3212976"/>
            <a:ext cx="756084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The table name:  </a:t>
            </a:r>
            <a:r>
              <a:rPr lang="en-US" altLang="zh-TW" dirty="0" err="1" smtClean="0"/>
              <a:t>UserInfo</a:t>
            </a:r>
            <a:endParaRPr lang="en-US" altLang="zh-TW" dirty="0" smtClean="0"/>
          </a:p>
          <a:p>
            <a:r>
              <a:rPr lang="en-US" altLang="zh-TW" dirty="0" smtClean="0"/>
              <a:t>Row Key : </a:t>
            </a:r>
            <a:r>
              <a:rPr lang="en-US" altLang="zh-TW" dirty="0" err="1" smtClean="0"/>
              <a:t>UserID</a:t>
            </a:r>
            <a:endParaRPr lang="en-US" altLang="zh-TW" dirty="0" smtClean="0"/>
          </a:p>
          <a:p>
            <a:r>
              <a:rPr lang="en-US" altLang="zh-TW" dirty="0" smtClean="0"/>
              <a:t>Column Family: [Name, Info]</a:t>
            </a:r>
          </a:p>
          <a:p>
            <a:r>
              <a:rPr lang="en-US" altLang="zh-TW" dirty="0" smtClean="0"/>
              <a:t>Column Family Qualifier: [</a:t>
            </a:r>
            <a:r>
              <a:rPr lang="en-US" altLang="zh-TW" dirty="0" err="1" smtClean="0"/>
              <a:t>Info:</a:t>
            </a:r>
            <a:r>
              <a:rPr lang="en-US" altLang="zh-TW" dirty="0" err="1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Info:</a:t>
            </a:r>
            <a:r>
              <a:rPr lang="en-US" altLang="zh-TW" dirty="0" err="1" smtClean="0">
                <a:solidFill>
                  <a:srgbClr val="FF0000"/>
                </a:solidFill>
              </a:rPr>
              <a:t>Phone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Info:</a:t>
            </a:r>
            <a:r>
              <a:rPr lang="en-US" altLang="zh-TW" dirty="0" err="1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80592" y="4449306"/>
            <a:ext cx="758214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HBase</a:t>
            </a:r>
            <a:r>
              <a:rPr lang="en-US" altLang="zh-TW" sz="1400" dirty="0" smtClean="0"/>
              <a:t> Command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Create ‘</a:t>
            </a:r>
            <a:r>
              <a:rPr lang="en-US" altLang="zh-TW" sz="1400" dirty="0" err="1" smtClean="0"/>
              <a:t>table_name</a:t>
            </a:r>
            <a:r>
              <a:rPr lang="en-US" altLang="zh-TW" sz="1400" dirty="0" smtClean="0"/>
              <a:t>’ </a:t>
            </a:r>
            <a:r>
              <a:rPr lang="en-US" altLang="zh-TW" sz="1400" dirty="0"/>
              <a:t>'column family1' , 'column </a:t>
            </a:r>
            <a:r>
              <a:rPr lang="en-US" altLang="zh-TW" sz="1400" dirty="0" smtClean="0"/>
              <a:t>family2‘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Put </a:t>
            </a:r>
            <a:r>
              <a:rPr lang="en-US" altLang="zh-TW" sz="1400" dirty="0"/>
              <a:t>'table name' , </a:t>
            </a:r>
            <a:r>
              <a:rPr lang="en-US" altLang="zh-TW" sz="1400" dirty="0" smtClean="0"/>
              <a:t>'</a:t>
            </a:r>
            <a:r>
              <a:rPr lang="en-US" altLang="zh-TW" sz="1400" dirty="0" err="1" smtClean="0"/>
              <a:t>rowkey</a:t>
            </a:r>
            <a:r>
              <a:rPr lang="en-US" altLang="zh-TW" sz="1400" dirty="0" smtClean="0"/>
              <a:t>' </a:t>
            </a:r>
            <a:r>
              <a:rPr lang="en-US" altLang="zh-TW" sz="1400" dirty="0"/>
              <a:t>, 'column </a:t>
            </a:r>
            <a:r>
              <a:rPr lang="en-US" altLang="zh-TW" sz="1400" dirty="0" err="1"/>
              <a:t>family:qualifier</a:t>
            </a:r>
            <a:r>
              <a:rPr lang="en-US" altLang="zh-TW" sz="1400" dirty="0"/>
              <a:t>' , </a:t>
            </a:r>
            <a:r>
              <a:rPr lang="en-US" altLang="zh-TW" sz="1400" dirty="0" smtClean="0"/>
              <a:t>'value‘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Get ‘table name’, ‘</a:t>
            </a:r>
            <a:r>
              <a:rPr lang="en-US" altLang="zh-TW" sz="1400" dirty="0" err="1" smtClean="0"/>
              <a:t>rowkey</a:t>
            </a:r>
            <a:r>
              <a:rPr lang="en-US" altLang="zh-TW" sz="1400" dirty="0" smtClean="0"/>
              <a:t>’  [‘column family [: qualifier]’] </a:t>
            </a:r>
          </a:p>
          <a:p>
            <a:endParaRPr lang="en-US" altLang="zh-TW" sz="1400" dirty="0"/>
          </a:p>
          <a:p>
            <a:r>
              <a:rPr lang="en-US" altLang="zh-TW" sz="1400" dirty="0"/>
              <a:t>D</a:t>
            </a:r>
            <a:r>
              <a:rPr lang="en-US" altLang="zh-TW" sz="1400" dirty="0" smtClean="0"/>
              <a:t>elete ‘table name',‘</a:t>
            </a:r>
            <a:r>
              <a:rPr lang="en-US" altLang="zh-TW" sz="1400" dirty="0" err="1" smtClean="0"/>
              <a:t>rowkey</a:t>
            </a:r>
            <a:r>
              <a:rPr lang="en-US" altLang="zh-TW" sz="1400" dirty="0" smtClean="0"/>
              <a:t>',  [‘</a:t>
            </a:r>
            <a:r>
              <a:rPr lang="en-US" altLang="zh-TW" sz="1400" dirty="0"/>
              <a:t>column family [: qualifier]’] </a:t>
            </a:r>
          </a:p>
          <a:p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07904" y="260648"/>
            <a:ext cx="523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RowKey</a:t>
            </a:r>
            <a:r>
              <a:rPr lang="en-US" altLang="zh-TW" b="1" dirty="0" smtClean="0">
                <a:solidFill>
                  <a:srgbClr val="FF0000"/>
                </a:solidFill>
              </a:rPr>
              <a:t> + </a:t>
            </a:r>
            <a:r>
              <a:rPr lang="en-US" altLang="zh-TW" b="1" dirty="0" smtClean="0">
                <a:solidFill>
                  <a:srgbClr val="FF0000"/>
                </a:solidFill>
              </a:rPr>
              <a:t>Timestamp </a:t>
            </a:r>
            <a:r>
              <a:rPr lang="en-US" altLang="zh-TW" b="1" dirty="0" smtClean="0">
                <a:solidFill>
                  <a:srgbClr val="FF0000"/>
                </a:solidFill>
              </a:rPr>
              <a:t>=&gt; can search record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Very important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Column Family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7048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61" y="4149080"/>
            <a:ext cx="7562519" cy="246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5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HBase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7" y="1173696"/>
            <a:ext cx="8100473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00564" y="250366"/>
            <a:ext cx="2520280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1. Master</a:t>
            </a:r>
          </a:p>
          <a:p>
            <a:r>
              <a:rPr lang="en-US" altLang="zh-TW" b="1" dirty="0" smtClean="0"/>
              <a:t>2. Region Server</a:t>
            </a:r>
          </a:p>
          <a:p>
            <a:r>
              <a:rPr lang="en-US" altLang="zh-TW" b="1" dirty="0" smtClean="0"/>
              <a:t>3. Region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HBase</a:t>
            </a:r>
            <a:r>
              <a:rPr lang="en-US" altLang="zh-TW" dirty="0"/>
              <a:t> Architecture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18828" y="1124744"/>
            <a:ext cx="7498080" cy="516064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One table mapping to multiple regions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One </a:t>
            </a:r>
            <a:r>
              <a:rPr lang="en-US" altLang="zh-TW" sz="2400" dirty="0">
                <a:solidFill>
                  <a:srgbClr val="FF0000"/>
                </a:solidFill>
              </a:rPr>
              <a:t>Region </a:t>
            </a:r>
            <a:r>
              <a:rPr lang="en-US" altLang="zh-TW" sz="2400" dirty="0" smtClean="0"/>
              <a:t>can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only</a:t>
            </a:r>
            <a:r>
              <a:rPr lang="en-US" altLang="zh-TW" sz="2400" dirty="0" smtClean="0"/>
              <a:t> be </a:t>
            </a:r>
            <a:r>
              <a:rPr lang="en-US" altLang="zh-TW" sz="2400" dirty="0"/>
              <a:t>served </a:t>
            </a:r>
            <a:r>
              <a:rPr lang="en-US" altLang="zh-TW" sz="2400" dirty="0" smtClean="0"/>
              <a:t>by </a:t>
            </a:r>
            <a:r>
              <a:rPr lang="en-US" altLang="zh-TW" sz="2400" dirty="0">
                <a:solidFill>
                  <a:srgbClr val="FF0000"/>
                </a:solidFill>
              </a:rPr>
              <a:t>one Region </a:t>
            </a:r>
            <a:r>
              <a:rPr lang="en-US" altLang="zh-TW" sz="2400" dirty="0" smtClean="0">
                <a:solidFill>
                  <a:srgbClr val="FF0000"/>
                </a:solidFill>
              </a:rPr>
              <a:t>Server</a:t>
            </a:r>
          </a:p>
          <a:p>
            <a:r>
              <a:rPr lang="en-US" altLang="zh-TW" sz="2400" dirty="0" smtClean="0"/>
              <a:t>Each region attributed to which Region </a:t>
            </a:r>
            <a:r>
              <a:rPr lang="en-US" altLang="zh-TW" sz="2400" dirty="0"/>
              <a:t>S</a:t>
            </a:r>
            <a:r>
              <a:rPr lang="en-US" altLang="zh-TW" sz="2400" dirty="0" smtClean="0"/>
              <a:t>erver is controlled by Master (load balance)</a:t>
            </a:r>
            <a:endParaRPr lang="zh-TW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7344816" cy="36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5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032" y="301699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Each Region contain a </a:t>
            </a:r>
            <a:r>
              <a:rPr lang="en-US" altLang="zh-TW" sz="2400" dirty="0" err="1" smtClean="0"/>
              <a:t>HLog</a:t>
            </a:r>
            <a:r>
              <a:rPr lang="en-US" altLang="zh-TW" sz="2400" dirty="0" smtClean="0"/>
              <a:t> (Write-Ahead Log, WAL)</a:t>
            </a:r>
          </a:p>
          <a:p>
            <a:pPr lvl="1"/>
            <a:r>
              <a:rPr lang="en-US" altLang="zh-TW" sz="2400" dirty="0" smtClean="0"/>
              <a:t>For fail over use (Rolling Back)</a:t>
            </a:r>
          </a:p>
          <a:p>
            <a:r>
              <a:rPr lang="en-US" altLang="zh-TW" sz="2400" dirty="0"/>
              <a:t>E</a:t>
            </a:r>
            <a:r>
              <a:rPr lang="en-US" altLang="zh-TW" sz="2400" dirty="0" smtClean="0"/>
              <a:t>ach Column Family generate a </a:t>
            </a:r>
            <a:r>
              <a:rPr lang="en-US" altLang="zh-TW" sz="2400" dirty="0" smtClean="0">
                <a:solidFill>
                  <a:srgbClr val="FF0000"/>
                </a:solidFill>
              </a:rPr>
              <a:t>Store </a:t>
            </a:r>
          </a:p>
          <a:p>
            <a:r>
              <a:rPr lang="en-US" altLang="zh-TW" sz="2400" dirty="0" smtClean="0"/>
              <a:t>Each Store contains a </a:t>
            </a:r>
            <a:r>
              <a:rPr lang="en-US" altLang="zh-TW" sz="2400" dirty="0" err="1" smtClean="0"/>
              <a:t>MemStore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Gain Performance</a:t>
            </a:r>
          </a:p>
          <a:p>
            <a:r>
              <a:rPr lang="en-US" altLang="zh-TW" sz="2400" dirty="0" smtClean="0"/>
              <a:t>When </a:t>
            </a:r>
            <a:r>
              <a:rPr lang="en-US" altLang="zh-TW" sz="2400" dirty="0" err="1" smtClean="0"/>
              <a:t>MemStore</a:t>
            </a:r>
            <a:r>
              <a:rPr lang="en-US" altLang="zh-TW" sz="2400" dirty="0" smtClean="0"/>
              <a:t> over the threshold, flush to file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StoreFile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Hfile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Each Region Contains multiple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Hfiles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/>
              <a:t>Each Region contains start row-key and end row-key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812624" cy="265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7" y="1196752"/>
            <a:ext cx="4032448" cy="177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92500" lnSpcReduction="10000"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When new data comes, write this data to </a:t>
            </a:r>
            <a:r>
              <a:rPr lang="en-US" altLang="zh-TW" sz="2400" dirty="0" err="1" smtClean="0"/>
              <a:t>HLog</a:t>
            </a:r>
            <a:r>
              <a:rPr lang="en-US" altLang="zh-TW" sz="2400" dirty="0" smtClean="0"/>
              <a:t> (remember this data sequence), and save this data in </a:t>
            </a:r>
            <a:r>
              <a:rPr lang="en-US" altLang="zh-TW" sz="2400" dirty="0" err="1" smtClean="0"/>
              <a:t>MemStore</a:t>
            </a:r>
            <a:r>
              <a:rPr lang="en-US" altLang="zh-TW" sz="2400" dirty="0" smtClean="0"/>
              <a:t> (Current this data not in disk)</a:t>
            </a:r>
          </a:p>
          <a:p>
            <a:r>
              <a:rPr lang="en-US" altLang="zh-TW" sz="2400" dirty="0" smtClean="0"/>
              <a:t>If </a:t>
            </a:r>
            <a:r>
              <a:rPr lang="en-US" altLang="zh-TW" sz="2400" dirty="0" err="1" smtClean="0"/>
              <a:t>MemStore</a:t>
            </a:r>
            <a:r>
              <a:rPr lang="en-US" altLang="zh-TW" sz="2400" dirty="0" smtClean="0"/>
              <a:t> break down, re-launch </a:t>
            </a:r>
            <a:r>
              <a:rPr lang="en-US" altLang="zh-TW" sz="2400" dirty="0" err="1" smtClean="0"/>
              <a:t>regionserver</a:t>
            </a:r>
            <a:r>
              <a:rPr lang="en-US" altLang="zh-TW" sz="2400" dirty="0" smtClean="0"/>
              <a:t>, and rollback status from </a:t>
            </a:r>
            <a:r>
              <a:rPr lang="en-US" altLang="zh-TW" sz="2400" dirty="0" err="1" smtClean="0"/>
              <a:t>Hlog</a:t>
            </a:r>
            <a:r>
              <a:rPr lang="en-US" altLang="zh-TW" sz="2400" dirty="0" smtClean="0"/>
              <a:t>, and save this data in </a:t>
            </a:r>
            <a:r>
              <a:rPr lang="en-US" altLang="zh-TW" sz="2400" dirty="0" err="1" smtClean="0"/>
              <a:t>MemStore</a:t>
            </a:r>
            <a:endParaRPr lang="en-US" altLang="zh-TW" sz="2400" dirty="0" smtClean="0"/>
          </a:p>
          <a:p>
            <a:r>
              <a:rPr lang="en-US" altLang="zh-TW" sz="2400" dirty="0" smtClean="0"/>
              <a:t>If </a:t>
            </a:r>
            <a:r>
              <a:rPr lang="en-US" altLang="zh-TW" sz="2400" dirty="0" err="1" smtClean="0"/>
              <a:t>MemStore</a:t>
            </a:r>
            <a:r>
              <a:rPr lang="en-US" altLang="zh-TW" sz="2400" dirty="0" smtClean="0"/>
              <a:t> over flush threshold or region disconnect, flush data to disk(</a:t>
            </a:r>
            <a:r>
              <a:rPr lang="en-US" altLang="zh-TW" sz="2400" dirty="0" err="1" smtClean="0"/>
              <a:t>HFile</a:t>
            </a:r>
            <a:r>
              <a:rPr lang="en-US" altLang="zh-TW" sz="2400" dirty="0" smtClean="0"/>
              <a:t> remember this data sequence, current this data in disk)</a:t>
            </a:r>
          </a:p>
          <a:p>
            <a:r>
              <a:rPr lang="en-US" altLang="zh-TW" sz="2400" dirty="0" err="1" smtClean="0"/>
              <a:t>MemStore</a:t>
            </a:r>
            <a:r>
              <a:rPr lang="en-US" altLang="zh-TW" sz="2400" dirty="0" smtClean="0"/>
              <a:t> flush data to </a:t>
            </a:r>
            <a:r>
              <a:rPr lang="en-US" altLang="zh-TW" sz="2400" dirty="0" err="1" smtClean="0"/>
              <a:t>StoreFile</a:t>
            </a:r>
            <a:r>
              <a:rPr lang="en-US" altLang="zh-TW" sz="2400" dirty="0" smtClean="0"/>
              <a:t> which saves in </a:t>
            </a:r>
            <a:r>
              <a:rPr lang="en-US" altLang="zh-TW" sz="2400" dirty="0" err="1" smtClean="0"/>
              <a:t>Hfile</a:t>
            </a:r>
            <a:endParaRPr lang="en-US" altLang="zh-TW" sz="2400" dirty="0" smtClean="0"/>
          </a:p>
          <a:p>
            <a:r>
              <a:rPr lang="en-US" altLang="zh-TW" sz="2400" dirty="0" smtClean="0"/>
              <a:t>When some of </a:t>
            </a:r>
            <a:r>
              <a:rPr lang="en-US" altLang="zh-TW" sz="2400" dirty="0" err="1" smtClean="0"/>
              <a:t>HLog</a:t>
            </a:r>
            <a:r>
              <a:rPr lang="en-US" altLang="zh-TW" sz="2400" dirty="0" smtClean="0"/>
              <a:t> unnecessary will change to </a:t>
            </a:r>
            <a:r>
              <a:rPr lang="en-US" altLang="zh-TW" sz="2400" dirty="0" err="1" smtClean="0"/>
              <a:t>OldHLog</a:t>
            </a:r>
            <a:r>
              <a:rPr lang="en-US" altLang="zh-TW" sz="2400" dirty="0" smtClean="0"/>
              <a:t>, because of data already saved</a:t>
            </a:r>
            <a:r>
              <a:rPr lang="en-US" altLang="zh-TW" sz="2000" dirty="0" smtClean="0"/>
              <a:t> </a:t>
            </a:r>
          </a:p>
          <a:p>
            <a:endParaRPr lang="en-US" altLang="zh-TW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0"/>
            <a:ext cx="3672408" cy="25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8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Monitor cluster</a:t>
            </a:r>
          </a:p>
          <a:p>
            <a:r>
              <a:rPr lang="en-US" altLang="zh-TW" dirty="0" smtClean="0"/>
              <a:t>Create/Delete/Alter tables</a:t>
            </a:r>
          </a:p>
          <a:p>
            <a:r>
              <a:rPr lang="en-US" altLang="zh-TW" dirty="0" smtClean="0"/>
              <a:t>Region merge and split</a:t>
            </a:r>
          </a:p>
          <a:p>
            <a:r>
              <a:rPr lang="en-US" altLang="zh-TW" dirty="0" smtClean="0"/>
              <a:t>Load balancing </a:t>
            </a:r>
          </a:p>
          <a:p>
            <a:pPr lvl="1"/>
            <a:r>
              <a:rPr lang="en-US" altLang="zh-TW" dirty="0" smtClean="0"/>
              <a:t>Decide region attributes to which region server</a:t>
            </a:r>
          </a:p>
          <a:p>
            <a:r>
              <a:rPr lang="en-US" altLang="zh-TW" dirty="0" smtClean="0"/>
              <a:t>Region server failover</a:t>
            </a:r>
          </a:p>
          <a:p>
            <a:pPr lvl="1"/>
            <a:r>
              <a:rPr lang="en-US" altLang="zh-TW" dirty="0" smtClean="0"/>
              <a:t>If one region server failure, assign these regions to another region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7416</TotalTime>
  <Words>469</Words>
  <Application>Microsoft Office PowerPoint</Application>
  <PresentationFormat>如螢幕大小 (4:3)</PresentationFormat>
  <Paragraphs>109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夏至</vt:lpstr>
      <vt:lpstr>HBase Introduction</vt:lpstr>
      <vt:lpstr>HBase</vt:lpstr>
      <vt:lpstr>Big-Table Column Family</vt:lpstr>
      <vt:lpstr>Column Family</vt:lpstr>
      <vt:lpstr>HBase Architecture</vt:lpstr>
      <vt:lpstr>HBase Architecture</vt:lpstr>
      <vt:lpstr>Region</vt:lpstr>
      <vt:lpstr>Region</vt:lpstr>
      <vt:lpstr>Master</vt:lpstr>
      <vt:lpstr>How clients find their regions?</vt:lpstr>
      <vt:lpstr>How clients find their regions?</vt:lpstr>
      <vt:lpstr>HFile compression</vt:lpstr>
      <vt:lpstr>HBase Web UI</vt:lpstr>
      <vt:lpstr>Phoenix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 Introduction</dc:title>
  <dc:creator>Andy Chen(陳毓書)</dc:creator>
  <cp:lastModifiedBy>Andy Chen(陳毓書)</cp:lastModifiedBy>
  <cp:revision>129</cp:revision>
  <dcterms:created xsi:type="dcterms:W3CDTF">2015-01-29T04:46:46Z</dcterms:created>
  <dcterms:modified xsi:type="dcterms:W3CDTF">2015-02-03T08:26:27Z</dcterms:modified>
</cp:coreProperties>
</file>