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3" r:id="rId8"/>
    <p:sldId id="261" r:id="rId9"/>
    <p:sldId id="262" r:id="rId10"/>
    <p:sldId id="265" r:id="rId11"/>
    <p:sldId id="264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2015/1/28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2015/1/28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wiki.apache.org/confluence/display/Hive/LanguageManual+DDL#LanguageManualDDL-RowFormat,StorageFormat,andSerDe" TargetMode="External"/><Relationship Id="rId2" Type="http://schemas.openxmlformats.org/officeDocument/2006/relationships/hyperlink" Target="https://cwiki.apache.org/confluence/display/Hive/LanguageManual+DD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wiki.apache.org/confluence/display/Hive/LanguageManual+Select" TargetMode="External"/><Relationship Id="rId4" Type="http://schemas.openxmlformats.org/officeDocument/2006/relationships/hyperlink" Target="https://cwiki.apache.org/confluence/display/Hive/LanguageManual+DML#LanguageManualDML-Loadingfilesintotabl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wiki.apache.org/confluence/display/Hive/LanguageManual+Index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Hive 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Initially </a:t>
            </a:r>
            <a:r>
              <a:rPr lang="en-US" altLang="zh-TW" dirty="0"/>
              <a:t>developed by Facebook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65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is the data structure?</a:t>
            </a:r>
          </a:p>
          <a:p>
            <a:pPr lvl="1"/>
            <a:r>
              <a:rPr lang="en-US" altLang="zh-TW" dirty="0" smtClean="0"/>
              <a:t>Database</a:t>
            </a:r>
          </a:p>
          <a:p>
            <a:pPr lvl="1"/>
            <a:r>
              <a:rPr lang="en-US" altLang="zh-TW" dirty="0" smtClean="0"/>
              <a:t>Table</a:t>
            </a:r>
          </a:p>
          <a:p>
            <a:pPr lvl="1"/>
            <a:r>
              <a:rPr lang="en-US" altLang="zh-TW" dirty="0" smtClean="0"/>
              <a:t>Partition</a:t>
            </a:r>
          </a:p>
          <a:p>
            <a:pPr lvl="1"/>
            <a:r>
              <a:rPr lang="en-US" altLang="zh-TW" dirty="0" smtClean="0"/>
              <a:t>Data Content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79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Spark Topic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Spark SQL</a:t>
            </a:r>
            <a:endParaRPr lang="en-US" altLang="zh-TW" dirty="0" smtClean="0"/>
          </a:p>
          <a:p>
            <a:r>
              <a:rPr lang="en-US" altLang="zh-TW" dirty="0" smtClean="0"/>
              <a:t>Improve </a:t>
            </a:r>
            <a:r>
              <a:rPr lang="en-US" altLang="zh-TW" dirty="0" smtClean="0"/>
              <a:t>Hive use </a:t>
            </a:r>
            <a:r>
              <a:rPr lang="en-US" altLang="zh-TW" dirty="0" smtClean="0"/>
              <a:t>In-Memory</a:t>
            </a:r>
          </a:p>
        </p:txBody>
      </p:sp>
    </p:spTree>
    <p:extLst>
      <p:ext uri="{BB962C8B-B14F-4D97-AF65-F5344CB8AC3E}">
        <p14:creationId xmlns:p14="http://schemas.microsoft.com/office/powerpoint/2010/main" val="4417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5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 data warehouse</a:t>
            </a:r>
          </a:p>
          <a:p>
            <a:pPr lvl="1"/>
            <a:r>
              <a:rPr lang="en-US" altLang="zh-TW" dirty="0" smtClean="0"/>
              <a:t>Mainly save as plain data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Row-based</a:t>
            </a:r>
            <a:r>
              <a:rPr lang="en-US" altLang="zh-TW" dirty="0" smtClean="0"/>
              <a:t> database</a:t>
            </a:r>
          </a:p>
          <a:p>
            <a:r>
              <a:rPr lang="en-US" altLang="zh-TW" dirty="0" err="1" smtClean="0"/>
              <a:t>HiveQL</a:t>
            </a:r>
            <a:endParaRPr lang="en-US" altLang="zh-TW" dirty="0" smtClean="0"/>
          </a:p>
          <a:p>
            <a:r>
              <a:rPr lang="en-US" altLang="zh-TW" dirty="0" smtClean="0"/>
              <a:t>Many thesis compared with Hive</a:t>
            </a:r>
          </a:p>
          <a:p>
            <a:pPr lvl="1"/>
            <a:r>
              <a:rPr lang="en-US" altLang="zh-TW" dirty="0" smtClean="0"/>
              <a:t>very straight forward NO-SQL</a:t>
            </a:r>
          </a:p>
          <a:p>
            <a:pPr lvl="1"/>
            <a:r>
              <a:rPr lang="en-US" altLang="zh-TW" dirty="0" smtClean="0"/>
              <a:t>Because of Hive poor performance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File-Based Map-Reduce </a:t>
            </a:r>
            <a:r>
              <a:rPr lang="en-US" altLang="zh-TW" dirty="0" smtClean="0"/>
              <a:t>cost more</a:t>
            </a:r>
          </a:p>
          <a:p>
            <a:pPr lvl="2"/>
            <a:r>
              <a:rPr lang="en-US" altLang="zh-TW" dirty="0" smtClean="0"/>
              <a:t>SQL can transform to Map-Reduce design pattern</a:t>
            </a:r>
          </a:p>
          <a:p>
            <a:pPr lvl="3"/>
            <a:r>
              <a:rPr lang="en-US" altLang="zh-TW" dirty="0" smtClean="0"/>
              <a:t>Have a topic to talk that</a:t>
            </a:r>
          </a:p>
        </p:txBody>
      </p:sp>
    </p:spTree>
    <p:extLst>
      <p:ext uri="{BB962C8B-B14F-4D97-AF65-F5344CB8AC3E}">
        <p14:creationId xmlns:p14="http://schemas.microsoft.com/office/powerpoint/2010/main" val="2416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Hive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Metastore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Save metadata about data information</a:t>
            </a:r>
          </a:p>
          <a:p>
            <a:pPr lvl="2"/>
            <a:r>
              <a:rPr lang="en-US" altLang="zh-TW" dirty="0"/>
              <a:t>Data Definition </a:t>
            </a:r>
            <a:r>
              <a:rPr lang="en-US" altLang="zh-TW" dirty="0" smtClean="0"/>
              <a:t>Language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 err="1" smtClean="0"/>
              <a:t>postgres</a:t>
            </a:r>
            <a:r>
              <a:rPr lang="en-US" altLang="zh-TW" dirty="0" smtClean="0"/>
              <a:t> to save </a:t>
            </a:r>
            <a:r>
              <a:rPr lang="en-US" altLang="zh-TW" dirty="0" err="1" smtClean="0"/>
              <a:t>metastore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Demo</a:t>
            </a:r>
          </a:p>
          <a:p>
            <a:r>
              <a:rPr lang="en-US" altLang="zh-TW" dirty="0" smtClean="0"/>
              <a:t>DB, Table in </a:t>
            </a:r>
            <a:r>
              <a:rPr lang="en-US" altLang="zh-TW" dirty="0" err="1" smtClean="0"/>
              <a:t>Hadoop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Demo show structure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13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Row-based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Column-based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758369"/>
              </p:ext>
            </p:extLst>
          </p:nvPr>
        </p:nvGraphicFramePr>
        <p:xfrm>
          <a:off x="1547664" y="4005064"/>
          <a:ext cx="7499558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  <a:gridCol w="1876674"/>
                <a:gridCol w="1875338"/>
                <a:gridCol w="1875338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Animal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Type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Timestamp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Mouse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20150125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Rabbit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20150126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Ox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20150126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Snake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20150127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Horse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20150127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96861" marR="96861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11429"/>
              </p:ext>
            </p:extLst>
          </p:nvPr>
        </p:nvGraphicFramePr>
        <p:xfrm>
          <a:off x="1544733" y="5584035"/>
          <a:ext cx="541147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570"/>
                <a:gridCol w="975360"/>
                <a:gridCol w="910590"/>
                <a:gridCol w="776605"/>
                <a:gridCol w="776605"/>
                <a:gridCol w="1094740"/>
              </a:tblGrid>
              <a:tr h="388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Animal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Mouse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Rabbit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Ox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Snake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Horse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Type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Timestamp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20150125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20150126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20150126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20150127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20150127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內容版面配置區 2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sz="2400" dirty="0" smtClean="0"/>
              <a:t>Select * From table; </a:t>
            </a:r>
          </a:p>
          <a:p>
            <a:r>
              <a:rPr lang="en-US" altLang="zh-TW" sz="2400" dirty="0" smtClean="0"/>
              <a:t>Select  Animal From table;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Which SQL matches with which ? – based database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527830" y="3573016"/>
            <a:ext cx="75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Row Based DB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05220" y="521470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Column Based DB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50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Hive Important feature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Hive 0.14</a:t>
            </a:r>
          </a:p>
          <a:p>
            <a:pPr lvl="1"/>
            <a:r>
              <a:rPr lang="en-US" altLang="zh-TW" dirty="0"/>
              <a:t>https://cwiki.apache.org/confluence/display/Hive/LanguageManual+DML#LanguageManualDML-Loadingfilesintotables </a:t>
            </a:r>
            <a:endParaRPr lang="en-US" altLang="zh-TW" dirty="0" smtClean="0"/>
          </a:p>
          <a:p>
            <a:pPr marL="82296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Support Insert SQL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Below is in development(not recommend)</a:t>
            </a:r>
          </a:p>
          <a:p>
            <a:pPr lvl="1"/>
            <a:r>
              <a:rPr lang="en-US" altLang="zh-TW" dirty="0" smtClean="0"/>
              <a:t>Only support ORC format</a:t>
            </a:r>
            <a:endParaRPr lang="en-US" altLang="zh-TW" dirty="0"/>
          </a:p>
          <a:p>
            <a:pPr lvl="1"/>
            <a:r>
              <a:rPr lang="en-US" altLang="zh-TW" dirty="0" smtClean="0"/>
              <a:t>Support Update</a:t>
            </a:r>
          </a:p>
          <a:p>
            <a:pPr lvl="1"/>
            <a:r>
              <a:rPr lang="en-US" altLang="zh-TW" dirty="0" smtClean="0"/>
              <a:t>Support Delete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320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HiveQL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Database, Table API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cwiki.apache.org/confluence/display/Hive/LanguageManual+DDL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cwiki.apache.org/confluence/display/Hive/LanguageManual+DDL#LanguageManualDDL-RowFormat,StorageFormat,andSerDe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cwiki.apache.org/confluence/display/Hive/LanguageManual+DML#LanguageManualDML-Loadingfilesintotables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cwiki.apache.org/confluence/display/Hive/LanguageManual+Select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220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Hive Index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Tune for WHERE query</a:t>
            </a:r>
          </a:p>
          <a:p>
            <a:pPr lvl="1"/>
            <a:r>
              <a:rPr lang="en-US" altLang="zh-TW" dirty="0" smtClean="0"/>
              <a:t>Because of row-based DB</a:t>
            </a:r>
          </a:p>
          <a:p>
            <a:r>
              <a:rPr lang="en-US" altLang="zh-TW" dirty="0" smtClean="0"/>
              <a:t>Auto </a:t>
            </a:r>
            <a:r>
              <a:rPr lang="en-US" altLang="zh-TW" dirty="0"/>
              <a:t>Index by </a:t>
            </a:r>
            <a:r>
              <a:rPr lang="en-US" altLang="zh-TW" dirty="0" smtClean="0"/>
              <a:t>Hdfs-site.xml</a:t>
            </a:r>
          </a:p>
          <a:p>
            <a:endParaRPr lang="en-US" altLang="zh-TW" dirty="0"/>
          </a:p>
          <a:p>
            <a:r>
              <a:rPr lang="en-US" altLang="zh-TW" dirty="0" smtClean="0"/>
              <a:t>Manual Index</a:t>
            </a:r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cwiki.apache.org/confluence/display/Hive/LanguageManual+Indexing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10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Hive JDBC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27584" y="1524000"/>
            <a:ext cx="3657600" cy="4663440"/>
          </a:xfrm>
        </p:spPr>
        <p:txBody>
          <a:bodyPr/>
          <a:lstStyle/>
          <a:p>
            <a:r>
              <a:rPr lang="en-US" altLang="zh-TW" dirty="0"/>
              <a:t>https://cwiki.apache.org/confluence/display/Hive/HiveServer2+Clients#HiveServer2Clients-JDBC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20471"/>
              </p:ext>
            </p:extLst>
          </p:nvPr>
        </p:nvGraphicFramePr>
        <p:xfrm>
          <a:off x="4644008" y="1628800"/>
          <a:ext cx="4264071" cy="4800600"/>
        </p:xfrm>
        <a:graphic>
          <a:graphicData uri="http://schemas.openxmlformats.org/drawingml/2006/table">
            <a:tbl>
              <a:tblPr/>
              <a:tblGrid>
                <a:gridCol w="1421357"/>
                <a:gridCol w="1421357"/>
                <a:gridCol w="1421357"/>
              </a:tblGrid>
              <a:tr h="23179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333333"/>
                          </a:solidFill>
                          <a:effectLst/>
                        </a:rPr>
                        <a:t>Hive Type</a:t>
                      </a:r>
                    </a:p>
                  </a:txBody>
                  <a:tcPr marL="54158" marR="8123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</a:rPr>
                        <a:t>Java Type</a:t>
                      </a:r>
                    </a:p>
                  </a:txBody>
                  <a:tcPr marL="54158" marR="8123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</a:rPr>
                        <a:t>Specification</a:t>
                      </a:r>
                    </a:p>
                  </a:txBody>
                  <a:tcPr marL="54158" marR="8123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38777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TINYINT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byte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signed or unsigned 1-byte integer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79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SMALLINT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short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signed 2-byte integer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79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INT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int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signed 4-byte integer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79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BIGINT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long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signed 8-byte integer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77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FLOAT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double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single-precision number (approximately 7 digits)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375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DOUBLE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double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double-precision number (approximately 15 digits)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77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DECIMAL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java.math.BigDecimal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fixed-precision decimal value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79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BOOLEAN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boolean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 single bit (0 or 1)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375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STRING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String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character string or variable-length character string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79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TIMESTAMP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java.sql.Timestamp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date and time value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79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BINARY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String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binary data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79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</a:rPr>
                        <a:t>Complex Types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 b="1">
                          <a:solidFill>
                            <a:srgbClr val="333333"/>
                          </a:solidFill>
                          <a:effectLst/>
                        </a:rPr>
                        <a:t> 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 b="1">
                          <a:solidFill>
                            <a:srgbClr val="333333"/>
                          </a:solidFill>
                          <a:effectLst/>
                        </a:rPr>
                        <a:t> 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3179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ARRAY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String – json encoded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values of one data type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79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MAP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String – json encoded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key-value pairs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79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STRUCT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String – json encoded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structured values</a:t>
                      </a:r>
                    </a:p>
                  </a:txBody>
                  <a:tcPr marL="54158" marR="54158" marT="37911" marB="379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9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BackUp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Hadoop</a:t>
            </a:r>
            <a:r>
              <a:rPr lang="en-US" altLang="zh-TW" dirty="0" smtClean="0"/>
              <a:t> hive warehouse backup</a:t>
            </a:r>
          </a:p>
          <a:p>
            <a:pPr lvl="1"/>
            <a:r>
              <a:rPr lang="en-US" altLang="zh-TW" dirty="0" smtClean="0"/>
              <a:t>/user/hive/warehouse =&gt; use </a:t>
            </a:r>
            <a:r>
              <a:rPr lang="en-US" altLang="zh-TW" dirty="0" err="1" smtClean="0"/>
              <a:t>hadoop</a:t>
            </a:r>
            <a:r>
              <a:rPr lang="en-US" altLang="zh-TW" dirty="0" smtClean="0"/>
              <a:t> backup</a:t>
            </a:r>
          </a:p>
          <a:p>
            <a:r>
              <a:rPr lang="en-US" altLang="zh-TW" dirty="0" err="1" smtClean="0"/>
              <a:t>Metastore</a:t>
            </a:r>
            <a:r>
              <a:rPr lang="en-US" altLang="zh-TW" dirty="0" smtClean="0"/>
              <a:t> backup</a:t>
            </a:r>
          </a:p>
          <a:p>
            <a:pPr lvl="1"/>
            <a:r>
              <a:rPr lang="en-US" altLang="zh-TW" dirty="0" err="1" smtClean="0"/>
              <a:t>Postgresql</a:t>
            </a:r>
            <a:r>
              <a:rPr lang="en-US" altLang="zh-TW" dirty="0" smtClean="0"/>
              <a:t> SQL backup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31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1844</TotalTime>
  <Words>361</Words>
  <Application>Microsoft Office PowerPoint</Application>
  <PresentationFormat>如螢幕大小 (4:3)</PresentationFormat>
  <Paragraphs>164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夏至</vt:lpstr>
      <vt:lpstr>Hive Introduction</vt:lpstr>
      <vt:lpstr>Hive</vt:lpstr>
      <vt:lpstr>Hive Component</vt:lpstr>
      <vt:lpstr>Row-based vs Column-based</vt:lpstr>
      <vt:lpstr>Hive Important feature</vt:lpstr>
      <vt:lpstr>HiveQL</vt:lpstr>
      <vt:lpstr>Hive Index</vt:lpstr>
      <vt:lpstr>Hive JDBC</vt:lpstr>
      <vt:lpstr>BackUp</vt:lpstr>
      <vt:lpstr>Demo</vt:lpstr>
      <vt:lpstr>Spark Topic</vt:lpstr>
      <vt:lpstr>Thanks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Andy Chen(陳毓書)</dc:creator>
  <cp:lastModifiedBy>Andy Chen(陳毓書)</cp:lastModifiedBy>
  <cp:revision>84</cp:revision>
  <dcterms:created xsi:type="dcterms:W3CDTF">2015-01-27T03:27:08Z</dcterms:created>
  <dcterms:modified xsi:type="dcterms:W3CDTF">2015-01-28T10:26:37Z</dcterms:modified>
</cp:coreProperties>
</file>