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61"/>
  </p:notesMasterIdLst>
  <p:sldIdLst>
    <p:sldId id="259" r:id="rId3"/>
    <p:sldId id="262" r:id="rId4"/>
    <p:sldId id="263" r:id="rId5"/>
    <p:sldId id="264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334" r:id="rId14"/>
    <p:sldId id="342" r:id="rId15"/>
    <p:sldId id="343" r:id="rId16"/>
    <p:sldId id="344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56" r:id="rId30"/>
    <p:sldId id="345" r:id="rId31"/>
    <p:sldId id="296" r:id="rId32"/>
    <p:sldId id="297" r:id="rId33"/>
    <p:sldId id="359" r:id="rId34"/>
    <p:sldId id="346" r:id="rId35"/>
    <p:sldId id="303" r:id="rId36"/>
    <p:sldId id="304" r:id="rId37"/>
    <p:sldId id="305" r:id="rId38"/>
    <p:sldId id="306" r:id="rId39"/>
    <p:sldId id="354" r:id="rId40"/>
    <p:sldId id="355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58" r:id="rId51"/>
    <p:sldId id="318" r:id="rId52"/>
    <p:sldId id="319" r:id="rId53"/>
    <p:sldId id="347" r:id="rId54"/>
    <p:sldId id="327" r:id="rId55"/>
    <p:sldId id="328" r:id="rId56"/>
    <p:sldId id="329" r:id="rId57"/>
    <p:sldId id="330" r:id="rId58"/>
    <p:sldId id="333" r:id="rId59"/>
    <p:sldId id="357" r:id="rId60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B2B2B2"/>
    <a:srgbClr val="797979"/>
    <a:srgbClr val="7F7F7F"/>
    <a:srgbClr val="00804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712" y="-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352952"/>
        <c:axId val="2126673336"/>
      </c:barChart>
      <c:catAx>
        <c:axId val="-2142352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>
                    <a:cs typeface="Arial"/>
                  </a:rPr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126673336"/>
        <c:crosses val="autoZero"/>
        <c:auto val="1"/>
        <c:lblAlgn val="ctr"/>
        <c:lblOffset val="100"/>
        <c:noMultiLvlLbl val="0"/>
      </c:catAx>
      <c:valAx>
        <c:axId val="2126673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>
                    <a:cs typeface="Arial"/>
                  </a:rPr>
                  <a:t>Iteratrion</a:t>
                </a:r>
                <a:r>
                  <a:rPr lang="en-US" dirty="0">
                    <a:cs typeface="Arial"/>
                  </a:rPr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423529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3800">
          <a:latin typeface="+mn-lt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624103361522"/>
          <c:y val="0.0441440878230535"/>
          <c:w val="0.875722041311859"/>
          <c:h val="0.74603933532552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0.0"/>
                  <c:y val="-0.026315789473684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69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58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41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30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12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5.194533299851267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5.194533299851267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2266104"/>
        <c:axId val="-2142258664"/>
      </c:barChart>
      <c:catAx>
        <c:axId val="-2142266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42258664"/>
        <c:crosses val="autoZero"/>
        <c:auto val="1"/>
        <c:lblAlgn val="ctr"/>
        <c:lblOffset val="100"/>
        <c:noMultiLvlLbl val="0"/>
      </c:catAx>
      <c:valAx>
        <c:axId val="-21422586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7498015677637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42266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3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9"/>
          <c:y val="0.0907985150504835"/>
          <c:w val="0.535204738751918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210210210210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55373406193078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80.35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0910746812386156"/>
                  <c:y val="-0.03453453453453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684200"/>
        <c:axId val="2137689736"/>
      </c:barChart>
      <c:catAx>
        <c:axId val="2137684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8"/>
              <c:y val="0.864274077226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7689736"/>
        <c:crosses val="autoZero"/>
        <c:auto val="1"/>
        <c:lblAlgn val="ctr"/>
        <c:lblOffset val="100"/>
        <c:noMultiLvlLbl val="0"/>
      </c:catAx>
      <c:valAx>
        <c:axId val="21376897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689413823272091"/>
              <c:y val="0.1864221702016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7684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"/>
          <c:y val="0.166957216012334"/>
          <c:w val="0.236551209787301"/>
          <c:h val="0.22999917240074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43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"/>
          <c:y val="0.109570385865619"/>
          <c:w val="0.60874602798576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45847832"/>
        <c:axId val="2129859048"/>
      </c:barChart>
      <c:catAx>
        <c:axId val="-2145847832"/>
        <c:scaling>
          <c:orientation val="minMax"/>
        </c:scaling>
        <c:delete val="0"/>
        <c:axPos val="l"/>
        <c:majorTickMark val="out"/>
        <c:minorTickMark val="none"/>
        <c:tickLblPos val="nextTo"/>
        <c:crossAx val="2129859048"/>
        <c:crosses val="autoZero"/>
        <c:auto val="1"/>
        <c:lblAlgn val="ctr"/>
        <c:lblOffset val="100"/>
        <c:noMultiLvlLbl val="0"/>
      </c:catAx>
      <c:valAx>
        <c:axId val="21298590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5847832"/>
        <c:crosses val="autoZero"/>
        <c:crossBetween val="between"/>
        <c:majorUnit val="25.0"/>
      </c:valAx>
    </c:plotArea>
    <c:plotVisOnly val="1"/>
    <c:dispBlanksAs val="gap"/>
    <c:showDLblsOverMax val="0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2"/>
          <c:y val="0.109570385865619"/>
          <c:w val="0.52609333989501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45050680"/>
        <c:axId val="-2145047704"/>
      </c:barChart>
      <c:catAx>
        <c:axId val="-2145050680"/>
        <c:scaling>
          <c:orientation val="minMax"/>
        </c:scaling>
        <c:delete val="0"/>
        <c:axPos val="l"/>
        <c:majorTickMark val="out"/>
        <c:minorTickMark val="none"/>
        <c:tickLblPos val="nextTo"/>
        <c:crossAx val="-2145047704"/>
        <c:crosses val="autoZero"/>
        <c:auto val="1"/>
        <c:lblAlgn val="ctr"/>
        <c:lblOffset val="100"/>
        <c:noMultiLvlLbl val="0"/>
      </c:catAx>
      <c:valAx>
        <c:axId val="-2145047704"/>
        <c:scaling>
          <c:orientation val="minMax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5050680"/>
        <c:crosses val="autoZero"/>
        <c:crossBetween val="between"/>
        <c:majorUnit val="30.0"/>
      </c:valAx>
    </c:plotArea>
    <c:legend>
      <c:legendPos val="r"/>
      <c:layout>
        <c:manualLayout>
          <c:xMode val="edge"/>
          <c:yMode val="edge"/>
          <c:x val="0.811173134608174"/>
          <c:y val="0.0688041182840597"/>
          <c:w val="0.135255436820397"/>
          <c:h val="0.6576770689807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84C9-53A7-4144-9959-D70C4B5880D0}" type="datetimeFigureOut">
              <a:rPr lang="en-US" smtClean="0"/>
              <a:t>2/26/13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1CF2E-E304-C74D-9D4D-7AF94BE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high-level distributed collection stuff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Ankur’s</a:t>
            </a:r>
            <a:r>
              <a:rPr lang="en-US" dirty="0" smtClean="0"/>
              <a:t>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76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501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0"/>
            <a:ext cx="2194560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ark-project.org/documentati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ark-project.org/docs/latest/running-on-mesos.html" TargetMode="External"/><Relationship Id="rId3" Type="http://schemas.openxmlformats.org/officeDocument/2006/relationships/hyperlink" Target="http://www.spark-project.org/docs/0.6.0/running-on-yarn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-project.org/docs/latest/ec2-scripts.html" TargetMode="External"/><Relationship Id="rId3" Type="http://schemas.openxmlformats.org/officeDocument/2006/relationships/hyperlink" Target="http://tinyurl.com/spark-emr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spark-users" TargetMode="External"/><Relationship Id="rId4" Type="http://schemas.openxmlformats.org/officeDocument/2006/relationships/hyperlink" Target="http://www.meetup.com/spark-users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jp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5" Type="http://schemas.openxmlformats.org/officeDocument/2006/relationships/image" Target="../media/image18.jpeg"/><Relationship Id="rId16" Type="http://schemas.openxmlformats.org/officeDocument/2006/relationships/image" Target="../media/image19.jpg"/><Relationship Id="rId1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ark-project.org" TargetMode="External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Parallel Programming With Spark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Matei Zaharia</a:t>
            </a:r>
          </a:p>
          <a:p>
            <a:pPr marL="0" indent="0" eaLnBrk="1" hangingPunct="1">
              <a:defRPr/>
            </a:pPr>
            <a:r>
              <a:rPr lang="en-US" dirty="0" smtClean="0"/>
              <a:t>UC Berkeley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Test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342333"/>
              </p:ext>
            </p:extLst>
          </p:nvPr>
        </p:nvGraphicFramePr>
        <p:xfrm>
          <a:off x="1292059" y="2976347"/>
          <a:ext cx="21132800" cy="908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2896691" y="5856702"/>
            <a:ext cx="513344" cy="9144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0000" y="4933373"/>
            <a:ext cx="393437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800" dirty="0" smtClean="0">
                <a:latin typeface="+mn-lt"/>
                <a:cs typeface="Arial"/>
              </a:rPr>
              <a:t>Failure happens</a:t>
            </a:r>
            <a:endParaRPr lang="en-US" sz="38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29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53840"/>
              </p:ext>
            </p:extLst>
          </p:nvPr>
        </p:nvGraphicFramePr>
        <p:xfrm>
          <a:off x="3713553" y="3505199"/>
          <a:ext cx="16527896" cy="796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with Less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sz="4300" dirty="0" smtClean="0">
                <a:cs typeface="Consolas"/>
              </a:rPr>
              <a:t>Java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JavaRDD</a:t>
            </a:r>
            <a:r>
              <a:rPr lang="en-US" sz="3200" dirty="0" smtClean="0">
                <a:latin typeface="Consolas"/>
                <a:cs typeface="Consolas"/>
              </a:rPr>
              <a:t>&lt;String&gt; lines </a:t>
            </a:r>
            <a:r>
              <a:rPr lang="en-US" sz="3200" dirty="0">
                <a:latin typeface="Consolas"/>
                <a:cs typeface="Consolas"/>
              </a:rPr>
              <a:t>= </a:t>
            </a:r>
            <a:r>
              <a:rPr lang="en-US" sz="3200" dirty="0" err="1" smtClean="0">
                <a:latin typeface="Consolas"/>
                <a:cs typeface="Consolas"/>
              </a:rPr>
              <a:t>spark.textFile</a:t>
            </a:r>
            <a:r>
              <a:rPr lang="en-US" sz="3200" dirty="0" smtClean="0">
                <a:latin typeface="Consolas"/>
                <a:cs typeface="Consolas"/>
              </a:rPr>
              <a:t>(…);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errors = </a:t>
            </a:r>
            <a:r>
              <a:rPr lang="en-US" sz="3200" dirty="0" err="1" smtClean="0">
                <a:latin typeface="Consolas"/>
                <a:cs typeface="Consolas"/>
              </a:rPr>
              <a:t>lines.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  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3200" dirty="0" smtClean="0">
                <a:latin typeface="Consolas"/>
                <a:cs typeface="Consolas"/>
              </a:rPr>
              <a:t>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200" dirty="0" smtClean="0">
                <a:latin typeface="Consolas"/>
                <a:cs typeface="Consolas"/>
              </a:rPr>
              <a:t>()</a:t>
            </a: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1150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err="1" smtClean="0">
                <a:cs typeface="Consolas"/>
              </a:rPr>
              <a:t>Scala</a:t>
            </a:r>
            <a:r>
              <a:rPr lang="en-US" sz="4300" dirty="0" smtClean="0">
                <a:cs typeface="Consolas"/>
              </a:rPr>
              <a:t>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val</a:t>
            </a:r>
            <a:r>
              <a:rPr lang="en-US" sz="3200" dirty="0" smtClean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lines = </a:t>
            </a:r>
            <a:r>
              <a:rPr lang="en-US" sz="3200" dirty="0" err="1">
                <a:latin typeface="Consolas"/>
                <a:cs typeface="Consolas"/>
              </a:rPr>
              <a:t>spark.textFile</a:t>
            </a:r>
            <a:r>
              <a:rPr lang="en-US" sz="3200" dirty="0">
                <a:latin typeface="Consolas"/>
                <a:cs typeface="Consolas"/>
              </a:rPr>
              <a:t>(…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errors = </a:t>
            </a:r>
            <a:r>
              <a:rPr lang="en-US" sz="3200" dirty="0" err="1">
                <a:latin typeface="Consolas"/>
                <a:cs typeface="Consolas"/>
              </a:rPr>
              <a:t>lines.</a:t>
            </a:r>
            <a:r>
              <a:rPr lang="en-US" sz="32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  <a:p>
            <a:pPr marL="317500" indent="0">
              <a:buNone/>
            </a:pP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1844148" y="3200400"/>
            <a:ext cx="0" cy="8229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239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Should I Use?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programs can be written in any, but console is only Python &amp;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b="1" dirty="0" smtClean="0"/>
              <a:t>Python developers:</a:t>
            </a:r>
            <a:r>
              <a:rPr lang="en-US" dirty="0" smtClean="0"/>
              <a:t> can stay with Python for both</a:t>
            </a:r>
          </a:p>
          <a:p>
            <a:r>
              <a:rPr lang="en-US" b="1" dirty="0" smtClean="0"/>
              <a:t>Java developers:</a:t>
            </a:r>
            <a:r>
              <a:rPr lang="en-US" dirty="0" smtClean="0"/>
              <a:t> consider using </a:t>
            </a:r>
            <a:r>
              <a:rPr lang="en-US" dirty="0" err="1" smtClean="0"/>
              <a:t>Scala</a:t>
            </a:r>
            <a:r>
              <a:rPr lang="en-US" dirty="0" smtClean="0"/>
              <a:t> for console (to learn the API)</a:t>
            </a:r>
          </a:p>
          <a:p>
            <a:endParaRPr lang="en-US" dirty="0" smtClean="0"/>
          </a:p>
          <a:p>
            <a:r>
              <a:rPr lang="en-US" dirty="0" smtClean="0"/>
              <a:t>Performance: Java / </a:t>
            </a:r>
            <a:r>
              <a:rPr lang="en-US" dirty="0" err="1" smtClean="0"/>
              <a:t>Scala</a:t>
            </a:r>
            <a:r>
              <a:rPr lang="en-US" dirty="0" smtClean="0"/>
              <a:t> will be faster (statically typed), but Python can do well for numerical work with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51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1219199" y="2895600"/>
            <a:ext cx="8166299" cy="3048000"/>
          </a:xfrm>
        </p:spPr>
        <p:txBody>
          <a:bodyPr lIns="91440" rIns="91440"/>
          <a:lstStyle/>
          <a:p>
            <a:pPr marL="0" indent="0">
              <a:spcBef>
                <a:spcPts val="2600"/>
              </a:spcBef>
              <a:buNone/>
            </a:pPr>
            <a:r>
              <a:rPr lang="en-US" dirty="0" smtClean="0"/>
              <a:t>Variables: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7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 = 7  </a:t>
            </a:r>
            <a:r>
              <a:rPr lang="en-US" sz="3300" dirty="0" smtClean="0">
                <a:latin typeface="Consolas"/>
                <a:cs typeface="Consolas"/>
              </a:rPr>
              <a:t>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type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inferred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y = 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3300" dirty="0" smtClean="0">
                <a:latin typeface="Consolas"/>
                <a:cs typeface="Consolas"/>
              </a:rPr>
              <a:t>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219199" y="6781800"/>
            <a:ext cx="81662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Functions: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{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>
                <a:latin typeface="Consolas"/>
                <a:cs typeface="Consolas"/>
              </a:rPr>
              <a:t>  x*</a:t>
            </a:r>
            <a:r>
              <a:rPr lang="en-US" sz="3300" dirty="0" smtClean="0">
                <a:latin typeface="Consolas"/>
                <a:cs typeface="Consolas"/>
              </a:rPr>
              <a:t>x   </a:t>
            </a:r>
            <a:r>
              <a:rPr lang="en-US" sz="3300" dirty="0" smtClean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9829800" y="2895600"/>
            <a:ext cx="1181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Collections and closures:</a:t>
            </a:r>
          </a:p>
          <a:p>
            <a:pPr>
              <a:spcBef>
                <a:spcPts val="2600"/>
              </a:spcBef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nums</a:t>
            </a:r>
            <a:r>
              <a:rPr lang="en-US" sz="3300" dirty="0" smtClean="0">
                <a:latin typeface="Consolas"/>
                <a:cs typeface="Consolas"/>
              </a:rPr>
              <a:t> = Array(1, 2, 3)</a:t>
            </a:r>
            <a:endParaRPr lang="en-US" sz="3300" dirty="0"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3300" dirty="0" err="1" smtClean="0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3300" dirty="0" smtClean="0">
                <a:latin typeface="Consolas"/>
                <a:cs typeface="Consolas"/>
              </a:rPr>
              <a:t>)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3300" dirty="0" smtClean="0">
                <a:latin typeface="Consolas"/>
                <a:cs typeface="Consolas"/>
              </a:rPr>
              <a:t>)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3300" dirty="0" smtClean="0">
                <a:latin typeface="Consolas"/>
                <a:cs typeface="Consolas"/>
              </a:rPr>
              <a:t>)    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9829800" y="8839200"/>
            <a:ext cx="9677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interop</a:t>
            </a:r>
            <a:r>
              <a:rPr lang="en-US" dirty="0" smtClean="0"/>
              <a:t>:</a:t>
            </a: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latin typeface="Consolas"/>
                <a:cs typeface="Consolas"/>
              </a:rPr>
              <a:t>i</a:t>
            </a:r>
            <a:r>
              <a:rPr lang="en-US" sz="3300" b="1" dirty="0" smtClean="0">
                <a:latin typeface="Consolas"/>
                <a:cs typeface="Consolas"/>
              </a:rPr>
              <a:t>mport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java.net.URL</a:t>
            </a:r>
            <a:endParaRPr lang="en-US" sz="3300" dirty="0" smtClean="0">
              <a:latin typeface="Consolas"/>
              <a:cs typeface="Consolas"/>
            </a:endParaRP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lang="en-US" sz="3300" b="1" dirty="0" smtClean="0">
                <a:solidFill>
                  <a:schemeClr val="tx1"/>
                </a:solidFill>
                <a:latin typeface="Consolas"/>
                <a:cs typeface="Consolas"/>
              </a:rPr>
              <a:t>ew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3300" dirty="0" err="1" smtClean="0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3300" dirty="0" err="1" smtClean="0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endParaRPr lang="en-US" sz="33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50000" y="9138142"/>
            <a:ext cx="4102062" cy="1910858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More details:</a:t>
            </a:r>
          </a:p>
          <a:p>
            <a:pPr algn="ctr"/>
            <a:r>
              <a:rPr lang="en-US" sz="4300" dirty="0" smtClean="0">
                <a:hlinkClick r:id="rId2"/>
              </a:rPr>
              <a:t>scala-lang.org</a:t>
            </a:r>
            <a:r>
              <a:rPr lang="en-US" sz="4300" dirty="0" smtClean="0"/>
              <a:t> 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501886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3345914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68580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/>
            </a:r>
            <a:br>
              <a:rPr lang="en-US" sz="3800" dirty="0" smtClean="0"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</a:t>
            </a:r>
            <a:r>
              <a:rPr lang="en-US" sz="3900" dirty="0">
                <a:latin typeface="Consolas"/>
                <a:cs typeface="Consolas"/>
              </a:rPr>
              <a:t>=local   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/spark-shell </a:t>
            </a:r>
            <a:r>
              <a:rPr lang="en-US" sz="3900" dirty="0" smtClean="0">
                <a:latin typeface="Consolas"/>
                <a:cs typeface="Consolas"/>
              </a:rPr>
              <a:t>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>
                <a:latin typeface="Consolas"/>
                <a:cs typeface="Consolas"/>
              </a:rPr>
              <a:t>MASTER=local[2]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</a:t>
            </a:r>
            <a:r>
              <a:rPr lang="en-US" sz="3900" dirty="0" smtClean="0">
                <a:latin typeface="Consolas"/>
                <a:cs typeface="Consolas"/>
              </a:rPr>
              <a:t>shell 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2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threads</a:t>
            </a:r>
            <a:b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MASTER=spark:</a:t>
            </a:r>
            <a:r>
              <a:rPr lang="en-US" sz="3900" dirty="0">
                <a:latin typeface="Consolas"/>
                <a:cs typeface="Consolas"/>
              </a:rPr>
              <a:t>//</a:t>
            </a:r>
            <a:r>
              <a:rPr lang="en-US" sz="3900" dirty="0" err="1">
                <a:latin typeface="Consolas"/>
                <a:cs typeface="Consolas"/>
              </a:rPr>
              <a:t>host:port</a:t>
            </a:r>
            <a:r>
              <a:rPr lang="en-US" sz="3900" dirty="0">
                <a:latin typeface="Consolas"/>
                <a:cs typeface="Consolas"/>
              </a:rPr>
              <a:t> ./spark-shell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Spark standalone cluster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39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658677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Stop: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7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59076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inputFmt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conf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35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1800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squares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even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 smtClean="0">
                <a:latin typeface="Consolas"/>
                <a:cs typeface="Consolas"/>
              </a:rPr>
              <a:t>)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55707" y="10439400"/>
            <a:ext cx="7584493" cy="1481054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dirty="0"/>
              <a:t>Range object (sequence of numbers </a:t>
            </a:r>
            <a:r>
              <a:rPr lang="en-US" sz="4300" dirty="0" smtClean="0"/>
              <a:t>0, 1, </a:t>
            </a:r>
            <a:r>
              <a:rPr lang="en-US" sz="4300" dirty="0"/>
              <a:t>…, </a:t>
            </a:r>
            <a:r>
              <a:rPr lang="en-US" sz="4300" dirty="0" smtClean="0"/>
              <a:t>x-1)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40150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22279288" cy="9204324"/>
          </a:xfrm>
        </p:spPr>
        <p:txBody>
          <a:bodyPr>
            <a:normAutofit/>
          </a:bodyPr>
          <a:lstStyle/>
          <a:p>
            <a:r>
              <a:rPr lang="en-US" dirty="0" smtClean="0"/>
              <a:t>Fast, expressive cluster computing system compatible with Apache Hadoop</a:t>
            </a:r>
          </a:p>
          <a:p>
            <a:pPr lvl="1"/>
            <a:r>
              <a:rPr lang="en-US" dirty="0" smtClean="0"/>
              <a:t>Works with any Hadoop-supported storage system (HDFS, S3, Avro, …)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efficiency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usability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Rich APIs in Java, </a:t>
            </a:r>
            <a:r>
              <a:rPr lang="en-US" dirty="0" err="1" smtClean="0"/>
              <a:t>Scala</a:t>
            </a:r>
            <a:r>
              <a:rPr lang="en-US" dirty="0" smtClean="0"/>
              <a:t>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01361" y="5722202"/>
            <a:ext cx="6715039" cy="830998"/>
            <a:chOff x="6345652" y="4340090"/>
            <a:chExt cx="2518140" cy="4154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45652" y="4568690"/>
              <a:ext cx="613791" cy="0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010400" y="4340090"/>
              <a:ext cx="1853392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Up to 100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× faster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59247" y="8465402"/>
            <a:ext cx="8028753" cy="830998"/>
            <a:chOff x="6374505" y="4405983"/>
            <a:chExt cx="3010782" cy="41549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6374505" y="4648200"/>
              <a:ext cx="613791" cy="0"/>
            </a:xfrm>
            <a:prstGeom prst="straightConnector1">
              <a:avLst/>
            </a:prstGeom>
            <a:ln w="76200" cmpd="sng">
              <a:solidFill>
                <a:srgbClr val="333399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51220" y="4405983"/>
              <a:ext cx="2334067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Often 2-10</a:t>
              </a:r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× less 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code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370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2352000" cy="8966716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3800" dirty="0" err="1" smtClean="0">
                <a:latin typeface="Consolas"/>
                <a:cs typeface="Consolas"/>
              </a:rPr>
              <a:t>nums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dirty="0" err="1">
                <a:latin typeface="Consolas"/>
                <a:cs typeface="Consolas"/>
              </a:rPr>
              <a:t>sc.parallelize</a:t>
            </a:r>
            <a:r>
              <a:rPr lang="en-US" sz="3800" dirty="0" smtClean="0">
                <a:latin typeface="Consolas"/>
                <a:cs typeface="Consolas"/>
              </a:rPr>
              <a:t>([1, 2, 3])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Retrieve RDD contents as a local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collection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3800" dirty="0" smtClean="0">
                <a:latin typeface="Consolas"/>
                <a:cs typeface="Consolas"/>
              </a:rPr>
              <a:t>()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Return first K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3800" dirty="0">
                <a:latin typeface="Consolas"/>
                <a:cs typeface="Consolas"/>
              </a:rPr>
              <a:t>(2)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Count number of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800" dirty="0">
                <a:latin typeface="Consolas"/>
                <a:cs typeface="Consolas"/>
              </a:rPr>
              <a:t>()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3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Merge elements with an associative function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3800" dirty="0" smtClean="0">
                <a:latin typeface="Consolas"/>
                <a:cs typeface="Consolas"/>
              </a:rPr>
              <a:t>)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Write elements to a text file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3800" dirty="0">
                <a:latin typeface="Consolas"/>
                <a:cs typeface="Consolas"/>
              </a:rPr>
              <a:t>(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)</a:t>
            </a:r>
            <a:endParaRPr lang="en-US" sz="3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4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Spark’s “distributed reduce” transformations act on RDDs of </a:t>
            </a:r>
            <a:r>
              <a:rPr lang="en-US" i="1" dirty="0" smtClean="0"/>
              <a:t>key-value pairs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Python: 	</a:t>
            </a:r>
            <a:r>
              <a:rPr lang="en-US" sz="3800" dirty="0" smtClean="0">
                <a:latin typeface="Consolas"/>
                <a:cs typeface="Consolas"/>
              </a:rPr>
              <a:t>pair 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pair[0]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pair[1]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3000"/>
              </a:spcBef>
            </a:pPr>
            <a:r>
              <a:rPr lang="en-US" dirty="0" err="1" smtClean="0"/>
              <a:t>Scala</a:t>
            </a:r>
            <a:r>
              <a:rPr lang="en-US" dirty="0" smtClean="0"/>
              <a:t>: 		</a:t>
            </a:r>
            <a:r>
              <a:rPr lang="en-US" sz="3800" b="1" dirty="0" err="1" smtClean="0">
                <a:latin typeface="Consolas"/>
                <a:cs typeface="Consolas"/>
              </a:rPr>
              <a:t>val</a:t>
            </a:r>
            <a:r>
              <a:rPr lang="en-US" sz="3800" dirty="0" smtClean="0">
                <a:latin typeface="Consolas"/>
                <a:cs typeface="Consolas"/>
              </a:rPr>
              <a:t> pair </a:t>
            </a:r>
            <a:r>
              <a:rPr lang="en-US" sz="3800" dirty="0">
                <a:latin typeface="Consolas"/>
                <a:cs typeface="Consolas"/>
              </a:rPr>
              <a:t>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pair._1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pair._2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endParaRPr lang="en-US" sz="3800" dirty="0">
              <a:solidFill>
                <a:srgbClr val="008000"/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 smtClean="0"/>
              <a:t>Java:		</a:t>
            </a:r>
            <a:r>
              <a:rPr lang="en-US" sz="3800" dirty="0" smtClean="0">
                <a:latin typeface="Consolas"/>
                <a:cs typeface="Consolas"/>
              </a:rPr>
              <a:t>Tuple2 pair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Tuple2(a, b);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  <a:endParaRPr lang="en-US" sz="3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._1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._2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3800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Key-Value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16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Key-Value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2971800"/>
            <a:ext cx="22390100" cy="9690100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pets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2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pets.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3), (dog, 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1), (cat, 2), (dog, 1)}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reduceByKey</a:t>
            </a:r>
            <a:r>
              <a:rPr lang="en-US" dirty="0" smtClean="0">
                <a:cs typeface="Consolas"/>
              </a:rPr>
              <a:t> </a:t>
            </a:r>
            <a:r>
              <a:rPr lang="en-US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304233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lines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sc.textFile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counts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lines.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endParaRPr lang="en-US" sz="4000" dirty="0">
              <a:latin typeface="Consolas"/>
              <a:cs typeface="Consola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895600" y="7162800"/>
            <a:ext cx="17040627" cy="4220035"/>
            <a:chOff x="1364823" y="4724400"/>
            <a:chExt cx="5701093" cy="2068235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758049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844024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366969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414650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557774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605455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(not,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605455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(be, 2)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510010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40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1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2759076"/>
            <a:ext cx="22183933" cy="8442324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visits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4000" dirty="0">
                <a:latin typeface="Consolas"/>
                <a:cs typeface="Consolas"/>
              </a:rPr>
              <a:t>)</a:t>
            </a:r>
            <a:r>
              <a:rPr lang="en-US" sz="4000" dirty="0" smtClean="0">
                <a:latin typeface="Consolas"/>
                <a:cs typeface="Consolas"/>
              </a:rPr>
              <a:t>,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dirty="0" smtClean="0">
                <a:latin typeface="Consolas"/>
                <a:cs typeface="Consolas"/>
              </a:rPr>
              <a:t>                      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4000" dirty="0">
                <a:latin typeface="Consolas"/>
                <a:cs typeface="Consolas"/>
              </a:rPr>
              <a:t>),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                        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pageNames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4000" dirty="0">
                <a:latin typeface="Consolas"/>
                <a:cs typeface="Consolas"/>
              </a:rPr>
              <a:t>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8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Level of 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</a:t>
            </a:r>
            <a:r>
              <a:rPr lang="en-US" dirty="0" smtClean="0"/>
              <a:t>RDD operations </a:t>
            </a:r>
            <a:r>
              <a:rPr lang="en-US" dirty="0"/>
              <a:t>take an optional second parameter for </a:t>
            </a:r>
            <a:r>
              <a:rPr lang="en-US" dirty="0" smtClean="0"/>
              <a:t>number of </a:t>
            </a:r>
            <a:r>
              <a:rPr lang="en-US" dirty="0"/>
              <a:t>tasks</a:t>
            </a: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, </a:t>
            </a:r>
            <a:r>
              <a:rPr lang="en-US" sz="4000" dirty="0">
                <a:latin typeface="Consolas"/>
                <a:cs typeface="Consolas"/>
              </a:rPr>
              <a:t>5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3175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4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9258300"/>
          </a:xfrm>
        </p:spPr>
        <p:txBody>
          <a:bodyPr/>
          <a:lstStyle/>
          <a:p>
            <a:r>
              <a:rPr lang="en-US" dirty="0" smtClean="0"/>
              <a:t>External variables you use in a closure will automatically be shipped to the cluster:</a:t>
            </a:r>
          </a:p>
          <a:p>
            <a:pPr marL="1399032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query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raw_input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</a:p>
          <a:p>
            <a:pPr marL="1399032" lvl="1" indent="0"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r>
              <a:rPr lang="en-US" sz="4000" dirty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4000" dirty="0"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Some caveats:</a:t>
            </a:r>
          </a:p>
          <a:p>
            <a:pPr lvl="1"/>
            <a:r>
              <a:rPr lang="en-US" dirty="0" smtClean="0"/>
              <a:t>Each task gets a new copy (updates aren’t sent back)</a:t>
            </a:r>
          </a:p>
          <a:p>
            <a:pPr lvl="1"/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(Java/</a:t>
            </a:r>
            <a:r>
              <a:rPr lang="en-US" dirty="0" err="1" smtClean="0"/>
              <a:t>Scala</a:t>
            </a:r>
            <a:r>
              <a:rPr lang="en-US" dirty="0" smtClean="0"/>
              <a:t>) or Pickle-able (Python)</a:t>
            </a:r>
          </a:p>
          <a:p>
            <a:pPr lvl="1"/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40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3429000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000" b="1" dirty="0">
                <a:latin typeface="Consolas"/>
                <a:cs typeface="Consolas"/>
              </a:rPr>
              <a:t>class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MyCoolRddApp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 = 3.14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log = new Log(...)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...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work(</a:t>
            </a:r>
            <a:r>
              <a:rPr lang="en-US" sz="4000" dirty="0" err="1">
                <a:latin typeface="Consolas"/>
                <a:cs typeface="Consolas"/>
              </a:rPr>
              <a:t>rdd</a:t>
            </a:r>
            <a:r>
              <a:rPr lang="en-US" sz="4000" dirty="0">
                <a:latin typeface="Consolas"/>
                <a:cs typeface="Consolas"/>
              </a:rPr>
              <a:t>: RDD[</a:t>
            </a:r>
            <a:r>
              <a:rPr lang="en-US" sz="4000" dirty="0" err="1">
                <a:latin typeface="Consolas"/>
                <a:cs typeface="Consolas"/>
              </a:rPr>
              <a:t>Int</a:t>
            </a:r>
            <a:r>
              <a:rPr lang="en-US" sz="4000" dirty="0">
                <a:latin typeface="Consolas"/>
                <a:cs typeface="Consolas"/>
              </a:rPr>
              <a:t>])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</a:t>
            </a:r>
            <a:r>
              <a:rPr lang="en-US" sz="4000" dirty="0" err="1"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}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395200" y="3452739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smtClean="0"/>
              <a:t>How to get around it:</a:t>
            </a:r>
          </a:p>
          <a:p>
            <a:pPr marL="317500" indent="0">
              <a:buNone/>
            </a:pPr>
            <a: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b="1" dirty="0" smtClean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40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4000" dirty="0"/>
          </a:p>
        </p:txBody>
      </p:sp>
      <p:sp>
        <p:nvSpPr>
          <p:cNvPr id="6" name="Rectangular Callout 5"/>
          <p:cNvSpPr/>
          <p:nvPr/>
        </p:nvSpPr>
        <p:spPr>
          <a:xfrm>
            <a:off x="3208798" y="9067800"/>
            <a:ext cx="6544802" cy="1481054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 err="1"/>
              <a:t>NotSerializableException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 err="1"/>
              <a:t>MyCoolRddApp</a:t>
            </a:r>
            <a:r>
              <a:rPr lang="en-US" sz="40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244680" y="9677400"/>
            <a:ext cx="7548520" cy="1481054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References only local variable instead of </a:t>
            </a:r>
            <a:r>
              <a:rPr lang="en-US" sz="4000" dirty="0" err="1">
                <a:latin typeface="Consolas"/>
                <a:cs typeface="Consolas"/>
              </a:rPr>
              <a:t>this.param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4227162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 Mesos, YARN, Standalone Mode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12649200" cy="8594724"/>
          </a:xfrm>
        </p:spPr>
        <p:txBody>
          <a:bodyPr>
            <a:normAutofit/>
          </a:bodyPr>
          <a:lstStyle/>
          <a:p>
            <a:r>
              <a:rPr lang="en-US" dirty="0" smtClean="0"/>
              <a:t>Spark runs as a library in your program</a:t>
            </a:r>
            <a:br>
              <a:rPr lang="en-US" dirty="0" smtClean="0"/>
            </a:br>
            <a:r>
              <a:rPr lang="en-US" dirty="0" smtClean="0"/>
              <a:t>(one instance per app)</a:t>
            </a:r>
          </a:p>
          <a:p>
            <a:r>
              <a:rPr lang="en-US" dirty="0" smtClean="0"/>
              <a:t>Runs tasks locally or on a cluster</a:t>
            </a:r>
          </a:p>
          <a:p>
            <a:pPr lvl="1"/>
            <a:r>
              <a:rPr lang="en-US" dirty="0" smtClean="0"/>
              <a:t>Standalone deploy cluster, Mesos or YARN</a:t>
            </a:r>
          </a:p>
          <a:p>
            <a:r>
              <a:rPr lang="en-US" dirty="0" smtClean="0"/>
              <a:t>Accesses storage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06800" y="2667000"/>
            <a:ext cx="5336707" cy="180857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t"/>
          <a:lstStyle/>
          <a:p>
            <a:pPr algn="ctr"/>
            <a:r>
              <a:rPr lang="en-US" sz="3800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3734" y="3497545"/>
            <a:ext cx="4320599" cy="880229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err="1"/>
              <a:t>SparkContext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19587851" y="5162871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43508" y="5154649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Cluster manager</a:t>
            </a:r>
            <a:endParaRPr lang="en-US" sz="3800" dirty="0"/>
          </a:p>
        </p:txBody>
      </p:sp>
      <p:sp>
        <p:nvSpPr>
          <p:cNvPr id="8" name="Rectangle 7"/>
          <p:cNvSpPr/>
          <p:nvPr/>
        </p:nvSpPr>
        <p:spPr>
          <a:xfrm>
            <a:off x="14641589" y="7268937"/>
            <a:ext cx="2640188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2" name="Rectangle 11"/>
          <p:cNvSpPr/>
          <p:nvPr/>
        </p:nvSpPr>
        <p:spPr>
          <a:xfrm>
            <a:off x="17731478" y="7268937"/>
            <a:ext cx="2668239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6" name="Rectangle 15"/>
          <p:cNvSpPr/>
          <p:nvPr/>
        </p:nvSpPr>
        <p:spPr>
          <a:xfrm>
            <a:off x="14630400" y="9869680"/>
            <a:ext cx="7696199" cy="96583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17512883" y="4377775"/>
            <a:ext cx="1821151" cy="77687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9334035" y="4377774"/>
            <a:ext cx="1623191" cy="78509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15961682" y="6598475"/>
            <a:ext cx="1551200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17512882" y="6598475"/>
            <a:ext cx="1552715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963656" y="9140730"/>
            <a:ext cx="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95274" y="9140730"/>
            <a:ext cx="681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413684" y="6606697"/>
            <a:ext cx="0" cy="32629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53580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  <p:sp>
        <p:nvSpPr>
          <p:cNvPr id="13" name="Rectangle 12"/>
          <p:cNvSpPr/>
          <p:nvPr/>
        </p:nvSpPr>
        <p:spPr>
          <a:xfrm>
            <a:off x="17885197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808444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11582400" y="2438400"/>
            <a:ext cx="10972800" cy="7564892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901962" y="2721366"/>
            <a:ext cx="3547725" cy="2642413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1901962" y="5705494"/>
            <a:ext cx="7567741" cy="4012569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7650796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7832429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7832429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7832429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7832429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3950458" y="2924434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132090" y="3079220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4132090" y="377485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4132090" y="443622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650796" y="2936075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7832429" y="3090862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7832429" y="378649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7832429" y="444786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1082085" y="4746456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21263720" y="4901245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1263720" y="5596876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1263720" y="625824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18621741" y="3344155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18621741" y="403978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18621741" y="470115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14921403" y="4028146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14921403" y="3332513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18621741" y="5154536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14921403" y="4689514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18621741" y="5154537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18621741" y="5850168"/>
            <a:ext cx="2641979" cy="6987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18621741" y="5850167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18621741" y="5850167"/>
            <a:ext cx="2641979" cy="206881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18621741" y="5850168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18621741" y="5154537"/>
            <a:ext cx="2641979" cy="20899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14921403" y="4028145"/>
            <a:ext cx="2911024" cy="67301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14921403" y="3344155"/>
            <a:ext cx="2911024" cy="683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14921403" y="4039787"/>
            <a:ext cx="2911024" cy="64972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14921403" y="3332512"/>
            <a:ext cx="2911024" cy="136864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18621741" y="5154536"/>
            <a:ext cx="2641979" cy="346007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18621741" y="6511536"/>
            <a:ext cx="2641979" cy="37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18621741" y="6511535"/>
            <a:ext cx="2641979" cy="732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18621741" y="6511535"/>
            <a:ext cx="2641979" cy="140744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18621741" y="6511536"/>
            <a:ext cx="2641979" cy="21030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19756728" y="7655044"/>
            <a:ext cx="93046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337230" y="8842299"/>
            <a:ext cx="103622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5490948" y="4716822"/>
            <a:ext cx="1718683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38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14921403" y="3344156"/>
            <a:ext cx="2911024" cy="1345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14921403" y="3332513"/>
            <a:ext cx="2911024" cy="70727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20400025" y="9002248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2168798" y="4582836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129439" y="8948713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3170813" y="2704183"/>
            <a:ext cx="91291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824397" y="2606177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936410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4205021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6884036" y="5744958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0423944" y="4057021"/>
            <a:ext cx="872731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7199228" y="10839536"/>
            <a:ext cx="797062" cy="51484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90648" y="10702913"/>
            <a:ext cx="326915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34523" y="10537220"/>
            <a:ext cx="913634" cy="119758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4677197" y="10702913"/>
            <a:ext cx="145619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16008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341715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341715" y="6991234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5341715" y="7665691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341715" y="8361322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16131028" y="7244525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16131028" y="6548894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16131028" y="7918982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16131028" y="8614613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1270520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2886836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2886836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886836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2886836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13676146" y="7244525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13676146" y="6548894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13676146" y="7918982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13676146" y="8614613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3946342" y="8836383"/>
            <a:ext cx="1054958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9800" y="2552700"/>
            <a:ext cx="10109200" cy="9690100"/>
          </a:xfrm>
        </p:spPr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general task graphs</a:t>
            </a:r>
          </a:p>
          <a:p>
            <a:r>
              <a:rPr lang="en-US" dirty="0"/>
              <a:t>Pipelines functions where possible</a:t>
            </a:r>
          </a:p>
          <a:p>
            <a:r>
              <a:rPr lang="en-US" dirty="0"/>
              <a:t>Cache-aware data </a:t>
            </a:r>
            <a:r>
              <a:rPr lang="en-US" dirty="0" smtClean="0"/>
              <a:t>reuse &amp; locality</a:t>
            </a:r>
          </a:p>
          <a:p>
            <a:r>
              <a:rPr lang="en-US" dirty="0" smtClean="0"/>
              <a:t>Partitioning</a:t>
            </a:r>
            <a:r>
              <a:rPr lang="en-US" dirty="0"/>
              <a:t>-aware to avoid shuffles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85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4100" dirty="0" err="1" smtClean="0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4100" dirty="0" err="1" smtClean="0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27309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5086886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cd 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package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Optional: publish to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local Maven cache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707484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960120" indent="0">
              <a:buNone/>
            </a:pPr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960120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6198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22600" y="63246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 smtClean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spark.api.java.JavaSparkContext</a:t>
            </a:r>
            <a:r>
              <a:rPr lang="en-US" sz="3800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987676"/>
            <a:ext cx="20523200" cy="29559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r>
              <a:rPr lang="en-US" sz="38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 err="1">
                <a:latin typeface="Consolas"/>
                <a:cs typeface="Consolas"/>
              </a:rPr>
              <a:t>val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sc</a:t>
            </a:r>
            <a:r>
              <a:rPr lang="en-US" sz="3800" dirty="0">
                <a:latin typeface="Consolas"/>
                <a:cs typeface="Consolas"/>
              </a:rPr>
              <a:t> = </a:t>
            </a:r>
            <a:r>
              <a:rPr lang="en-US" sz="3800" b="1" dirty="0">
                <a:latin typeface="Consolas"/>
                <a:cs typeface="Consolas"/>
              </a:rPr>
              <a:t>new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, 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>
                <a:latin typeface="Consolas"/>
                <a:cs typeface="Consolas"/>
              </a:rPr>
              <a:t>,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897331" y="6019800"/>
            <a:ext cx="4836235" cy="1532384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Cluster </a:t>
            </a:r>
            <a:r>
              <a:rPr lang="en-US" sz="4000" dirty="0"/>
              <a:t>URL</a:t>
            </a:r>
            <a:r>
              <a:rPr lang="en-US" sz="4000" dirty="0" smtClean="0"/>
              <a:t>, or </a:t>
            </a:r>
            <a:r>
              <a:rPr lang="en-US" sz="4000" dirty="0"/>
              <a:t>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3062773" y="6019800"/>
            <a:ext cx="2032993" cy="1532384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App name</a:t>
            </a:r>
            <a:endParaRPr lang="en-US" sz="4000" dirty="0"/>
          </a:p>
        </p:txBody>
      </p:sp>
      <p:sp>
        <p:nvSpPr>
          <p:cNvPr id="7" name="Rectangular Callout 6"/>
          <p:cNvSpPr/>
          <p:nvPr/>
        </p:nvSpPr>
        <p:spPr>
          <a:xfrm>
            <a:off x="15376987" y="6019800"/>
            <a:ext cx="4045847" cy="1532384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698363" y="6019800"/>
            <a:ext cx="4543906" cy="1532384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List of JARs with </a:t>
            </a:r>
            <a:r>
              <a:rPr lang="en-US" sz="4000" dirty="0" smtClean="0"/>
              <a:t>app </a:t>
            </a:r>
            <a:r>
              <a:rPr lang="en-US" sz="4000" dirty="0"/>
              <a:t>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933389" y="3684051"/>
            <a:ext cx="199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169" y="70821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22600" y="94488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from </a:t>
            </a:r>
            <a:r>
              <a:rPr lang="en-US" sz="3800" dirty="0" err="1">
                <a:latin typeface="Consolas"/>
                <a:cs typeface="Consolas"/>
              </a:rPr>
              <a:t>pyspark</a:t>
            </a:r>
            <a:r>
              <a:rPr lang="en-US" sz="3800" b="1" dirty="0">
                <a:latin typeface="Consolas"/>
                <a:cs typeface="Consolas"/>
              </a:rPr>
              <a:t> import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endParaRPr lang="en-US" sz="38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5429" y="10222211"/>
            <a:ext cx="33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9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r>
              <a:rPr lang="en-US" sz="40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object </a:t>
            </a:r>
            <a:r>
              <a:rPr lang="en-US" sz="4000" dirty="0" err="1">
                <a:latin typeface="Consolas"/>
                <a:cs typeface="Consolas"/>
              </a:rPr>
              <a:t>WordCount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main(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: Array[String]) {</a:t>
            </a: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  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sc</a:t>
            </a:r>
            <a:r>
              <a:rPr lang="en-US" sz="4000" dirty="0">
                <a:latin typeface="Consolas"/>
                <a:cs typeface="Consolas"/>
              </a:rPr>
              <a:t> = </a:t>
            </a:r>
            <a:r>
              <a:rPr lang="en-US" sz="4000" b="1" dirty="0">
                <a:latin typeface="Consolas"/>
                <a:cs typeface="Consolas"/>
              </a:rPr>
              <a:t>new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(0), </a:t>
            </a:r>
            <a:r>
              <a:rPr lang="en-US" sz="4000" dirty="0" err="1">
                <a:latin typeface="Consolas"/>
                <a:cs typeface="Consolas"/>
              </a:rPr>
              <a:t>Seq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22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35276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import </a:t>
            </a:r>
            <a:r>
              <a:rPr lang="en-US" sz="4000" dirty="0" smtClean="0">
                <a:latin typeface="Consolas"/>
                <a:cs typeface="Consolas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from </a:t>
            </a:r>
            <a:r>
              <a:rPr lang="en-US" sz="4000" dirty="0" err="1" smtClean="0">
                <a:latin typeface="Consolas"/>
                <a:cs typeface="Consolas"/>
              </a:rPr>
              <a:t>pyspark</a:t>
            </a:r>
            <a:r>
              <a:rPr lang="en-US" sz="4000" b="1" dirty="0" smtClean="0">
                <a:latin typeface="Consolas"/>
                <a:cs typeface="Consolas"/>
              </a:rPr>
              <a:t> import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4000" b="1" dirty="0">
                <a:latin typeface="Consolas"/>
                <a:cs typeface="Consolas"/>
              </a:rPr>
              <a:t>if 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dirty="0" err="1">
                <a:latin typeface="Consolas"/>
                <a:cs typeface="Consolas"/>
              </a:rPr>
              <a:t>name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b="1" dirty="0">
                <a:latin typeface="Consolas"/>
                <a:cs typeface="Consolas"/>
              </a:rPr>
              <a:t> </a:t>
            </a:r>
            <a:r>
              <a:rPr lang="fr-FR" sz="4000" dirty="0">
                <a:latin typeface="Consolas"/>
                <a:cs typeface="Consolas"/>
              </a:rPr>
              <a:t>== "__main__"</a:t>
            </a:r>
            <a:r>
              <a:rPr lang="fr-FR" sz="400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    </a:t>
            </a:r>
            <a:r>
              <a:rPr lang="en-US" sz="4000" dirty="0" err="1" smtClean="0">
                <a:latin typeface="Consolas"/>
                <a:cs typeface="Consolas"/>
              </a:rPr>
              <a:t>sc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 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 smtClean="0">
                <a:latin typeface="Consolas"/>
                <a:cs typeface="Consolas"/>
              </a:rPr>
              <a:t>sys.argv</a:t>
            </a:r>
            <a:r>
              <a:rPr lang="en-US" sz="4000" dirty="0" smtClean="0">
                <a:latin typeface="Consolas"/>
                <a:cs typeface="Consolas"/>
              </a:rPr>
              <a:t>[0], </a:t>
            </a:r>
            <a:r>
              <a:rPr lang="en-US" sz="4000" b="1" dirty="0" smtClean="0">
                <a:latin typeface="Consolas"/>
                <a:cs typeface="Consolas"/>
              </a:rPr>
              <a:t>None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“ ”)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2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0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75567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4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0800"/>
            <a:ext cx="21945600" cy="8442324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776" y="13106401"/>
            <a:ext cx="11024448" cy="72766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000" y="4495800"/>
            <a:ext cx="10515600" cy="75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4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008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1898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4400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08776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29428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07825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39716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29812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28247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19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1421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5339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8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320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4248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3689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2461" y="6958179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1" y="97238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4025" y="85046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73271" y="675663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38363" y="7832361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73271" y="941015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248069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68472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5197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88512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55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316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2072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7484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860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2512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909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2800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8885" y="701817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9172" y="972311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4786" y="856746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04156" y="676479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29285" y="784052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472" y="832896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1816" y="831331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35197" y="605064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512" y="1094505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809416" y="918423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73271" y="94157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87986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1299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7054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1339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34071" y="8498561"/>
            <a:ext cx="4121288" cy="1114386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7709" tIns="0" rIns="217709" bIns="108855" rtlCol="0" anchor="b"/>
          <a:lstStyle/>
          <a:p>
            <a:pPr algn="ctr"/>
            <a:r>
              <a:rPr lang="en-US" sz="43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38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6035030"/>
            <a:ext cx="15314443" cy="5775970"/>
            <a:chOff x="3273879" y="7443800"/>
            <a:chExt cx="15314443" cy="577597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04886" y="972212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075404" y="970647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98825" y="744380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61340" y="12338214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3879" y="7580970"/>
              <a:ext cx="3350579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666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var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(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&lt;- 1 to ITERATIONS) {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502487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b="1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def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</a:b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[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39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return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[(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len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links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]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 \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            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+ 0.85 * 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x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22247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251460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7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21945600" cy="2286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22002"/>
              </p:ext>
            </p:extLst>
          </p:nvPr>
        </p:nvGraphicFramePr>
        <p:xfrm>
          <a:off x="5257800" y="3581400"/>
          <a:ext cx="13944600" cy="845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8224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Iterative Algorithms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3200400"/>
            <a:ext cx="21107400" cy="8001000"/>
            <a:chOff x="381000" y="2183436"/>
            <a:chExt cx="8534400" cy="2911702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232900555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604677873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215732" cy="257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+mn-lt"/>
                  <a:cs typeface="Gill Sans Light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266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602281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9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pass </a:t>
            </a:r>
            <a:r>
              <a:rPr lang="en-US" dirty="0">
                <a:latin typeface="Consolas"/>
                <a:cs typeface="Consolas"/>
              </a:rPr>
              <a:t>local</a:t>
            </a:r>
            <a:r>
              <a:rPr lang="en-US" dirty="0" smtClean="0"/>
              <a:t> or </a:t>
            </a:r>
            <a:r>
              <a:rPr lang="en-US" dirty="0">
                <a:latin typeface="Consolas"/>
                <a:cs typeface="Consolas"/>
              </a:rPr>
              <a:t>local[k]</a:t>
            </a:r>
            <a:r>
              <a:rPr lang="en-US" dirty="0" smtClean="0"/>
              <a:t> as master URL</a:t>
            </a:r>
          </a:p>
          <a:p>
            <a:r>
              <a:rPr lang="en-US" dirty="0" smtClean="0"/>
              <a:t>Still serializes tasks to catch marshaling errors</a:t>
            </a:r>
          </a:p>
          <a:p>
            <a:r>
              <a:rPr lang="en-US" dirty="0" smtClean="0"/>
              <a:t>Debug using local debuggers</a:t>
            </a:r>
          </a:p>
          <a:p>
            <a:pPr lvl="1"/>
            <a:r>
              <a:rPr lang="en-US" dirty="0" smtClean="0"/>
              <a:t>For Java and </a:t>
            </a:r>
            <a:r>
              <a:rPr lang="en-US" dirty="0" err="1" smtClean="0"/>
              <a:t>Scala</a:t>
            </a:r>
            <a:r>
              <a:rPr lang="en-US" dirty="0" smtClean="0"/>
              <a:t>, just run your main program in a debugger</a:t>
            </a:r>
          </a:p>
          <a:p>
            <a:pPr lvl="1"/>
            <a:r>
              <a:rPr lang="en-US" dirty="0" smtClean="0"/>
              <a:t>For Python, use an attachable debugger (e.g. </a:t>
            </a:r>
            <a:r>
              <a:rPr lang="en-US" dirty="0" err="1" smtClean="0"/>
              <a:t>PyDev</a:t>
            </a:r>
            <a:r>
              <a:rPr lang="en-US" dirty="0" smtClean="0"/>
              <a:t>, </a:t>
            </a:r>
            <a:r>
              <a:rPr lang="en-US" dirty="0" err="1" smtClean="0"/>
              <a:t>winpdb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unit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15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with one of:</a:t>
            </a:r>
          </a:p>
          <a:p>
            <a:pPr lvl="1"/>
            <a:r>
              <a:rPr lang="en-US" dirty="0" smtClean="0"/>
              <a:t>Standalone deploy mode (similar to Hadoop cluster scripts)</a:t>
            </a:r>
          </a:p>
          <a:p>
            <a:pPr lvl="1"/>
            <a:r>
              <a:rPr lang="en-US" dirty="0" smtClean="0"/>
              <a:t>Apache Mesos: </a:t>
            </a:r>
            <a:r>
              <a:rPr lang="en-US" dirty="0" smtClean="0">
                <a:hlinkClick r:id="rId2"/>
              </a:rPr>
              <a:t>spark</a:t>
            </a:r>
            <a:r>
              <a:rPr lang="en-US" dirty="0">
                <a:hlinkClick r:id="rId2"/>
              </a:rPr>
              <a:t>-project.org/docs/latest/running-on-</a:t>
            </a:r>
            <a:r>
              <a:rPr lang="en-US" dirty="0" smtClean="0">
                <a:hlinkClick r:id="rId2"/>
              </a:rPr>
              <a:t>mesos.html</a:t>
            </a:r>
            <a:endParaRPr lang="en-US" dirty="0" smtClean="0"/>
          </a:p>
          <a:p>
            <a:pPr lvl="1"/>
            <a:r>
              <a:rPr lang="en-US" dirty="0"/>
              <a:t>Hadoop YARN: </a:t>
            </a:r>
            <a:r>
              <a:rPr lang="en-US" dirty="0" smtClean="0">
                <a:hlinkClick r:id="rId3"/>
              </a:rPr>
              <a:t>spark</a:t>
            </a:r>
            <a:r>
              <a:rPr lang="en-US" dirty="0">
                <a:hlinkClick r:id="rId3"/>
              </a:rPr>
              <a:t>-project.org/docs/0.6.0/running-on-</a:t>
            </a:r>
            <a:r>
              <a:rPr lang="en-US" dirty="0" smtClean="0">
                <a:hlinkClick r:id="rId3"/>
              </a:rPr>
              <a:t>yarn.html</a:t>
            </a:r>
            <a:endParaRPr lang="en-US" dirty="0"/>
          </a:p>
          <a:p>
            <a:r>
              <a:rPr lang="en-US" dirty="0" smtClean="0"/>
              <a:t>Basically requires configuring a list of workers, running launch scripts, and passing a special cluster URL to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84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22352000" cy="8442324"/>
          </a:xfrm>
        </p:spPr>
        <p:txBody>
          <a:bodyPr/>
          <a:lstStyle/>
          <a:p>
            <a:r>
              <a:rPr lang="en-US" dirty="0">
                <a:cs typeface="Arial"/>
              </a:rPr>
              <a:t>Easiest way to </a:t>
            </a:r>
            <a:r>
              <a:rPr lang="en-US" dirty="0" smtClean="0">
                <a:cs typeface="Arial"/>
              </a:rPr>
              <a:t>launch a Spark cluster</a:t>
            </a:r>
            <a:endParaRPr lang="en-US" dirty="0" smtClean="0"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spark.git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cd spark/ec2</a:t>
            </a: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./spark-ec2 -k </a:t>
            </a:r>
            <a:r>
              <a:rPr lang="en-US" sz="4000" dirty="0" err="1">
                <a:latin typeface="Consolas"/>
                <a:cs typeface="Consolas"/>
              </a:rPr>
              <a:t>keypair</a:t>
            </a:r>
            <a:r>
              <a:rPr lang="en-US" sz="4000" dirty="0">
                <a:latin typeface="Consolas"/>
                <a:cs typeface="Consolas"/>
              </a:rPr>
              <a:t> –</a:t>
            </a:r>
            <a:r>
              <a:rPr lang="en-US" sz="4000" dirty="0" err="1">
                <a:latin typeface="Consolas"/>
                <a:cs typeface="Consolas"/>
              </a:rPr>
              <a:t>i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id_rsa.pem</a:t>
            </a:r>
            <a:r>
              <a:rPr lang="en-US" sz="4000" dirty="0">
                <a:latin typeface="Consolas"/>
                <a:cs typeface="Consolas"/>
              </a:rPr>
              <a:t> –s slaves \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[</a:t>
            </a:r>
            <a:r>
              <a:rPr lang="en-US" sz="4000" dirty="0" err="1">
                <a:latin typeface="Consolas"/>
                <a:cs typeface="Consolas"/>
              </a:rPr>
              <a:t>launch|stop|start|destroy</a:t>
            </a:r>
            <a:r>
              <a:rPr lang="en-US" sz="4000" dirty="0">
                <a:latin typeface="Consolas"/>
                <a:cs typeface="Consolas"/>
              </a:rPr>
              <a:t>] </a:t>
            </a:r>
            <a:r>
              <a:rPr lang="en-US" sz="4000" dirty="0" err="1">
                <a:latin typeface="Consolas"/>
                <a:cs typeface="Consolas"/>
              </a:rPr>
              <a:t>clusterName</a:t>
            </a:r>
            <a:endParaRPr lang="en-US" sz="4000" dirty="0">
              <a:latin typeface="Consolas"/>
              <a:cs typeface="Consolas"/>
            </a:endParaRPr>
          </a:p>
          <a:p>
            <a:endParaRPr lang="en-US" sz="1900" dirty="0">
              <a:latin typeface="Consolas"/>
              <a:cs typeface="Consolas"/>
            </a:endParaRPr>
          </a:p>
          <a:p>
            <a:r>
              <a:rPr lang="en-US" dirty="0" smtClean="0">
                <a:cs typeface="Arial"/>
              </a:rPr>
              <a:t>Details</a:t>
            </a:r>
            <a:r>
              <a:rPr lang="en-US" dirty="0">
                <a:cs typeface="Arial"/>
              </a:rPr>
              <a:t>: </a:t>
            </a:r>
            <a:r>
              <a:rPr lang="en-US" dirty="0" smtClean="0">
                <a:cs typeface="Arial"/>
                <a:hlinkClick r:id="rId2"/>
              </a:rPr>
              <a:t>spark</a:t>
            </a:r>
            <a:r>
              <a:rPr lang="en-US" dirty="0">
                <a:cs typeface="Arial"/>
                <a:hlinkClick r:id="rId2"/>
              </a:rPr>
              <a:t>-project.org/docs/latest/ec2-</a:t>
            </a:r>
            <a:r>
              <a:rPr lang="en-US" dirty="0" smtClean="0">
                <a:cs typeface="Arial"/>
                <a:hlinkClick r:id="rId2"/>
              </a:rPr>
              <a:t>scripts.html</a:t>
            </a:r>
            <a:r>
              <a:rPr lang="en-US" dirty="0" smtClean="0">
                <a:cs typeface="Arial"/>
              </a:rPr>
              <a:t> </a:t>
            </a:r>
          </a:p>
          <a:p>
            <a:endParaRPr lang="en-US" dirty="0">
              <a:cs typeface="Arial"/>
            </a:endParaRPr>
          </a:p>
          <a:p>
            <a:r>
              <a:rPr lang="en-US" b="1" dirty="0" smtClean="0">
                <a:cs typeface="Arial"/>
              </a:rPr>
              <a:t>New: run Spark on Elastic </a:t>
            </a:r>
            <a:r>
              <a:rPr lang="en-US" b="1" dirty="0" err="1" smtClean="0">
                <a:cs typeface="Arial"/>
              </a:rPr>
              <a:t>MapReduce</a:t>
            </a:r>
            <a:r>
              <a:rPr lang="en-US" b="1" dirty="0" smtClean="0">
                <a:cs typeface="Arial"/>
              </a:rPr>
              <a:t> – </a:t>
            </a:r>
            <a:r>
              <a:rPr lang="en-US" b="1" dirty="0" smtClean="0">
                <a:hlinkClick r:id="rId3"/>
              </a:rPr>
              <a:t>tinyurl.com</a:t>
            </a:r>
            <a:r>
              <a:rPr lang="en-US" b="1" dirty="0">
                <a:hlinkClick r:id="rId3"/>
              </a:rPr>
              <a:t>/spark-</a:t>
            </a:r>
            <a:r>
              <a:rPr lang="en-US" b="1" dirty="0" smtClean="0">
                <a:hlinkClick r:id="rId3"/>
              </a:rPr>
              <a:t>emr</a:t>
            </a:r>
            <a:r>
              <a:rPr lang="en-US" b="1" dirty="0" smtClean="0"/>
              <a:t> </a:t>
            </a:r>
            <a:r>
              <a:rPr lang="en-US" b="1" dirty="0" smtClean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930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through the web UI at </a:t>
            </a:r>
            <a:r>
              <a:rPr lang="en-US" dirty="0">
                <a:latin typeface="Consolas"/>
                <a:cs typeface="Consolas"/>
              </a:rPr>
              <a:t>master:8080</a:t>
            </a:r>
          </a:p>
          <a:p>
            <a:r>
              <a:rPr lang="en-US" dirty="0" smtClean="0">
                <a:cs typeface="Consolas"/>
              </a:rPr>
              <a:t>Or, look at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files in the Spark or Mesos “work” directory for your app:</a:t>
            </a:r>
          </a:p>
          <a:p>
            <a:pPr marL="1399032" lvl="1" indent="0">
              <a:buNone/>
            </a:pPr>
            <a:r>
              <a:rPr lang="en-US" dirty="0" smtClean="0">
                <a:latin typeface="Consolas"/>
                <a:cs typeface="Consolas"/>
              </a:rPr>
              <a:t>work/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ApplicationID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ExecutorID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stdout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Application ID (Framework ID in Mesos) is printed when Spark 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1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Spark Users mailing list:</a:t>
            </a:r>
          </a:p>
          <a:p>
            <a:pPr marL="1399032" lvl="1" indent="0">
              <a:buNone/>
            </a:pPr>
            <a:r>
              <a:rPr lang="en-US" dirty="0">
                <a:hlinkClick r:id="rId3"/>
              </a:rPr>
              <a:t>groups.google.com/group/spark-</a:t>
            </a:r>
            <a:r>
              <a:rPr lang="en-US" dirty="0" smtClean="0">
                <a:hlinkClick r:id="rId3"/>
              </a:rPr>
              <a:t>users</a:t>
            </a:r>
            <a:r>
              <a:rPr lang="en-US" dirty="0" smtClean="0"/>
              <a:t> 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Come to the Bay Area </a:t>
            </a:r>
            <a:r>
              <a:rPr lang="en-US" dirty="0" err="1" smtClean="0"/>
              <a:t>meetup</a:t>
            </a:r>
            <a:r>
              <a:rPr lang="en-US" dirty="0" smtClean="0"/>
              <a:t>:</a:t>
            </a:r>
          </a:p>
          <a:p>
            <a:pPr marL="1399032" lvl="1" indent="0">
              <a:buNone/>
            </a:pPr>
            <a:r>
              <a:rPr lang="en-US" dirty="0" smtClean="0">
                <a:hlinkClick r:id="rId4"/>
              </a:rPr>
              <a:t>www.meetup.com/spark-users</a:t>
            </a:r>
            <a:r>
              <a:rPr lang="en-US" dirty="0" smtClean="0"/>
              <a:t> </a:t>
            </a:r>
            <a:endParaRPr lang="en-US" sz="2400" dirty="0"/>
          </a:p>
        </p:txBody>
      </p:sp>
      <p:pic>
        <p:nvPicPr>
          <p:cNvPr id="4" name="Picture 3" descr="Screen Shot 2013-01-12 at 8.39.07 PM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5400" y="3265990"/>
            <a:ext cx="10020580" cy="69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7869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Growing community with 14 companies contributing</a:t>
            </a:r>
            <a:endParaRPr lang="en-US" dirty="0"/>
          </a:p>
          <a:p>
            <a:r>
              <a:rPr lang="en-US" dirty="0" smtClean="0"/>
              <a:t>Details, tutorials, videos: </a:t>
            </a:r>
            <a:r>
              <a:rPr lang="en-US" dirty="0" smtClean="0">
                <a:hlinkClick r:id="rId2"/>
              </a:rPr>
              <a:t>www.spark-project.org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Spark Logo #11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1574" y="7407733"/>
            <a:ext cx="7058426" cy="4482637"/>
          </a:xfrm>
          <a:prstGeom prst="rect">
            <a:avLst/>
          </a:prstGeom>
        </p:spPr>
      </p:pic>
      <p:pic>
        <p:nvPicPr>
          <p:cNvPr id="8" name="Picture 7" descr="conviva-logo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45"/>
          <a:stretch/>
        </p:blipFill>
        <p:spPr>
          <a:xfrm>
            <a:off x="4971699" y="9554728"/>
            <a:ext cx="3490959" cy="601417"/>
          </a:xfrm>
          <a:prstGeom prst="rect">
            <a:avLst/>
          </a:prstGeom>
        </p:spPr>
      </p:pic>
      <p:pic>
        <p:nvPicPr>
          <p:cNvPr id="9" name="Picture 8" descr="quantifind_logo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2545" y="9150674"/>
            <a:ext cx="3460642" cy="1141545"/>
          </a:xfrm>
          <a:prstGeom prst="rect">
            <a:avLst/>
          </a:prstGeom>
        </p:spPr>
      </p:pic>
      <p:pic>
        <p:nvPicPr>
          <p:cNvPr id="10" name="Picture 9" descr="logo_princeton_292x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360" y="10588776"/>
            <a:ext cx="3158838" cy="865436"/>
          </a:xfrm>
          <a:prstGeom prst="rect">
            <a:avLst/>
          </a:prstGeom>
        </p:spPr>
      </p:pic>
      <p:pic>
        <p:nvPicPr>
          <p:cNvPr id="11" name="Picture 10" descr="berkeley_logo80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9109" y="10614977"/>
            <a:ext cx="3016851" cy="908691"/>
          </a:xfrm>
          <a:prstGeom prst="rect">
            <a:avLst/>
          </a:prstGeom>
        </p:spPr>
      </p:pic>
      <p:pic>
        <p:nvPicPr>
          <p:cNvPr id="12" name="Picture 11" descr="yahoologo-1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010" y="8174096"/>
            <a:ext cx="3200227" cy="917190"/>
          </a:xfrm>
          <a:prstGeom prst="rect">
            <a:avLst/>
          </a:prstGeom>
        </p:spPr>
      </p:pic>
      <p:pic>
        <p:nvPicPr>
          <p:cNvPr id="13" name="Picture 12" descr="images-1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73000" y="10439077"/>
            <a:ext cx="1795515" cy="1164832"/>
          </a:xfrm>
          <a:prstGeom prst="rect">
            <a:avLst/>
          </a:prstGeom>
        </p:spPr>
      </p:pic>
      <p:pic>
        <p:nvPicPr>
          <p:cNvPr id="14" name="Picture 13" descr="Intel-logo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2508" y="7848600"/>
            <a:ext cx="1688408" cy="1568183"/>
          </a:xfrm>
          <a:prstGeom prst="rect">
            <a:avLst/>
          </a:prstGeom>
        </p:spPr>
      </p:pic>
      <p:pic>
        <p:nvPicPr>
          <p:cNvPr id="15" name="Picture 14" descr="adobe-systems-incorporated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856" y="7997183"/>
            <a:ext cx="1271019" cy="1271019"/>
          </a:xfrm>
          <a:prstGeom prst="rect">
            <a:avLst/>
          </a:prstGeom>
        </p:spPr>
      </p:pic>
      <p:pic>
        <p:nvPicPr>
          <p:cNvPr id="16" name="Picture 15" descr="bizo_283_22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4400" y="9012854"/>
            <a:ext cx="1834236" cy="1449111"/>
          </a:xfrm>
          <a:prstGeom prst="rect">
            <a:avLst/>
          </a:prstGeom>
        </p:spPr>
      </p:pic>
      <p:pic>
        <p:nvPicPr>
          <p:cNvPr id="17" name="Picture 16" descr="logo_clearstory_dat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447" y="9440757"/>
            <a:ext cx="2850102" cy="1021101"/>
          </a:xfrm>
          <a:prstGeom prst="rect">
            <a:avLst/>
          </a:prstGeom>
        </p:spPr>
      </p:pic>
      <p:pic>
        <p:nvPicPr>
          <p:cNvPr id="18" name="Picture 17" descr="2855947700_931cd534ea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9000" y="10546469"/>
            <a:ext cx="1971055" cy="950049"/>
          </a:xfrm>
          <a:prstGeom prst="rect">
            <a:avLst/>
          </a:prstGeom>
        </p:spPr>
      </p:pic>
      <p:pic>
        <p:nvPicPr>
          <p:cNvPr id="19" name="Picture 18" descr="ucsf_logo_K.jp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9070" y="10585859"/>
            <a:ext cx="1743684" cy="871267"/>
          </a:xfrm>
          <a:prstGeom prst="rect">
            <a:avLst/>
          </a:prstGeom>
        </p:spPr>
      </p:pic>
      <p:pic>
        <p:nvPicPr>
          <p:cNvPr id="21" name="Picture 20" descr="86522_AdMobiu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996" y="8170824"/>
            <a:ext cx="3125779" cy="843963"/>
          </a:xfrm>
          <a:prstGeom prst="rect">
            <a:avLst/>
          </a:prstGeom>
        </p:spPr>
      </p:pic>
      <p:pic>
        <p:nvPicPr>
          <p:cNvPr id="20" name="Picture 19" descr="Celtra_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09" y="8211549"/>
            <a:ext cx="2552591" cy="10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4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 with distributed collections as you would with local ones</a:t>
            </a:r>
          </a:p>
          <a:p>
            <a:endParaRPr lang="en-US" dirty="0" smtClean="0"/>
          </a:p>
          <a:p>
            <a:r>
              <a:rPr lang="en-US" dirty="0" smtClean="0"/>
              <a:t>Concept: resilient distributed datasets (RDDs)</a:t>
            </a:r>
          </a:p>
          <a:p>
            <a:pPr lvl="1"/>
            <a:r>
              <a:rPr lang="en-US" dirty="0"/>
              <a:t>Immutable collections of objects spread across a cluster</a:t>
            </a:r>
          </a:p>
          <a:p>
            <a:pPr lvl="1"/>
            <a:r>
              <a:rPr lang="en-US" dirty="0"/>
              <a:t>Built through parallel transformations (map, filter,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dirty="0"/>
              <a:t>Controllable persistence (e.g. caching in RAM</a:t>
            </a:r>
            <a:r>
              <a:rPr lang="en-US" dirty="0" smtClean="0"/>
              <a:t>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6194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11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797" y="4343400"/>
            <a:ext cx="16256003" cy="2985593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lines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spark.textFile</a:t>
            </a:r>
            <a:r>
              <a:rPr lang="en-US" sz="3500" dirty="0">
                <a:latin typeface="Consolas"/>
                <a:cs typeface="Consolas"/>
              </a:rPr>
              <a:t>(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5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://...”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errors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lines.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s.startswith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messages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errors.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endParaRPr lang="en-US" sz="3500" dirty="0">
              <a:latin typeface="Consolas"/>
              <a:cs typeface="Consolas"/>
            </a:endParaRPr>
          </a:p>
          <a:p>
            <a:pPr>
              <a:spcBef>
                <a:spcPts val="1429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cache</a:t>
            </a:r>
            <a:r>
              <a:rPr lang="en-US" sz="3500" dirty="0">
                <a:latin typeface="Consolas"/>
                <a:cs typeface="Consolas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5163800" y="3878034"/>
            <a:ext cx="7308873" cy="8085366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9973636" y="5149164"/>
            <a:ext cx="1882642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766135" y="9477730"/>
            <a:ext cx="1950865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336213" y="10855404"/>
            <a:ext cx="192005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155269" y="4622642"/>
            <a:ext cx="3839459" cy="4987424"/>
            <a:chOff x="5983621" y="3042352"/>
            <a:chExt cx="161328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655637" y="3042352"/>
              <a:ext cx="941273" cy="45544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05267" y="4343977"/>
              <a:ext cx="1752475" cy="395767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5225374" y="3883528"/>
            <a:ext cx="6808798" cy="645609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93801" y="7824015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“foo”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 smtClean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5918176" y="6248400"/>
            <a:ext cx="857446" cy="3345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7909943" y="6241883"/>
            <a:ext cx="2294679" cy="19393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8135600" y="4657425"/>
            <a:ext cx="2249831" cy="99753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93798" y="8543056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“bar”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3798" y="9313748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77811" y="4393148"/>
            <a:ext cx="1572189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135600" y="5383748"/>
            <a:ext cx="1894227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98949" y="3397580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 smtClean="0"/>
              <a:t>Cache </a:t>
            </a:r>
            <a:r>
              <a:rPr lang="en-US" sz="36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12640" y="769488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20046" y="907520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1430000" y="3657600"/>
            <a:ext cx="2985809" cy="729445"/>
          </a:xfrm>
          <a:prstGeom prst="wedgeRectCallout">
            <a:avLst>
              <a:gd name="adj1" fmla="val -80995"/>
              <a:gd name="adj2" fmla="val 5357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4325600" y="4071155"/>
            <a:ext cx="4740448" cy="729445"/>
          </a:xfrm>
          <a:prstGeom prst="wedgeRectCallout">
            <a:avLst>
              <a:gd name="adj1" fmla="val -43045"/>
              <a:gd name="adj2" fmla="val 11289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13254293" y="7347755"/>
            <a:ext cx="2442907" cy="729445"/>
          </a:xfrm>
          <a:prstGeom prst="wedgeRectCallout">
            <a:avLst>
              <a:gd name="adj1" fmla="val -85248"/>
              <a:gd name="adj2" fmla="val 491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03990" y="10667999"/>
            <a:ext cx="12740021" cy="1676401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full-text search of Wikipedia in &lt;1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20 sec for on-disk data)</a:t>
            </a:r>
            <a:endParaRPr lang="en-US" sz="4300" dirty="0"/>
          </a:p>
        </p:txBody>
      </p:sp>
      <p:sp>
        <p:nvSpPr>
          <p:cNvPr id="37" name="Rounded Rectangle 36"/>
          <p:cNvSpPr/>
          <p:nvPr/>
        </p:nvSpPr>
        <p:spPr>
          <a:xfrm>
            <a:off x="1503990" y="10668000"/>
            <a:ext cx="12740021" cy="167639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scaled to 1 TB data in 5-7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170 sec for on-disk data)</a:t>
            </a:r>
            <a:endParaRPr lang="en-US" sz="4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Mining Console Logs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876300"/>
          </a:xfrm>
        </p:spPr>
        <p:txBody>
          <a:bodyPr/>
          <a:lstStyle/>
          <a:p>
            <a:r>
              <a:rPr lang="en-US" dirty="0" smtClean="0"/>
              <a:t>Load error messages from a log into memory, then interactively search for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18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9446720" y="7533702"/>
            <a:ext cx="5283200" cy="122929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98980"/>
            <a:ext cx="22148800" cy="8335820"/>
          </a:xfrm>
        </p:spPr>
        <p:txBody>
          <a:bodyPr>
            <a:normAutofit/>
          </a:bodyPr>
          <a:lstStyle/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transformations used to build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E.g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791200"/>
            <a:ext cx="20189576" cy="197416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Consolas"/>
                <a:cs typeface="Consolas"/>
              </a:rPr>
              <a:t>messages = </a:t>
            </a:r>
            <a:r>
              <a:rPr lang="en-US" sz="3800" dirty="0" err="1">
                <a:latin typeface="Consolas"/>
                <a:cs typeface="Consolas"/>
              </a:rPr>
              <a:t>textFile</a:t>
            </a:r>
            <a:r>
              <a:rPr lang="en-US" sz="3800" dirty="0">
                <a:latin typeface="Consolas"/>
                <a:cs typeface="Consolas"/>
              </a:rPr>
              <a:t>(...).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“ERROR”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r>
              <a:rPr lang="en-US" sz="3800" dirty="0">
                <a:latin typeface="Consolas"/>
                <a:cs typeface="Consolas"/>
              </a:rPr>
              <a:t>                        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  <a:endParaRPr lang="en-US" sz="3800" dirty="0">
              <a:latin typeface="Consolas"/>
              <a:cs typeface="Consolas"/>
            </a:endParaRPr>
          </a:p>
          <a:p>
            <a:r>
              <a:rPr lang="en-US" sz="3800" dirty="0">
                <a:latin typeface="Consolas"/>
                <a:cs typeface="Consolas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7888" y="9220200"/>
            <a:ext cx="18894128" cy="1743948"/>
            <a:chOff x="1039465" y="4756967"/>
            <a:chExt cx="5107436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HadoopRDD</a:t>
              </a:r>
              <a:endParaRPr lang="en-US" sz="4300" dirty="0"/>
            </a:p>
            <a:p>
              <a:pPr algn="ctr"/>
              <a:r>
                <a:rPr lang="en-US" sz="3900" dirty="0"/>
                <a:t>path = </a:t>
              </a:r>
              <a:r>
                <a:rPr lang="en-US" sz="3900" dirty="0" err="1"/>
                <a:t>hdfs</a:t>
              </a:r>
              <a:r>
                <a:rPr lang="en-US" sz="39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FilteredRDD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</a:t>
              </a:r>
              <a:r>
                <a:rPr lang="en-US" sz="3900" dirty="0" smtClean="0"/>
                <a:t>= contains</a:t>
              </a:r>
              <a:r>
                <a:rPr lang="en-US" sz="3900" dirty="0"/>
                <a:t>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MappedRDD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= </a:t>
              </a:r>
              <a:r>
                <a:rPr lang="en-US" sz="3900" dirty="0" smtClean="0"/>
                <a:t>split</a:t>
              </a:r>
              <a:r>
                <a:rPr lang="en-US" sz="3900" dirty="0"/>
                <a:t>(…</a:t>
              </a:r>
              <a:r>
                <a:rPr lang="en-US" sz="3900" dirty="0" smtClean="0"/>
                <a:t>)</a:t>
              </a:r>
              <a:endParaRPr lang="en-US" sz="3900" dirty="0"/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343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Pages>0</Pages>
  <Words>2571</Words>
  <Characters>0</Characters>
  <Application>Microsoft Macintosh PowerPoint</Application>
  <PresentationFormat>Custom</PresentationFormat>
  <Lines>0</Lines>
  <Paragraphs>504</Paragraphs>
  <Slides>58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Title &amp; Subtitle light</vt:lpstr>
      <vt:lpstr>Title &amp; Bullets light</vt:lpstr>
      <vt:lpstr>Parallel Programming With Spark</vt:lpstr>
      <vt:lpstr>What is Spark?</vt:lpstr>
      <vt:lpstr>How to Run It</vt:lpstr>
      <vt:lpstr>Languages</vt:lpstr>
      <vt:lpstr>Outline</vt:lpstr>
      <vt:lpstr>Key Idea</vt:lpstr>
      <vt:lpstr>Operations</vt:lpstr>
      <vt:lpstr>Example: Mining Console Logs</vt:lpstr>
      <vt:lpstr>RDD Fault Tolerance</vt:lpstr>
      <vt:lpstr>Fault Recovery Test</vt:lpstr>
      <vt:lpstr>Behavior with Less RAM</vt:lpstr>
      <vt:lpstr>Spark in Java and Scala</vt:lpstr>
      <vt:lpstr>Which Language Should I Use?</vt:lpstr>
      <vt:lpstr>Scala Cheat Sheet</vt:lpstr>
      <vt:lpstr>Outline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Outline</vt:lpstr>
      <vt:lpstr>Software Components</vt:lpstr>
      <vt:lpstr>Task Scheduler</vt:lpstr>
      <vt:lpstr>Hadoop Compatibility</vt:lpstr>
      <vt:lpstr>Outline</vt:lpstr>
      <vt:lpstr>Build Spark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Other Iterative Algorithms</vt:lpstr>
      <vt:lpstr>Outline</vt:lpstr>
      <vt:lpstr>Local Mode</vt:lpstr>
      <vt:lpstr>Private Cluster</vt:lpstr>
      <vt:lpstr>Amazon EC2</vt:lpstr>
      <vt:lpstr>Viewing Logs</vt:lpstr>
      <vt:lpstr>Community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Matei Zaharia</cp:lastModifiedBy>
  <cp:revision>260</cp:revision>
  <dcterms:modified xsi:type="dcterms:W3CDTF">2013-02-27T05:11:15Z</dcterms:modified>
</cp:coreProperties>
</file>