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5143500" type="screen16x9"/>
  <p:notesSz cx="6858000" cy="9144000"/>
  <p:embeddedFontLst>
    <p:embeddedFont>
      <p:font typeface="Maven Pro"/>
      <p:regular r:id="rId65"/>
      <p:bold r:id="rId66"/>
    </p:embeddedFont>
    <p:embeddedFont>
      <p:font typeface="Nunito"/>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2"/>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91f8d3a13a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91f8d3a13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1f8d3a13a_2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1f8d3a13a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91f8d3a13a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91f8d3a13a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91f8d3a13a_2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91f8d3a13a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1f8d3a13a_2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1f8d3a13a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91f8d3a13a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91f8d3a13a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91f8d3a13a_2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91f8d3a13a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1f8d3a13a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1f8d3a13a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1f8d3a13a_2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91f8d3a13a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91f8d3a13a_2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91f8d3a13a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014a450f9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9014a450f9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920af6c3c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920af6c3c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014a450f9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014a450f9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5e00a3c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5e00a3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05e00a3c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05e00a3c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91f8d3a13a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91f8d3a13a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91f8d3a13a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91f8d3a13a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05e00a3c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905e00a3c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905e00a3c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905e00a3c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1f8d3a1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91f8d3a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1f8d3a13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1f8d3a13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014a450f9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014a450f9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1f8d3a13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1f8d3a1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91f8d3a13a_2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91f8d3a13a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91f8d3a13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91f8d3a13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91f8d3a13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91f8d3a13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1f8d3a13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91f8d3a13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91f8d3a13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91f8d3a13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91f8d3a13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91f8d3a13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91f8d3a13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91f8d3a13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920af6c3c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920af6c3c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91f8d3a13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91f8d3a13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905e00a3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905e00a3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920af6c3c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920af6c3c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920af6c3c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920af6c3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920af6c3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920af6c3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1f8d3a13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1f8d3a13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91f8d3a13a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91f8d3a13a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1f8d3a13a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1f8d3a13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1f8d3a13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1f8d3a13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91f8d3a13a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91f8d3a13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9014a450f9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9014a450f9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91f8d3a13a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91f8d3a13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05e00a3c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05e00a3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91f8d3a13a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91f8d3a13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91f8d3a13a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91f8d3a13a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91f8d3a13a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91f8d3a13a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91f8d3a13a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91f8d3a13a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91f8d3a13a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91f8d3a13a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91f8d3a13a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91f8d3a13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91f8d3a13a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91f8d3a13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91f8d3a13a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91f8d3a13a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91f8d3a13a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91f8d3a13a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91f8d3a13a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91f8d3a13a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9014a450f9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9014a450f9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91f8d3a13a_2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91f8d3a13a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9014a450f9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9014a450f9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91f8d3a13a_2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91f8d3a13a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05e00a3c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05e00a3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905e00a3c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905e00a3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1f8d3a13a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1f8d3a13a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3366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TW"/>
              <a:t>以產品圖形為基的方法分析</a:t>
            </a:r>
            <a:endParaRPr/>
          </a:p>
          <a:p>
            <a:pPr marL="0" lvl="0" indent="0" algn="l" rtl="0">
              <a:spcBef>
                <a:spcPts val="0"/>
              </a:spcBef>
              <a:spcAft>
                <a:spcPts val="0"/>
              </a:spcAft>
              <a:buNone/>
            </a:pPr>
            <a:r>
              <a:rPr lang="zh-TW"/>
              <a:t>手機及相機功能之相關性研究</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講者：蔡鎮宇</a:t>
            </a:r>
            <a:endParaRPr/>
          </a:p>
          <a:p>
            <a:pPr marL="0" lvl="0" indent="0" algn="l" rtl="0">
              <a:spcBef>
                <a:spcPts val="0"/>
              </a:spcBef>
              <a:spcAft>
                <a:spcPts val="0"/>
              </a:spcAft>
              <a:buNone/>
            </a:pPr>
            <a:r>
              <a:rPr lang="zh-TW"/>
              <a:t>指導教授：侯文娟</a:t>
            </a:r>
            <a:endParaRPr/>
          </a:p>
          <a:p>
            <a:pPr marL="0" lvl="0" indent="0" algn="l" rtl="0">
              <a:spcBef>
                <a:spcPts val="0"/>
              </a:spcBef>
              <a:spcAft>
                <a:spcPts val="0"/>
              </a:spcAft>
              <a:buNone/>
            </a:pPr>
            <a:r>
              <a:rPr lang="zh-TW"/>
              <a:t>日期：2020.8.18</a:t>
            </a:r>
            <a:endParaRPr/>
          </a:p>
        </p:txBody>
      </p:sp>
      <p:sp>
        <p:nvSpPr>
          <p:cNvPr id="279" name="Google Shape;279;p1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Jieba 斷詞系統</a:t>
            </a:r>
            <a:endParaRPr/>
          </a:p>
        </p:txBody>
      </p:sp>
      <p:sp>
        <p:nvSpPr>
          <p:cNvPr id="341" name="Google Shape;341;p22"/>
          <p:cNvSpPr txBox="1">
            <a:spLocks noGrp="1"/>
          </p:cNvSpPr>
          <p:nvPr>
            <p:ph type="body" idx="1"/>
          </p:nvPr>
        </p:nvSpPr>
        <p:spPr>
          <a:xfrm>
            <a:off x="1303800" y="1597875"/>
            <a:ext cx="7030500" cy="29208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Jieba 的演算法是利用語料庫建立 Trie 字典樹，Trie 字典樹是由詞組和機率所構成</a:t>
            </a:r>
            <a:endParaRPr sz="1800"/>
          </a:p>
          <a:p>
            <a:pPr marL="457200" lvl="0" indent="-342900" algn="l" rtl="0">
              <a:lnSpc>
                <a:spcPct val="150000"/>
              </a:lnSpc>
              <a:spcBef>
                <a:spcPts val="0"/>
              </a:spcBef>
              <a:spcAft>
                <a:spcPts val="0"/>
              </a:spcAft>
              <a:buSzPts val="1800"/>
              <a:buChar char="●"/>
            </a:pPr>
            <a:r>
              <a:rPr lang="zh-TW" sz="1800"/>
              <a:t>Jieba 斷詞系統先將句子所有可能構成詞的情況形成一個有向無環圖，利用動態規劃的方式尋找機率最大的路徑，並以此作為斷詞的依據。</a:t>
            </a:r>
            <a:endParaRPr sz="1800"/>
          </a:p>
          <a:p>
            <a:pPr marL="457200" lvl="0" indent="-342900" algn="l" rtl="0">
              <a:lnSpc>
                <a:spcPct val="150000"/>
              </a:lnSpc>
              <a:spcBef>
                <a:spcPts val="0"/>
              </a:spcBef>
              <a:spcAft>
                <a:spcPts val="0"/>
              </a:spcAft>
              <a:buSzPts val="1800"/>
              <a:buChar char="●"/>
            </a:pPr>
            <a:r>
              <a:rPr lang="zh-TW" sz="1800"/>
              <a:t>若是出現不在語料庫中的詞組，則將這些詞組載入 HMM 模型，使用 Viterbi 演算法進行斷詞處理</a:t>
            </a:r>
            <a:endParaRPr sz="1800"/>
          </a:p>
        </p:txBody>
      </p:sp>
      <p:sp>
        <p:nvSpPr>
          <p:cNvPr id="342" name="Google Shape;342;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情感語意字典</a:t>
            </a:r>
            <a:endParaRPr/>
          </a:p>
        </p:txBody>
      </p:sp>
      <p:sp>
        <p:nvSpPr>
          <p:cNvPr id="348" name="Google Shape;348;p2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NTUSD</a:t>
            </a:r>
            <a:endParaRPr sz="1800"/>
          </a:p>
          <a:p>
            <a:pPr marL="457200" lvl="0" indent="-342900" algn="l" rtl="0">
              <a:lnSpc>
                <a:spcPct val="150000"/>
              </a:lnSpc>
              <a:spcBef>
                <a:spcPts val="0"/>
              </a:spcBef>
              <a:spcAft>
                <a:spcPts val="0"/>
              </a:spcAft>
              <a:buSzPts val="1800"/>
              <a:buChar char="●"/>
            </a:pPr>
            <a:r>
              <a:rPr lang="zh-TW" sz="1800"/>
              <a:t>ANTUSD</a:t>
            </a:r>
            <a:endParaRPr sz="1800"/>
          </a:p>
        </p:txBody>
      </p:sp>
      <p:sp>
        <p:nvSpPr>
          <p:cNvPr id="349" name="Google Shape;349;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NTUSD</a:t>
            </a:r>
            <a:endParaRPr/>
          </a:p>
        </p:txBody>
      </p:sp>
      <p:sp>
        <p:nvSpPr>
          <p:cNvPr id="355" name="Google Shape;355;p24"/>
          <p:cNvSpPr txBox="1">
            <a:spLocks noGrp="1"/>
          </p:cNvSpPr>
          <p:nvPr>
            <p:ph type="body" idx="1"/>
          </p:nvPr>
        </p:nvSpPr>
        <p:spPr>
          <a:xfrm>
            <a:off x="1303800" y="1597875"/>
            <a:ext cx="35268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由台灣大學所建立的情緒詞字典</a:t>
            </a:r>
            <a:endParaRPr sz="1800"/>
          </a:p>
          <a:p>
            <a:pPr marL="457200" lvl="0" indent="-342900" algn="l" rtl="0">
              <a:lnSpc>
                <a:spcPct val="150000"/>
              </a:lnSpc>
              <a:spcBef>
                <a:spcPts val="0"/>
              </a:spcBef>
              <a:spcAft>
                <a:spcPts val="0"/>
              </a:spcAft>
              <a:buSzPts val="1800"/>
              <a:buChar char="●"/>
            </a:pPr>
            <a:r>
              <a:rPr lang="zh-TW" sz="1800"/>
              <a:t>正向極性詞彙 2810 個</a:t>
            </a:r>
            <a:endParaRPr sz="1800"/>
          </a:p>
          <a:p>
            <a:pPr marL="457200" lvl="0" indent="-342900" algn="l" rtl="0">
              <a:lnSpc>
                <a:spcPct val="150000"/>
              </a:lnSpc>
              <a:spcBef>
                <a:spcPts val="0"/>
              </a:spcBef>
              <a:spcAft>
                <a:spcPts val="0"/>
              </a:spcAft>
              <a:buSzPts val="1800"/>
              <a:buChar char="●"/>
            </a:pPr>
            <a:r>
              <a:rPr lang="zh-TW" sz="1800"/>
              <a:t>負向極性詞彙 8276 個</a:t>
            </a:r>
            <a:endParaRPr sz="1800"/>
          </a:p>
        </p:txBody>
      </p:sp>
      <p:sp>
        <p:nvSpPr>
          <p:cNvPr id="356" name="Google Shape;356;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12</a:t>
            </a:fld>
            <a:endParaRPr/>
          </a:p>
        </p:txBody>
      </p:sp>
      <p:pic>
        <p:nvPicPr>
          <p:cNvPr id="357" name="Google Shape;357;p24"/>
          <p:cNvPicPr preferRelativeResize="0"/>
          <p:nvPr/>
        </p:nvPicPr>
        <p:blipFill>
          <a:blip r:embed="rId3">
            <a:alphaModFix/>
          </a:blip>
          <a:stretch>
            <a:fillRect/>
          </a:stretch>
        </p:blipFill>
        <p:spPr>
          <a:xfrm>
            <a:off x="4572001" y="682177"/>
            <a:ext cx="4427751" cy="40547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10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ANTUSD</a:t>
            </a:r>
            <a:endParaRPr/>
          </a:p>
        </p:txBody>
      </p:sp>
      <p:sp>
        <p:nvSpPr>
          <p:cNvPr id="363" name="Google Shape;363;p25"/>
          <p:cNvSpPr txBox="1">
            <a:spLocks noGrp="1"/>
          </p:cNvSpPr>
          <p:nvPr>
            <p:ph type="body" idx="1"/>
          </p:nvPr>
        </p:nvSpPr>
        <p:spPr>
          <a:xfrm>
            <a:off x="1303800" y="1622550"/>
            <a:ext cx="7147200" cy="2909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為上述 NTUSD 字典的進階版</a:t>
            </a:r>
            <a:endParaRPr sz="1800"/>
          </a:p>
          <a:p>
            <a:pPr marL="457200" lvl="0" indent="-342900" algn="l" rtl="0">
              <a:lnSpc>
                <a:spcPct val="150000"/>
              </a:lnSpc>
              <a:spcBef>
                <a:spcPts val="0"/>
              </a:spcBef>
              <a:spcAft>
                <a:spcPts val="0"/>
              </a:spcAft>
              <a:buSzPts val="1800"/>
              <a:buChar char="●"/>
            </a:pPr>
            <a:r>
              <a:rPr lang="zh-TW" sz="1800"/>
              <a:t>總共收集了 26021 個詞彙</a:t>
            </a:r>
            <a:endParaRPr sz="1800"/>
          </a:p>
          <a:p>
            <a:pPr marL="457200" lvl="0" indent="-342900" algn="l" rtl="0">
              <a:lnSpc>
                <a:spcPct val="150000"/>
              </a:lnSpc>
              <a:spcBef>
                <a:spcPts val="0"/>
              </a:spcBef>
              <a:spcAft>
                <a:spcPts val="0"/>
              </a:spcAft>
              <a:buSzPts val="1800"/>
              <a:buChar char="●"/>
            </a:pPr>
            <a:r>
              <a:rPr lang="zh-TW" sz="1800"/>
              <a:t>目前詞彙仍隨著研究持續增加中</a:t>
            </a:r>
            <a:endParaRPr sz="1800"/>
          </a:p>
        </p:txBody>
      </p:sp>
      <p:sp>
        <p:nvSpPr>
          <p:cNvPr id="364" name="Google Shape;364;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13</a:t>
            </a:fld>
            <a:endParaRPr/>
          </a:p>
        </p:txBody>
      </p:sp>
      <p:pic>
        <p:nvPicPr>
          <p:cNvPr id="365" name="Google Shape;365;p25"/>
          <p:cNvPicPr preferRelativeResize="0"/>
          <p:nvPr/>
        </p:nvPicPr>
        <p:blipFill>
          <a:blip r:embed="rId3">
            <a:alphaModFix/>
          </a:blip>
          <a:stretch>
            <a:fillRect/>
          </a:stretch>
        </p:blipFill>
        <p:spPr>
          <a:xfrm>
            <a:off x="1600000" y="2890265"/>
            <a:ext cx="6851050" cy="16413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PageRank 演算法</a:t>
            </a:r>
            <a:endParaRPr/>
          </a:p>
        </p:txBody>
      </p:sp>
      <p:sp>
        <p:nvSpPr>
          <p:cNvPr id="371" name="Google Shape;371;p26"/>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一種透過客觀的方式對網頁進行排名的方法</a:t>
            </a:r>
            <a:endParaRPr sz="1800"/>
          </a:p>
          <a:p>
            <a:pPr marL="457200" lvl="0" indent="-342900" algn="l" rtl="0">
              <a:lnSpc>
                <a:spcPct val="150000"/>
              </a:lnSpc>
              <a:spcBef>
                <a:spcPts val="0"/>
              </a:spcBef>
              <a:spcAft>
                <a:spcPts val="0"/>
              </a:spcAft>
              <a:buSzPts val="1800"/>
              <a:buChar char="●"/>
            </a:pPr>
            <a:r>
              <a:rPr lang="zh-TW" sz="1800"/>
              <a:t>每個頁面的 PageRank 是以所有連向它的頁面的重要性來做決定</a:t>
            </a:r>
            <a:endParaRPr sz="1800"/>
          </a:p>
          <a:p>
            <a:pPr marL="457200" lvl="0" indent="-342900" algn="l" rtl="0">
              <a:lnSpc>
                <a:spcPct val="150000"/>
              </a:lnSpc>
              <a:spcBef>
                <a:spcPts val="0"/>
              </a:spcBef>
              <a:spcAft>
                <a:spcPts val="0"/>
              </a:spcAft>
              <a:buSzPts val="1800"/>
              <a:buChar char="●"/>
            </a:pPr>
            <a:r>
              <a:rPr lang="zh-TW" sz="1800"/>
              <a:t>一個有較多連入的頁面會有較高的 PageRank</a:t>
            </a:r>
            <a:endParaRPr sz="1800"/>
          </a:p>
          <a:p>
            <a:pPr marL="0" lvl="0" indent="0" algn="l" rtl="0">
              <a:lnSpc>
                <a:spcPct val="150000"/>
              </a:lnSpc>
              <a:spcBef>
                <a:spcPts val="1600"/>
              </a:spcBef>
              <a:spcAft>
                <a:spcPts val="1600"/>
              </a:spcAft>
              <a:buNone/>
            </a:pPr>
            <a:endParaRPr sz="1800"/>
          </a:p>
        </p:txBody>
      </p:sp>
      <p:sp>
        <p:nvSpPr>
          <p:cNvPr id="372" name="Google Shape;372;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PageRank 演算法</a:t>
            </a:r>
            <a:endParaRPr/>
          </a:p>
          <a:p>
            <a:pPr marL="0" lvl="0" indent="0" algn="l" rtl="0">
              <a:spcBef>
                <a:spcPts val="0"/>
              </a:spcBef>
              <a:spcAft>
                <a:spcPts val="0"/>
              </a:spcAft>
              <a:buNone/>
            </a:pPr>
            <a:endParaRPr/>
          </a:p>
        </p:txBody>
      </p:sp>
      <p:sp>
        <p:nvSpPr>
          <p:cNvPr id="378" name="Google Shape;378;p2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sz="1800"/>
              <a:t>假設有四個網頁，B、C、D 均只有一個連結連入 A，則 A 的 PR (PageRank) 則會是 B、C、D 的 PR 總和。</a:t>
            </a:r>
            <a:endParaRPr sz="1800"/>
          </a:p>
        </p:txBody>
      </p:sp>
      <p:pic>
        <p:nvPicPr>
          <p:cNvPr id="379" name="Google Shape;379;p27"/>
          <p:cNvPicPr preferRelativeResize="0"/>
          <p:nvPr/>
        </p:nvPicPr>
        <p:blipFill>
          <a:blip r:embed="rId3">
            <a:alphaModFix/>
          </a:blip>
          <a:stretch>
            <a:fillRect/>
          </a:stretch>
        </p:blipFill>
        <p:spPr>
          <a:xfrm>
            <a:off x="2054025" y="2937000"/>
            <a:ext cx="5257800" cy="647700"/>
          </a:xfrm>
          <a:prstGeom prst="rect">
            <a:avLst/>
          </a:prstGeom>
          <a:noFill/>
          <a:ln>
            <a:noFill/>
          </a:ln>
        </p:spPr>
      </p:pic>
      <p:sp>
        <p:nvSpPr>
          <p:cNvPr id="380" name="Google Shape;380;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PageRank 演算法</a:t>
            </a:r>
            <a:endParaRPr/>
          </a:p>
        </p:txBody>
      </p:sp>
      <p:sp>
        <p:nvSpPr>
          <p:cNvPr id="386" name="Google Shape;386;p28"/>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highlight>
                  <a:srgbClr val="FFFFFF"/>
                </a:highlight>
              </a:rPr>
              <a:t>繼續假設 B 也有連結到 C，並且 D 也有連結到包括A的3個頁面，此時 B 的對外連結數為 2，C 的對外連結數為 1，D 的對外連結數為 3。</a:t>
            </a:r>
            <a:endParaRPr sz="1800"/>
          </a:p>
        </p:txBody>
      </p:sp>
      <p:pic>
        <p:nvPicPr>
          <p:cNvPr id="387" name="Google Shape;387;p28"/>
          <p:cNvPicPr preferRelativeResize="0"/>
          <p:nvPr/>
        </p:nvPicPr>
        <p:blipFill>
          <a:blip r:embed="rId3">
            <a:alphaModFix/>
          </a:blip>
          <a:stretch>
            <a:fillRect/>
          </a:stretch>
        </p:blipFill>
        <p:spPr>
          <a:xfrm>
            <a:off x="1885950" y="3141000"/>
            <a:ext cx="5372100" cy="1390650"/>
          </a:xfrm>
          <a:prstGeom prst="rect">
            <a:avLst/>
          </a:prstGeom>
          <a:noFill/>
          <a:ln>
            <a:noFill/>
          </a:ln>
        </p:spPr>
      </p:pic>
      <p:sp>
        <p:nvSpPr>
          <p:cNvPr id="388" name="Google Shape;388;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PageRank 演算法</a:t>
            </a:r>
            <a:endParaRPr/>
          </a:p>
          <a:p>
            <a:pPr marL="0" lvl="0" indent="0" algn="l" rtl="0">
              <a:spcBef>
                <a:spcPts val="0"/>
              </a:spcBef>
              <a:spcAft>
                <a:spcPts val="0"/>
              </a:spcAft>
              <a:buNone/>
            </a:pPr>
            <a:endParaRPr/>
          </a:p>
        </p:txBody>
      </p:sp>
      <p:sp>
        <p:nvSpPr>
          <p:cNvPr id="394" name="Google Shape;394;p29"/>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zh-TW" sz="1800">
                <a:solidFill>
                  <a:srgbClr val="000000"/>
                </a:solidFill>
              </a:rPr>
              <a:t>避免出現 PR 為 0 的頁面，PageRank 演算法引入阻尼係數</a:t>
            </a:r>
            <a:r>
              <a:rPr lang="zh-TW" sz="1800" i="1">
                <a:solidFill>
                  <a:srgbClr val="000000"/>
                </a:solidFill>
              </a:rPr>
              <a:t>d</a:t>
            </a:r>
            <a:r>
              <a:rPr lang="zh-TW" sz="1800">
                <a:solidFill>
                  <a:srgbClr val="000000"/>
                </a:solidFill>
              </a:rPr>
              <a:t>(damping factor)，通常將 </a:t>
            </a:r>
            <a:r>
              <a:rPr lang="zh-TW" sz="1800" i="1">
                <a:solidFill>
                  <a:srgbClr val="000000"/>
                </a:solidFill>
              </a:rPr>
              <a:t>d </a:t>
            </a:r>
            <a:r>
              <a:rPr lang="zh-TW" sz="1800">
                <a:solidFill>
                  <a:srgbClr val="000000"/>
                </a:solidFill>
              </a:rPr>
              <a:t>設為0.85</a:t>
            </a:r>
            <a:endParaRPr sz="1800"/>
          </a:p>
        </p:txBody>
      </p:sp>
      <p:pic>
        <p:nvPicPr>
          <p:cNvPr id="395" name="Google Shape;395;p29"/>
          <p:cNvPicPr preferRelativeResize="0"/>
          <p:nvPr/>
        </p:nvPicPr>
        <p:blipFill>
          <a:blip r:embed="rId3">
            <a:alphaModFix/>
          </a:blip>
          <a:stretch>
            <a:fillRect/>
          </a:stretch>
        </p:blipFill>
        <p:spPr>
          <a:xfrm>
            <a:off x="1562100" y="2836175"/>
            <a:ext cx="6019800" cy="1562100"/>
          </a:xfrm>
          <a:prstGeom prst="rect">
            <a:avLst/>
          </a:prstGeom>
          <a:noFill/>
          <a:ln>
            <a:noFill/>
          </a:ln>
        </p:spPr>
      </p:pic>
      <p:sp>
        <p:nvSpPr>
          <p:cNvPr id="396" name="Google Shape;396;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產品推薦相關研究</a:t>
            </a:r>
            <a:endParaRPr/>
          </a:p>
        </p:txBody>
      </p:sp>
      <p:sp>
        <p:nvSpPr>
          <p:cNvPr id="402" name="Google Shape;402;p3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highlight>
                  <a:srgbClr val="FFFFFF"/>
                </a:highlight>
              </a:rPr>
              <a:t>Decker 和 Trusov 提出一個統整網路上的消費者評論的方法，這個方法可以用來推斷消費者對產品的滿意程度是否會因為品牌或是產品功能而有所不同。</a:t>
            </a:r>
            <a:endParaRPr sz="1800">
              <a:highlight>
                <a:srgbClr val="FFFFFF"/>
              </a:highlight>
            </a:endParaRPr>
          </a:p>
          <a:p>
            <a:pPr marL="457200" lvl="0" indent="-342900" algn="l" rtl="0">
              <a:lnSpc>
                <a:spcPct val="150000"/>
              </a:lnSpc>
              <a:spcBef>
                <a:spcPts val="0"/>
              </a:spcBef>
              <a:spcAft>
                <a:spcPts val="0"/>
              </a:spcAft>
              <a:buSzPts val="1800"/>
              <a:buChar char="●"/>
            </a:pPr>
            <a:r>
              <a:rPr lang="zh-TW" sz="1800">
                <a:highlight>
                  <a:srgbClr val="FFFFFF"/>
                </a:highlight>
              </a:rPr>
              <a:t>Miao等人發現，消費者評論可以使一些潛在的消費者購買未使用過的產品品牌，Miao等人觀察到，消費者在發佈評論時可能會涉及不同的面向，因此他們在不同面向中設定關鍵詞，使關鍵詞代表各種不同面向。透過獲取各面向之間的評論，藉此分類消費者可能會對哪些產品面向感興趣</a:t>
            </a:r>
            <a:endParaRPr sz="1800">
              <a:solidFill>
                <a:srgbClr val="000000"/>
              </a:solidFill>
              <a:highlight>
                <a:srgbClr val="FFFFFF"/>
              </a:highlight>
              <a:latin typeface="DFKai-SB"/>
              <a:ea typeface="DFKai-SB"/>
              <a:cs typeface="DFKai-SB"/>
              <a:sym typeface="DFKai-SB"/>
            </a:endParaRPr>
          </a:p>
        </p:txBody>
      </p:sp>
      <p:sp>
        <p:nvSpPr>
          <p:cNvPr id="403" name="Google Shape;403;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產品推薦相關研究</a:t>
            </a:r>
            <a:endParaRPr/>
          </a:p>
        </p:txBody>
      </p:sp>
      <p:sp>
        <p:nvSpPr>
          <p:cNvPr id="409" name="Google Shape;409;p31"/>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1000"/>
              </a:spcBef>
              <a:spcAft>
                <a:spcPts val="0"/>
              </a:spcAft>
              <a:buSzPts val="1800"/>
              <a:buChar char="●"/>
            </a:pPr>
            <a:r>
              <a:rPr lang="zh-TW" sz="1800"/>
              <a:t>Netzer使用CRF方法針對網路評論獲取產品名稱及產品功能，比較兩個不同產品之間的優劣。</a:t>
            </a:r>
            <a:endParaRPr sz="1800"/>
          </a:p>
          <a:p>
            <a:pPr marL="457200" lvl="0" indent="-342900" algn="l" rtl="0">
              <a:lnSpc>
                <a:spcPct val="150000"/>
              </a:lnSpc>
              <a:spcBef>
                <a:spcPts val="0"/>
              </a:spcBef>
              <a:spcAft>
                <a:spcPts val="0"/>
              </a:spcAft>
              <a:buSzPts val="1800"/>
              <a:buChar char="●"/>
            </a:pPr>
            <a:r>
              <a:rPr lang="zh-TW" sz="1800"/>
              <a:t>Li等人提出圖論的方法比較產品之間的好壞，方法是透過網路評論以及論壇上問與答的方式取得比較句子，接著分析這些比較句定義圖中每個產品的權重。</a:t>
            </a:r>
            <a:endParaRPr sz="1800"/>
          </a:p>
        </p:txBody>
      </p:sp>
      <p:sp>
        <p:nvSpPr>
          <p:cNvPr id="410" name="Google Shape;410;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OUTLINE</a:t>
            </a:r>
            <a:endParaRPr/>
          </a:p>
          <a:p>
            <a:pPr marL="0" lvl="0" indent="0" algn="l" rtl="0">
              <a:spcBef>
                <a:spcPts val="0"/>
              </a:spcBef>
              <a:spcAft>
                <a:spcPts val="0"/>
              </a:spcAft>
              <a:buNone/>
            </a:pPr>
            <a:endParaRPr/>
          </a:p>
        </p:txBody>
      </p:sp>
      <p:sp>
        <p:nvSpPr>
          <p:cNvPr id="285" name="Google Shape;285;p14"/>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dirty="0"/>
              <a:t>緒論</a:t>
            </a:r>
            <a:endParaRPr sz="1800" dirty="0"/>
          </a:p>
          <a:p>
            <a:pPr marL="457200" lvl="0" indent="-342900" algn="l" rtl="0">
              <a:lnSpc>
                <a:spcPct val="150000"/>
              </a:lnSpc>
              <a:spcBef>
                <a:spcPts val="0"/>
              </a:spcBef>
              <a:spcAft>
                <a:spcPts val="0"/>
              </a:spcAft>
              <a:buSzPts val="1800"/>
              <a:buChar char="●"/>
            </a:pPr>
            <a:r>
              <a:rPr lang="zh-TW" sz="1800" dirty="0"/>
              <a:t>相關文獻探討</a:t>
            </a:r>
            <a:endParaRPr sz="1800" dirty="0"/>
          </a:p>
          <a:p>
            <a:pPr marL="457200" lvl="0" indent="-342900" algn="l" rtl="0">
              <a:lnSpc>
                <a:spcPct val="150000"/>
              </a:lnSpc>
              <a:spcBef>
                <a:spcPts val="0"/>
              </a:spcBef>
              <a:spcAft>
                <a:spcPts val="0"/>
              </a:spcAft>
              <a:buSzPts val="1800"/>
              <a:buChar char="●"/>
            </a:pPr>
            <a:r>
              <a:rPr lang="zh-TW" sz="1800" dirty="0"/>
              <a:t>研究方法與步驟</a:t>
            </a:r>
            <a:endParaRPr sz="1800" dirty="0"/>
          </a:p>
          <a:p>
            <a:pPr marL="457200" lvl="0" indent="-342900" algn="l" rtl="0">
              <a:lnSpc>
                <a:spcPct val="150000"/>
              </a:lnSpc>
              <a:spcBef>
                <a:spcPts val="0"/>
              </a:spcBef>
              <a:spcAft>
                <a:spcPts val="0"/>
              </a:spcAft>
              <a:buSzPts val="1800"/>
              <a:buChar char="●"/>
            </a:pPr>
            <a:r>
              <a:rPr lang="zh-TW" sz="1800" dirty="0"/>
              <a:t>實驗結果及分析</a:t>
            </a:r>
            <a:endParaRPr sz="1800" dirty="0"/>
          </a:p>
          <a:p>
            <a:pPr marL="457200" lvl="0" indent="-342900" algn="l" rtl="0">
              <a:lnSpc>
                <a:spcPct val="150000"/>
              </a:lnSpc>
              <a:spcBef>
                <a:spcPts val="0"/>
              </a:spcBef>
              <a:spcAft>
                <a:spcPts val="0"/>
              </a:spcAft>
              <a:buSzPts val="1800"/>
              <a:buChar char="●"/>
            </a:pPr>
            <a:r>
              <a:rPr lang="zh-TW" sz="1800" dirty="0"/>
              <a:t>結論和未來展望</a:t>
            </a:r>
            <a:endParaRPr sz="1800" dirty="0"/>
          </a:p>
        </p:txBody>
      </p:sp>
      <p:sp>
        <p:nvSpPr>
          <p:cNvPr id="286" name="Google Shape;286;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產品推薦相關研究</a:t>
            </a:r>
            <a:endParaRPr/>
          </a:p>
          <a:p>
            <a:pPr marL="0" lvl="0" indent="0" algn="l" rtl="0">
              <a:spcBef>
                <a:spcPts val="0"/>
              </a:spcBef>
              <a:spcAft>
                <a:spcPts val="0"/>
              </a:spcAft>
              <a:buNone/>
            </a:pPr>
            <a:endParaRPr/>
          </a:p>
        </p:txBody>
      </p:sp>
      <p:sp>
        <p:nvSpPr>
          <p:cNvPr id="416" name="Google Shape;416;p32"/>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highlight>
                  <a:schemeClr val="lt1"/>
                </a:highlight>
              </a:rPr>
              <a:t>Zhang等人使用網路中的比較句子建立產品之間的網路比較圖，這些圖包含單邊連通圖(single-link graph)、雙向連通圖(dichotomic-link graph)、以及多邊連通圖(multi-link graph)，此外也使用不同的迴歸模型分析影響產品排名的因素</a:t>
            </a:r>
            <a:endParaRPr/>
          </a:p>
        </p:txBody>
      </p:sp>
      <p:sp>
        <p:nvSpPr>
          <p:cNvPr id="417" name="Google Shape;417;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研究方法與步驟</a:t>
            </a:r>
            <a:endParaRPr/>
          </a:p>
        </p:txBody>
      </p:sp>
      <p:sp>
        <p:nvSpPr>
          <p:cNvPr id="423" name="Google Shape;423;p3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研究方法流程圖</a:t>
            </a:r>
            <a:endParaRPr sz="1800"/>
          </a:p>
          <a:p>
            <a:pPr marL="457200" lvl="0" indent="-342900" algn="l" rtl="0">
              <a:lnSpc>
                <a:spcPct val="150000"/>
              </a:lnSpc>
              <a:spcBef>
                <a:spcPts val="0"/>
              </a:spcBef>
              <a:spcAft>
                <a:spcPts val="0"/>
              </a:spcAft>
              <a:buSzPts val="1800"/>
              <a:buChar char="●"/>
            </a:pPr>
            <a:r>
              <a:rPr lang="zh-TW" sz="1800"/>
              <a:t>研究資料</a:t>
            </a:r>
            <a:endParaRPr sz="1800"/>
          </a:p>
          <a:p>
            <a:pPr marL="457200" lvl="0" indent="-342900" algn="l" rtl="0">
              <a:lnSpc>
                <a:spcPct val="150000"/>
              </a:lnSpc>
              <a:spcBef>
                <a:spcPts val="0"/>
              </a:spcBef>
              <a:spcAft>
                <a:spcPts val="0"/>
              </a:spcAft>
              <a:buSzPts val="1800"/>
              <a:buChar char="●"/>
            </a:pPr>
            <a:r>
              <a:rPr lang="zh-TW" sz="1800"/>
              <a:t>文章斷詞與詞性標記</a:t>
            </a:r>
            <a:endParaRPr sz="1800"/>
          </a:p>
          <a:p>
            <a:pPr marL="457200" lvl="0" indent="-342900" algn="l" rtl="0">
              <a:lnSpc>
                <a:spcPct val="150000"/>
              </a:lnSpc>
              <a:spcBef>
                <a:spcPts val="0"/>
              </a:spcBef>
              <a:spcAft>
                <a:spcPts val="0"/>
              </a:spcAft>
              <a:buSzPts val="1800"/>
              <a:buChar char="●"/>
            </a:pPr>
            <a:r>
              <a:rPr lang="zh-TW" sz="1800"/>
              <a:t>擴充情感字典語料庫</a:t>
            </a:r>
            <a:endParaRPr sz="1800"/>
          </a:p>
          <a:p>
            <a:pPr marL="457200" lvl="0" indent="-342900" algn="l" rtl="0">
              <a:lnSpc>
                <a:spcPct val="150000"/>
              </a:lnSpc>
              <a:spcBef>
                <a:spcPts val="0"/>
              </a:spcBef>
              <a:spcAft>
                <a:spcPts val="0"/>
              </a:spcAft>
              <a:buSzPts val="1800"/>
              <a:buChar char="●"/>
            </a:pPr>
            <a:r>
              <a:rPr lang="zh-TW" sz="1800"/>
              <a:t>建立加權有向圖</a:t>
            </a:r>
            <a:endParaRPr sz="1800"/>
          </a:p>
          <a:p>
            <a:pPr marL="457200" lvl="0" indent="-342900" algn="l" rtl="0">
              <a:lnSpc>
                <a:spcPct val="150000"/>
              </a:lnSpc>
              <a:spcBef>
                <a:spcPts val="0"/>
              </a:spcBef>
              <a:spcAft>
                <a:spcPts val="0"/>
              </a:spcAft>
              <a:buSzPts val="1800"/>
              <a:buChar char="●"/>
            </a:pPr>
            <a:r>
              <a:rPr lang="zh-TW" sz="1800"/>
              <a:t>排名分數計算</a:t>
            </a:r>
            <a:endParaRPr sz="1800"/>
          </a:p>
        </p:txBody>
      </p:sp>
      <p:sp>
        <p:nvSpPr>
          <p:cNvPr id="424" name="Google Shape;424;p3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研究方法流程圖</a:t>
            </a:r>
            <a:endParaRPr/>
          </a:p>
        </p:txBody>
      </p:sp>
      <p:sp>
        <p:nvSpPr>
          <p:cNvPr id="430" name="Google Shape;430;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431" name="Google Shape;431;p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22</a:t>
            </a:fld>
            <a:endParaRPr/>
          </a:p>
        </p:txBody>
      </p:sp>
      <p:pic>
        <p:nvPicPr>
          <p:cNvPr id="432" name="Google Shape;432;p34"/>
          <p:cNvPicPr preferRelativeResize="0"/>
          <p:nvPr/>
        </p:nvPicPr>
        <p:blipFill>
          <a:blip r:embed="rId3">
            <a:alphaModFix/>
          </a:blip>
          <a:stretch>
            <a:fillRect/>
          </a:stretch>
        </p:blipFill>
        <p:spPr>
          <a:xfrm>
            <a:off x="1303800" y="1597875"/>
            <a:ext cx="5946423" cy="3487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實驗資料</a:t>
            </a:r>
            <a:endParaRPr/>
          </a:p>
        </p:txBody>
      </p:sp>
      <p:sp>
        <p:nvSpPr>
          <p:cNvPr id="438" name="Google Shape;438;p35"/>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本實驗以各大知名品牌手機作為實驗對象，資料來自於批踢踢實驗坊Mobile看板文章</a:t>
            </a:r>
            <a:endParaRPr sz="1800"/>
          </a:p>
          <a:p>
            <a:pPr marL="457200" lvl="0" indent="-342900" algn="l" rtl="0">
              <a:lnSpc>
                <a:spcPct val="150000"/>
              </a:lnSpc>
              <a:spcBef>
                <a:spcPts val="0"/>
              </a:spcBef>
              <a:spcAft>
                <a:spcPts val="0"/>
              </a:spcAft>
              <a:buSzPts val="1800"/>
              <a:buChar char="●"/>
            </a:pPr>
            <a:r>
              <a:rPr lang="zh-TW" sz="1800"/>
              <a:t>選用的品牌分別為：APPLE、GOOGLE、HTC、LG、小米、NOKIA、OPPO、SAMSUNG、HUAWEI、SONY、ASUS</a:t>
            </a:r>
            <a:endParaRPr sz="1800"/>
          </a:p>
          <a:p>
            <a:pPr marL="457200" lvl="0" indent="-342900" algn="l" rtl="0">
              <a:lnSpc>
                <a:spcPct val="150000"/>
              </a:lnSpc>
              <a:spcBef>
                <a:spcPts val="0"/>
              </a:spcBef>
              <a:spcAft>
                <a:spcPts val="0"/>
              </a:spcAft>
              <a:buSzPts val="1800"/>
              <a:buChar char="●"/>
            </a:pPr>
            <a:r>
              <a:rPr lang="zh-TW" sz="1800"/>
              <a:t>語料選擇的依據：</a:t>
            </a:r>
            <a:endParaRPr sz="1800"/>
          </a:p>
          <a:p>
            <a:pPr marL="914400" lvl="0" indent="-330200" algn="l" rtl="0">
              <a:lnSpc>
                <a:spcPct val="115000"/>
              </a:lnSpc>
              <a:spcBef>
                <a:spcPts val="0"/>
              </a:spcBef>
              <a:spcAft>
                <a:spcPts val="0"/>
              </a:spcAft>
              <a:buSzPts val="1600"/>
              <a:buAutoNum type="arabicPeriod"/>
            </a:pPr>
            <a:r>
              <a:rPr lang="zh-TW" sz="1600"/>
              <a:t>分類為 [問題] 或 [問機]</a:t>
            </a:r>
            <a:endParaRPr sz="1600"/>
          </a:p>
          <a:p>
            <a:pPr marL="914400" lvl="0" indent="-330200" algn="l" rtl="0">
              <a:lnSpc>
                <a:spcPct val="115000"/>
              </a:lnSpc>
              <a:spcBef>
                <a:spcPts val="0"/>
              </a:spcBef>
              <a:spcAft>
                <a:spcPts val="0"/>
              </a:spcAft>
              <a:buSzPts val="1600"/>
              <a:buAutoNum type="arabicPeriod"/>
            </a:pPr>
            <a:r>
              <a:rPr lang="zh-TW" sz="1600"/>
              <a:t>且文章標題與手機相關之文章推文</a:t>
            </a:r>
            <a:endParaRPr sz="1600"/>
          </a:p>
          <a:p>
            <a:pPr marL="914400" lvl="0" indent="-330200" algn="l" rtl="0">
              <a:lnSpc>
                <a:spcPct val="115000"/>
              </a:lnSpc>
              <a:spcBef>
                <a:spcPts val="0"/>
              </a:spcBef>
              <a:spcAft>
                <a:spcPts val="0"/>
              </a:spcAft>
              <a:buSzPts val="1600"/>
              <a:buAutoNum type="arabicPeriod"/>
            </a:pPr>
            <a:r>
              <a:rPr lang="zh-TW" sz="1600"/>
              <a:t>推文數超過50則</a:t>
            </a:r>
            <a:endParaRPr sz="1600"/>
          </a:p>
          <a:p>
            <a:pPr marL="0" lvl="0" indent="0" algn="l" rtl="0">
              <a:lnSpc>
                <a:spcPct val="150000"/>
              </a:lnSpc>
              <a:spcBef>
                <a:spcPts val="1600"/>
              </a:spcBef>
              <a:spcAft>
                <a:spcPts val="1600"/>
              </a:spcAft>
              <a:buNone/>
            </a:pPr>
            <a:endParaRPr sz="1800"/>
          </a:p>
        </p:txBody>
      </p:sp>
      <p:sp>
        <p:nvSpPr>
          <p:cNvPr id="439" name="Google Shape;439;p3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實驗資料</a:t>
            </a:r>
            <a:endParaRPr/>
          </a:p>
          <a:p>
            <a:pPr marL="0" lvl="0" indent="0" algn="l" rtl="0">
              <a:spcBef>
                <a:spcPts val="0"/>
              </a:spcBef>
              <a:spcAft>
                <a:spcPts val="0"/>
              </a:spcAft>
              <a:buNone/>
            </a:pPr>
            <a:endParaRPr/>
          </a:p>
        </p:txBody>
      </p:sp>
      <p:sp>
        <p:nvSpPr>
          <p:cNvPr id="445" name="Google Shape;445;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46" name="Google Shape;446;p36"/>
          <p:cNvPicPr preferRelativeResize="0"/>
          <p:nvPr/>
        </p:nvPicPr>
        <p:blipFill>
          <a:blip r:embed="rId3">
            <a:alphaModFix/>
          </a:blip>
          <a:stretch>
            <a:fillRect/>
          </a:stretch>
        </p:blipFill>
        <p:spPr>
          <a:xfrm>
            <a:off x="1303800" y="1597875"/>
            <a:ext cx="5795237" cy="2933775"/>
          </a:xfrm>
          <a:prstGeom prst="rect">
            <a:avLst/>
          </a:prstGeom>
          <a:noFill/>
          <a:ln>
            <a:noFill/>
          </a:ln>
        </p:spPr>
      </p:pic>
      <p:sp>
        <p:nvSpPr>
          <p:cNvPr id="447" name="Google Shape;447;p36"/>
          <p:cNvSpPr/>
          <p:nvPr/>
        </p:nvSpPr>
        <p:spPr>
          <a:xfrm>
            <a:off x="3691226" y="1946475"/>
            <a:ext cx="1966500" cy="151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3691225" y="3531000"/>
            <a:ext cx="2259000" cy="151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3691225" y="3905275"/>
            <a:ext cx="1896000" cy="151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實驗資料</a:t>
            </a:r>
            <a:endParaRPr/>
          </a:p>
        </p:txBody>
      </p:sp>
      <p:sp>
        <p:nvSpPr>
          <p:cNvPr id="456" name="Google Shape;456;p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57" name="Google Shape;457;p37"/>
          <p:cNvPicPr preferRelativeResize="0"/>
          <p:nvPr/>
        </p:nvPicPr>
        <p:blipFill>
          <a:blip r:embed="rId3">
            <a:alphaModFix/>
          </a:blip>
          <a:stretch>
            <a:fillRect/>
          </a:stretch>
        </p:blipFill>
        <p:spPr>
          <a:xfrm>
            <a:off x="1303801" y="1597875"/>
            <a:ext cx="5711810" cy="2933774"/>
          </a:xfrm>
          <a:prstGeom prst="rect">
            <a:avLst/>
          </a:prstGeom>
          <a:noFill/>
          <a:ln>
            <a:noFill/>
          </a:ln>
        </p:spPr>
      </p:pic>
      <p:sp>
        <p:nvSpPr>
          <p:cNvPr id="458" name="Google Shape;458;p37"/>
          <p:cNvSpPr/>
          <p:nvPr/>
        </p:nvSpPr>
        <p:spPr>
          <a:xfrm>
            <a:off x="1492649" y="4145075"/>
            <a:ext cx="4397100" cy="252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實驗資料</a:t>
            </a:r>
            <a:endParaRPr/>
          </a:p>
        </p:txBody>
      </p:sp>
      <p:sp>
        <p:nvSpPr>
          <p:cNvPr id="465" name="Google Shape;465;p38"/>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語料庫分為四大類：</a:t>
            </a:r>
            <a:endParaRPr sz="1800"/>
          </a:p>
          <a:p>
            <a:pPr marL="914400" lvl="0" indent="-330200" algn="l" rtl="0">
              <a:lnSpc>
                <a:spcPct val="150000"/>
              </a:lnSpc>
              <a:spcBef>
                <a:spcPts val="0"/>
              </a:spcBef>
              <a:spcAft>
                <a:spcPts val="0"/>
              </a:spcAft>
              <a:buSzPts val="1600"/>
              <a:buAutoNum type="arabicPeriod"/>
            </a:pPr>
            <a:r>
              <a:rPr lang="zh-TW" sz="1600"/>
              <a:t>文章標題少於 2 個手機品牌，不含相機功能</a:t>
            </a:r>
            <a:endParaRPr sz="1600"/>
          </a:p>
          <a:p>
            <a:pPr marL="914400" lvl="0" indent="-330200" algn="l" rtl="0">
              <a:lnSpc>
                <a:spcPct val="150000"/>
              </a:lnSpc>
              <a:spcBef>
                <a:spcPts val="0"/>
              </a:spcBef>
              <a:spcAft>
                <a:spcPts val="0"/>
              </a:spcAft>
              <a:buSzPts val="1600"/>
              <a:buAutoNum type="arabicPeriod"/>
            </a:pPr>
            <a:r>
              <a:rPr lang="zh-TW" sz="1600"/>
              <a:t>文章標題大於等於 2 個手機品牌，不含相機功能</a:t>
            </a:r>
            <a:endParaRPr sz="1600"/>
          </a:p>
          <a:p>
            <a:pPr marL="914400" lvl="0" indent="-330200" algn="l" rtl="0">
              <a:lnSpc>
                <a:spcPct val="150000"/>
              </a:lnSpc>
              <a:spcBef>
                <a:spcPts val="0"/>
              </a:spcBef>
              <a:spcAft>
                <a:spcPts val="0"/>
              </a:spcAft>
              <a:buSzPts val="1600"/>
              <a:buAutoNum type="arabicPeriod"/>
            </a:pPr>
            <a:r>
              <a:rPr lang="zh-TW" sz="1600"/>
              <a:t>文章標題少於 2 個手機品牌，含相機功能</a:t>
            </a:r>
            <a:endParaRPr sz="1600"/>
          </a:p>
          <a:p>
            <a:pPr marL="914400" lvl="0" indent="-330200" algn="l" rtl="0">
              <a:lnSpc>
                <a:spcPct val="150000"/>
              </a:lnSpc>
              <a:spcBef>
                <a:spcPts val="0"/>
              </a:spcBef>
              <a:spcAft>
                <a:spcPts val="0"/>
              </a:spcAft>
              <a:buSzPts val="1600"/>
              <a:buAutoNum type="arabicPeriod"/>
            </a:pPr>
            <a:r>
              <a:rPr lang="zh-TW" sz="1600"/>
              <a:t>文章標題大於等於 2 個手機品牌，含相機功能</a:t>
            </a:r>
            <a:endParaRPr sz="1600"/>
          </a:p>
          <a:p>
            <a:pPr marL="457200" lvl="0" indent="-342900" algn="l" rtl="0">
              <a:lnSpc>
                <a:spcPct val="150000"/>
              </a:lnSpc>
              <a:spcBef>
                <a:spcPts val="0"/>
              </a:spcBef>
              <a:spcAft>
                <a:spcPts val="0"/>
              </a:spcAft>
              <a:buSzPts val="1800"/>
              <a:buChar char="●"/>
            </a:pPr>
            <a:r>
              <a:rPr lang="zh-TW" sz="1800"/>
              <a:t>相機相關詞：相機、相片、拍照、拍攝、照片、照相、實拍、夜拍、攝影、錄影、鏡頭、自拍</a:t>
            </a:r>
            <a:endParaRPr sz="1800"/>
          </a:p>
        </p:txBody>
      </p:sp>
      <p:sp>
        <p:nvSpPr>
          <p:cNvPr id="466" name="Google Shape;466;p3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語料庫分類範例</a:t>
            </a:r>
            <a:endParaRPr/>
          </a:p>
        </p:txBody>
      </p:sp>
      <p:sp>
        <p:nvSpPr>
          <p:cNvPr id="472" name="Google Shape;472;p3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73" name="Google Shape;473;p39"/>
          <p:cNvPicPr preferRelativeResize="0"/>
          <p:nvPr/>
        </p:nvPicPr>
        <p:blipFill>
          <a:blip r:embed="rId3">
            <a:alphaModFix/>
          </a:blip>
          <a:stretch>
            <a:fillRect/>
          </a:stretch>
        </p:blipFill>
        <p:spPr>
          <a:xfrm>
            <a:off x="217286" y="1618363"/>
            <a:ext cx="4246650" cy="1501425"/>
          </a:xfrm>
          <a:prstGeom prst="rect">
            <a:avLst/>
          </a:prstGeom>
          <a:noFill/>
          <a:ln>
            <a:noFill/>
          </a:ln>
        </p:spPr>
      </p:pic>
      <p:pic>
        <p:nvPicPr>
          <p:cNvPr id="474" name="Google Shape;474;p39"/>
          <p:cNvPicPr preferRelativeResize="0"/>
          <p:nvPr/>
        </p:nvPicPr>
        <p:blipFill>
          <a:blip r:embed="rId4">
            <a:alphaModFix/>
          </a:blip>
          <a:stretch>
            <a:fillRect/>
          </a:stretch>
        </p:blipFill>
        <p:spPr>
          <a:xfrm>
            <a:off x="325350" y="3140263"/>
            <a:ext cx="4030531" cy="1501400"/>
          </a:xfrm>
          <a:prstGeom prst="rect">
            <a:avLst/>
          </a:prstGeom>
          <a:noFill/>
          <a:ln>
            <a:noFill/>
          </a:ln>
        </p:spPr>
      </p:pic>
      <p:pic>
        <p:nvPicPr>
          <p:cNvPr id="475" name="Google Shape;475;p39"/>
          <p:cNvPicPr preferRelativeResize="0"/>
          <p:nvPr/>
        </p:nvPicPr>
        <p:blipFill>
          <a:blip r:embed="rId5">
            <a:alphaModFix/>
          </a:blip>
          <a:stretch>
            <a:fillRect/>
          </a:stretch>
        </p:blipFill>
        <p:spPr>
          <a:xfrm>
            <a:off x="4572000" y="1597874"/>
            <a:ext cx="4531146" cy="1501400"/>
          </a:xfrm>
          <a:prstGeom prst="rect">
            <a:avLst/>
          </a:prstGeom>
          <a:noFill/>
          <a:ln>
            <a:noFill/>
          </a:ln>
        </p:spPr>
      </p:pic>
      <p:pic>
        <p:nvPicPr>
          <p:cNvPr id="476" name="Google Shape;476;p39"/>
          <p:cNvPicPr preferRelativeResize="0"/>
          <p:nvPr/>
        </p:nvPicPr>
        <p:blipFill>
          <a:blip r:embed="rId6">
            <a:alphaModFix/>
          </a:blip>
          <a:stretch>
            <a:fillRect/>
          </a:stretch>
        </p:blipFill>
        <p:spPr>
          <a:xfrm>
            <a:off x="4612850" y="3126738"/>
            <a:ext cx="4531149" cy="1528462"/>
          </a:xfrm>
          <a:prstGeom prst="rect">
            <a:avLst/>
          </a:prstGeom>
          <a:noFill/>
          <a:ln>
            <a:noFill/>
          </a:ln>
        </p:spPr>
      </p:pic>
      <p:sp>
        <p:nvSpPr>
          <p:cNvPr id="477" name="Google Shape;477;p3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文章斷詞與詞性標記</a:t>
            </a:r>
            <a:endParaRPr/>
          </a:p>
        </p:txBody>
      </p:sp>
      <p:sp>
        <p:nvSpPr>
          <p:cNvPr id="483" name="Google Shape;483;p4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t>本研究使用 Jieba 斷詞系統將收集的語料庫做斷詞與詞性標記 </a:t>
            </a:r>
            <a:endParaRPr sz="1800"/>
          </a:p>
          <a:p>
            <a:pPr marL="457200" lvl="0" indent="-342900" algn="l" rtl="0">
              <a:lnSpc>
                <a:spcPct val="150000"/>
              </a:lnSpc>
              <a:spcBef>
                <a:spcPts val="1600"/>
              </a:spcBef>
              <a:spcAft>
                <a:spcPts val="0"/>
              </a:spcAft>
              <a:buSzPts val="1800"/>
              <a:buChar char="●"/>
            </a:pPr>
            <a:r>
              <a:rPr lang="zh-TW" sz="1800"/>
              <a:t>繁體詞庫</a:t>
            </a:r>
            <a:endParaRPr sz="1800"/>
          </a:p>
          <a:p>
            <a:pPr marL="457200" lvl="0" indent="-342900" algn="l" rtl="0">
              <a:lnSpc>
                <a:spcPct val="150000"/>
              </a:lnSpc>
              <a:spcBef>
                <a:spcPts val="0"/>
              </a:spcBef>
              <a:spcAft>
                <a:spcPts val="0"/>
              </a:spcAft>
              <a:buSzPts val="1800"/>
              <a:buChar char="●"/>
            </a:pPr>
            <a:r>
              <a:rPr lang="zh-TW" sz="1800"/>
              <a:t>自定義詞庫</a:t>
            </a:r>
            <a:endParaRPr sz="1800"/>
          </a:p>
          <a:p>
            <a:pPr marL="914400" lvl="1" indent="-330200" algn="l" rtl="0">
              <a:lnSpc>
                <a:spcPct val="150000"/>
              </a:lnSpc>
              <a:spcBef>
                <a:spcPts val="0"/>
              </a:spcBef>
              <a:spcAft>
                <a:spcPts val="0"/>
              </a:spcAft>
              <a:buSzPts val="1600"/>
              <a:buChar char="○"/>
            </a:pPr>
            <a:r>
              <a:rPr lang="zh-TW" sz="1600"/>
              <a:t>ANTUSD 字典</a:t>
            </a:r>
            <a:endParaRPr sz="1600"/>
          </a:p>
          <a:p>
            <a:pPr marL="914400" lvl="1" indent="-330200" algn="l" rtl="0">
              <a:lnSpc>
                <a:spcPct val="150000"/>
              </a:lnSpc>
              <a:spcBef>
                <a:spcPts val="0"/>
              </a:spcBef>
              <a:spcAft>
                <a:spcPts val="0"/>
              </a:spcAft>
              <a:buSzPts val="1600"/>
              <a:buChar char="○"/>
            </a:pPr>
            <a:r>
              <a:rPr lang="zh-TW" sz="1600"/>
              <a:t>「 不推 」</a:t>
            </a:r>
            <a:endParaRPr sz="1600"/>
          </a:p>
        </p:txBody>
      </p:sp>
      <p:sp>
        <p:nvSpPr>
          <p:cNvPr id="484" name="Google Shape;484;p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Jieba斷詞範例</a:t>
            </a:r>
            <a:endParaRPr/>
          </a:p>
        </p:txBody>
      </p:sp>
      <p:sp>
        <p:nvSpPr>
          <p:cNvPr id="490" name="Google Shape;490;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91" name="Google Shape;491;p41"/>
          <p:cNvPicPr preferRelativeResize="0"/>
          <p:nvPr/>
        </p:nvPicPr>
        <p:blipFill>
          <a:blip r:embed="rId3">
            <a:alphaModFix/>
          </a:blip>
          <a:stretch>
            <a:fillRect/>
          </a:stretch>
        </p:blipFill>
        <p:spPr>
          <a:xfrm>
            <a:off x="1449625" y="1860086"/>
            <a:ext cx="5658926" cy="2801526"/>
          </a:xfrm>
          <a:prstGeom prst="rect">
            <a:avLst/>
          </a:prstGeom>
          <a:noFill/>
          <a:ln>
            <a:noFill/>
          </a:ln>
        </p:spPr>
      </p:pic>
      <p:sp>
        <p:nvSpPr>
          <p:cNvPr id="492" name="Google Shape;492;p4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緒論</a:t>
            </a:r>
            <a:endParaRPr/>
          </a:p>
        </p:txBody>
      </p:sp>
      <p:sp>
        <p:nvSpPr>
          <p:cNvPr id="292" name="Google Shape;292;p15"/>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研究背景與動機</a:t>
            </a:r>
            <a:endParaRPr sz="1800"/>
          </a:p>
          <a:p>
            <a:pPr marL="457200" lvl="0" indent="-342900" algn="l" rtl="0">
              <a:lnSpc>
                <a:spcPct val="150000"/>
              </a:lnSpc>
              <a:spcBef>
                <a:spcPts val="0"/>
              </a:spcBef>
              <a:spcAft>
                <a:spcPts val="0"/>
              </a:spcAft>
              <a:buSzPts val="1800"/>
              <a:buChar char="●"/>
            </a:pPr>
            <a:r>
              <a:rPr lang="zh-TW" sz="1800"/>
              <a:t>研究目的</a:t>
            </a:r>
            <a:endParaRPr sz="1800"/>
          </a:p>
        </p:txBody>
      </p:sp>
      <p:sp>
        <p:nvSpPr>
          <p:cNvPr id="293" name="Google Shape;293;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擴充情感字典語料庫</a:t>
            </a:r>
            <a:endParaRPr/>
          </a:p>
        </p:txBody>
      </p:sp>
      <p:sp>
        <p:nvSpPr>
          <p:cNvPr id="498" name="Google Shape;498;p42"/>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zh-TW" sz="1800"/>
              <a:t>情感字典語料庫包含：</a:t>
            </a:r>
            <a:endParaRPr sz="1800"/>
          </a:p>
          <a:p>
            <a:pPr marL="914400" lvl="1" indent="-330200" algn="l" rtl="0">
              <a:lnSpc>
                <a:spcPct val="115000"/>
              </a:lnSpc>
              <a:spcBef>
                <a:spcPts val="0"/>
              </a:spcBef>
              <a:spcAft>
                <a:spcPts val="0"/>
              </a:spcAft>
              <a:buSzPts val="1600"/>
              <a:buChar char="○"/>
            </a:pPr>
            <a:r>
              <a:rPr lang="zh-TW" sz="1600"/>
              <a:t>ANTUSD 中的正向極性詞和負向極性詞</a:t>
            </a:r>
            <a:endParaRPr sz="1600"/>
          </a:p>
          <a:p>
            <a:pPr marL="914400" lvl="1" indent="-330200" algn="l" rtl="0">
              <a:lnSpc>
                <a:spcPct val="150000"/>
              </a:lnSpc>
              <a:spcBef>
                <a:spcPts val="0"/>
              </a:spcBef>
              <a:spcAft>
                <a:spcPts val="0"/>
              </a:spcAft>
              <a:buSzPts val="1600"/>
              <a:buChar char="○"/>
            </a:pPr>
            <a:r>
              <a:rPr lang="zh-TW" sz="1600"/>
              <a:t>Jieba 斷詞後根據規則選出的形容詞和成語</a:t>
            </a:r>
            <a:endParaRPr sz="1600"/>
          </a:p>
          <a:p>
            <a:pPr marL="457200" lvl="0" indent="-342900" algn="l" rtl="0">
              <a:lnSpc>
                <a:spcPct val="150000"/>
              </a:lnSpc>
              <a:spcBef>
                <a:spcPts val="0"/>
              </a:spcBef>
              <a:spcAft>
                <a:spcPts val="0"/>
              </a:spcAft>
              <a:buSzPts val="1800"/>
              <a:buChar char="●"/>
            </a:pPr>
            <a:r>
              <a:rPr lang="zh-TW" sz="1800"/>
              <a:t>為了使每句推文能表示客觀的極性強度，須將語料庫的詞依規則給分</a:t>
            </a:r>
            <a:endParaRPr sz="1800"/>
          </a:p>
          <a:p>
            <a:pPr marL="914400" lvl="1" indent="-330200" algn="l" rtl="0">
              <a:lnSpc>
                <a:spcPct val="150000"/>
              </a:lnSpc>
              <a:spcBef>
                <a:spcPts val="0"/>
              </a:spcBef>
              <a:spcAft>
                <a:spcPts val="0"/>
              </a:spcAft>
              <a:buSzPts val="1600"/>
              <a:buChar char="○"/>
            </a:pPr>
            <a:r>
              <a:rPr lang="zh-TW" sz="1600"/>
              <a:t>若詞為 ANTUSD字典裡的詞 ，則直接沿用分數</a:t>
            </a:r>
            <a:endParaRPr sz="1600"/>
          </a:p>
          <a:p>
            <a:pPr marL="914400" lvl="1" indent="-330200" algn="l" rtl="0">
              <a:lnSpc>
                <a:spcPct val="150000"/>
              </a:lnSpc>
              <a:spcBef>
                <a:spcPts val="0"/>
              </a:spcBef>
              <a:spcAft>
                <a:spcPts val="0"/>
              </a:spcAft>
              <a:buSzPts val="1600"/>
              <a:buChar char="○"/>
            </a:pPr>
            <a:r>
              <a:rPr lang="zh-TW" sz="1600"/>
              <a:t>經 Jieba 斷詞得出的形容詞和成語依下列規則給分</a:t>
            </a:r>
            <a:endParaRPr sz="1600"/>
          </a:p>
        </p:txBody>
      </p:sp>
      <p:sp>
        <p:nvSpPr>
          <p:cNvPr id="499" name="Google Shape;499;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擴充情感字典語料庫</a:t>
            </a:r>
            <a:endParaRPr/>
          </a:p>
          <a:p>
            <a:pPr marL="0" lvl="0" indent="0" algn="l" rtl="0">
              <a:spcBef>
                <a:spcPts val="0"/>
              </a:spcBef>
              <a:spcAft>
                <a:spcPts val="0"/>
              </a:spcAft>
              <a:buNone/>
            </a:pPr>
            <a:endParaRPr/>
          </a:p>
        </p:txBody>
      </p:sp>
      <p:sp>
        <p:nvSpPr>
          <p:cNvPr id="505" name="Google Shape;505;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06" name="Google Shape;506;p43"/>
          <p:cNvPicPr preferRelativeResize="0"/>
          <p:nvPr/>
        </p:nvPicPr>
        <p:blipFill>
          <a:blip r:embed="rId3">
            <a:alphaModFix/>
          </a:blip>
          <a:stretch>
            <a:fillRect/>
          </a:stretch>
        </p:blipFill>
        <p:spPr>
          <a:xfrm>
            <a:off x="2315688" y="1211425"/>
            <a:ext cx="4512626" cy="3851399"/>
          </a:xfrm>
          <a:prstGeom prst="rect">
            <a:avLst/>
          </a:prstGeom>
          <a:noFill/>
          <a:ln>
            <a:noFill/>
          </a:ln>
        </p:spPr>
      </p:pic>
      <p:sp>
        <p:nvSpPr>
          <p:cNvPr id="507" name="Google Shape;507;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情感字典語料庫規則</a:t>
            </a:r>
            <a:endParaRPr/>
          </a:p>
        </p:txBody>
      </p:sp>
      <p:sp>
        <p:nvSpPr>
          <p:cNvPr id="513" name="Google Shape;513;p44"/>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AutoNum type="arabicPeriod"/>
            </a:pPr>
            <a:r>
              <a:rPr lang="zh-TW" sz="1800"/>
              <a:t>並非所有 Jieba 斷詞得出的形容詞和成語都會被加入，以下兩種詞不會加入語料庫</a:t>
            </a:r>
            <a:endParaRPr sz="1800"/>
          </a:p>
          <a:p>
            <a:pPr marL="914400" lvl="1" indent="-330200" algn="l" rtl="0">
              <a:lnSpc>
                <a:spcPct val="150000"/>
              </a:lnSpc>
              <a:spcBef>
                <a:spcPts val="0"/>
              </a:spcBef>
              <a:spcAft>
                <a:spcPts val="0"/>
              </a:spcAft>
              <a:buSzPts val="1600"/>
              <a:buChar char="○"/>
            </a:pPr>
            <a:r>
              <a:rPr lang="zh-TW" sz="1600"/>
              <a:t>只有一個字的詞</a:t>
            </a:r>
            <a:endParaRPr sz="1600"/>
          </a:p>
          <a:p>
            <a:pPr marL="914400" lvl="1" indent="-330200" algn="l" rtl="0">
              <a:lnSpc>
                <a:spcPct val="150000"/>
              </a:lnSpc>
              <a:spcBef>
                <a:spcPts val="0"/>
              </a:spcBef>
              <a:spcAft>
                <a:spcPts val="0"/>
              </a:spcAft>
              <a:buSzPts val="1600"/>
              <a:buChar char="○"/>
            </a:pPr>
            <a:r>
              <a:rPr lang="zh-TW" sz="1600"/>
              <a:t>小於四個字，但卻被 Jieba 斷詞系統誤判為成語的詞</a:t>
            </a:r>
            <a:endParaRPr sz="1600"/>
          </a:p>
          <a:p>
            <a:pPr marL="457200" lvl="0" indent="-342900" algn="l" rtl="0">
              <a:lnSpc>
                <a:spcPct val="150000"/>
              </a:lnSpc>
              <a:spcBef>
                <a:spcPts val="0"/>
              </a:spcBef>
              <a:spcAft>
                <a:spcPts val="0"/>
              </a:spcAft>
              <a:buSzPts val="1800"/>
              <a:buAutoNum type="arabicPeriod"/>
            </a:pPr>
            <a:r>
              <a:rPr lang="zh-TW" sz="1800"/>
              <a:t>當詞彙為 2 個字時，將第二個字與 ANTUSD 的詞比對，將所有匹配到的詞做算術平均</a:t>
            </a:r>
            <a:endParaRPr sz="1800"/>
          </a:p>
          <a:p>
            <a:pPr marL="457200" lvl="0" indent="-342900" algn="l" rtl="0">
              <a:lnSpc>
                <a:spcPct val="150000"/>
              </a:lnSpc>
              <a:spcBef>
                <a:spcPts val="0"/>
              </a:spcBef>
              <a:spcAft>
                <a:spcPts val="0"/>
              </a:spcAft>
              <a:buSzPts val="1800"/>
              <a:buAutoNum type="arabicPeriod"/>
            </a:pPr>
            <a:r>
              <a:rPr lang="zh-TW" sz="1800"/>
              <a:t>當詞彙字數大於 3 個字時，將所有的字與 ANTUSD 的詞比對，將所有匹配到的詞做算術平均</a:t>
            </a:r>
            <a:endParaRPr sz="1800"/>
          </a:p>
        </p:txBody>
      </p:sp>
      <p:sp>
        <p:nvSpPr>
          <p:cNvPr id="514" name="Google Shape;514;p4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建立加權有向圖</a:t>
            </a:r>
            <a:endParaRPr/>
          </a:p>
        </p:txBody>
      </p:sp>
      <p:sp>
        <p:nvSpPr>
          <p:cNvPr id="520" name="Google Shape;520;p45"/>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本實驗依據手機品牌以及相機功能建立兩個加權有向圖</a:t>
            </a:r>
            <a:endParaRPr sz="1800"/>
          </a:p>
          <a:p>
            <a:pPr marL="0" lvl="0" indent="0" algn="l" rtl="0">
              <a:spcBef>
                <a:spcPts val="1600"/>
              </a:spcBef>
              <a:spcAft>
                <a:spcPts val="0"/>
              </a:spcAft>
              <a:buNone/>
            </a:pPr>
            <a:r>
              <a:rPr lang="zh-TW" sz="1800"/>
              <a:t>比較句：</a:t>
            </a:r>
            <a:endParaRPr sz="1800"/>
          </a:p>
          <a:p>
            <a:pPr marL="457200" lvl="0" indent="-330200" algn="l" rtl="0">
              <a:spcBef>
                <a:spcPts val="1600"/>
              </a:spcBef>
              <a:spcAft>
                <a:spcPts val="0"/>
              </a:spcAft>
              <a:buSzPts val="1600"/>
              <a:buChar char="●"/>
            </a:pPr>
            <a:r>
              <a:rPr lang="zh-TW" sz="1600"/>
              <a:t>文章標題含 2 個以上品牌時，這些文章推文代表推文中的手機品牌和文章標題中手機品牌的比較句</a:t>
            </a:r>
            <a:endParaRPr sz="1600"/>
          </a:p>
          <a:p>
            <a:pPr marL="0" lvl="0" indent="0" algn="l" rtl="0">
              <a:spcBef>
                <a:spcPts val="1600"/>
              </a:spcBef>
              <a:spcAft>
                <a:spcPts val="0"/>
              </a:spcAft>
              <a:buNone/>
            </a:pPr>
            <a:r>
              <a:rPr lang="zh-TW" sz="1800"/>
              <a:t>主觀判斷句：</a:t>
            </a:r>
            <a:endParaRPr sz="1800"/>
          </a:p>
          <a:p>
            <a:pPr marL="457200" lvl="0" indent="-330200" algn="l" rtl="0">
              <a:spcBef>
                <a:spcPts val="1600"/>
              </a:spcBef>
              <a:spcAft>
                <a:spcPts val="0"/>
              </a:spcAft>
              <a:buSzPts val="1600"/>
              <a:buChar char="●"/>
            </a:pPr>
            <a:r>
              <a:rPr lang="zh-TW" sz="1600"/>
              <a:t>文章標題少於2個品牌時，這些文章推文代表推文中手機品牌的主觀判斷句</a:t>
            </a:r>
            <a:endParaRPr sz="1600"/>
          </a:p>
          <a:p>
            <a:pPr marL="0" lvl="0" indent="0" algn="l" rtl="0">
              <a:spcBef>
                <a:spcPts val="1600"/>
              </a:spcBef>
              <a:spcAft>
                <a:spcPts val="1600"/>
              </a:spcAft>
              <a:buNone/>
            </a:pPr>
            <a:r>
              <a:rPr lang="zh-TW" sz="1800"/>
              <a:t>在本實驗中，文章推文中的手機品牌數大於 1 或等於 0 時將不處理</a:t>
            </a:r>
            <a:endParaRPr sz="1800"/>
          </a:p>
        </p:txBody>
      </p:sp>
      <p:sp>
        <p:nvSpPr>
          <p:cNvPr id="521" name="Google Shape;521;p4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建立加權有向圖</a:t>
            </a:r>
            <a:endParaRPr/>
          </a:p>
        </p:txBody>
      </p:sp>
      <p:sp>
        <p:nvSpPr>
          <p:cNvPr id="527" name="Google Shape;527;p46"/>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000000"/>
              </a:solidFill>
            </a:endParaRPr>
          </a:p>
          <a:p>
            <a:pPr marL="0" lvl="0" indent="0" algn="l" rtl="0">
              <a:spcBef>
                <a:spcPts val="1600"/>
              </a:spcBef>
              <a:spcAft>
                <a:spcPts val="0"/>
              </a:spcAft>
              <a:buNone/>
            </a:pPr>
            <a:endParaRPr sz="1800">
              <a:solidFill>
                <a:srgbClr val="000000"/>
              </a:solidFill>
            </a:endParaRPr>
          </a:p>
          <a:p>
            <a:pPr marL="0" lvl="0" indent="0" algn="l" rtl="0">
              <a:spcBef>
                <a:spcPts val="1600"/>
              </a:spcBef>
              <a:spcAft>
                <a:spcPts val="0"/>
              </a:spcAft>
              <a:buNone/>
            </a:pPr>
            <a:r>
              <a:rPr lang="zh-TW" sz="1800">
                <a:solidFill>
                  <a:srgbClr val="000000"/>
                </a:solidFill>
              </a:rPr>
              <a:t>V：所有點的集合，每一個點代表一個品牌</a:t>
            </a:r>
            <a:endParaRPr sz="1800">
              <a:solidFill>
                <a:srgbClr val="000000"/>
              </a:solidFill>
            </a:endParaRPr>
          </a:p>
          <a:p>
            <a:pPr marL="0" lvl="0" indent="0" algn="l" rtl="0">
              <a:spcBef>
                <a:spcPts val="1600"/>
              </a:spcBef>
              <a:spcAft>
                <a:spcPts val="0"/>
              </a:spcAft>
              <a:buNone/>
            </a:pPr>
            <a:r>
              <a:rPr lang="zh-TW" sz="1800">
                <a:solidFill>
                  <a:srgbClr val="000000"/>
                </a:solidFill>
              </a:rPr>
              <a:t>E：所有有向邊的集合，每一條邊表示產品之間的比較</a:t>
            </a:r>
            <a:endParaRPr sz="1800">
              <a:solidFill>
                <a:srgbClr val="000000"/>
              </a:solidFill>
            </a:endParaRPr>
          </a:p>
          <a:p>
            <a:pPr marL="457200" lvl="0" indent="-342900" algn="l" rtl="0">
              <a:spcBef>
                <a:spcPts val="1600"/>
              </a:spcBef>
              <a:spcAft>
                <a:spcPts val="0"/>
              </a:spcAft>
              <a:buClr>
                <a:srgbClr val="000000"/>
              </a:buClr>
              <a:buSzPts val="1800"/>
              <a:buChar char="●"/>
            </a:pPr>
            <a:r>
              <a:rPr lang="zh-TW" sz="1800">
                <a:solidFill>
                  <a:srgbClr val="000000"/>
                </a:solidFill>
              </a:rPr>
              <a:t>若產品A與產品B比較，則增加一條B到A的有向邊，並計算A、B點和有向邊的權重</a:t>
            </a:r>
            <a:endParaRPr sz="1800">
              <a:solidFill>
                <a:srgbClr val="000000"/>
              </a:solidFill>
            </a:endParaRPr>
          </a:p>
        </p:txBody>
      </p:sp>
      <p:pic>
        <p:nvPicPr>
          <p:cNvPr id="528" name="Google Shape;528;p46"/>
          <p:cNvPicPr preferRelativeResize="0"/>
          <p:nvPr/>
        </p:nvPicPr>
        <p:blipFill>
          <a:blip r:embed="rId3">
            <a:alphaModFix/>
          </a:blip>
          <a:stretch>
            <a:fillRect/>
          </a:stretch>
        </p:blipFill>
        <p:spPr>
          <a:xfrm>
            <a:off x="3600450" y="1597875"/>
            <a:ext cx="1943100" cy="647700"/>
          </a:xfrm>
          <a:prstGeom prst="rect">
            <a:avLst/>
          </a:prstGeom>
          <a:noFill/>
          <a:ln>
            <a:noFill/>
          </a:ln>
        </p:spPr>
      </p:pic>
      <p:sp>
        <p:nvSpPr>
          <p:cNvPr id="529" name="Google Shape;529;p4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文章推文分數計算方式</a:t>
            </a:r>
            <a:endParaRPr/>
          </a:p>
        </p:txBody>
      </p:sp>
      <p:sp>
        <p:nvSpPr>
          <p:cNvPr id="535" name="Google Shape;535;p4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t>定義有向邊和點如下：</a:t>
            </a:r>
            <a:endParaRPr sz="1800"/>
          </a:p>
          <a:p>
            <a:pPr marL="457200" lvl="0" indent="-342900" algn="l" rtl="0">
              <a:lnSpc>
                <a:spcPct val="150000"/>
              </a:lnSpc>
              <a:spcBef>
                <a:spcPts val="1600"/>
              </a:spcBef>
              <a:spcAft>
                <a:spcPts val="0"/>
              </a:spcAft>
              <a:buSzPts val="1800"/>
              <a:buChar char="●"/>
            </a:pPr>
            <a:r>
              <a:rPr lang="zh-TW" sz="1800"/>
              <a:t>PE(B,A)：B到A有向邊的正向分，A產品優於B產品</a:t>
            </a:r>
            <a:endParaRPr sz="1800"/>
          </a:p>
          <a:p>
            <a:pPr marL="457200" lvl="0" indent="-342900" algn="l" rtl="0">
              <a:lnSpc>
                <a:spcPct val="150000"/>
              </a:lnSpc>
              <a:spcBef>
                <a:spcPts val="0"/>
              </a:spcBef>
              <a:spcAft>
                <a:spcPts val="0"/>
              </a:spcAft>
              <a:buSzPts val="1800"/>
              <a:buChar char="●"/>
            </a:pPr>
            <a:r>
              <a:rPr lang="zh-TW" sz="1800"/>
              <a:t>NE(B,A)：B到A有向邊的負向分，Ａ產品劣於B產品</a:t>
            </a:r>
            <a:endParaRPr sz="1800"/>
          </a:p>
          <a:p>
            <a:pPr marL="457200" lvl="0" indent="-342900" algn="l" rtl="0">
              <a:lnSpc>
                <a:spcPct val="150000"/>
              </a:lnSpc>
              <a:spcBef>
                <a:spcPts val="0"/>
              </a:spcBef>
              <a:spcAft>
                <a:spcPts val="0"/>
              </a:spcAft>
              <a:buSzPts val="1800"/>
              <a:buChar char="●"/>
            </a:pPr>
            <a:r>
              <a:rPr lang="zh-TW" sz="1800"/>
              <a:t>PV(A)：A點的分數，A產品正向分</a:t>
            </a:r>
            <a:endParaRPr sz="1800"/>
          </a:p>
          <a:p>
            <a:pPr marL="457200" lvl="0" indent="-342900" algn="l" rtl="0">
              <a:lnSpc>
                <a:spcPct val="150000"/>
              </a:lnSpc>
              <a:spcBef>
                <a:spcPts val="0"/>
              </a:spcBef>
              <a:spcAft>
                <a:spcPts val="0"/>
              </a:spcAft>
              <a:buSzPts val="1800"/>
              <a:buChar char="●"/>
            </a:pPr>
            <a:r>
              <a:rPr lang="zh-TW" sz="1800"/>
              <a:t>NV(A)：A點的分數，A產品負向分</a:t>
            </a:r>
            <a:endParaRPr sz="1800"/>
          </a:p>
        </p:txBody>
      </p:sp>
      <p:sp>
        <p:nvSpPr>
          <p:cNvPr id="536" name="Google Shape;536;p4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否定詞</a:t>
            </a:r>
            <a:endParaRPr/>
          </a:p>
        </p:txBody>
      </p:sp>
      <p:sp>
        <p:nvSpPr>
          <p:cNvPr id="542" name="Google Shape;542;p48"/>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當出現情緒詞前出現否定詞時，極性做轉換</a:t>
            </a:r>
            <a:endParaRPr sz="1800"/>
          </a:p>
          <a:p>
            <a:pPr marL="457200" lvl="0" indent="-342900" algn="l" rtl="0">
              <a:lnSpc>
                <a:spcPct val="150000"/>
              </a:lnSpc>
              <a:spcBef>
                <a:spcPts val="0"/>
              </a:spcBef>
              <a:spcAft>
                <a:spcPts val="0"/>
              </a:spcAft>
              <a:buSzPts val="1800"/>
              <a:buChar char="●"/>
            </a:pPr>
            <a:r>
              <a:rPr lang="zh-TW" sz="1800"/>
              <a:t>否定詞：沒有、不是、不會、沒、不、非、無</a:t>
            </a:r>
            <a:endParaRPr sz="1800"/>
          </a:p>
        </p:txBody>
      </p:sp>
      <p:sp>
        <p:nvSpPr>
          <p:cNvPr id="543" name="Google Shape;543;p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點的正負向分數計算</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假設文章推文中的品牌為「甲」</a:t>
            </a:r>
            <a:endParaRPr sz="1300"/>
          </a:p>
        </p:txBody>
      </p:sp>
      <p:sp>
        <p:nvSpPr>
          <p:cNvPr id="549" name="Google Shape;549;p49"/>
          <p:cNvSpPr txBox="1">
            <a:spLocks noGrp="1"/>
          </p:cNvSpPr>
          <p:nvPr>
            <p:ph type="body" idx="1"/>
          </p:nvPr>
        </p:nvSpPr>
        <p:spPr>
          <a:xfrm>
            <a:off x="1303800" y="1640400"/>
            <a:ext cx="71472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方法1：</a:t>
            </a:r>
            <a:endParaRPr sz="1800"/>
          </a:p>
          <a:p>
            <a:pPr marL="457200" lvl="0" indent="-342900" algn="l" rtl="0">
              <a:spcBef>
                <a:spcPts val="1600"/>
              </a:spcBef>
              <a:spcAft>
                <a:spcPts val="0"/>
              </a:spcAft>
              <a:buSzPts val="1800"/>
              <a:buChar char="●"/>
            </a:pPr>
            <a:r>
              <a:rPr lang="zh-TW" sz="1800"/>
              <a:t>正向極性詞&gt;負向極性詞：PV(甲)+1</a:t>
            </a:r>
            <a:endParaRPr sz="1800"/>
          </a:p>
          <a:p>
            <a:pPr marL="457200" lvl="0" indent="-342900" algn="l" rtl="0">
              <a:spcBef>
                <a:spcPts val="0"/>
              </a:spcBef>
              <a:spcAft>
                <a:spcPts val="0"/>
              </a:spcAft>
              <a:buSzPts val="1800"/>
              <a:buChar char="●"/>
            </a:pPr>
            <a:r>
              <a:rPr lang="zh-TW" sz="1800"/>
              <a:t>正向極性詞&lt;負向極性詞：NV(甲)+1</a:t>
            </a:r>
            <a:endParaRPr sz="1800"/>
          </a:p>
          <a:p>
            <a:pPr marL="457200" lvl="0" indent="-342900" algn="l" rtl="0">
              <a:spcBef>
                <a:spcPts val="0"/>
              </a:spcBef>
              <a:spcAft>
                <a:spcPts val="0"/>
              </a:spcAft>
              <a:buSzPts val="1800"/>
              <a:buChar char="●"/>
            </a:pPr>
            <a:r>
              <a:rPr lang="zh-TW" sz="1800"/>
              <a:t>沒有極性詞：PV(甲)+1</a:t>
            </a:r>
            <a:endParaRPr sz="1800"/>
          </a:p>
          <a:p>
            <a:pPr marL="45720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550" name="Google Shape;550;p49"/>
          <p:cNvSpPr txBox="1">
            <a:spLocks noGrp="1"/>
          </p:cNvSpPr>
          <p:nvPr>
            <p:ph type="body" idx="1"/>
          </p:nvPr>
        </p:nvSpPr>
        <p:spPr>
          <a:xfrm>
            <a:off x="1303800" y="3232875"/>
            <a:ext cx="70305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方法2：</a:t>
            </a:r>
            <a:endParaRPr sz="1800"/>
          </a:p>
          <a:p>
            <a:pPr marL="457200" lvl="0" indent="-342900" algn="l" rtl="0">
              <a:spcBef>
                <a:spcPts val="1600"/>
              </a:spcBef>
              <a:spcAft>
                <a:spcPts val="0"/>
              </a:spcAft>
              <a:buSzPts val="1800"/>
              <a:buChar char="●"/>
            </a:pPr>
            <a:r>
              <a:rPr lang="zh-TW" sz="1800"/>
              <a:t>正向極性詞(n)：PV(甲)+n</a:t>
            </a:r>
            <a:endParaRPr sz="1800"/>
          </a:p>
          <a:p>
            <a:pPr marL="457200" lvl="0" indent="-342900" algn="l" rtl="0">
              <a:spcBef>
                <a:spcPts val="0"/>
              </a:spcBef>
              <a:spcAft>
                <a:spcPts val="0"/>
              </a:spcAft>
              <a:buSzPts val="1800"/>
              <a:buChar char="●"/>
            </a:pPr>
            <a:r>
              <a:rPr lang="zh-TW" sz="1800"/>
              <a:t>負向極性詞(m)：NV(甲)+m</a:t>
            </a:r>
            <a:endParaRPr sz="1800"/>
          </a:p>
          <a:p>
            <a:pPr marL="457200" lvl="0" indent="-342900" algn="l" rtl="0">
              <a:spcBef>
                <a:spcPts val="0"/>
              </a:spcBef>
              <a:spcAft>
                <a:spcPts val="0"/>
              </a:spcAft>
              <a:buSzPts val="1800"/>
              <a:buChar char="●"/>
            </a:pPr>
            <a:r>
              <a:rPr lang="zh-TW" sz="1800"/>
              <a:t>沒有極性詞：PV(甲)+1</a:t>
            </a:r>
            <a:endParaRPr sz="1800"/>
          </a:p>
        </p:txBody>
      </p:sp>
      <p:sp>
        <p:nvSpPr>
          <p:cNvPr id="551" name="Google Shape;551;p4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sz="1800"/>
              <a:t>37</a:t>
            </a:fld>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點的正負向分數計算</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假設文章推文中的品牌為「甲」</a:t>
            </a:r>
            <a:endParaRPr/>
          </a:p>
        </p:txBody>
      </p:sp>
      <p:sp>
        <p:nvSpPr>
          <p:cNvPr id="557" name="Google Shape;557;p50"/>
          <p:cNvSpPr txBox="1">
            <a:spLocks noGrp="1"/>
          </p:cNvSpPr>
          <p:nvPr>
            <p:ph type="body" idx="1"/>
          </p:nvPr>
        </p:nvSpPr>
        <p:spPr>
          <a:xfrm>
            <a:off x="1303800" y="1983450"/>
            <a:ext cx="7030500" cy="2548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solidFill>
                  <a:srgbClr val="000000"/>
                </a:solidFill>
              </a:rPr>
              <a:t>方法3：將文章推文所有極性詞戴入語料庫分數，所有情緒詞分數相加的結果為s，則：</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s&gt;0：PV(甲)+s</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s&lt;0：NV(甲)+|s|</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沒有極性詞：PV(甲)+0.9</a:t>
            </a:r>
            <a:endParaRPr sz="1800">
              <a:solidFill>
                <a:srgbClr val="000000"/>
              </a:solidFill>
            </a:endParaRPr>
          </a:p>
          <a:p>
            <a:pPr marL="0" lvl="0" indent="0" algn="l" rtl="0">
              <a:lnSpc>
                <a:spcPct val="150000"/>
              </a:lnSpc>
              <a:spcBef>
                <a:spcPts val="0"/>
              </a:spcBef>
              <a:spcAft>
                <a:spcPts val="0"/>
              </a:spcAft>
              <a:buNone/>
            </a:pPr>
            <a:endParaRPr sz="1800">
              <a:solidFill>
                <a:srgbClr val="000000"/>
              </a:solidFill>
            </a:endParaRPr>
          </a:p>
          <a:p>
            <a:pPr marL="0" lvl="0" indent="0" algn="l" rtl="0">
              <a:lnSpc>
                <a:spcPct val="150000"/>
              </a:lnSpc>
              <a:spcBef>
                <a:spcPts val="0"/>
              </a:spcBef>
              <a:spcAft>
                <a:spcPts val="1600"/>
              </a:spcAft>
              <a:buNone/>
            </a:pPr>
            <a:endParaRPr sz="1800"/>
          </a:p>
        </p:txBody>
      </p:sp>
      <p:sp>
        <p:nvSpPr>
          <p:cNvPr id="558" name="Google Shape;558;p5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邊的正負向分數計算</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假設文章標題包含 2 個品牌「乙」、「丙」，文章推文中的品牌為「乙」</a:t>
            </a:r>
            <a:endParaRPr sz="1300"/>
          </a:p>
        </p:txBody>
      </p:sp>
      <p:sp>
        <p:nvSpPr>
          <p:cNvPr id="564" name="Google Shape;564;p51"/>
          <p:cNvSpPr txBox="1">
            <a:spLocks noGrp="1"/>
          </p:cNvSpPr>
          <p:nvPr>
            <p:ph type="body" idx="1"/>
          </p:nvPr>
        </p:nvSpPr>
        <p:spPr>
          <a:xfrm>
            <a:off x="1303800" y="1597875"/>
            <a:ext cx="69936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方法1：</a:t>
            </a:r>
            <a:endParaRPr sz="1800"/>
          </a:p>
          <a:p>
            <a:pPr marL="457200" lvl="0" indent="-342900" algn="l" rtl="0">
              <a:spcBef>
                <a:spcPts val="1600"/>
              </a:spcBef>
              <a:spcAft>
                <a:spcPts val="0"/>
              </a:spcAft>
              <a:buSzPts val="1800"/>
              <a:buChar char="●"/>
            </a:pPr>
            <a:r>
              <a:rPr lang="zh-TW" sz="1800"/>
              <a:t>正向極性詞&gt;負向極性詞：PE(丙,乙)+1</a:t>
            </a:r>
            <a:endParaRPr sz="1800"/>
          </a:p>
          <a:p>
            <a:pPr marL="457200" lvl="0" indent="-342900" algn="l" rtl="0">
              <a:spcBef>
                <a:spcPts val="0"/>
              </a:spcBef>
              <a:spcAft>
                <a:spcPts val="0"/>
              </a:spcAft>
              <a:buSzPts val="1800"/>
              <a:buChar char="●"/>
            </a:pPr>
            <a:r>
              <a:rPr lang="zh-TW" sz="1800"/>
              <a:t>正向極性詞&lt;負向極性詞：NE(丙,乙)+1</a:t>
            </a:r>
            <a:endParaRPr sz="1800"/>
          </a:p>
          <a:p>
            <a:pPr marL="457200" lvl="0" indent="-342900" algn="l" rtl="0">
              <a:spcBef>
                <a:spcPts val="0"/>
              </a:spcBef>
              <a:spcAft>
                <a:spcPts val="0"/>
              </a:spcAft>
              <a:buSzPts val="1800"/>
              <a:buChar char="●"/>
            </a:pPr>
            <a:r>
              <a:rPr lang="zh-TW" sz="1800"/>
              <a:t>沒有極性詞：PE(丙,乙)+1</a:t>
            </a:r>
            <a:endParaRPr sz="1800"/>
          </a:p>
        </p:txBody>
      </p:sp>
      <p:sp>
        <p:nvSpPr>
          <p:cNvPr id="565" name="Google Shape;565;p51"/>
          <p:cNvSpPr txBox="1">
            <a:spLocks noGrp="1"/>
          </p:cNvSpPr>
          <p:nvPr>
            <p:ph type="body" idx="1"/>
          </p:nvPr>
        </p:nvSpPr>
        <p:spPr>
          <a:xfrm>
            <a:off x="1303800" y="3186200"/>
            <a:ext cx="69936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方法2：</a:t>
            </a:r>
            <a:endParaRPr sz="1800"/>
          </a:p>
          <a:p>
            <a:pPr marL="457200" lvl="0" indent="-342900" algn="l" rtl="0">
              <a:spcBef>
                <a:spcPts val="1600"/>
              </a:spcBef>
              <a:spcAft>
                <a:spcPts val="0"/>
              </a:spcAft>
              <a:buSzPts val="1800"/>
              <a:buChar char="●"/>
            </a:pPr>
            <a:r>
              <a:rPr lang="zh-TW" sz="1800"/>
              <a:t>正向極性詞(n)：PE(丙,乙)+n</a:t>
            </a:r>
            <a:endParaRPr sz="1800"/>
          </a:p>
          <a:p>
            <a:pPr marL="457200" lvl="0" indent="-342900" algn="l" rtl="0">
              <a:spcBef>
                <a:spcPts val="0"/>
              </a:spcBef>
              <a:spcAft>
                <a:spcPts val="0"/>
              </a:spcAft>
              <a:buSzPts val="1800"/>
              <a:buChar char="●"/>
            </a:pPr>
            <a:r>
              <a:rPr lang="zh-TW" sz="1800"/>
              <a:t>負向極性詞(m)：NE(丙,乙)+m</a:t>
            </a:r>
            <a:endParaRPr sz="1800"/>
          </a:p>
          <a:p>
            <a:pPr marL="457200" lvl="0" indent="-342900" algn="l" rtl="0">
              <a:spcBef>
                <a:spcPts val="0"/>
              </a:spcBef>
              <a:spcAft>
                <a:spcPts val="0"/>
              </a:spcAft>
              <a:buSzPts val="1800"/>
              <a:buChar char="●"/>
            </a:pPr>
            <a:r>
              <a:rPr lang="zh-TW" sz="1800"/>
              <a:t>沒有極性詞：PE(丙,乙)+1</a:t>
            </a:r>
            <a:endParaRPr sz="1800"/>
          </a:p>
        </p:txBody>
      </p:sp>
      <p:sp>
        <p:nvSpPr>
          <p:cNvPr id="566" name="Google Shape;566;p5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研究背景與動機</a:t>
            </a:r>
            <a:endParaRPr/>
          </a:p>
        </p:txBody>
      </p:sp>
      <p:sp>
        <p:nvSpPr>
          <p:cNvPr id="299" name="Google Shape;299;p16"/>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隨著網路普及，消費者可透過網路搜尋獲取想要的資訊</a:t>
            </a:r>
            <a:endParaRPr sz="1800"/>
          </a:p>
          <a:p>
            <a:pPr marL="457200" lvl="0" indent="-342900" algn="l" rtl="0">
              <a:lnSpc>
                <a:spcPct val="150000"/>
              </a:lnSpc>
              <a:spcBef>
                <a:spcPts val="0"/>
              </a:spcBef>
              <a:spcAft>
                <a:spcPts val="0"/>
              </a:spcAft>
              <a:buSzPts val="1800"/>
              <a:buChar char="●"/>
            </a:pPr>
            <a:r>
              <a:rPr lang="zh-TW" sz="1800"/>
              <a:t>近年來各大平台皆有提供討論區供消費者進行資訊分享及撰寫產品相關評論</a:t>
            </a:r>
            <a:endParaRPr sz="1800"/>
          </a:p>
          <a:p>
            <a:pPr marL="457200" lvl="0" indent="-342900" algn="l" rtl="0">
              <a:lnSpc>
                <a:spcPct val="150000"/>
              </a:lnSpc>
              <a:spcBef>
                <a:spcPts val="0"/>
              </a:spcBef>
              <a:spcAft>
                <a:spcPts val="0"/>
              </a:spcAft>
              <a:buSzPts val="1800"/>
              <a:buChar char="●"/>
            </a:pPr>
            <a:r>
              <a:rPr lang="zh-TW" sz="1800"/>
              <a:t>一般而言，大多數消費者認為網路評論比賣家提供的描述更具準確性</a:t>
            </a:r>
            <a:endParaRPr sz="1800"/>
          </a:p>
          <a:p>
            <a:pPr marL="457200" lvl="0" indent="-342900" algn="l" rtl="0">
              <a:lnSpc>
                <a:spcPct val="150000"/>
              </a:lnSpc>
              <a:spcBef>
                <a:spcPts val="0"/>
              </a:spcBef>
              <a:spcAft>
                <a:spcPts val="0"/>
              </a:spcAft>
              <a:buSzPts val="1800"/>
              <a:buChar char="●"/>
            </a:pPr>
            <a:r>
              <a:rPr lang="zh-TW" sz="1800"/>
              <a:t>消費者難以閱讀完所有評論後作出明智的決定</a:t>
            </a:r>
            <a:endParaRPr sz="1800"/>
          </a:p>
        </p:txBody>
      </p:sp>
      <p:sp>
        <p:nvSpPr>
          <p:cNvPr id="300" name="Google Shape;300;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邊的正負向分數計算</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假設文章標題包含 2 個品牌「乙」、「丙」，文章推文中的品牌為「乙」</a:t>
            </a:r>
            <a:endParaRPr/>
          </a:p>
        </p:txBody>
      </p:sp>
      <p:sp>
        <p:nvSpPr>
          <p:cNvPr id="572" name="Google Shape;572;p52"/>
          <p:cNvSpPr txBox="1">
            <a:spLocks noGrp="1"/>
          </p:cNvSpPr>
          <p:nvPr>
            <p:ph type="body" idx="1"/>
          </p:nvPr>
        </p:nvSpPr>
        <p:spPr>
          <a:xfrm>
            <a:off x="1303800" y="1983450"/>
            <a:ext cx="7030500" cy="2548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solidFill>
                  <a:srgbClr val="000000"/>
                </a:solidFill>
              </a:rPr>
              <a:t>方法3：將文章推文所有極性詞戴入語料庫分數，所有情緒詞分數相加的結果為s，則：</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s&gt;0：PE(丙,乙)+s</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s&lt;0：NE(丙,乙)+|s|</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沒有極性詞：PE(丙,乙)+0.9</a:t>
            </a:r>
            <a:endParaRPr sz="1800">
              <a:solidFill>
                <a:srgbClr val="000000"/>
              </a:solidFill>
            </a:endParaRPr>
          </a:p>
          <a:p>
            <a:pPr marL="0" lvl="0" indent="0" algn="l" rtl="0">
              <a:lnSpc>
                <a:spcPct val="150000"/>
              </a:lnSpc>
              <a:spcBef>
                <a:spcPts val="0"/>
              </a:spcBef>
              <a:spcAft>
                <a:spcPts val="0"/>
              </a:spcAft>
              <a:buNone/>
            </a:pPr>
            <a:endParaRPr sz="1800">
              <a:solidFill>
                <a:srgbClr val="000000"/>
              </a:solidFill>
            </a:endParaRPr>
          </a:p>
          <a:p>
            <a:pPr marL="0" lvl="0" indent="0" algn="l" rtl="0">
              <a:lnSpc>
                <a:spcPct val="150000"/>
              </a:lnSpc>
              <a:spcBef>
                <a:spcPts val="0"/>
              </a:spcBef>
              <a:spcAft>
                <a:spcPts val="1600"/>
              </a:spcAft>
              <a:buNone/>
            </a:pPr>
            <a:endParaRPr sz="1800"/>
          </a:p>
        </p:txBody>
      </p:sp>
      <p:sp>
        <p:nvSpPr>
          <p:cNvPr id="573" name="Google Shape;573;p5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邊的正負向分數計算</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假設文章標題包含 2 個品牌「乙」、「丙」，文章推文中的品牌為「甲」</a:t>
            </a:r>
            <a:endParaRPr sz="1300"/>
          </a:p>
        </p:txBody>
      </p:sp>
      <p:sp>
        <p:nvSpPr>
          <p:cNvPr id="579" name="Google Shape;579;p53"/>
          <p:cNvSpPr txBox="1">
            <a:spLocks noGrp="1"/>
          </p:cNvSpPr>
          <p:nvPr>
            <p:ph type="body" idx="1"/>
          </p:nvPr>
        </p:nvSpPr>
        <p:spPr>
          <a:xfrm>
            <a:off x="1303800" y="1597875"/>
            <a:ext cx="71472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方法1：</a:t>
            </a:r>
            <a:endParaRPr sz="1800"/>
          </a:p>
          <a:p>
            <a:pPr marL="457200" lvl="0" indent="-342900" algn="l" rtl="0">
              <a:spcBef>
                <a:spcPts val="1600"/>
              </a:spcBef>
              <a:spcAft>
                <a:spcPts val="0"/>
              </a:spcAft>
              <a:buSzPts val="1800"/>
              <a:buChar char="●"/>
            </a:pPr>
            <a:r>
              <a:rPr lang="zh-TW" sz="1800"/>
              <a:t>正向極性詞&gt;負向極性詞：PE(乙,甲)+1，PE(丙,甲)+1</a:t>
            </a:r>
            <a:endParaRPr sz="1800"/>
          </a:p>
          <a:p>
            <a:pPr marL="457200" lvl="0" indent="-342900" algn="l" rtl="0">
              <a:spcBef>
                <a:spcPts val="0"/>
              </a:spcBef>
              <a:spcAft>
                <a:spcPts val="0"/>
              </a:spcAft>
              <a:buSzPts val="1800"/>
              <a:buChar char="●"/>
            </a:pPr>
            <a:r>
              <a:rPr lang="zh-TW" sz="1800"/>
              <a:t>正向極性詞&lt;負向極性詞：NE(乙,甲)+1，NE(丙,甲)+1</a:t>
            </a:r>
            <a:endParaRPr sz="1800"/>
          </a:p>
          <a:p>
            <a:pPr marL="457200" lvl="0" indent="-342900" algn="l" rtl="0">
              <a:spcBef>
                <a:spcPts val="0"/>
              </a:spcBef>
              <a:spcAft>
                <a:spcPts val="0"/>
              </a:spcAft>
              <a:buSzPts val="1800"/>
              <a:buChar char="●"/>
            </a:pPr>
            <a:r>
              <a:rPr lang="zh-TW" sz="1800"/>
              <a:t>沒有極性詞：PE(乙,甲)+1，PE(丙,甲)+1</a:t>
            </a:r>
            <a:endParaRPr sz="1800"/>
          </a:p>
          <a:p>
            <a:pPr marL="45720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580" name="Google Shape;580;p53"/>
          <p:cNvSpPr txBox="1">
            <a:spLocks noGrp="1"/>
          </p:cNvSpPr>
          <p:nvPr>
            <p:ph type="body" idx="1"/>
          </p:nvPr>
        </p:nvSpPr>
        <p:spPr>
          <a:xfrm>
            <a:off x="1303800" y="3167425"/>
            <a:ext cx="7443000" cy="12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方法2：</a:t>
            </a:r>
            <a:endParaRPr sz="1800"/>
          </a:p>
          <a:p>
            <a:pPr marL="457200" lvl="0" indent="-342900" algn="l" rtl="0">
              <a:spcBef>
                <a:spcPts val="1600"/>
              </a:spcBef>
              <a:spcAft>
                <a:spcPts val="0"/>
              </a:spcAft>
              <a:buSzPts val="1800"/>
              <a:buChar char="●"/>
            </a:pPr>
            <a:r>
              <a:rPr lang="zh-TW" sz="1800"/>
              <a:t>正向極性詞(n)：PE(乙,甲)+n，PE(丙,甲)+n</a:t>
            </a:r>
            <a:endParaRPr sz="1800"/>
          </a:p>
          <a:p>
            <a:pPr marL="457200" lvl="0" indent="-342900" algn="l" rtl="0">
              <a:spcBef>
                <a:spcPts val="0"/>
              </a:spcBef>
              <a:spcAft>
                <a:spcPts val="0"/>
              </a:spcAft>
              <a:buSzPts val="1800"/>
              <a:buChar char="●"/>
            </a:pPr>
            <a:r>
              <a:rPr lang="zh-TW" sz="1800"/>
              <a:t>負向極性詞(m)：NE(乙,甲)+m，NE(丙,甲)+m</a:t>
            </a:r>
            <a:endParaRPr sz="1800"/>
          </a:p>
          <a:p>
            <a:pPr marL="457200" lvl="0" indent="-342900" algn="l" rtl="0">
              <a:spcBef>
                <a:spcPts val="0"/>
              </a:spcBef>
              <a:spcAft>
                <a:spcPts val="0"/>
              </a:spcAft>
              <a:buSzPts val="1800"/>
              <a:buChar char="●"/>
            </a:pPr>
            <a:r>
              <a:rPr lang="zh-TW" sz="1800"/>
              <a:t>沒有極性詞：PE(乙,甲)+1，PE(丙,甲)+1</a:t>
            </a:r>
            <a:endParaRPr sz="1800"/>
          </a:p>
        </p:txBody>
      </p:sp>
      <p:sp>
        <p:nvSpPr>
          <p:cNvPr id="581" name="Google Shape;581;p5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邊的正負向分數計算</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假設文章標題包含 2 個品牌「乙」、「丙」，文章推文中的品牌為「甲」</a:t>
            </a:r>
            <a:endParaRPr/>
          </a:p>
        </p:txBody>
      </p:sp>
      <p:sp>
        <p:nvSpPr>
          <p:cNvPr id="587" name="Google Shape;587;p5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solidFill>
                  <a:srgbClr val="000000"/>
                </a:solidFill>
              </a:rPr>
              <a:t>方法3：將文章推文所有極性詞戴入語料庫分數，所有情緒詞分數相加的結果為s，則：</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s&gt;0：PE(乙,甲)+s，PE(丙,甲)+s</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s&lt;0：NE(乙,甲)+|s|，NE(丙,甲)+|s|</a:t>
            </a:r>
            <a:endParaRPr sz="1800">
              <a:solidFill>
                <a:srgbClr val="000000"/>
              </a:solidFill>
            </a:endParaRPr>
          </a:p>
          <a:p>
            <a:pPr marL="457200" lvl="0" indent="-342900" algn="l" rtl="0">
              <a:lnSpc>
                <a:spcPct val="150000"/>
              </a:lnSpc>
              <a:spcBef>
                <a:spcPts val="0"/>
              </a:spcBef>
              <a:spcAft>
                <a:spcPts val="0"/>
              </a:spcAft>
              <a:buClr>
                <a:srgbClr val="000000"/>
              </a:buClr>
              <a:buSzPts val="1800"/>
              <a:buFont typeface="Nunito"/>
              <a:buChar char="●"/>
            </a:pPr>
            <a:r>
              <a:rPr lang="zh-TW" sz="1800">
                <a:solidFill>
                  <a:srgbClr val="000000"/>
                </a:solidFill>
              </a:rPr>
              <a:t>沒有極性詞：PE(乙,甲)+0.9，PE(丙,甲)+0.9</a:t>
            </a:r>
            <a:endParaRPr sz="1800">
              <a:solidFill>
                <a:srgbClr val="000000"/>
              </a:solidFill>
            </a:endParaRPr>
          </a:p>
          <a:p>
            <a:pPr marL="0" lvl="0" indent="0" algn="l" rtl="0">
              <a:lnSpc>
                <a:spcPct val="150000"/>
              </a:lnSpc>
              <a:spcBef>
                <a:spcPts val="0"/>
              </a:spcBef>
              <a:spcAft>
                <a:spcPts val="0"/>
              </a:spcAft>
              <a:buNone/>
            </a:pPr>
            <a:endParaRPr sz="1800">
              <a:solidFill>
                <a:srgbClr val="000000"/>
              </a:solidFill>
            </a:endParaRPr>
          </a:p>
          <a:p>
            <a:pPr marL="0" lvl="0" indent="0" algn="l" rtl="0">
              <a:lnSpc>
                <a:spcPct val="150000"/>
              </a:lnSpc>
              <a:spcBef>
                <a:spcPts val="0"/>
              </a:spcBef>
              <a:spcAft>
                <a:spcPts val="1600"/>
              </a:spcAft>
              <a:buNone/>
            </a:pPr>
            <a:endParaRPr sz="1800"/>
          </a:p>
        </p:txBody>
      </p:sp>
      <p:sp>
        <p:nvSpPr>
          <p:cNvPr id="588" name="Google Shape;588;p5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權重的計算</a:t>
            </a:r>
            <a:endParaRPr/>
          </a:p>
        </p:txBody>
      </p:sp>
      <p:sp>
        <p:nvSpPr>
          <p:cNvPr id="594" name="Google Shape;594;p55"/>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TW" sz="1800"/>
              <a:t>假設經過計算，正向分為x分，負向分為y分，則權重的計算方式分為以下兩種：</a:t>
            </a:r>
            <a:endParaRPr sz="1800"/>
          </a:p>
        </p:txBody>
      </p:sp>
      <p:pic>
        <p:nvPicPr>
          <p:cNvPr id="595" name="Google Shape;595;p55"/>
          <p:cNvPicPr preferRelativeResize="0"/>
          <p:nvPr/>
        </p:nvPicPr>
        <p:blipFill>
          <a:blip r:embed="rId3">
            <a:alphaModFix/>
          </a:blip>
          <a:stretch>
            <a:fillRect/>
          </a:stretch>
        </p:blipFill>
        <p:spPr>
          <a:xfrm>
            <a:off x="2688650" y="2612175"/>
            <a:ext cx="3089725" cy="813075"/>
          </a:xfrm>
          <a:prstGeom prst="rect">
            <a:avLst/>
          </a:prstGeom>
          <a:noFill/>
          <a:ln>
            <a:noFill/>
          </a:ln>
        </p:spPr>
      </p:pic>
      <p:pic>
        <p:nvPicPr>
          <p:cNvPr id="596" name="Google Shape;596;p55"/>
          <p:cNvPicPr preferRelativeResize="0"/>
          <p:nvPr/>
        </p:nvPicPr>
        <p:blipFill>
          <a:blip r:embed="rId4">
            <a:alphaModFix/>
          </a:blip>
          <a:stretch>
            <a:fillRect/>
          </a:stretch>
        </p:blipFill>
        <p:spPr>
          <a:xfrm>
            <a:off x="2762250" y="3621008"/>
            <a:ext cx="3089725" cy="910642"/>
          </a:xfrm>
          <a:prstGeom prst="rect">
            <a:avLst/>
          </a:prstGeom>
          <a:noFill/>
          <a:ln>
            <a:noFill/>
          </a:ln>
        </p:spPr>
      </p:pic>
      <p:sp>
        <p:nvSpPr>
          <p:cNvPr id="597" name="Google Shape;597;p5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5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排名分數計算</a:t>
            </a:r>
            <a:endParaRPr/>
          </a:p>
        </p:txBody>
      </p:sp>
      <p:sp>
        <p:nvSpPr>
          <p:cNvPr id="603" name="Google Shape;603;p56"/>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傳統的PageRank僅平等對待每個有向邊，並且不考慮每個點的權重</a:t>
            </a:r>
            <a:endParaRPr sz="1800"/>
          </a:p>
          <a:p>
            <a:pPr marL="457200" lvl="0" indent="-342900" algn="l" rtl="0">
              <a:lnSpc>
                <a:spcPct val="150000"/>
              </a:lnSpc>
              <a:spcBef>
                <a:spcPts val="0"/>
              </a:spcBef>
              <a:spcAft>
                <a:spcPts val="0"/>
              </a:spcAft>
              <a:buSzPts val="1800"/>
              <a:buChar char="●"/>
            </a:pPr>
            <a:r>
              <a:rPr lang="zh-TW" sz="1800"/>
              <a:t>但若從某個相對重要的點指向該點，那該點應該要具有更高的重要性</a:t>
            </a:r>
            <a:endParaRPr sz="1800"/>
          </a:p>
        </p:txBody>
      </p:sp>
      <p:sp>
        <p:nvSpPr>
          <p:cNvPr id="604" name="Google Shape;604;p5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排名分數計算</a:t>
            </a:r>
            <a:endParaRPr/>
          </a:p>
        </p:txBody>
      </p:sp>
      <p:sp>
        <p:nvSpPr>
          <p:cNvPr id="610" name="Google Shape;610;p57"/>
          <p:cNvSpPr txBox="1">
            <a:spLocks noGrp="1"/>
          </p:cNvSpPr>
          <p:nvPr>
            <p:ph type="body" idx="1"/>
          </p:nvPr>
        </p:nvSpPr>
        <p:spPr>
          <a:xfrm>
            <a:off x="1303800" y="1597875"/>
            <a:ext cx="61860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sz="1800" dirty="0"/>
          </a:p>
          <a:p>
            <a:pPr marL="0" lvl="0" indent="0" algn="l" rtl="0">
              <a:spcBef>
                <a:spcPts val="0"/>
              </a:spcBef>
              <a:spcAft>
                <a:spcPts val="0"/>
              </a:spcAft>
              <a:buNone/>
            </a:pPr>
            <a:endParaRPr sz="1800" dirty="0"/>
          </a:p>
          <a:p>
            <a:pPr marL="457200" lvl="0" indent="-342900" algn="l" rtl="0">
              <a:lnSpc>
                <a:spcPct val="150000"/>
              </a:lnSpc>
              <a:spcBef>
                <a:spcPts val="1600"/>
              </a:spcBef>
              <a:spcAft>
                <a:spcPts val="0"/>
              </a:spcAft>
              <a:buSzPts val="1800"/>
              <a:buChar char="●"/>
            </a:pPr>
            <a:r>
              <a:rPr lang="zh-TW" sz="1800" dirty="0"/>
              <a:t>pRank(P</a:t>
            </a:r>
            <a:r>
              <a:rPr lang="zh-TW" sz="1800" baseline="-25000" dirty="0"/>
              <a:t>i</a:t>
            </a:r>
            <a:r>
              <a:rPr lang="zh-TW" sz="1800" dirty="0"/>
              <a:t>)：P</a:t>
            </a:r>
            <a:r>
              <a:rPr lang="zh-TW" sz="1800" baseline="-25000" dirty="0"/>
              <a:t>i </a:t>
            </a:r>
            <a:r>
              <a:rPr lang="zh-TW" sz="1800" dirty="0"/>
              <a:t>產品排名的分數</a:t>
            </a:r>
            <a:endParaRPr sz="1800" dirty="0"/>
          </a:p>
          <a:p>
            <a:pPr marL="457200" lvl="0" indent="-342900" algn="l" rtl="0">
              <a:lnSpc>
                <a:spcPct val="150000"/>
              </a:lnSpc>
              <a:spcBef>
                <a:spcPts val="0"/>
              </a:spcBef>
              <a:spcAft>
                <a:spcPts val="0"/>
              </a:spcAft>
              <a:buSzPts val="1800"/>
              <a:buChar char="●"/>
            </a:pPr>
            <a:r>
              <a:rPr lang="zh-TW" sz="1800" dirty="0"/>
              <a:t>M</a:t>
            </a:r>
            <a:r>
              <a:rPr lang="zh-TW" sz="1800" baseline="-25000" dirty="0"/>
              <a:t>i</a:t>
            </a:r>
            <a:r>
              <a:rPr lang="zh-TW" sz="1800" dirty="0"/>
              <a:t>：所有指向P</a:t>
            </a:r>
            <a:r>
              <a:rPr lang="zh-TW" sz="1800" baseline="-25000" dirty="0"/>
              <a:t>i </a:t>
            </a:r>
            <a:r>
              <a:rPr lang="zh-TW" sz="1800" dirty="0"/>
              <a:t>有向邊的集合</a:t>
            </a:r>
            <a:endParaRPr sz="1800" dirty="0"/>
          </a:p>
          <a:p>
            <a:pPr marL="457200" lvl="0" indent="-342900" algn="l" rtl="0">
              <a:lnSpc>
                <a:spcPct val="150000"/>
              </a:lnSpc>
              <a:spcBef>
                <a:spcPts val="0"/>
              </a:spcBef>
              <a:spcAft>
                <a:spcPts val="0"/>
              </a:spcAft>
              <a:buSzPts val="1800"/>
              <a:buChar char="●"/>
            </a:pPr>
            <a:r>
              <a:rPr lang="zh-TW" sz="1800" dirty="0"/>
              <a:t>E(P</a:t>
            </a:r>
            <a:r>
              <a:rPr lang="zh-TW" sz="1800" baseline="-25000" dirty="0"/>
              <a:t>j</a:t>
            </a:r>
            <a:r>
              <a:rPr lang="zh-TW" sz="1800" dirty="0"/>
              <a:t>)：P</a:t>
            </a:r>
            <a:r>
              <a:rPr lang="zh-TW" sz="1800" baseline="-25000" dirty="0"/>
              <a:t>j </a:t>
            </a:r>
            <a:r>
              <a:rPr lang="zh-TW" sz="1800" dirty="0"/>
              <a:t>指向P</a:t>
            </a:r>
            <a:r>
              <a:rPr lang="zh-TW" sz="1800" baseline="-25000" dirty="0"/>
              <a:t>i </a:t>
            </a:r>
            <a:r>
              <a:rPr lang="zh-TW" sz="1800" dirty="0"/>
              <a:t> 的有向邊在所有P</a:t>
            </a:r>
            <a:r>
              <a:rPr lang="zh-TW" sz="1800" baseline="-25000" dirty="0"/>
              <a:t>j</a:t>
            </a:r>
            <a:r>
              <a:rPr lang="zh-TW" sz="1800" dirty="0"/>
              <a:t>有向邊中所佔的比例</a:t>
            </a:r>
            <a:endParaRPr sz="1800" dirty="0"/>
          </a:p>
          <a:p>
            <a:pPr marL="457200" lvl="0" indent="-342900" algn="l" rtl="0">
              <a:lnSpc>
                <a:spcPct val="150000"/>
              </a:lnSpc>
              <a:spcBef>
                <a:spcPts val="0"/>
              </a:spcBef>
              <a:spcAft>
                <a:spcPts val="0"/>
              </a:spcAft>
              <a:buSzPts val="1800"/>
              <a:buChar char="●"/>
            </a:pPr>
            <a:r>
              <a:rPr lang="zh-TW" sz="1800" dirty="0"/>
              <a:t>V(P</a:t>
            </a:r>
            <a:r>
              <a:rPr lang="zh-TW" sz="1800" baseline="-25000" dirty="0"/>
              <a:t>i</a:t>
            </a:r>
            <a:r>
              <a:rPr lang="zh-TW" sz="1800" dirty="0"/>
              <a:t>)： P</a:t>
            </a:r>
            <a:r>
              <a:rPr lang="zh-TW" sz="1800" baseline="-25000" dirty="0"/>
              <a:t>i </a:t>
            </a:r>
            <a:r>
              <a:rPr lang="zh-TW" sz="1800" dirty="0"/>
              <a:t>該點的分數權重</a:t>
            </a:r>
            <a:endParaRPr sz="1800" dirty="0"/>
          </a:p>
          <a:p>
            <a:pPr marL="457200" lvl="0" indent="-342900" algn="l" rtl="0">
              <a:lnSpc>
                <a:spcPct val="150000"/>
              </a:lnSpc>
              <a:spcBef>
                <a:spcPts val="0"/>
              </a:spcBef>
              <a:spcAft>
                <a:spcPts val="0"/>
              </a:spcAft>
              <a:buSzPts val="1800"/>
              <a:buChar char="●"/>
            </a:pPr>
            <a:r>
              <a:rPr lang="zh-TW" sz="1800" dirty="0"/>
              <a:t>N：產品的個數</a:t>
            </a:r>
            <a:endParaRPr sz="1800" dirty="0"/>
          </a:p>
          <a:p>
            <a:pPr marL="457200" lvl="0" indent="-342900" algn="l" rtl="0">
              <a:lnSpc>
                <a:spcPct val="150000"/>
              </a:lnSpc>
              <a:spcBef>
                <a:spcPts val="0"/>
              </a:spcBef>
              <a:spcAft>
                <a:spcPts val="0"/>
              </a:spcAft>
              <a:buSzPts val="1800"/>
              <a:buChar char="●"/>
            </a:pPr>
            <a:r>
              <a:rPr lang="zh-TW" sz="1800" dirty="0"/>
              <a:t>d：索尼係數，設為0.85</a:t>
            </a:r>
            <a:endParaRPr sz="1800" dirty="0"/>
          </a:p>
          <a:p>
            <a:pPr marL="0" lvl="0" indent="0" algn="l" rtl="0">
              <a:spcBef>
                <a:spcPts val="1600"/>
              </a:spcBef>
              <a:spcAft>
                <a:spcPts val="1600"/>
              </a:spcAft>
              <a:buNone/>
            </a:pPr>
            <a:endParaRPr sz="1800" dirty="0"/>
          </a:p>
        </p:txBody>
      </p:sp>
      <p:pic>
        <p:nvPicPr>
          <p:cNvPr id="611" name="Google Shape;611;p57"/>
          <p:cNvPicPr preferRelativeResize="0"/>
          <p:nvPr/>
        </p:nvPicPr>
        <p:blipFill>
          <a:blip r:embed="rId3">
            <a:alphaModFix/>
          </a:blip>
          <a:stretch>
            <a:fillRect/>
          </a:stretch>
        </p:blipFill>
        <p:spPr>
          <a:xfrm>
            <a:off x="1303800" y="1597875"/>
            <a:ext cx="4845449" cy="896600"/>
          </a:xfrm>
          <a:prstGeom prst="rect">
            <a:avLst/>
          </a:prstGeom>
          <a:noFill/>
          <a:ln>
            <a:noFill/>
          </a:ln>
        </p:spPr>
      </p:pic>
      <p:sp>
        <p:nvSpPr>
          <p:cNvPr id="612" name="Google Shape;612;p5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排名分數計算</a:t>
            </a:r>
            <a:endParaRPr/>
          </a:p>
        </p:txBody>
      </p:sp>
      <p:sp>
        <p:nvSpPr>
          <p:cNvPr id="618" name="Google Shape;618;p58"/>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計算分數前，會將每個點的 pRank 初始化為 1</a:t>
            </a:r>
            <a:endParaRPr sz="1800"/>
          </a:p>
          <a:p>
            <a:pPr marL="0" lvl="0" indent="0" algn="l" rtl="0">
              <a:spcBef>
                <a:spcPts val="1600"/>
              </a:spcBef>
              <a:spcAft>
                <a:spcPts val="0"/>
              </a:spcAft>
              <a:buNone/>
            </a:pPr>
            <a:r>
              <a:rPr lang="zh-TW" sz="1800"/>
              <a:t>每次計算後將結果進行標準化，公式如下：</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zh-TW" sz="1800"/>
              <a:t>經過反覆迭代計算之後，各產品的pRank值會趨於穩定，即為產品的最終分數。</a:t>
            </a:r>
            <a:endParaRPr sz="1800"/>
          </a:p>
          <a:p>
            <a:pPr marL="0" lvl="0" indent="0" algn="l" rtl="0">
              <a:spcBef>
                <a:spcPts val="1600"/>
              </a:spcBef>
              <a:spcAft>
                <a:spcPts val="1600"/>
              </a:spcAft>
              <a:buNone/>
            </a:pPr>
            <a:endParaRPr sz="1800"/>
          </a:p>
        </p:txBody>
      </p:sp>
      <p:pic>
        <p:nvPicPr>
          <p:cNvPr id="619" name="Google Shape;619;p58"/>
          <p:cNvPicPr preferRelativeResize="0"/>
          <p:nvPr/>
        </p:nvPicPr>
        <p:blipFill>
          <a:blip r:embed="rId3">
            <a:alphaModFix/>
          </a:blip>
          <a:stretch>
            <a:fillRect/>
          </a:stretch>
        </p:blipFill>
        <p:spPr>
          <a:xfrm>
            <a:off x="2961337" y="2636475"/>
            <a:ext cx="3221325" cy="856475"/>
          </a:xfrm>
          <a:prstGeom prst="rect">
            <a:avLst/>
          </a:prstGeom>
          <a:noFill/>
          <a:ln>
            <a:noFill/>
          </a:ln>
        </p:spPr>
      </p:pic>
      <p:sp>
        <p:nvSpPr>
          <p:cNvPr id="620" name="Google Shape;620;p5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排名分數計算範例</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權重以正負向分數相減為例</a:t>
            </a:r>
            <a:endParaRPr sz="1300"/>
          </a:p>
        </p:txBody>
      </p:sp>
      <p:sp>
        <p:nvSpPr>
          <p:cNvPr id="626" name="Google Shape;626;p59"/>
          <p:cNvSpPr txBox="1">
            <a:spLocks noGrp="1"/>
          </p:cNvSpPr>
          <p:nvPr>
            <p:ph type="body" idx="1"/>
          </p:nvPr>
        </p:nvSpPr>
        <p:spPr>
          <a:xfrm>
            <a:off x="1303800" y="1666325"/>
            <a:ext cx="7030500" cy="28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P(A) = ( 0.85 x 0 + 0.15 / 4 ) x 3</a:t>
            </a:r>
            <a:endParaRPr sz="1800"/>
          </a:p>
          <a:p>
            <a:pPr marL="0" lvl="0" indent="0" algn="l" rtl="0">
              <a:spcBef>
                <a:spcPts val="1600"/>
              </a:spcBef>
              <a:spcAft>
                <a:spcPts val="0"/>
              </a:spcAft>
              <a:buNone/>
            </a:pPr>
            <a:r>
              <a:rPr lang="zh-TW" sz="1800"/>
              <a:t>P(B) = ( 0.85 x (2/7) + 0.15 / 4 ) x 1</a:t>
            </a:r>
            <a:endParaRPr sz="1800"/>
          </a:p>
          <a:p>
            <a:pPr marL="0" lvl="0" indent="0" algn="l" rtl="0">
              <a:spcBef>
                <a:spcPts val="1600"/>
              </a:spcBef>
              <a:spcAft>
                <a:spcPts val="0"/>
              </a:spcAft>
              <a:buNone/>
            </a:pPr>
            <a:r>
              <a:rPr lang="zh-TW" sz="1800"/>
              <a:t>P(C) = ( 0.85 x 0 + 0.15 / 4 ) x 5</a:t>
            </a:r>
            <a:endParaRPr sz="1800"/>
          </a:p>
          <a:p>
            <a:pPr marL="0" lvl="0" indent="0" algn="l" rtl="0">
              <a:spcBef>
                <a:spcPts val="1600"/>
              </a:spcBef>
              <a:spcAft>
                <a:spcPts val="0"/>
              </a:spcAft>
              <a:buNone/>
            </a:pPr>
            <a:r>
              <a:rPr lang="zh-TW" sz="1800"/>
              <a:t>P(D) = [ 0.85 x (5/7) + 0.85 x (3/3) + 0.85 x (4/4) + 0.15 / 4) x 2</a:t>
            </a:r>
            <a:endParaRPr sz="1800"/>
          </a:p>
          <a:p>
            <a:pPr marL="0" lvl="0" indent="0" algn="l" rtl="0">
              <a:spcBef>
                <a:spcPts val="1600"/>
              </a:spcBef>
              <a:spcAft>
                <a:spcPts val="0"/>
              </a:spcAft>
              <a:buNone/>
            </a:pPr>
            <a:r>
              <a:rPr lang="zh-TW" sz="1800"/>
              <a:t>標準化後重複執行至穩定</a:t>
            </a:r>
            <a:endParaRPr sz="1800"/>
          </a:p>
          <a:p>
            <a:pPr marL="0" lvl="0" indent="0" algn="l" rtl="0">
              <a:spcBef>
                <a:spcPts val="1600"/>
              </a:spcBef>
              <a:spcAft>
                <a:spcPts val="1600"/>
              </a:spcAft>
              <a:buNone/>
            </a:pPr>
            <a:endParaRPr sz="1800"/>
          </a:p>
        </p:txBody>
      </p:sp>
      <p:pic>
        <p:nvPicPr>
          <p:cNvPr id="627" name="Google Shape;627;p59"/>
          <p:cNvPicPr preferRelativeResize="0"/>
          <p:nvPr/>
        </p:nvPicPr>
        <p:blipFill>
          <a:blip r:embed="rId3">
            <a:alphaModFix/>
          </a:blip>
          <a:stretch>
            <a:fillRect/>
          </a:stretch>
        </p:blipFill>
        <p:spPr>
          <a:xfrm>
            <a:off x="4960050" y="1445500"/>
            <a:ext cx="2021350" cy="1810074"/>
          </a:xfrm>
          <a:prstGeom prst="rect">
            <a:avLst/>
          </a:prstGeom>
          <a:noFill/>
          <a:ln>
            <a:noFill/>
          </a:ln>
        </p:spPr>
      </p:pic>
      <p:pic>
        <p:nvPicPr>
          <p:cNvPr id="628" name="Google Shape;628;p59"/>
          <p:cNvPicPr preferRelativeResize="0"/>
          <p:nvPr/>
        </p:nvPicPr>
        <p:blipFill>
          <a:blip r:embed="rId4">
            <a:alphaModFix/>
          </a:blip>
          <a:stretch>
            <a:fillRect/>
          </a:stretch>
        </p:blipFill>
        <p:spPr>
          <a:xfrm>
            <a:off x="4960050" y="598575"/>
            <a:ext cx="3698476" cy="684375"/>
          </a:xfrm>
          <a:prstGeom prst="rect">
            <a:avLst/>
          </a:prstGeom>
          <a:noFill/>
          <a:ln>
            <a:noFill/>
          </a:ln>
        </p:spPr>
      </p:pic>
      <p:sp>
        <p:nvSpPr>
          <p:cNvPr id="629" name="Google Shape;629;p5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47</a:t>
            </a:fld>
            <a:endParaRPr/>
          </a:p>
        </p:txBody>
      </p:sp>
      <p:pic>
        <p:nvPicPr>
          <p:cNvPr id="630" name="Google Shape;630;p59"/>
          <p:cNvPicPr preferRelativeResize="0"/>
          <p:nvPr/>
        </p:nvPicPr>
        <p:blipFill>
          <a:blip r:embed="rId5">
            <a:alphaModFix/>
          </a:blip>
          <a:stretch>
            <a:fillRect/>
          </a:stretch>
        </p:blipFill>
        <p:spPr>
          <a:xfrm>
            <a:off x="7212525" y="1445497"/>
            <a:ext cx="1445989" cy="1810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0"/>
                                        </p:tgtEl>
                                        <p:attrNameLst>
                                          <p:attrName>style.visibility</p:attrName>
                                        </p:attrNameLst>
                                      </p:cBhvr>
                                      <p:to>
                                        <p:strVal val="visible"/>
                                      </p:to>
                                    </p:set>
                                    <p:animEffect transition="in" filter="fade">
                                      <p:cBhvr>
                                        <p:cTn id="7" dur="1000"/>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實驗結果與分析</a:t>
            </a:r>
            <a:endParaRPr/>
          </a:p>
        </p:txBody>
      </p:sp>
      <p:sp>
        <p:nvSpPr>
          <p:cNvPr id="636" name="Google Shape;636;p6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sz="1800"/>
              <a:t>情感字典數值化結果</a:t>
            </a:r>
            <a:endParaRPr sz="1800"/>
          </a:p>
          <a:p>
            <a:pPr marL="457200" lvl="0" indent="-342900" algn="l" rtl="0">
              <a:lnSpc>
                <a:spcPct val="200000"/>
              </a:lnSpc>
              <a:spcBef>
                <a:spcPts val="0"/>
              </a:spcBef>
              <a:spcAft>
                <a:spcPts val="0"/>
              </a:spcAft>
              <a:buSzPts val="1800"/>
              <a:buChar char="●"/>
            </a:pPr>
            <a:r>
              <a:rPr lang="zh-TW" sz="1800"/>
              <a:t>加權有向圖結果</a:t>
            </a:r>
            <a:endParaRPr sz="1800"/>
          </a:p>
          <a:p>
            <a:pPr marL="457200" lvl="0" indent="-342900" algn="l" rtl="0">
              <a:lnSpc>
                <a:spcPct val="200000"/>
              </a:lnSpc>
              <a:spcBef>
                <a:spcPts val="0"/>
              </a:spcBef>
              <a:spcAft>
                <a:spcPts val="0"/>
              </a:spcAft>
              <a:buSzPts val="1800"/>
              <a:buChar char="●"/>
            </a:pPr>
            <a:r>
              <a:rPr lang="zh-TW" sz="1800"/>
              <a:t>手機和相機功能排名</a:t>
            </a:r>
            <a:endParaRPr sz="1800"/>
          </a:p>
        </p:txBody>
      </p:sp>
      <p:sp>
        <p:nvSpPr>
          <p:cNvPr id="637" name="Google Shape;637;p6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情感字典數值化結果</a:t>
            </a:r>
            <a:endParaRPr/>
          </a:p>
        </p:txBody>
      </p:sp>
      <p:sp>
        <p:nvSpPr>
          <p:cNvPr id="643" name="Google Shape;643;p61"/>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經Jieba斷詞後和ANTUSD比對，存在1226個形容詞或成語不在ANTUSD字典中</a:t>
            </a:r>
            <a:endParaRPr sz="1800"/>
          </a:p>
          <a:p>
            <a:pPr marL="457200" lvl="0" indent="-342900" algn="l" rtl="0">
              <a:lnSpc>
                <a:spcPct val="150000"/>
              </a:lnSpc>
              <a:spcBef>
                <a:spcPts val="0"/>
              </a:spcBef>
              <a:spcAft>
                <a:spcPts val="0"/>
              </a:spcAft>
              <a:buSzPts val="1800"/>
              <a:buChar char="●"/>
            </a:pPr>
            <a:r>
              <a:rPr lang="zh-TW" sz="1800"/>
              <a:t>以第三章所提出的方法篩選出 541 個形容詞和 114 個成語並給予分數</a:t>
            </a:r>
            <a:endParaRPr sz="1800"/>
          </a:p>
        </p:txBody>
      </p:sp>
      <p:sp>
        <p:nvSpPr>
          <p:cNvPr id="644" name="Google Shape;644;p6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研究目的</a:t>
            </a:r>
            <a:endParaRPr/>
          </a:p>
        </p:txBody>
      </p:sp>
      <p:sp>
        <p:nvSpPr>
          <p:cNvPr id="306" name="Google Shape;306;p17"/>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本研究針對網路上的手機評論進行分析，並為手機做產品排名</a:t>
            </a:r>
            <a:endParaRPr sz="1800"/>
          </a:p>
          <a:p>
            <a:pPr marL="457200" lvl="0" indent="-342900" algn="l" rtl="0">
              <a:lnSpc>
                <a:spcPct val="150000"/>
              </a:lnSpc>
              <a:spcBef>
                <a:spcPts val="0"/>
              </a:spcBef>
              <a:spcAft>
                <a:spcPts val="0"/>
              </a:spcAft>
              <a:buSzPts val="1800"/>
              <a:buChar char="●"/>
            </a:pPr>
            <a:r>
              <a:rPr lang="zh-TW" sz="1800"/>
              <a:t>消費者的購買依據不一定僅僅依靠整體排名，也可能依據手機的相機功能做選擇</a:t>
            </a:r>
            <a:endParaRPr sz="1800"/>
          </a:p>
          <a:p>
            <a:pPr marL="457200" lvl="0" indent="-342900" algn="l" rtl="0">
              <a:lnSpc>
                <a:spcPct val="150000"/>
              </a:lnSpc>
              <a:spcBef>
                <a:spcPts val="0"/>
              </a:spcBef>
              <a:spcAft>
                <a:spcPts val="0"/>
              </a:spcAft>
              <a:buSzPts val="1800"/>
              <a:buChar char="●"/>
            </a:pPr>
            <a:r>
              <a:rPr lang="zh-TW" sz="1800"/>
              <a:t>因此本研究除了對手機品牌進行排名外，同時也會針對相機功能做排名</a:t>
            </a:r>
            <a:endParaRPr sz="1800"/>
          </a:p>
        </p:txBody>
      </p:sp>
      <p:sp>
        <p:nvSpPr>
          <p:cNvPr id="307" name="Google Shape;307;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6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情感字典數值化結果</a:t>
            </a:r>
            <a:endParaRPr/>
          </a:p>
        </p:txBody>
      </p:sp>
      <p:sp>
        <p:nvSpPr>
          <p:cNvPr id="650" name="Google Shape;650;p62"/>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t>範例1：「紅」</a:t>
            </a:r>
            <a:endParaRPr sz="1800"/>
          </a:p>
          <a:p>
            <a:pPr marL="0" lvl="0" indent="0" algn="l" rtl="0">
              <a:lnSpc>
                <a:spcPct val="150000"/>
              </a:lnSpc>
              <a:spcBef>
                <a:spcPts val="1600"/>
              </a:spcBef>
              <a:spcAft>
                <a:spcPts val="0"/>
              </a:spcAft>
              <a:buNone/>
            </a:pPr>
            <a:r>
              <a:rPr lang="zh-TW" sz="1800"/>
              <a:t>「紅」被 Jieba 斷詞系統判定為形容詞</a:t>
            </a:r>
            <a:endParaRPr sz="1800"/>
          </a:p>
          <a:p>
            <a:pPr marL="0" lvl="0" indent="0" algn="l" rtl="0">
              <a:lnSpc>
                <a:spcPct val="150000"/>
              </a:lnSpc>
              <a:spcBef>
                <a:spcPts val="1600"/>
              </a:spcBef>
              <a:spcAft>
                <a:spcPts val="0"/>
              </a:spcAft>
              <a:buNone/>
            </a:pPr>
            <a:r>
              <a:rPr lang="zh-TW" sz="1800"/>
              <a:t>但由於這是屬於一個字的詞</a:t>
            </a:r>
            <a:endParaRPr sz="1800"/>
          </a:p>
          <a:p>
            <a:pPr marL="0" lvl="0" indent="0" algn="l" rtl="0">
              <a:lnSpc>
                <a:spcPct val="150000"/>
              </a:lnSpc>
              <a:spcBef>
                <a:spcPts val="1600"/>
              </a:spcBef>
              <a:spcAft>
                <a:spcPts val="1600"/>
              </a:spcAft>
              <a:buNone/>
            </a:pPr>
            <a:r>
              <a:rPr lang="zh-TW" sz="1800"/>
              <a:t>因此根據規則不會被加入語料庫中</a:t>
            </a:r>
            <a:endParaRPr sz="1800"/>
          </a:p>
        </p:txBody>
      </p:sp>
      <p:sp>
        <p:nvSpPr>
          <p:cNvPr id="651" name="Google Shape;651;p6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6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情感字典數值化結果</a:t>
            </a:r>
            <a:endParaRPr/>
          </a:p>
        </p:txBody>
      </p:sp>
      <p:sp>
        <p:nvSpPr>
          <p:cNvPr id="657" name="Google Shape;657;p6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a:t>範例2：「忍耐力」</a:t>
            </a:r>
            <a:endParaRPr sz="1800"/>
          </a:p>
          <a:p>
            <a:pPr marL="0" lvl="0" indent="0" algn="l" rtl="0">
              <a:lnSpc>
                <a:spcPct val="150000"/>
              </a:lnSpc>
              <a:spcBef>
                <a:spcPts val="1600"/>
              </a:spcBef>
              <a:spcAft>
                <a:spcPts val="0"/>
              </a:spcAft>
              <a:buNone/>
            </a:pPr>
            <a:r>
              <a:rPr lang="zh-TW" sz="1800"/>
              <a:t>「忍耐力」被 Jieba 斷詞系統判定為成語</a:t>
            </a:r>
            <a:endParaRPr sz="1800"/>
          </a:p>
          <a:p>
            <a:pPr marL="0" lvl="0" indent="0" algn="l" rtl="0">
              <a:lnSpc>
                <a:spcPct val="150000"/>
              </a:lnSpc>
              <a:spcBef>
                <a:spcPts val="1600"/>
              </a:spcBef>
              <a:spcAft>
                <a:spcPts val="0"/>
              </a:spcAft>
              <a:buNone/>
            </a:pPr>
            <a:r>
              <a:rPr lang="zh-TW" sz="1800"/>
              <a:t>但成語大多是由四個字以上所組成</a:t>
            </a:r>
            <a:endParaRPr sz="1800"/>
          </a:p>
          <a:p>
            <a:pPr marL="0" lvl="0" indent="0" algn="l" rtl="0">
              <a:lnSpc>
                <a:spcPct val="150000"/>
              </a:lnSpc>
              <a:spcBef>
                <a:spcPts val="1600"/>
              </a:spcBef>
              <a:spcAft>
                <a:spcPts val="0"/>
              </a:spcAft>
              <a:buNone/>
            </a:pPr>
            <a:r>
              <a:rPr lang="zh-TW" sz="1800"/>
              <a:t>這個詞只有三個字</a:t>
            </a:r>
            <a:endParaRPr sz="1800"/>
          </a:p>
          <a:p>
            <a:pPr marL="0" lvl="0" indent="0" algn="l" rtl="0">
              <a:lnSpc>
                <a:spcPct val="150000"/>
              </a:lnSpc>
              <a:spcBef>
                <a:spcPts val="1600"/>
              </a:spcBef>
              <a:spcAft>
                <a:spcPts val="1600"/>
              </a:spcAft>
              <a:buNone/>
            </a:pPr>
            <a:r>
              <a:rPr lang="zh-TW" sz="1800"/>
              <a:t>因此根據規則將不會被加入語料庫中</a:t>
            </a:r>
            <a:endParaRPr sz="1800"/>
          </a:p>
        </p:txBody>
      </p:sp>
      <p:sp>
        <p:nvSpPr>
          <p:cNvPr id="658" name="Google Shape;658;p6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6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情感字典數值化結果</a:t>
            </a:r>
            <a:endParaRPr/>
          </a:p>
        </p:txBody>
      </p:sp>
      <p:sp>
        <p:nvSpPr>
          <p:cNvPr id="664" name="Google Shape;664;p64"/>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TW" sz="1800" dirty="0"/>
              <a:t>範例3：「硬朗」</a:t>
            </a:r>
            <a:endParaRPr sz="1800" dirty="0"/>
          </a:p>
          <a:p>
            <a:pPr marL="0" lvl="0" indent="0" algn="l" rtl="0">
              <a:lnSpc>
                <a:spcPct val="150000"/>
              </a:lnSpc>
              <a:spcBef>
                <a:spcPts val="1600"/>
              </a:spcBef>
              <a:spcAft>
                <a:spcPts val="0"/>
              </a:spcAft>
              <a:buNone/>
            </a:pPr>
            <a:r>
              <a:rPr lang="zh-TW" sz="1800" dirty="0"/>
              <a:t>「硬朗」被 Jieba 斷詞系統判定為形容詞，因此取第二個字與ANTUSD的詞作比對</a:t>
            </a:r>
            <a:endParaRPr sz="1800" dirty="0"/>
          </a:p>
          <a:p>
            <a:pPr marL="0" lvl="0" indent="0" algn="l" rtl="0">
              <a:lnSpc>
                <a:spcPct val="150000"/>
              </a:lnSpc>
              <a:spcBef>
                <a:spcPts val="1600"/>
              </a:spcBef>
              <a:spcAft>
                <a:spcPts val="0"/>
              </a:spcAft>
              <a:buNone/>
            </a:pPr>
            <a:r>
              <a:rPr lang="zh-TW" sz="1800" dirty="0"/>
              <a:t>ANTUSD裡含有「朗」的詞有：明朗(0.47)、明朗化(0.35)、健朗(0)、清朗(0)、爽朗(0.18)、晴朗(0.1)、開朗(0.17)、樂觀開朗(0.33)、豁然開朗(0.</a:t>
            </a:r>
            <a:r>
              <a:rPr lang="en-US" altLang="zh-TW" sz="1800" dirty="0"/>
              <a:t>1</a:t>
            </a:r>
            <a:r>
              <a:rPr lang="zh-TW" sz="1800" dirty="0"/>
              <a:t>4)，將這些詞的分數相加後取算數平均數得到0.19</a:t>
            </a:r>
            <a:endParaRPr sz="1800" dirty="0"/>
          </a:p>
          <a:p>
            <a:pPr marL="0" lvl="0" indent="0" algn="l" rtl="0">
              <a:lnSpc>
                <a:spcPct val="150000"/>
              </a:lnSpc>
              <a:spcBef>
                <a:spcPts val="1600"/>
              </a:spcBef>
              <a:spcAft>
                <a:spcPts val="1600"/>
              </a:spcAft>
              <a:buNone/>
            </a:pPr>
            <a:r>
              <a:rPr lang="zh-TW" sz="1800" dirty="0"/>
              <a:t>因此「硬朗」為正向極性詞，分數為0.19</a:t>
            </a:r>
            <a:endParaRPr sz="1800" dirty="0"/>
          </a:p>
        </p:txBody>
      </p:sp>
      <p:sp>
        <p:nvSpPr>
          <p:cNvPr id="665" name="Google Shape;665;p6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有向加權圖結果</a:t>
            </a:r>
            <a:endParaRPr/>
          </a:p>
        </p:txBody>
      </p:sp>
      <p:sp>
        <p:nvSpPr>
          <p:cNvPr id="671" name="Google Shape;671;p65"/>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dirty="0"/>
              <a:t>在本實驗中文章推文各個手機品牌與其他產品 比較次數/非比較次數 資訊如下：</a:t>
            </a:r>
            <a:endParaRPr sz="1800" dirty="0"/>
          </a:p>
          <a:p>
            <a:pPr marL="0" lvl="0" indent="0" algn="l" rtl="0">
              <a:spcBef>
                <a:spcPts val="1600"/>
              </a:spcBef>
              <a:spcAft>
                <a:spcPts val="0"/>
              </a:spcAft>
              <a:buNone/>
            </a:pPr>
            <a:r>
              <a:rPr lang="zh-TW" sz="1800" dirty="0"/>
              <a:t>APPLE：2843/2139	小米：357/429		HUAWEI：647/218</a:t>
            </a:r>
            <a:endParaRPr sz="1800" dirty="0"/>
          </a:p>
          <a:p>
            <a:pPr marL="0" lvl="0" indent="0" algn="l" rtl="0">
              <a:spcBef>
                <a:spcPts val="1600"/>
              </a:spcBef>
              <a:spcAft>
                <a:spcPts val="0"/>
              </a:spcAft>
              <a:buNone/>
            </a:pPr>
            <a:r>
              <a:rPr lang="zh-TW" sz="1800" dirty="0"/>
              <a:t>GOOGLE：499/304	NOKIA：196/143		SONY：1646/1159</a:t>
            </a:r>
            <a:endParaRPr sz="1800" dirty="0"/>
          </a:p>
          <a:p>
            <a:pPr marL="0" lvl="0" indent="0" algn="l" rtl="0">
              <a:spcBef>
                <a:spcPts val="1600"/>
              </a:spcBef>
              <a:spcAft>
                <a:spcPts val="0"/>
              </a:spcAft>
              <a:buNone/>
            </a:pPr>
            <a:r>
              <a:rPr lang="zh-TW" sz="1800" dirty="0"/>
              <a:t>HTC：5124/2394	OPPO：184/316		ASUS：2241/1445</a:t>
            </a:r>
            <a:endParaRPr sz="1800" dirty="0"/>
          </a:p>
          <a:p>
            <a:pPr marL="0" lvl="0" indent="0" algn="l" rtl="0">
              <a:spcBef>
                <a:spcPts val="1600"/>
              </a:spcBef>
              <a:spcAft>
                <a:spcPts val="0"/>
              </a:spcAft>
              <a:buNone/>
            </a:pPr>
            <a:r>
              <a:rPr lang="zh-TW" sz="1800" dirty="0"/>
              <a:t>LG：750/1087		SAMSUNG：3600/1777</a:t>
            </a:r>
            <a:endParaRPr sz="1800" dirty="0"/>
          </a:p>
          <a:p>
            <a:pPr marL="0" lvl="0" indent="0" algn="l" rtl="0">
              <a:spcBef>
                <a:spcPts val="1600"/>
              </a:spcBef>
              <a:spcAft>
                <a:spcPts val="1600"/>
              </a:spcAft>
              <a:buNone/>
            </a:pPr>
            <a:endParaRPr sz="1800" dirty="0"/>
          </a:p>
        </p:txBody>
      </p:sp>
      <p:sp>
        <p:nvSpPr>
          <p:cNvPr id="672" name="Google Shape;672;p6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有向加權圖結果</a:t>
            </a:r>
            <a:endParaRPr/>
          </a:p>
        </p:txBody>
      </p:sp>
      <p:sp>
        <p:nvSpPr>
          <p:cNvPr id="678" name="Google Shape;678;p6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79" name="Google Shape;679;p6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54</a:t>
            </a:fld>
            <a:endParaRPr/>
          </a:p>
        </p:txBody>
      </p:sp>
      <p:pic>
        <p:nvPicPr>
          <p:cNvPr id="680" name="Google Shape;680;p66"/>
          <p:cNvPicPr preferRelativeResize="0"/>
          <p:nvPr/>
        </p:nvPicPr>
        <p:blipFill>
          <a:blip r:embed="rId3">
            <a:alphaModFix/>
          </a:blip>
          <a:stretch>
            <a:fillRect/>
          </a:stretch>
        </p:blipFill>
        <p:spPr>
          <a:xfrm>
            <a:off x="1284825" y="1597875"/>
            <a:ext cx="7166226" cy="2576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有向加權圖結果</a:t>
            </a:r>
            <a:endParaRPr/>
          </a:p>
          <a:p>
            <a:pPr marL="0" lvl="0" indent="0" algn="l" rtl="0">
              <a:spcBef>
                <a:spcPts val="0"/>
              </a:spcBef>
              <a:spcAft>
                <a:spcPts val="0"/>
              </a:spcAft>
              <a:buNone/>
            </a:pPr>
            <a:endParaRPr/>
          </a:p>
        </p:txBody>
      </p:sp>
      <p:sp>
        <p:nvSpPr>
          <p:cNvPr id="686" name="Google Shape;686;p6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87" name="Google Shape;687;p6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55</a:t>
            </a:fld>
            <a:endParaRPr/>
          </a:p>
        </p:txBody>
      </p:sp>
      <p:pic>
        <p:nvPicPr>
          <p:cNvPr id="688" name="Google Shape;688;p67"/>
          <p:cNvPicPr preferRelativeResize="0"/>
          <p:nvPr/>
        </p:nvPicPr>
        <p:blipFill>
          <a:blip r:embed="rId3">
            <a:alphaModFix/>
          </a:blip>
          <a:stretch>
            <a:fillRect/>
          </a:stretch>
        </p:blipFill>
        <p:spPr>
          <a:xfrm>
            <a:off x="1303800" y="1597875"/>
            <a:ext cx="7287950" cy="2613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6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有向加權圖結果</a:t>
            </a:r>
            <a:endParaRPr/>
          </a:p>
        </p:txBody>
      </p:sp>
      <p:sp>
        <p:nvSpPr>
          <p:cNvPr id="694" name="Google Shape;694;p68"/>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dirty="0"/>
              <a:t>在本實驗中文章推文各個相機功能與其他產品 比較次數/非比較次數 資訊如下：</a:t>
            </a:r>
            <a:endParaRPr sz="1800" dirty="0"/>
          </a:p>
          <a:p>
            <a:pPr marL="0" lvl="0" indent="0" algn="l" rtl="0">
              <a:spcBef>
                <a:spcPts val="1600"/>
              </a:spcBef>
              <a:spcAft>
                <a:spcPts val="0"/>
              </a:spcAft>
              <a:buNone/>
            </a:pPr>
            <a:r>
              <a:rPr lang="zh-TW" sz="1800" dirty="0"/>
              <a:t>APPLE：2536/296	</a:t>
            </a:r>
            <a:r>
              <a:rPr lang="en-US" altLang="zh-TW" sz="1800" dirty="0"/>
              <a:t>	</a:t>
            </a:r>
            <a:r>
              <a:rPr lang="zh-TW" sz="1800" dirty="0"/>
              <a:t>小米：339/71	HUAWEI：571/103</a:t>
            </a:r>
            <a:endParaRPr sz="1800" dirty="0"/>
          </a:p>
          <a:p>
            <a:pPr marL="0" lvl="0" indent="0" algn="l" rtl="0">
              <a:spcBef>
                <a:spcPts val="1600"/>
              </a:spcBef>
              <a:spcAft>
                <a:spcPts val="0"/>
              </a:spcAft>
              <a:buNone/>
            </a:pPr>
            <a:r>
              <a:rPr lang="zh-TW" sz="1800" dirty="0"/>
              <a:t>GOOGLE：472/159	</a:t>
            </a:r>
            <a:r>
              <a:rPr lang="en-US" altLang="zh-TW" sz="1800" dirty="0"/>
              <a:t>	</a:t>
            </a:r>
            <a:r>
              <a:rPr lang="zh-TW" sz="1800" dirty="0"/>
              <a:t>NOKIA：183/37	SONY：1453/342</a:t>
            </a:r>
            <a:endParaRPr sz="1800" dirty="0"/>
          </a:p>
          <a:p>
            <a:pPr marL="0" lvl="0" indent="0" algn="l" rtl="0">
              <a:spcBef>
                <a:spcPts val="1600"/>
              </a:spcBef>
              <a:spcAft>
                <a:spcPts val="0"/>
              </a:spcAft>
              <a:buNone/>
            </a:pPr>
            <a:r>
              <a:rPr lang="zh-TW" sz="1800" dirty="0"/>
              <a:t>HTC：4432/639		OPPO：655/162	ASUS：1904/339</a:t>
            </a:r>
            <a:endParaRPr sz="1800" dirty="0"/>
          </a:p>
          <a:p>
            <a:pPr marL="0" lvl="0" indent="0" algn="l" rtl="0">
              <a:spcBef>
                <a:spcPts val="1600"/>
              </a:spcBef>
              <a:spcAft>
                <a:spcPts val="1600"/>
              </a:spcAft>
              <a:buNone/>
            </a:pPr>
            <a:r>
              <a:rPr lang="zh-TW" sz="1800" dirty="0"/>
              <a:t>LG：668/292		SAMSUNG：3152/546</a:t>
            </a:r>
            <a:endParaRPr sz="1800" dirty="0"/>
          </a:p>
        </p:txBody>
      </p:sp>
      <p:sp>
        <p:nvSpPr>
          <p:cNvPr id="695" name="Google Shape;695;p6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有向加權圖結果</a:t>
            </a:r>
            <a:endParaRPr/>
          </a:p>
          <a:p>
            <a:pPr marL="0" lvl="0" indent="0" algn="l" rtl="0">
              <a:spcBef>
                <a:spcPts val="0"/>
              </a:spcBef>
              <a:spcAft>
                <a:spcPts val="0"/>
              </a:spcAft>
              <a:buNone/>
            </a:pPr>
            <a:endParaRPr/>
          </a:p>
        </p:txBody>
      </p:sp>
      <p:sp>
        <p:nvSpPr>
          <p:cNvPr id="701" name="Google Shape;701;p6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702" name="Google Shape;702;p6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57</a:t>
            </a:fld>
            <a:endParaRPr/>
          </a:p>
        </p:txBody>
      </p:sp>
      <p:pic>
        <p:nvPicPr>
          <p:cNvPr id="703" name="Google Shape;703;p69"/>
          <p:cNvPicPr preferRelativeResize="0"/>
          <p:nvPr/>
        </p:nvPicPr>
        <p:blipFill>
          <a:blip r:embed="rId3">
            <a:alphaModFix/>
          </a:blip>
          <a:stretch>
            <a:fillRect/>
          </a:stretch>
        </p:blipFill>
        <p:spPr>
          <a:xfrm>
            <a:off x="1303800" y="1597875"/>
            <a:ext cx="7260591" cy="2629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7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有向加權圖結果</a:t>
            </a:r>
            <a:endParaRPr/>
          </a:p>
          <a:p>
            <a:pPr marL="0" lvl="0" indent="0" algn="l" rtl="0">
              <a:spcBef>
                <a:spcPts val="0"/>
              </a:spcBef>
              <a:spcAft>
                <a:spcPts val="0"/>
              </a:spcAft>
              <a:buNone/>
            </a:pPr>
            <a:endParaRPr/>
          </a:p>
        </p:txBody>
      </p:sp>
      <p:sp>
        <p:nvSpPr>
          <p:cNvPr id="709" name="Google Shape;709;p7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710" name="Google Shape;710;p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58</a:t>
            </a:fld>
            <a:endParaRPr/>
          </a:p>
        </p:txBody>
      </p:sp>
      <p:pic>
        <p:nvPicPr>
          <p:cNvPr id="711" name="Google Shape;711;p70"/>
          <p:cNvPicPr preferRelativeResize="0"/>
          <p:nvPr/>
        </p:nvPicPr>
        <p:blipFill>
          <a:blip r:embed="rId3">
            <a:alphaModFix/>
          </a:blip>
          <a:stretch>
            <a:fillRect/>
          </a:stretch>
        </p:blipFill>
        <p:spPr>
          <a:xfrm>
            <a:off x="1303800" y="1597875"/>
            <a:ext cx="7287950" cy="2613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手機和相機功能排名</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權重為正負向分數相減</a:t>
            </a:r>
            <a:endParaRPr sz="1300"/>
          </a:p>
        </p:txBody>
      </p:sp>
      <p:sp>
        <p:nvSpPr>
          <p:cNvPr id="717" name="Google Shape;717;p7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18" name="Google Shape;718;p71"/>
          <p:cNvPicPr preferRelativeResize="0"/>
          <p:nvPr/>
        </p:nvPicPr>
        <p:blipFill>
          <a:blip r:embed="rId3">
            <a:alphaModFix/>
          </a:blip>
          <a:stretch>
            <a:fillRect/>
          </a:stretch>
        </p:blipFill>
        <p:spPr>
          <a:xfrm>
            <a:off x="244886" y="2259125"/>
            <a:ext cx="2378115" cy="2329700"/>
          </a:xfrm>
          <a:prstGeom prst="rect">
            <a:avLst/>
          </a:prstGeom>
          <a:noFill/>
          <a:ln>
            <a:noFill/>
          </a:ln>
        </p:spPr>
      </p:pic>
      <p:pic>
        <p:nvPicPr>
          <p:cNvPr id="719" name="Google Shape;719;p71"/>
          <p:cNvPicPr preferRelativeResize="0"/>
          <p:nvPr/>
        </p:nvPicPr>
        <p:blipFill>
          <a:blip r:embed="rId4">
            <a:alphaModFix/>
          </a:blip>
          <a:stretch>
            <a:fillRect/>
          </a:stretch>
        </p:blipFill>
        <p:spPr>
          <a:xfrm>
            <a:off x="6068381" y="2259126"/>
            <a:ext cx="3075624" cy="2329699"/>
          </a:xfrm>
          <a:prstGeom prst="rect">
            <a:avLst/>
          </a:prstGeom>
          <a:noFill/>
          <a:ln>
            <a:noFill/>
          </a:ln>
        </p:spPr>
      </p:pic>
      <p:pic>
        <p:nvPicPr>
          <p:cNvPr id="720" name="Google Shape;720;p71"/>
          <p:cNvPicPr preferRelativeResize="0"/>
          <p:nvPr/>
        </p:nvPicPr>
        <p:blipFill>
          <a:blip r:embed="rId5">
            <a:alphaModFix/>
          </a:blip>
          <a:stretch>
            <a:fillRect/>
          </a:stretch>
        </p:blipFill>
        <p:spPr>
          <a:xfrm>
            <a:off x="2879105" y="2259126"/>
            <a:ext cx="3065099" cy="2329699"/>
          </a:xfrm>
          <a:prstGeom prst="rect">
            <a:avLst/>
          </a:prstGeom>
          <a:noFill/>
          <a:ln>
            <a:noFill/>
          </a:ln>
        </p:spPr>
      </p:pic>
      <p:sp>
        <p:nvSpPr>
          <p:cNvPr id="721" name="Google Shape;721;p7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相關文獻探討</a:t>
            </a:r>
            <a:endParaRPr/>
          </a:p>
        </p:txBody>
      </p:sp>
      <p:sp>
        <p:nvSpPr>
          <p:cNvPr id="313" name="Google Shape;313;p18"/>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sz="1800"/>
              <a:t>中文斷詞系統</a:t>
            </a:r>
            <a:endParaRPr sz="1800"/>
          </a:p>
          <a:p>
            <a:pPr marL="457200" lvl="0" indent="-342900" algn="l" rtl="0">
              <a:lnSpc>
                <a:spcPct val="200000"/>
              </a:lnSpc>
              <a:spcBef>
                <a:spcPts val="0"/>
              </a:spcBef>
              <a:spcAft>
                <a:spcPts val="0"/>
              </a:spcAft>
              <a:buSzPts val="1800"/>
              <a:buChar char="●"/>
            </a:pPr>
            <a:r>
              <a:rPr lang="zh-TW" sz="1800"/>
              <a:t>情感語意字典</a:t>
            </a:r>
            <a:endParaRPr sz="1800"/>
          </a:p>
          <a:p>
            <a:pPr marL="457200" lvl="0" indent="-342900" algn="l" rtl="0">
              <a:lnSpc>
                <a:spcPct val="200000"/>
              </a:lnSpc>
              <a:spcBef>
                <a:spcPts val="0"/>
              </a:spcBef>
              <a:spcAft>
                <a:spcPts val="0"/>
              </a:spcAft>
              <a:buSzPts val="1800"/>
              <a:buChar char="●"/>
            </a:pPr>
            <a:r>
              <a:rPr lang="zh-TW" sz="1800"/>
              <a:t>PageRank 演算法</a:t>
            </a:r>
            <a:endParaRPr sz="1800"/>
          </a:p>
          <a:p>
            <a:pPr marL="457200" lvl="0" indent="-342900" algn="l" rtl="0">
              <a:lnSpc>
                <a:spcPct val="200000"/>
              </a:lnSpc>
              <a:spcBef>
                <a:spcPts val="0"/>
              </a:spcBef>
              <a:spcAft>
                <a:spcPts val="0"/>
              </a:spcAft>
              <a:buSzPts val="1800"/>
              <a:buChar char="●"/>
            </a:pPr>
            <a:r>
              <a:rPr lang="zh-TW" sz="1800"/>
              <a:t>產品推薦相關研究</a:t>
            </a:r>
            <a:endParaRPr sz="1800"/>
          </a:p>
        </p:txBody>
      </p:sp>
      <p:sp>
        <p:nvSpPr>
          <p:cNvPr id="314" name="Google Shape;314;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7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手機和相機功能排名</a:t>
            </a:r>
            <a:endParaRPr/>
          </a:p>
          <a:p>
            <a:pPr marL="0" lvl="0" indent="0" algn="l" rtl="0">
              <a:spcBef>
                <a:spcPts val="0"/>
              </a:spcBef>
              <a:spcAft>
                <a:spcPts val="0"/>
              </a:spcAft>
              <a:buNone/>
            </a:pPr>
            <a:endParaRPr sz="1300"/>
          </a:p>
          <a:p>
            <a:pPr marL="0" lvl="0" indent="0" algn="l" rtl="0">
              <a:spcBef>
                <a:spcPts val="0"/>
              </a:spcBef>
              <a:spcAft>
                <a:spcPts val="0"/>
              </a:spcAft>
              <a:buNone/>
            </a:pPr>
            <a:r>
              <a:rPr lang="zh-TW" sz="1300"/>
              <a:t>權重為正負向分數相除</a:t>
            </a:r>
            <a:endParaRPr/>
          </a:p>
        </p:txBody>
      </p:sp>
      <p:sp>
        <p:nvSpPr>
          <p:cNvPr id="727" name="Google Shape;727;p7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28" name="Google Shape;728;p72"/>
          <p:cNvPicPr preferRelativeResize="0"/>
          <p:nvPr/>
        </p:nvPicPr>
        <p:blipFill>
          <a:blip r:embed="rId3">
            <a:alphaModFix/>
          </a:blip>
          <a:stretch>
            <a:fillRect/>
          </a:stretch>
        </p:blipFill>
        <p:spPr>
          <a:xfrm>
            <a:off x="263251" y="2256200"/>
            <a:ext cx="2358925" cy="2275449"/>
          </a:xfrm>
          <a:prstGeom prst="rect">
            <a:avLst/>
          </a:prstGeom>
          <a:noFill/>
          <a:ln>
            <a:noFill/>
          </a:ln>
        </p:spPr>
      </p:pic>
      <p:pic>
        <p:nvPicPr>
          <p:cNvPr id="729" name="Google Shape;729;p72"/>
          <p:cNvPicPr preferRelativeResize="0"/>
          <p:nvPr/>
        </p:nvPicPr>
        <p:blipFill>
          <a:blip r:embed="rId4">
            <a:alphaModFix/>
          </a:blip>
          <a:stretch>
            <a:fillRect/>
          </a:stretch>
        </p:blipFill>
        <p:spPr>
          <a:xfrm>
            <a:off x="2944650" y="2256200"/>
            <a:ext cx="3054985" cy="2275450"/>
          </a:xfrm>
          <a:prstGeom prst="rect">
            <a:avLst/>
          </a:prstGeom>
          <a:noFill/>
          <a:ln>
            <a:noFill/>
          </a:ln>
        </p:spPr>
      </p:pic>
      <p:pic>
        <p:nvPicPr>
          <p:cNvPr id="730" name="Google Shape;730;p72"/>
          <p:cNvPicPr preferRelativeResize="0"/>
          <p:nvPr/>
        </p:nvPicPr>
        <p:blipFill>
          <a:blip r:embed="rId5">
            <a:alphaModFix/>
          </a:blip>
          <a:stretch>
            <a:fillRect/>
          </a:stretch>
        </p:blipFill>
        <p:spPr>
          <a:xfrm>
            <a:off x="6101316" y="2256200"/>
            <a:ext cx="3042683" cy="2275450"/>
          </a:xfrm>
          <a:prstGeom prst="rect">
            <a:avLst/>
          </a:prstGeom>
          <a:noFill/>
          <a:ln>
            <a:noFill/>
          </a:ln>
        </p:spPr>
      </p:pic>
      <p:sp>
        <p:nvSpPr>
          <p:cNvPr id="731" name="Google Shape;731;p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7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結論與未來發展</a:t>
            </a:r>
            <a:endParaRPr/>
          </a:p>
        </p:txBody>
      </p:sp>
      <p:sp>
        <p:nvSpPr>
          <p:cNvPr id="737" name="Google Shape;737;p73"/>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在購物前，在網路上搜尋相關評論是消費者的常見行為</a:t>
            </a:r>
            <a:endParaRPr sz="1800"/>
          </a:p>
          <a:p>
            <a:pPr marL="457200" lvl="0" indent="-342900" algn="l" rtl="0">
              <a:lnSpc>
                <a:spcPct val="150000"/>
              </a:lnSpc>
              <a:spcBef>
                <a:spcPts val="0"/>
              </a:spcBef>
              <a:spcAft>
                <a:spcPts val="0"/>
              </a:spcAft>
              <a:buSzPts val="1800"/>
              <a:buChar char="●"/>
            </a:pPr>
            <a:r>
              <a:rPr lang="zh-TW" sz="1800"/>
              <a:t>本研究提出產品之間的比較方式，並在每則評論給予情緒分數</a:t>
            </a:r>
            <a:endParaRPr sz="1800"/>
          </a:p>
          <a:p>
            <a:pPr marL="457200" lvl="0" indent="-342900" algn="l" rtl="0">
              <a:lnSpc>
                <a:spcPct val="150000"/>
              </a:lnSpc>
              <a:spcBef>
                <a:spcPts val="0"/>
              </a:spcBef>
              <a:spcAft>
                <a:spcPts val="0"/>
              </a:spcAft>
              <a:buSzPts val="1800"/>
              <a:buChar char="●"/>
            </a:pPr>
            <a:r>
              <a:rPr lang="zh-TW" sz="1800"/>
              <a:t>根據評論建立加權有向圖，並使用類似PageRank的方式進行分數計算和排名</a:t>
            </a:r>
            <a:endParaRPr sz="1800"/>
          </a:p>
          <a:p>
            <a:pPr marL="457200" lvl="0" indent="-342900" algn="l" rtl="0">
              <a:lnSpc>
                <a:spcPct val="150000"/>
              </a:lnSpc>
              <a:spcBef>
                <a:spcPts val="0"/>
              </a:spcBef>
              <a:spcAft>
                <a:spcPts val="0"/>
              </a:spcAft>
              <a:buSzPts val="1800"/>
              <a:buChar char="●"/>
            </a:pPr>
            <a:r>
              <a:rPr lang="zh-TW" sz="1800"/>
              <a:t>根據算法，得出手機討論度越高，容易獲得較靠前的排名</a:t>
            </a:r>
            <a:endParaRPr sz="1800"/>
          </a:p>
          <a:p>
            <a:pPr marL="457200" lvl="0" indent="-342900" algn="l" rtl="0">
              <a:lnSpc>
                <a:spcPct val="150000"/>
              </a:lnSpc>
              <a:spcBef>
                <a:spcPts val="0"/>
              </a:spcBef>
              <a:spcAft>
                <a:spcPts val="0"/>
              </a:spcAft>
              <a:buSzPts val="1800"/>
              <a:buChar char="●"/>
            </a:pPr>
            <a:r>
              <a:rPr lang="zh-TW" sz="1800"/>
              <a:t>但若以正負向分相除的方法時，因語料庫受限，仍較難觀察出結果</a:t>
            </a:r>
            <a:endParaRPr sz="1800"/>
          </a:p>
        </p:txBody>
      </p:sp>
      <p:sp>
        <p:nvSpPr>
          <p:cNvPr id="738" name="Google Shape;738;p7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7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結論與未來發展</a:t>
            </a:r>
            <a:endParaRPr/>
          </a:p>
        </p:txBody>
      </p:sp>
      <p:sp>
        <p:nvSpPr>
          <p:cNvPr id="744" name="Google Shape;744;p74"/>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800"/>
              <a:t>未來發展方向如下：</a:t>
            </a:r>
            <a:endParaRPr sz="1800"/>
          </a:p>
          <a:p>
            <a:pPr marL="457200" lvl="0" indent="-342900" algn="l" rtl="0">
              <a:spcBef>
                <a:spcPts val="1600"/>
              </a:spcBef>
              <a:spcAft>
                <a:spcPts val="0"/>
              </a:spcAft>
              <a:buSzPts val="1800"/>
              <a:buAutoNum type="arabicPeriod"/>
            </a:pPr>
            <a:r>
              <a:rPr lang="zh-TW" sz="1800"/>
              <a:t>收集更多語料</a:t>
            </a:r>
            <a:endParaRPr sz="1800"/>
          </a:p>
          <a:p>
            <a:pPr marL="457200" lvl="0" indent="-342900" algn="l" rtl="0">
              <a:spcBef>
                <a:spcPts val="0"/>
              </a:spcBef>
              <a:spcAft>
                <a:spcPts val="0"/>
              </a:spcAft>
              <a:buSzPts val="1800"/>
              <a:buAutoNum type="arabicPeriod"/>
            </a:pPr>
            <a:r>
              <a:rPr lang="zh-TW" sz="1800"/>
              <a:t>將本論文提出之方法應用到不同產品特徵</a:t>
            </a:r>
            <a:endParaRPr sz="1800"/>
          </a:p>
          <a:p>
            <a:pPr marL="457200" lvl="0" indent="-342900" algn="l" rtl="0">
              <a:spcBef>
                <a:spcPts val="0"/>
              </a:spcBef>
              <a:spcAft>
                <a:spcPts val="0"/>
              </a:spcAft>
              <a:buSzPts val="1800"/>
              <a:buAutoNum type="arabicPeriod"/>
            </a:pPr>
            <a:r>
              <a:rPr lang="zh-TW" sz="1800"/>
              <a:t>將本論文提出之方法延伸應用至其他領域</a:t>
            </a:r>
            <a:endParaRPr sz="1800"/>
          </a:p>
          <a:p>
            <a:pPr marL="457200" lvl="0" indent="-342900" algn="l" rtl="0">
              <a:spcBef>
                <a:spcPts val="0"/>
              </a:spcBef>
              <a:spcAft>
                <a:spcPts val="0"/>
              </a:spcAft>
              <a:buSzPts val="1800"/>
              <a:buAutoNum type="arabicPeriod"/>
            </a:pPr>
            <a:r>
              <a:rPr lang="zh-TW" sz="1800"/>
              <a:t>使用監督式方法實作評估效能</a:t>
            </a:r>
            <a:endParaRPr sz="1800"/>
          </a:p>
        </p:txBody>
      </p:sp>
      <p:sp>
        <p:nvSpPr>
          <p:cNvPr id="745" name="Google Shape;745;p7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62</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中文斷詞系統</a:t>
            </a:r>
            <a:endParaRPr/>
          </a:p>
        </p:txBody>
      </p:sp>
      <p:sp>
        <p:nvSpPr>
          <p:cNvPr id="320" name="Google Shape;320;p19"/>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zh-TW" sz="1800"/>
              <a:t>無論任何語言處理系統，詞是有意義且最小的語言單位</a:t>
            </a:r>
            <a:endParaRPr sz="1800"/>
          </a:p>
          <a:p>
            <a:pPr marL="457200" lvl="0" indent="-342900" algn="l" rtl="0">
              <a:lnSpc>
                <a:spcPct val="200000"/>
              </a:lnSpc>
              <a:spcBef>
                <a:spcPts val="0"/>
              </a:spcBef>
              <a:spcAft>
                <a:spcPts val="0"/>
              </a:spcAft>
              <a:buSzPts val="1800"/>
              <a:buChar char="●"/>
            </a:pPr>
            <a:r>
              <a:rPr lang="zh-TW" sz="1800"/>
              <a:t>不同於英文，中文語料的詞與詞之間沒有空白分隔</a:t>
            </a:r>
            <a:endParaRPr sz="1800"/>
          </a:p>
          <a:p>
            <a:pPr marL="914400" lvl="1" indent="-330200" algn="l" rtl="0">
              <a:lnSpc>
                <a:spcPct val="115000"/>
              </a:lnSpc>
              <a:spcBef>
                <a:spcPts val="0"/>
              </a:spcBef>
              <a:spcAft>
                <a:spcPts val="0"/>
              </a:spcAft>
              <a:buSzPts val="1600"/>
              <a:buAutoNum type="alphaLcPeriod"/>
            </a:pPr>
            <a:r>
              <a:rPr lang="zh-TW" sz="1600"/>
              <a:t>中研院中文斷詞系統 (CKIP)</a:t>
            </a:r>
            <a:endParaRPr sz="1600"/>
          </a:p>
          <a:p>
            <a:pPr marL="914400" lvl="1" indent="-330200" algn="l" rtl="0">
              <a:lnSpc>
                <a:spcPct val="115000"/>
              </a:lnSpc>
              <a:spcBef>
                <a:spcPts val="0"/>
              </a:spcBef>
              <a:spcAft>
                <a:spcPts val="0"/>
              </a:spcAft>
              <a:buSzPts val="1600"/>
              <a:buAutoNum type="alphaLcPeriod"/>
            </a:pPr>
            <a:r>
              <a:rPr lang="zh-TW" sz="1600"/>
              <a:t>Jieba 斷詞系統 (Jieba)</a:t>
            </a:r>
            <a:endParaRPr sz="1600"/>
          </a:p>
        </p:txBody>
      </p:sp>
      <p:sp>
        <p:nvSpPr>
          <p:cNvPr id="321" name="Google Shape;321;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中研院中文斷詞系統 (CKIP)</a:t>
            </a:r>
            <a:endParaRPr/>
          </a:p>
        </p:txBody>
      </p:sp>
      <p:sp>
        <p:nvSpPr>
          <p:cNvPr id="327" name="Google Shape;327;p20"/>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中文斷詞最大的困難就是未知詞</a:t>
            </a:r>
            <a:endParaRPr sz="1800"/>
          </a:p>
          <a:p>
            <a:pPr marL="914400" lvl="1" indent="-330200" algn="l" rtl="0">
              <a:lnSpc>
                <a:spcPct val="115000"/>
              </a:lnSpc>
              <a:spcBef>
                <a:spcPts val="0"/>
              </a:spcBef>
              <a:spcAft>
                <a:spcPts val="0"/>
              </a:spcAft>
              <a:buSzPts val="1600"/>
              <a:buChar char="○"/>
            </a:pPr>
            <a:r>
              <a:rPr lang="zh-TW" sz="1600"/>
              <a:t>未知詞約佔文章 3%~5%</a:t>
            </a:r>
            <a:endParaRPr sz="1600"/>
          </a:p>
          <a:p>
            <a:pPr marL="914400" lvl="1" indent="-330200" algn="l" rtl="0">
              <a:lnSpc>
                <a:spcPct val="115000"/>
              </a:lnSpc>
              <a:spcBef>
                <a:spcPts val="0"/>
              </a:spcBef>
              <a:spcAft>
                <a:spcPts val="0"/>
              </a:spcAft>
              <a:buSzPts val="1600"/>
              <a:buChar char="○"/>
            </a:pPr>
            <a:r>
              <a:rPr lang="zh-TW" sz="1600"/>
              <a:t>這類型的詞結構不一定有強烈統計特性</a:t>
            </a:r>
            <a:endParaRPr sz="1600"/>
          </a:p>
          <a:p>
            <a:pPr marL="914400" lvl="1" indent="-330200" algn="l" rtl="0">
              <a:lnSpc>
                <a:spcPct val="150000"/>
              </a:lnSpc>
              <a:spcBef>
                <a:spcPts val="0"/>
              </a:spcBef>
              <a:spcAft>
                <a:spcPts val="0"/>
              </a:spcAft>
              <a:buSzPts val="1600"/>
              <a:buChar char="○"/>
            </a:pPr>
            <a:r>
              <a:rPr lang="zh-TW" sz="1600"/>
              <a:t>未知詞的擷取相當困難</a:t>
            </a:r>
            <a:endParaRPr sz="1600"/>
          </a:p>
          <a:p>
            <a:pPr marL="457200" lvl="0" indent="-342900" algn="l" rtl="0">
              <a:lnSpc>
                <a:spcPct val="150000"/>
              </a:lnSpc>
              <a:spcBef>
                <a:spcPts val="0"/>
              </a:spcBef>
              <a:spcAft>
                <a:spcPts val="0"/>
              </a:spcAft>
              <a:buSzPts val="1800"/>
              <a:buChar char="●"/>
            </a:pPr>
            <a:r>
              <a:rPr lang="zh-TW" sz="1800"/>
              <a:t>針對以上問題，CKIP 提供一個具有新詞辨識能力並附加詞類標記選擇性功能的線上即時分詞系統，除了基本的詞彙以外，使用者可依自身需求添加專屬領域的詞庫</a:t>
            </a:r>
            <a:endParaRPr sz="1900"/>
          </a:p>
        </p:txBody>
      </p:sp>
      <p:sp>
        <p:nvSpPr>
          <p:cNvPr id="328" name="Google Shape;328;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Jieba 斷詞系統</a:t>
            </a:r>
            <a:endParaRPr/>
          </a:p>
        </p:txBody>
      </p:sp>
      <p:sp>
        <p:nvSpPr>
          <p:cNvPr id="334" name="Google Shape;334;p21"/>
          <p:cNvSpPr txBox="1">
            <a:spLocks noGrp="1"/>
          </p:cNvSpPr>
          <p:nvPr>
            <p:ph type="body" idx="1"/>
          </p:nvPr>
        </p:nvSpPr>
        <p:spPr>
          <a:xfrm>
            <a:off x="1303800" y="1597875"/>
            <a:ext cx="7030500" cy="2933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sz="1800"/>
              <a:t>以 python 進行開發的開源程式碼</a:t>
            </a:r>
            <a:endParaRPr sz="1800"/>
          </a:p>
          <a:p>
            <a:pPr marL="457200" lvl="0" indent="-342900" algn="l" rtl="0">
              <a:lnSpc>
                <a:spcPct val="150000"/>
              </a:lnSpc>
              <a:spcBef>
                <a:spcPts val="0"/>
              </a:spcBef>
              <a:spcAft>
                <a:spcPts val="0"/>
              </a:spcAft>
              <a:buSzPts val="1800"/>
              <a:buChar char="●"/>
            </a:pPr>
            <a:r>
              <a:rPr lang="zh-TW" sz="1800"/>
              <a:t>核心是簡體中文</a:t>
            </a:r>
            <a:endParaRPr sz="1800"/>
          </a:p>
          <a:p>
            <a:pPr marL="457200" lvl="0" indent="-342900" algn="l" rtl="0">
              <a:lnSpc>
                <a:spcPct val="150000"/>
              </a:lnSpc>
              <a:spcBef>
                <a:spcPts val="0"/>
              </a:spcBef>
              <a:spcAft>
                <a:spcPts val="0"/>
              </a:spcAft>
              <a:buSzPts val="1800"/>
              <a:buChar char="●"/>
            </a:pPr>
            <a:r>
              <a:rPr lang="zh-TW" sz="1800"/>
              <a:t>開放原始碼的 project</a:t>
            </a:r>
            <a:endParaRPr sz="1800"/>
          </a:p>
          <a:p>
            <a:pPr marL="457200" lvl="0" indent="-342900" algn="l" rtl="0">
              <a:lnSpc>
                <a:spcPct val="150000"/>
              </a:lnSpc>
              <a:spcBef>
                <a:spcPts val="0"/>
              </a:spcBef>
              <a:spcAft>
                <a:spcPts val="0"/>
              </a:spcAft>
              <a:buSzPts val="1800"/>
              <a:buChar char="●"/>
            </a:pPr>
            <a:r>
              <a:rPr lang="zh-TW" sz="1800"/>
              <a:t>支援多種程式語言</a:t>
            </a:r>
            <a:endParaRPr sz="1800"/>
          </a:p>
        </p:txBody>
      </p:sp>
      <p:sp>
        <p:nvSpPr>
          <p:cNvPr id="335" name="Google Shape;335;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3224</TotalTime>
  <Words>3285</Words>
  <Application>Microsoft Macintosh PowerPoint</Application>
  <PresentationFormat>如螢幕大小 (16:9)</PresentationFormat>
  <Paragraphs>346</Paragraphs>
  <Slides>62</Slides>
  <Notes>62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62</vt:i4>
      </vt:variant>
    </vt:vector>
  </HeadingPairs>
  <TitlesOfParts>
    <vt:vector size="67" baseType="lpstr">
      <vt:lpstr>Maven Pro</vt:lpstr>
      <vt:lpstr>Arial</vt:lpstr>
      <vt:lpstr>DFKai-SB</vt:lpstr>
      <vt:lpstr>Nunito</vt:lpstr>
      <vt:lpstr>Momentum</vt:lpstr>
      <vt:lpstr>以產品圖形為基的方法分析 手機及相機功能之相關性研究</vt:lpstr>
      <vt:lpstr>OUTLINE </vt:lpstr>
      <vt:lpstr>緒論</vt:lpstr>
      <vt:lpstr>研究背景與動機</vt:lpstr>
      <vt:lpstr>研究目的</vt:lpstr>
      <vt:lpstr>相關文獻探討</vt:lpstr>
      <vt:lpstr>中文斷詞系統</vt:lpstr>
      <vt:lpstr>中研院中文斷詞系統 (CKIP)</vt:lpstr>
      <vt:lpstr>Jieba 斷詞系統</vt:lpstr>
      <vt:lpstr>Jieba 斷詞系統</vt:lpstr>
      <vt:lpstr>情感語意字典</vt:lpstr>
      <vt:lpstr>NTUSD</vt:lpstr>
      <vt:lpstr>ANTUSD</vt:lpstr>
      <vt:lpstr>PageRank 演算法</vt:lpstr>
      <vt:lpstr>PageRank 演算法 </vt:lpstr>
      <vt:lpstr>PageRank 演算法</vt:lpstr>
      <vt:lpstr>PageRank 演算法 </vt:lpstr>
      <vt:lpstr>產品推薦相關研究</vt:lpstr>
      <vt:lpstr>產品推薦相關研究</vt:lpstr>
      <vt:lpstr>產品推薦相關研究 </vt:lpstr>
      <vt:lpstr>研究方法與步驟</vt:lpstr>
      <vt:lpstr>研究方法流程圖</vt:lpstr>
      <vt:lpstr>實驗資料</vt:lpstr>
      <vt:lpstr>實驗資料 </vt:lpstr>
      <vt:lpstr>實驗資料</vt:lpstr>
      <vt:lpstr>實驗資料</vt:lpstr>
      <vt:lpstr>語料庫分類範例</vt:lpstr>
      <vt:lpstr>文章斷詞與詞性標記</vt:lpstr>
      <vt:lpstr>Jieba斷詞範例</vt:lpstr>
      <vt:lpstr>擴充情感字典語料庫</vt:lpstr>
      <vt:lpstr>擴充情感字典語料庫 </vt:lpstr>
      <vt:lpstr>情感字典語料庫規則</vt:lpstr>
      <vt:lpstr>建立加權有向圖</vt:lpstr>
      <vt:lpstr>建立加權有向圖</vt:lpstr>
      <vt:lpstr>文章推文分數計算方式</vt:lpstr>
      <vt:lpstr>否定詞</vt:lpstr>
      <vt:lpstr>點的正負向分數計算  假設文章推文中的品牌為「甲」</vt:lpstr>
      <vt:lpstr>點的正負向分數計算  假設文章推文中的品牌為「甲」</vt:lpstr>
      <vt:lpstr>邊的正負向分數計算  假設文章標題包含 2 個品牌「乙」、「丙」，文章推文中的品牌為「乙」</vt:lpstr>
      <vt:lpstr>邊的正負向分數計算  假設文章標題包含 2 個品牌「乙」、「丙」，文章推文中的品牌為「乙」</vt:lpstr>
      <vt:lpstr>邊的正負向分數計算  假設文章標題包含 2 個品牌「乙」、「丙」，文章推文中的品牌為「甲」</vt:lpstr>
      <vt:lpstr>邊的正負向分數計算  假設文章標題包含 2 個品牌「乙」、「丙」，文章推文中的品牌為「甲」</vt:lpstr>
      <vt:lpstr>權重的計算</vt:lpstr>
      <vt:lpstr>排名分數計算</vt:lpstr>
      <vt:lpstr>排名分數計算</vt:lpstr>
      <vt:lpstr>排名分數計算</vt:lpstr>
      <vt:lpstr>排名分數計算範例  權重以正負向分數相減為例</vt:lpstr>
      <vt:lpstr>實驗結果與分析</vt:lpstr>
      <vt:lpstr>情感字典數值化結果</vt:lpstr>
      <vt:lpstr>情感字典數值化結果</vt:lpstr>
      <vt:lpstr>情感字典數值化結果</vt:lpstr>
      <vt:lpstr>情感字典數值化結果</vt:lpstr>
      <vt:lpstr>有向加權圖結果</vt:lpstr>
      <vt:lpstr>有向加權圖結果</vt:lpstr>
      <vt:lpstr>有向加權圖結果 </vt:lpstr>
      <vt:lpstr>有向加權圖結果</vt:lpstr>
      <vt:lpstr>有向加權圖結果 </vt:lpstr>
      <vt:lpstr>有向加權圖結果 </vt:lpstr>
      <vt:lpstr>手機和相機功能排名  權重為正負向分數相減</vt:lpstr>
      <vt:lpstr>手機和相機功能排名  權重為正負向分數相除</vt:lpstr>
      <vt:lpstr>結論與未來發展</vt:lpstr>
      <vt:lpstr>結論與未來發展</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以產品圖形為基的方法分析 手機及相機功能之相關性研究</dc:title>
  <cp:lastModifiedBy>Chen-Yu Tsai</cp:lastModifiedBy>
  <cp:revision>4</cp:revision>
  <dcterms:modified xsi:type="dcterms:W3CDTF">2020-08-18T14:52:36Z</dcterms:modified>
</cp:coreProperties>
</file>