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8" r:id="rId2"/>
    <p:sldId id="256" r:id="rId3"/>
    <p:sldId id="257" r:id="rId4"/>
    <p:sldId id="270" r:id="rId5"/>
    <p:sldId id="258" r:id="rId6"/>
    <p:sldId id="263" r:id="rId7"/>
    <p:sldId id="259" r:id="rId8"/>
    <p:sldId id="264" r:id="rId9"/>
    <p:sldId id="261" r:id="rId10"/>
    <p:sldId id="265" r:id="rId11"/>
    <p:sldId id="260" r:id="rId12"/>
    <p:sldId id="266" r:id="rId13"/>
    <p:sldId id="267"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323" autoAdjust="0"/>
  </p:normalViewPr>
  <p:slideViewPr>
    <p:cSldViewPr snapToGrid="0">
      <p:cViewPr varScale="1">
        <p:scale>
          <a:sx n="41" d="100"/>
          <a:sy n="41" d="100"/>
        </p:scale>
        <p:origin x="53"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B9716-A4F2-41B1-9E4C-CF19939635ED}" type="datetimeFigureOut">
              <a:rPr lang="zh-CN" altLang="en-US" smtClean="0"/>
              <a:t>2019/3/28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725EC3-5519-49EF-9E65-535910B4F136}" type="slidenum">
              <a:rPr lang="zh-CN" altLang="en-US" smtClean="0"/>
              <a:t>‹#›</a:t>
            </a:fld>
            <a:endParaRPr lang="zh-CN" altLang="en-US"/>
          </a:p>
        </p:txBody>
      </p:sp>
    </p:spTree>
    <p:extLst>
      <p:ext uri="{BB962C8B-B14F-4D97-AF65-F5344CB8AC3E}">
        <p14:creationId xmlns:p14="http://schemas.microsoft.com/office/powerpoint/2010/main" val="1639679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这里的实验编号和手机号码需要记录，后期输出</a:t>
            </a:r>
            <a:endParaRPr lang="en-US" altLang="zh-CN" dirty="0" smtClean="0"/>
          </a:p>
          <a:p>
            <a:r>
              <a:rPr lang="zh-CN" altLang="en-US" dirty="0" smtClean="0"/>
              <a:t>需要检查被试是否输入内容，如果任意一个空格没有输入信息的话，无法继续</a:t>
            </a:r>
            <a:endParaRPr lang="en-US" altLang="zh-CN" dirty="0" smtClean="0"/>
          </a:p>
          <a:p>
            <a:r>
              <a:rPr lang="zh-CN" altLang="en-US" dirty="0" smtClean="0"/>
              <a:t>并且跳出提示框“请正确填写信息！”</a:t>
            </a:r>
            <a:endParaRPr lang="zh-CN" altLang="en-US" dirty="0"/>
          </a:p>
        </p:txBody>
      </p:sp>
      <p:sp>
        <p:nvSpPr>
          <p:cNvPr id="4" name="灯片编号占位符 3"/>
          <p:cNvSpPr>
            <a:spLocks noGrp="1"/>
          </p:cNvSpPr>
          <p:nvPr>
            <p:ph type="sldNum" sz="quarter" idx="10"/>
          </p:nvPr>
        </p:nvSpPr>
        <p:spPr/>
        <p:txBody>
          <a:bodyPr/>
          <a:lstStyle/>
          <a:p>
            <a:fld id="{84725EC3-5519-49EF-9E65-535910B4F136}" type="slidenum">
              <a:rPr lang="zh-CN" altLang="en-US" smtClean="0"/>
              <a:t>1</a:t>
            </a:fld>
            <a:endParaRPr lang="zh-CN" altLang="en-US"/>
          </a:p>
        </p:txBody>
      </p:sp>
    </p:spTree>
    <p:extLst>
      <p:ext uri="{BB962C8B-B14F-4D97-AF65-F5344CB8AC3E}">
        <p14:creationId xmlns:p14="http://schemas.microsoft.com/office/powerpoint/2010/main" val="2898414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指导语部分就是直接呈现就可以了，颜色和加粗部分尽可能和</a:t>
            </a:r>
            <a:r>
              <a:rPr lang="en-US" altLang="zh-CN" dirty="0" err="1" smtClean="0"/>
              <a:t>ppt</a:t>
            </a:r>
            <a:r>
              <a:rPr lang="zh-CN" altLang="en-US" dirty="0" smtClean="0"/>
              <a:t>中的一致</a:t>
            </a:r>
            <a:endParaRPr lang="en-US" altLang="zh-CN" dirty="0" smtClean="0"/>
          </a:p>
          <a:p>
            <a:r>
              <a:rPr lang="zh-CN" altLang="en-US" dirty="0" smtClean="0"/>
              <a:t>继续按钮被试阅读后自行点击进入下一个界面</a:t>
            </a:r>
            <a:endParaRPr lang="en-US" altLang="zh-CN" dirty="0" smtClean="0"/>
          </a:p>
          <a:p>
            <a:r>
              <a:rPr lang="zh-CN" altLang="en-US" dirty="0" smtClean="0"/>
              <a:t>如果可以的话，继续按钮需在</a:t>
            </a:r>
            <a:r>
              <a:rPr lang="en-US" altLang="zh-CN" dirty="0" smtClean="0"/>
              <a:t>30</a:t>
            </a:r>
            <a:r>
              <a:rPr lang="zh-CN" altLang="en-US" dirty="0" smtClean="0"/>
              <a:t>秒后再出现，或者设置至少让被试阅读</a:t>
            </a:r>
            <a:r>
              <a:rPr lang="en-US" altLang="zh-CN" dirty="0" smtClean="0"/>
              <a:t>60</a:t>
            </a:r>
            <a:r>
              <a:rPr lang="zh-CN" altLang="en-US" dirty="0" smtClean="0"/>
              <a:t>秒才能进入下一个界面</a:t>
            </a:r>
            <a:endParaRPr lang="zh-CN" altLang="en-US" dirty="0"/>
          </a:p>
        </p:txBody>
      </p:sp>
      <p:sp>
        <p:nvSpPr>
          <p:cNvPr id="4" name="灯片编号占位符 3"/>
          <p:cNvSpPr>
            <a:spLocks noGrp="1"/>
          </p:cNvSpPr>
          <p:nvPr>
            <p:ph type="sldNum" sz="quarter" idx="10"/>
          </p:nvPr>
        </p:nvSpPr>
        <p:spPr/>
        <p:txBody>
          <a:bodyPr/>
          <a:lstStyle/>
          <a:p>
            <a:fld id="{84725EC3-5519-49EF-9E65-535910B4F136}" type="slidenum">
              <a:rPr lang="zh-CN" altLang="en-US" smtClean="0"/>
              <a:t>2</a:t>
            </a:fld>
            <a:endParaRPr lang="zh-CN" altLang="en-US"/>
          </a:p>
        </p:txBody>
      </p:sp>
    </p:spTree>
    <p:extLst>
      <p:ext uri="{BB962C8B-B14F-4D97-AF65-F5344CB8AC3E}">
        <p14:creationId xmlns:p14="http://schemas.microsoft.com/office/powerpoint/2010/main" val="299100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指导语部分就是直接呈现就可以了，颜色和加粗部分尽可能和</a:t>
            </a:r>
            <a:r>
              <a:rPr lang="en-US" altLang="zh-CN" dirty="0" err="1" smtClean="0"/>
              <a:t>ppt</a:t>
            </a:r>
            <a:r>
              <a:rPr lang="zh-CN" altLang="en-US" dirty="0" smtClean="0"/>
              <a:t>中的一致</a:t>
            </a:r>
            <a:endParaRPr lang="en-US" altLang="zh-CN" dirty="0" smtClean="0"/>
          </a:p>
          <a:p>
            <a:r>
              <a:rPr lang="zh-CN" altLang="en-US" dirty="0" smtClean="0"/>
              <a:t>继续按钮被试阅读后自行点击进入下一个界面</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如果可以的话，继续按钮需在</a:t>
            </a:r>
            <a:r>
              <a:rPr lang="en-US" altLang="zh-CN" dirty="0" smtClean="0"/>
              <a:t>10</a:t>
            </a:r>
            <a:r>
              <a:rPr lang="zh-CN" altLang="en-US" dirty="0" smtClean="0"/>
              <a:t>秒后再出现，或者设置至少让被试阅读</a:t>
            </a:r>
            <a:r>
              <a:rPr lang="en-US" altLang="zh-CN" dirty="0" smtClean="0"/>
              <a:t>20</a:t>
            </a:r>
            <a:r>
              <a:rPr lang="zh-CN" altLang="en-US" dirty="0" smtClean="0"/>
              <a:t>秒才能进入下一个界面</a:t>
            </a:r>
          </a:p>
          <a:p>
            <a:endParaRPr lang="zh-CN" altLang="en-US" dirty="0"/>
          </a:p>
        </p:txBody>
      </p:sp>
      <p:sp>
        <p:nvSpPr>
          <p:cNvPr id="4" name="灯片编号占位符 3"/>
          <p:cNvSpPr>
            <a:spLocks noGrp="1"/>
          </p:cNvSpPr>
          <p:nvPr>
            <p:ph type="sldNum" sz="quarter" idx="10"/>
          </p:nvPr>
        </p:nvSpPr>
        <p:spPr/>
        <p:txBody>
          <a:bodyPr/>
          <a:lstStyle/>
          <a:p>
            <a:fld id="{84725EC3-5519-49EF-9E65-535910B4F136}" type="slidenum">
              <a:rPr lang="zh-CN" altLang="en-US" smtClean="0"/>
              <a:t>3</a:t>
            </a:fld>
            <a:endParaRPr lang="zh-CN" altLang="en-US"/>
          </a:p>
        </p:txBody>
      </p:sp>
    </p:spTree>
    <p:extLst>
      <p:ext uri="{BB962C8B-B14F-4D97-AF65-F5344CB8AC3E}">
        <p14:creationId xmlns:p14="http://schemas.microsoft.com/office/powerpoint/2010/main" val="1886878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分配任务每次包括</a:t>
            </a:r>
            <a:r>
              <a:rPr lang="en-US" altLang="zh-CN" dirty="0" smtClean="0"/>
              <a:t>2</a:t>
            </a:r>
            <a:r>
              <a:rPr lang="zh-CN" altLang="en-US" dirty="0" smtClean="0"/>
              <a:t>个界面，分配和等待，每一个要求是一样的，具体要求如下：</a:t>
            </a:r>
            <a:endParaRPr lang="en-US" altLang="zh-CN" dirty="0" smtClean="0"/>
          </a:p>
          <a:p>
            <a:pPr marL="171450" lvl="0" indent="-171450">
              <a:buFont typeface="Wingdings" panose="05000000000000000000" pitchFamily="2" charset="2"/>
              <a:buChar char="l"/>
            </a:pPr>
            <a:r>
              <a:rPr lang="zh-CN" altLang="en-US" dirty="0" smtClean="0"/>
              <a:t>参数设置</a:t>
            </a:r>
            <a:endParaRPr lang="en-US" altLang="zh-CN" dirty="0" smtClean="0"/>
          </a:p>
          <a:p>
            <a:pPr lvl="1">
              <a:buFont typeface="Wingdings" panose="05000000000000000000" pitchFamily="2" charset="2"/>
              <a:buChar char="ü"/>
            </a:pPr>
            <a:r>
              <a:rPr lang="zh-CN" altLang="en-US" dirty="0" smtClean="0"/>
              <a:t>分配金额不需设置最高时间，但是需要检查被试是否输入了金额，如果为空的话，需要跳出提示框，请正确填写金额！</a:t>
            </a:r>
            <a:r>
              <a:rPr lang="en-US" altLang="zh-CN" dirty="0" smtClean="0"/>
              <a:t/>
            </a:r>
            <a:br>
              <a:rPr lang="en-US" altLang="zh-CN" dirty="0" smtClean="0"/>
            </a:br>
            <a:r>
              <a:rPr lang="zh-CN" altLang="en-US" dirty="0" smtClean="0"/>
              <a:t>只有填写内容才可以按确认跳转下一个界面。</a:t>
            </a:r>
            <a:endParaRPr lang="en-US" altLang="zh-CN" dirty="0" smtClean="0"/>
          </a:p>
          <a:p>
            <a:pPr marL="457200" marR="0" lvl="1" indent="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zh-CN" altLang="en-US" dirty="0" smtClean="0"/>
              <a:t>填写方式：被试只写自己获得</a:t>
            </a:r>
            <a:r>
              <a:rPr lang="en-US" altLang="zh-CN" dirty="0" smtClean="0"/>
              <a:t>x</a:t>
            </a:r>
            <a:r>
              <a:rPr lang="zh-CN" altLang="en-US" dirty="0" smtClean="0"/>
              <a:t>元，然后搭档金额直接跳出</a:t>
            </a:r>
            <a:r>
              <a:rPr lang="en-US" altLang="zh-CN" dirty="0" smtClean="0"/>
              <a:t>100-x</a:t>
            </a:r>
            <a:r>
              <a:rPr lang="zh-CN" altLang="en-US" smtClean="0"/>
              <a:t>的钱，被试填写内容需要记录后期输出</a:t>
            </a:r>
            <a:r>
              <a:rPr lang="en-US" altLang="zh-CN" dirty="0" smtClean="0"/>
              <a:t/>
            </a:r>
            <a:br>
              <a:rPr lang="en-US" altLang="zh-CN" dirty="0" smtClean="0"/>
            </a:br>
            <a:r>
              <a:rPr lang="zh-CN" altLang="en-US" dirty="0" smtClean="0"/>
              <a:t>注意两个金额是</a:t>
            </a:r>
            <a:r>
              <a:rPr lang="en-US" altLang="zh-CN" dirty="0" smtClean="0"/>
              <a:t>100</a:t>
            </a:r>
            <a:r>
              <a:rPr lang="zh-CN" altLang="en-US" dirty="0" smtClean="0"/>
              <a:t>两个是</a:t>
            </a:r>
            <a:r>
              <a:rPr lang="en-US" altLang="zh-CN" dirty="0" smtClean="0"/>
              <a:t>120</a:t>
            </a:r>
            <a:r>
              <a:rPr lang="zh-CN" altLang="en-US" dirty="0" smtClean="0"/>
              <a:t>，不要设置错误！</a:t>
            </a:r>
            <a:endParaRPr lang="en-US" altLang="zh-CN" dirty="0" smtClean="0"/>
          </a:p>
          <a:p>
            <a:pPr marL="457200" marR="0" lvl="1" indent="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zh-CN" altLang="en-US" dirty="0" smtClean="0"/>
              <a:t>等待界面</a:t>
            </a:r>
            <a:r>
              <a:rPr lang="en-US" altLang="zh-CN" dirty="0" smtClean="0"/>
              <a:t>(</a:t>
            </a:r>
            <a:r>
              <a:rPr lang="zh-CN" altLang="en-US" dirty="0" smtClean="0"/>
              <a:t>分配结束后请稍等的</a:t>
            </a:r>
            <a:r>
              <a:rPr lang="en-US" altLang="zh-CN" dirty="0" smtClean="0"/>
              <a:t>)</a:t>
            </a:r>
            <a:r>
              <a:rPr lang="zh-CN" altLang="en-US" dirty="0" smtClean="0"/>
              <a:t>需要设置跳转时间，大概在</a:t>
            </a:r>
            <a:r>
              <a:rPr lang="en-US" altLang="zh-CN" dirty="0" smtClean="0"/>
              <a:t>3-7</a:t>
            </a:r>
            <a:r>
              <a:rPr lang="zh-CN" altLang="en-US" dirty="0" smtClean="0"/>
              <a:t>秒中随机时间，如果随机比较难实现的话就都是</a:t>
            </a:r>
            <a:r>
              <a:rPr lang="en-US" altLang="zh-CN" dirty="0" smtClean="0"/>
              <a:t>5</a:t>
            </a:r>
            <a:r>
              <a:rPr lang="zh-CN" altLang="en-US" dirty="0" smtClean="0"/>
              <a:t>秒</a:t>
            </a:r>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84725EC3-5519-49EF-9E65-535910B4F136}" type="slidenum">
              <a:rPr lang="zh-CN" altLang="en-US" smtClean="0"/>
              <a:t>5</a:t>
            </a:fld>
            <a:endParaRPr lang="zh-CN" altLang="en-US"/>
          </a:p>
        </p:txBody>
      </p:sp>
    </p:spTree>
    <p:extLst>
      <p:ext uri="{BB962C8B-B14F-4D97-AF65-F5344CB8AC3E}">
        <p14:creationId xmlns:p14="http://schemas.microsoft.com/office/powerpoint/2010/main" val="1935545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4725EC3-5519-49EF-9E65-535910B4F136}" type="slidenum">
              <a:rPr lang="zh-CN" altLang="en-US" smtClean="0"/>
              <a:t>7</a:t>
            </a:fld>
            <a:endParaRPr lang="zh-CN" altLang="en-US"/>
          </a:p>
        </p:txBody>
      </p:sp>
    </p:spTree>
    <p:extLst>
      <p:ext uri="{BB962C8B-B14F-4D97-AF65-F5344CB8AC3E}">
        <p14:creationId xmlns:p14="http://schemas.microsoft.com/office/powerpoint/2010/main" val="782108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4725EC3-5519-49EF-9E65-535910B4F136}" type="slidenum">
              <a:rPr lang="zh-CN" altLang="en-US" smtClean="0"/>
              <a:t>9</a:t>
            </a:fld>
            <a:endParaRPr lang="zh-CN" altLang="en-US"/>
          </a:p>
        </p:txBody>
      </p:sp>
    </p:spTree>
    <p:extLst>
      <p:ext uri="{BB962C8B-B14F-4D97-AF65-F5344CB8AC3E}">
        <p14:creationId xmlns:p14="http://schemas.microsoft.com/office/powerpoint/2010/main" val="2617399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4725EC3-5519-49EF-9E65-535910B4F136}" type="slidenum">
              <a:rPr lang="zh-CN" altLang="en-US" smtClean="0"/>
              <a:t>11</a:t>
            </a:fld>
            <a:endParaRPr lang="zh-CN" altLang="en-US"/>
          </a:p>
        </p:txBody>
      </p:sp>
    </p:spTree>
    <p:extLst>
      <p:ext uri="{BB962C8B-B14F-4D97-AF65-F5344CB8AC3E}">
        <p14:creationId xmlns:p14="http://schemas.microsoft.com/office/powerpoint/2010/main" val="1618038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725EC3-5519-49EF-9E65-535910B4F136}" type="slidenum">
              <a:rPr lang="zh-CN" altLang="en-US" smtClean="0"/>
              <a:t>14</a:t>
            </a:fld>
            <a:endParaRPr lang="zh-CN" altLang="en-US"/>
          </a:p>
        </p:txBody>
      </p:sp>
    </p:spTree>
    <p:extLst>
      <p:ext uri="{BB962C8B-B14F-4D97-AF65-F5344CB8AC3E}">
        <p14:creationId xmlns:p14="http://schemas.microsoft.com/office/powerpoint/2010/main" val="1633773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62126B9-C178-4206-9DDC-50D121C0FE6D}" type="datetimeFigureOut">
              <a:rPr lang="zh-CN" altLang="en-US" smtClean="0"/>
              <a:t>2019/3/28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DC0A46-D1F2-476A-8C76-F9170A10E779}" type="slidenum">
              <a:rPr lang="zh-CN" altLang="en-US" smtClean="0"/>
              <a:t>‹#›</a:t>
            </a:fld>
            <a:endParaRPr lang="zh-CN" altLang="en-US"/>
          </a:p>
        </p:txBody>
      </p:sp>
    </p:spTree>
    <p:extLst>
      <p:ext uri="{BB962C8B-B14F-4D97-AF65-F5344CB8AC3E}">
        <p14:creationId xmlns:p14="http://schemas.microsoft.com/office/powerpoint/2010/main" val="1643161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2126B9-C178-4206-9DDC-50D121C0FE6D}" type="datetimeFigureOut">
              <a:rPr lang="zh-CN" altLang="en-US" smtClean="0"/>
              <a:t>2019/3/28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DC0A46-D1F2-476A-8C76-F9170A10E779}" type="slidenum">
              <a:rPr lang="zh-CN" altLang="en-US" smtClean="0"/>
              <a:t>‹#›</a:t>
            </a:fld>
            <a:endParaRPr lang="zh-CN" altLang="en-US"/>
          </a:p>
        </p:txBody>
      </p:sp>
    </p:spTree>
    <p:extLst>
      <p:ext uri="{BB962C8B-B14F-4D97-AF65-F5344CB8AC3E}">
        <p14:creationId xmlns:p14="http://schemas.microsoft.com/office/powerpoint/2010/main" val="2329724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2126B9-C178-4206-9DDC-50D121C0FE6D}" type="datetimeFigureOut">
              <a:rPr lang="zh-CN" altLang="en-US" smtClean="0"/>
              <a:t>2019/3/28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DC0A46-D1F2-476A-8C76-F9170A10E779}" type="slidenum">
              <a:rPr lang="zh-CN" altLang="en-US" smtClean="0"/>
              <a:t>‹#›</a:t>
            </a:fld>
            <a:endParaRPr lang="zh-CN" altLang="en-US"/>
          </a:p>
        </p:txBody>
      </p:sp>
    </p:spTree>
    <p:extLst>
      <p:ext uri="{BB962C8B-B14F-4D97-AF65-F5344CB8AC3E}">
        <p14:creationId xmlns:p14="http://schemas.microsoft.com/office/powerpoint/2010/main" val="2684267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2126B9-C178-4206-9DDC-50D121C0FE6D}" type="datetimeFigureOut">
              <a:rPr lang="zh-CN" altLang="en-US" smtClean="0"/>
              <a:t>2019/3/28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DC0A46-D1F2-476A-8C76-F9170A10E779}" type="slidenum">
              <a:rPr lang="zh-CN" altLang="en-US" smtClean="0"/>
              <a:t>‹#›</a:t>
            </a:fld>
            <a:endParaRPr lang="zh-CN" altLang="en-US"/>
          </a:p>
        </p:txBody>
      </p:sp>
    </p:spTree>
    <p:extLst>
      <p:ext uri="{BB962C8B-B14F-4D97-AF65-F5344CB8AC3E}">
        <p14:creationId xmlns:p14="http://schemas.microsoft.com/office/powerpoint/2010/main" val="3742242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62126B9-C178-4206-9DDC-50D121C0FE6D}" type="datetimeFigureOut">
              <a:rPr lang="zh-CN" altLang="en-US" smtClean="0"/>
              <a:t>2019/3/28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DC0A46-D1F2-476A-8C76-F9170A10E779}" type="slidenum">
              <a:rPr lang="zh-CN" altLang="en-US" smtClean="0"/>
              <a:t>‹#›</a:t>
            </a:fld>
            <a:endParaRPr lang="zh-CN" altLang="en-US"/>
          </a:p>
        </p:txBody>
      </p:sp>
    </p:spTree>
    <p:extLst>
      <p:ext uri="{BB962C8B-B14F-4D97-AF65-F5344CB8AC3E}">
        <p14:creationId xmlns:p14="http://schemas.microsoft.com/office/powerpoint/2010/main" val="2652307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62126B9-C178-4206-9DDC-50D121C0FE6D}" type="datetimeFigureOut">
              <a:rPr lang="zh-CN" altLang="en-US" smtClean="0"/>
              <a:t>2019/3/28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DC0A46-D1F2-476A-8C76-F9170A10E779}" type="slidenum">
              <a:rPr lang="zh-CN" altLang="en-US" smtClean="0"/>
              <a:t>‹#›</a:t>
            </a:fld>
            <a:endParaRPr lang="zh-CN" altLang="en-US"/>
          </a:p>
        </p:txBody>
      </p:sp>
    </p:spTree>
    <p:extLst>
      <p:ext uri="{BB962C8B-B14F-4D97-AF65-F5344CB8AC3E}">
        <p14:creationId xmlns:p14="http://schemas.microsoft.com/office/powerpoint/2010/main" val="291556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62126B9-C178-4206-9DDC-50D121C0FE6D}" type="datetimeFigureOut">
              <a:rPr lang="zh-CN" altLang="en-US" smtClean="0"/>
              <a:t>2019/3/28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DC0A46-D1F2-476A-8C76-F9170A10E779}" type="slidenum">
              <a:rPr lang="zh-CN" altLang="en-US" smtClean="0"/>
              <a:t>‹#›</a:t>
            </a:fld>
            <a:endParaRPr lang="zh-CN" altLang="en-US"/>
          </a:p>
        </p:txBody>
      </p:sp>
    </p:spTree>
    <p:extLst>
      <p:ext uri="{BB962C8B-B14F-4D97-AF65-F5344CB8AC3E}">
        <p14:creationId xmlns:p14="http://schemas.microsoft.com/office/powerpoint/2010/main" val="301006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62126B9-C178-4206-9DDC-50D121C0FE6D}" type="datetimeFigureOut">
              <a:rPr lang="zh-CN" altLang="en-US" smtClean="0"/>
              <a:t>2019/3/28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6DC0A46-D1F2-476A-8C76-F9170A10E779}" type="slidenum">
              <a:rPr lang="zh-CN" altLang="en-US" smtClean="0"/>
              <a:t>‹#›</a:t>
            </a:fld>
            <a:endParaRPr lang="zh-CN" altLang="en-US"/>
          </a:p>
        </p:txBody>
      </p:sp>
    </p:spTree>
    <p:extLst>
      <p:ext uri="{BB962C8B-B14F-4D97-AF65-F5344CB8AC3E}">
        <p14:creationId xmlns:p14="http://schemas.microsoft.com/office/powerpoint/2010/main" val="1575948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62126B9-C178-4206-9DDC-50D121C0FE6D}" type="datetimeFigureOut">
              <a:rPr lang="zh-CN" altLang="en-US" smtClean="0"/>
              <a:t>2019/3/28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6DC0A46-D1F2-476A-8C76-F9170A10E779}" type="slidenum">
              <a:rPr lang="zh-CN" altLang="en-US" smtClean="0"/>
              <a:t>‹#›</a:t>
            </a:fld>
            <a:endParaRPr lang="zh-CN" altLang="en-US"/>
          </a:p>
        </p:txBody>
      </p:sp>
    </p:spTree>
    <p:extLst>
      <p:ext uri="{BB962C8B-B14F-4D97-AF65-F5344CB8AC3E}">
        <p14:creationId xmlns:p14="http://schemas.microsoft.com/office/powerpoint/2010/main" val="2219805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62126B9-C178-4206-9DDC-50D121C0FE6D}" type="datetimeFigureOut">
              <a:rPr lang="zh-CN" altLang="en-US" smtClean="0"/>
              <a:t>2019/3/28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DC0A46-D1F2-476A-8C76-F9170A10E779}" type="slidenum">
              <a:rPr lang="zh-CN" altLang="en-US" smtClean="0"/>
              <a:t>‹#›</a:t>
            </a:fld>
            <a:endParaRPr lang="zh-CN" altLang="en-US"/>
          </a:p>
        </p:txBody>
      </p:sp>
    </p:spTree>
    <p:extLst>
      <p:ext uri="{BB962C8B-B14F-4D97-AF65-F5344CB8AC3E}">
        <p14:creationId xmlns:p14="http://schemas.microsoft.com/office/powerpoint/2010/main" val="2527861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62126B9-C178-4206-9DDC-50D121C0FE6D}" type="datetimeFigureOut">
              <a:rPr lang="zh-CN" altLang="en-US" smtClean="0"/>
              <a:t>2019/3/28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DC0A46-D1F2-476A-8C76-F9170A10E779}" type="slidenum">
              <a:rPr lang="zh-CN" altLang="en-US" smtClean="0"/>
              <a:t>‹#›</a:t>
            </a:fld>
            <a:endParaRPr lang="zh-CN" altLang="en-US"/>
          </a:p>
        </p:txBody>
      </p:sp>
    </p:spTree>
    <p:extLst>
      <p:ext uri="{BB962C8B-B14F-4D97-AF65-F5344CB8AC3E}">
        <p14:creationId xmlns:p14="http://schemas.microsoft.com/office/powerpoint/2010/main" val="3207594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2126B9-C178-4206-9DDC-50D121C0FE6D}" type="datetimeFigureOut">
              <a:rPr lang="zh-CN" altLang="en-US" smtClean="0"/>
              <a:t>2019/3/28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DC0A46-D1F2-476A-8C76-F9170A10E779}" type="slidenum">
              <a:rPr lang="zh-CN" altLang="en-US" smtClean="0"/>
              <a:t>‹#›</a:t>
            </a:fld>
            <a:endParaRPr lang="zh-CN" altLang="en-US"/>
          </a:p>
        </p:txBody>
      </p:sp>
    </p:spTree>
    <p:extLst>
      <p:ext uri="{BB962C8B-B14F-4D97-AF65-F5344CB8AC3E}">
        <p14:creationId xmlns:p14="http://schemas.microsoft.com/office/powerpoint/2010/main" val="522218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51916" y="1319256"/>
            <a:ext cx="9667671" cy="3414606"/>
          </a:xfrm>
        </p:spPr>
        <p:txBody>
          <a:bodyPr>
            <a:normAutofit/>
          </a:bodyPr>
          <a:lstStyle/>
          <a:p>
            <a:pPr marL="0" indent="0" algn="ctr">
              <a:lnSpc>
                <a:spcPct val="150000"/>
              </a:lnSpc>
              <a:spcBef>
                <a:spcPts val="0"/>
              </a:spcBef>
              <a:buNone/>
            </a:pPr>
            <a:r>
              <a:rPr lang="zh-CN" altLang="en-US" sz="2400" dirty="0" smtClean="0"/>
              <a:t>请在下方方框中输入您的实验编号和手机号码，为了保证您的实验信息前后对应，请务必正确填写信息并和问卷中的信息保持一致，谢谢！</a:t>
            </a:r>
            <a:endParaRPr lang="en-US" altLang="zh-CN" sz="2400" dirty="0" smtClean="0"/>
          </a:p>
          <a:p>
            <a:pPr marL="0" indent="0" algn="ctr">
              <a:lnSpc>
                <a:spcPct val="150000"/>
              </a:lnSpc>
              <a:buNone/>
            </a:pPr>
            <a:r>
              <a:rPr lang="zh-CN" altLang="en-US" sz="2400" dirty="0" smtClean="0"/>
              <a:t>填写完毕后请按继续按钮进入实验部分</a:t>
            </a:r>
            <a:endParaRPr lang="zh-CN" altLang="en-US" sz="2400" dirty="0"/>
          </a:p>
        </p:txBody>
      </p:sp>
      <p:grpSp>
        <p:nvGrpSpPr>
          <p:cNvPr id="7" name="组合 6"/>
          <p:cNvGrpSpPr/>
          <p:nvPr/>
        </p:nvGrpSpPr>
        <p:grpSpPr>
          <a:xfrm>
            <a:off x="4312596" y="3365771"/>
            <a:ext cx="3473156" cy="1569660"/>
            <a:chOff x="2717260" y="3268494"/>
            <a:chExt cx="3473156" cy="1569660"/>
          </a:xfrm>
        </p:grpSpPr>
        <p:sp>
          <p:nvSpPr>
            <p:cNvPr id="4" name="文本框 3"/>
            <p:cNvSpPr txBox="1"/>
            <p:nvPr/>
          </p:nvSpPr>
          <p:spPr>
            <a:xfrm>
              <a:off x="2717260" y="3268494"/>
              <a:ext cx="1718553" cy="1569660"/>
            </a:xfrm>
            <a:prstGeom prst="rect">
              <a:avLst/>
            </a:prstGeom>
            <a:noFill/>
          </p:spPr>
          <p:txBody>
            <a:bodyPr wrap="square" rtlCol="0">
              <a:spAutoFit/>
            </a:bodyPr>
            <a:lstStyle/>
            <a:p>
              <a:pPr>
                <a:lnSpc>
                  <a:spcPct val="200000"/>
                </a:lnSpc>
              </a:pPr>
              <a:r>
                <a:rPr lang="zh-CN" altLang="en-US" sz="2400" dirty="0" smtClean="0"/>
                <a:t>实验编号：</a:t>
              </a:r>
              <a:endParaRPr lang="en-US" altLang="zh-CN" sz="2400" dirty="0" smtClean="0"/>
            </a:p>
            <a:p>
              <a:pPr>
                <a:lnSpc>
                  <a:spcPct val="200000"/>
                </a:lnSpc>
              </a:pPr>
              <a:r>
                <a:rPr lang="zh-CN" altLang="en-US" sz="2400" dirty="0"/>
                <a:t>手机</a:t>
              </a:r>
              <a:r>
                <a:rPr lang="zh-CN" altLang="en-US" sz="2400" dirty="0" smtClean="0"/>
                <a:t>号码：</a:t>
              </a:r>
              <a:endParaRPr lang="zh-CN" altLang="en-US" sz="2400" dirty="0"/>
            </a:p>
          </p:txBody>
        </p:sp>
        <p:sp>
          <p:nvSpPr>
            <p:cNvPr id="5" name="矩形 4"/>
            <p:cNvSpPr/>
            <p:nvPr/>
          </p:nvSpPr>
          <p:spPr>
            <a:xfrm>
              <a:off x="4390416" y="3534382"/>
              <a:ext cx="1080000" cy="4215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矩形 5"/>
            <p:cNvSpPr/>
            <p:nvPr/>
          </p:nvSpPr>
          <p:spPr>
            <a:xfrm>
              <a:off x="4390416" y="4296382"/>
              <a:ext cx="1800000" cy="4215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sp>
        <p:nvSpPr>
          <p:cNvPr id="8" name="矩形 7"/>
          <p:cNvSpPr/>
          <p:nvPr/>
        </p:nvSpPr>
        <p:spPr>
          <a:xfrm>
            <a:off x="5234940" y="5903595"/>
            <a:ext cx="1354455" cy="5943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smtClean="0"/>
              <a:t>继续</a:t>
            </a:r>
            <a:endParaRPr lang="zh-CN" altLang="en-US" sz="2400" b="1" dirty="0"/>
          </a:p>
        </p:txBody>
      </p:sp>
    </p:spTree>
    <p:extLst>
      <p:ext uri="{BB962C8B-B14F-4D97-AF65-F5344CB8AC3E}">
        <p14:creationId xmlns:p14="http://schemas.microsoft.com/office/powerpoint/2010/main" val="1987531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2112562" y="2914878"/>
            <a:ext cx="8133906" cy="32783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Font typeface="Arial" panose="020B0604020202020204" pitchFamily="34" charset="0"/>
              <a:buNone/>
            </a:pPr>
            <a:r>
              <a:rPr lang="zh-CN" altLang="en-US" sz="2400" b="1" dirty="0" smtClean="0"/>
              <a:t>您的分配结果正发给您的搭档，您的搭档完成接受任务后，将自动跳转至下一次分配任务，请稍等</a:t>
            </a:r>
          </a:p>
          <a:p>
            <a:pPr marL="0" indent="0" algn="ctr">
              <a:lnSpc>
                <a:spcPct val="150000"/>
              </a:lnSpc>
              <a:spcBef>
                <a:spcPts val="0"/>
              </a:spcBef>
              <a:buFont typeface="Arial" panose="020B0604020202020204" pitchFamily="34" charset="0"/>
              <a:buNone/>
            </a:pPr>
            <a:endParaRPr lang="en-US" altLang="zh-CN" sz="2400" dirty="0" smtClean="0"/>
          </a:p>
          <a:p>
            <a:pPr marL="0" indent="0" algn="ctr">
              <a:lnSpc>
                <a:spcPct val="150000"/>
              </a:lnSpc>
              <a:spcBef>
                <a:spcPts val="0"/>
              </a:spcBef>
              <a:buFont typeface="Arial" panose="020B0604020202020204" pitchFamily="34" charset="0"/>
              <a:buNone/>
            </a:pPr>
            <a:endParaRPr lang="en-US" altLang="zh-CN" sz="2400" dirty="0"/>
          </a:p>
        </p:txBody>
      </p:sp>
    </p:spTree>
    <p:extLst>
      <p:ext uri="{BB962C8B-B14F-4D97-AF65-F5344CB8AC3E}">
        <p14:creationId xmlns:p14="http://schemas.microsoft.com/office/powerpoint/2010/main" val="1182589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76119" y="1481670"/>
            <a:ext cx="5377736" cy="3278398"/>
          </a:xfrm>
        </p:spPr>
        <p:txBody>
          <a:bodyPr>
            <a:noAutofit/>
          </a:bodyPr>
          <a:lstStyle/>
          <a:p>
            <a:pPr marL="0" indent="0" algn="ctr">
              <a:lnSpc>
                <a:spcPct val="150000"/>
              </a:lnSpc>
              <a:buNone/>
            </a:pPr>
            <a:r>
              <a:rPr lang="zh-CN" altLang="zh-CN" dirty="0"/>
              <a:t>本次分配金额</a:t>
            </a:r>
            <a:r>
              <a:rPr lang="en-US" altLang="zh-CN" b="1" dirty="0" smtClean="0">
                <a:solidFill>
                  <a:srgbClr val="FF0000"/>
                </a:solidFill>
              </a:rPr>
              <a:t>120</a:t>
            </a:r>
            <a:r>
              <a:rPr lang="zh-CN" altLang="zh-CN" b="1" dirty="0" smtClean="0">
                <a:solidFill>
                  <a:srgbClr val="FF0000"/>
                </a:solidFill>
              </a:rPr>
              <a:t>元</a:t>
            </a:r>
            <a:endParaRPr lang="zh-CN" altLang="zh-CN" b="1" dirty="0">
              <a:solidFill>
                <a:srgbClr val="FF0000"/>
              </a:solidFill>
            </a:endParaRPr>
          </a:p>
          <a:p>
            <a:pPr marL="0" indent="0" algn="ctr">
              <a:lnSpc>
                <a:spcPct val="150000"/>
              </a:lnSpc>
              <a:buNone/>
            </a:pPr>
            <a:r>
              <a:rPr lang="zh-CN" altLang="zh-CN" b="1" dirty="0">
                <a:solidFill>
                  <a:srgbClr val="FF0000"/>
                </a:solidFill>
              </a:rPr>
              <a:t>您决定的分配</a:t>
            </a:r>
            <a:r>
              <a:rPr lang="zh-CN" altLang="zh-CN" dirty="0"/>
              <a:t>是：</a:t>
            </a:r>
          </a:p>
          <a:p>
            <a:pPr marL="0" indent="0" algn="ctr">
              <a:lnSpc>
                <a:spcPct val="150000"/>
              </a:lnSpc>
              <a:buNone/>
            </a:pPr>
            <a:r>
              <a:rPr lang="zh-CN" altLang="zh-CN" b="1" dirty="0"/>
              <a:t>您</a:t>
            </a:r>
            <a:r>
              <a:rPr lang="zh-CN" altLang="zh-CN" b="1" dirty="0" smtClean="0"/>
              <a:t>获得</a:t>
            </a:r>
            <a:r>
              <a:rPr lang="zh-CN" altLang="en-US" b="1" dirty="0" smtClean="0"/>
              <a:t>：       </a:t>
            </a:r>
            <a:r>
              <a:rPr lang="zh-CN" altLang="zh-CN" b="1" dirty="0" smtClean="0"/>
              <a:t>元</a:t>
            </a:r>
            <a:endParaRPr lang="zh-CN" altLang="zh-CN" dirty="0"/>
          </a:p>
          <a:p>
            <a:pPr marL="0" indent="0" algn="ctr">
              <a:lnSpc>
                <a:spcPct val="150000"/>
              </a:lnSpc>
              <a:buNone/>
            </a:pPr>
            <a:r>
              <a:rPr lang="zh-CN" altLang="zh-CN" b="1" dirty="0" smtClean="0"/>
              <a:t>您的搭档获得</a:t>
            </a:r>
            <a:r>
              <a:rPr lang="en-US" altLang="zh-CN" b="1" dirty="0" smtClean="0"/>
              <a:t>:</a:t>
            </a:r>
            <a:r>
              <a:rPr lang="zh-CN" altLang="zh-CN" dirty="0" smtClean="0"/>
              <a:t>  </a:t>
            </a:r>
            <a:r>
              <a:rPr lang="en-US" altLang="zh-CN" dirty="0" smtClean="0"/>
              <a:t>     </a:t>
            </a:r>
            <a:r>
              <a:rPr lang="zh-CN" altLang="zh-CN" b="1" dirty="0" smtClean="0"/>
              <a:t>元</a:t>
            </a:r>
          </a:p>
          <a:p>
            <a:pPr marL="0" indent="0">
              <a:lnSpc>
                <a:spcPct val="150000"/>
              </a:lnSpc>
              <a:spcBef>
                <a:spcPts val="0"/>
              </a:spcBef>
              <a:buNone/>
            </a:pPr>
            <a:endParaRPr lang="zh-CN" altLang="en-US" sz="2400" b="1" dirty="0" smtClean="0">
              <a:solidFill>
                <a:srgbClr val="FF0000"/>
              </a:solidFill>
            </a:endParaRPr>
          </a:p>
          <a:p>
            <a:pPr marL="0" indent="0">
              <a:lnSpc>
                <a:spcPct val="150000"/>
              </a:lnSpc>
              <a:spcBef>
                <a:spcPts val="0"/>
              </a:spcBef>
              <a:buNone/>
            </a:pPr>
            <a:endParaRPr lang="en-US" altLang="zh-CN" sz="2400" dirty="0" smtClean="0"/>
          </a:p>
          <a:p>
            <a:pPr marL="0" indent="0">
              <a:lnSpc>
                <a:spcPct val="150000"/>
              </a:lnSpc>
              <a:spcBef>
                <a:spcPts val="0"/>
              </a:spcBef>
              <a:buNone/>
            </a:pPr>
            <a:endParaRPr lang="en-US" altLang="zh-CN" sz="2400" dirty="0" smtClean="0"/>
          </a:p>
        </p:txBody>
      </p:sp>
      <p:sp>
        <p:nvSpPr>
          <p:cNvPr id="4" name="矩形 3"/>
          <p:cNvSpPr/>
          <p:nvPr/>
        </p:nvSpPr>
        <p:spPr>
          <a:xfrm>
            <a:off x="5273323" y="5321380"/>
            <a:ext cx="1354455" cy="5943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t>确认</a:t>
            </a:r>
          </a:p>
        </p:txBody>
      </p:sp>
      <p:sp>
        <p:nvSpPr>
          <p:cNvPr id="2" name="矩形 1"/>
          <p:cNvSpPr/>
          <p:nvPr/>
        </p:nvSpPr>
        <p:spPr>
          <a:xfrm>
            <a:off x="6206246" y="3171216"/>
            <a:ext cx="421532" cy="4215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p:cNvSpPr/>
          <p:nvPr/>
        </p:nvSpPr>
        <p:spPr>
          <a:xfrm>
            <a:off x="6627778" y="3965642"/>
            <a:ext cx="421532" cy="4215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73287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1691029" y="2843542"/>
            <a:ext cx="9113157" cy="32783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Font typeface="Arial" panose="020B0604020202020204" pitchFamily="34" charset="0"/>
              <a:buNone/>
            </a:pPr>
            <a:r>
              <a:rPr lang="zh-CN" altLang="en-US" sz="2400" b="1" dirty="0" smtClean="0"/>
              <a:t>您的分配结果正发给您的搭档，由于本次任务是最后一次分配任务，所以当您的搭档完成接受任务后，将自动跳转结束页面，请稍等</a:t>
            </a:r>
          </a:p>
          <a:p>
            <a:pPr marL="0" indent="0" algn="ctr">
              <a:lnSpc>
                <a:spcPct val="150000"/>
              </a:lnSpc>
              <a:spcBef>
                <a:spcPts val="0"/>
              </a:spcBef>
              <a:buFont typeface="Arial" panose="020B0604020202020204" pitchFamily="34" charset="0"/>
              <a:buNone/>
            </a:pPr>
            <a:endParaRPr lang="en-US" altLang="zh-CN" sz="2400" dirty="0" smtClean="0"/>
          </a:p>
          <a:p>
            <a:pPr marL="0" indent="0" algn="ctr">
              <a:lnSpc>
                <a:spcPct val="150000"/>
              </a:lnSpc>
              <a:spcBef>
                <a:spcPts val="0"/>
              </a:spcBef>
              <a:buFont typeface="Arial" panose="020B0604020202020204" pitchFamily="34" charset="0"/>
              <a:buNone/>
            </a:pPr>
            <a:endParaRPr lang="en-US" altLang="zh-CN" sz="2400" dirty="0"/>
          </a:p>
        </p:txBody>
      </p:sp>
    </p:spTree>
    <p:extLst>
      <p:ext uri="{BB962C8B-B14F-4D97-AF65-F5344CB8AC3E}">
        <p14:creationId xmlns:p14="http://schemas.microsoft.com/office/powerpoint/2010/main" val="2859868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1846672" y="2856512"/>
            <a:ext cx="8133906" cy="32783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Font typeface="Arial" panose="020B0604020202020204" pitchFamily="34" charset="0"/>
              <a:buNone/>
            </a:pPr>
            <a:r>
              <a:rPr lang="zh-CN" altLang="en-US" b="1" dirty="0" smtClean="0"/>
              <a:t>感谢您的参与，请继续填写问卷</a:t>
            </a:r>
            <a:endParaRPr lang="en-US" altLang="zh-CN" b="1" dirty="0" smtClean="0"/>
          </a:p>
          <a:p>
            <a:pPr marL="0" indent="0" algn="ctr">
              <a:lnSpc>
                <a:spcPct val="150000"/>
              </a:lnSpc>
              <a:spcBef>
                <a:spcPts val="0"/>
              </a:spcBef>
              <a:buFont typeface="Arial" panose="020B0604020202020204" pitchFamily="34" charset="0"/>
              <a:buNone/>
            </a:pPr>
            <a:endParaRPr lang="en-US" altLang="zh-CN" sz="2400" dirty="0"/>
          </a:p>
        </p:txBody>
      </p:sp>
    </p:spTree>
    <p:extLst>
      <p:ext uri="{BB962C8B-B14F-4D97-AF65-F5344CB8AC3E}">
        <p14:creationId xmlns:p14="http://schemas.microsoft.com/office/powerpoint/2010/main" val="2380777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其他要求</a:t>
            </a:r>
            <a:endParaRPr lang="zh-CN" altLang="en-US" dirty="0"/>
          </a:p>
        </p:txBody>
      </p:sp>
      <p:sp>
        <p:nvSpPr>
          <p:cNvPr id="3" name="内容占位符 2"/>
          <p:cNvSpPr>
            <a:spLocks noGrp="1"/>
          </p:cNvSpPr>
          <p:nvPr>
            <p:ph idx="1"/>
          </p:nvPr>
        </p:nvSpPr>
        <p:spPr>
          <a:xfrm>
            <a:off x="838200" y="1368425"/>
            <a:ext cx="10515600" cy="3635723"/>
          </a:xfrm>
        </p:spPr>
        <p:txBody>
          <a:bodyPr>
            <a:normAutofit lnSpcReduction="10000"/>
          </a:bodyPr>
          <a:lstStyle/>
          <a:p>
            <a:pPr>
              <a:lnSpc>
                <a:spcPct val="150000"/>
              </a:lnSpc>
            </a:pPr>
            <a:r>
              <a:rPr lang="zh-CN" altLang="en-US" dirty="0" smtClean="0"/>
              <a:t>界面清晰简洁，尽可能按</a:t>
            </a:r>
            <a:r>
              <a:rPr lang="en-US" altLang="zh-CN" dirty="0" err="1" smtClean="0"/>
              <a:t>ppt</a:t>
            </a:r>
            <a:r>
              <a:rPr lang="zh-CN" altLang="en-US" dirty="0" smtClean="0"/>
              <a:t>里的加粗和颜色</a:t>
            </a:r>
            <a:endParaRPr lang="en-US" altLang="zh-CN" dirty="0" smtClean="0"/>
          </a:p>
          <a:p>
            <a:pPr>
              <a:lnSpc>
                <a:spcPct val="150000"/>
              </a:lnSpc>
            </a:pPr>
            <a:r>
              <a:rPr lang="zh-CN" altLang="en-US" dirty="0" smtClean="0"/>
              <a:t>输出</a:t>
            </a:r>
            <a:endParaRPr lang="en-US" altLang="zh-CN" dirty="0" smtClean="0"/>
          </a:p>
          <a:p>
            <a:pPr lvl="1">
              <a:lnSpc>
                <a:spcPct val="150000"/>
              </a:lnSpc>
              <a:buFont typeface="Wingdings" panose="05000000000000000000" pitchFamily="2" charset="2"/>
              <a:buChar char="ü"/>
            </a:pPr>
            <a:r>
              <a:rPr lang="zh-CN" altLang="en-US" dirty="0" smtClean="0"/>
              <a:t>内容包括：编号、手机号码、</a:t>
            </a:r>
            <a:r>
              <a:rPr lang="en-US" altLang="zh-CN" dirty="0" smtClean="0"/>
              <a:t>4</a:t>
            </a:r>
            <a:r>
              <a:rPr lang="zh-CN" altLang="en-US" dirty="0" smtClean="0"/>
              <a:t>次任务分配的金额</a:t>
            </a:r>
            <a:r>
              <a:rPr lang="en-US" altLang="zh-CN" dirty="0" smtClean="0"/>
              <a:t>(</a:t>
            </a:r>
            <a:r>
              <a:rPr lang="zh-CN" altLang="en-US" dirty="0" smtClean="0"/>
              <a:t>自己和搭档</a:t>
            </a:r>
            <a:r>
              <a:rPr lang="en-US" altLang="zh-CN" dirty="0" smtClean="0"/>
              <a:t>)</a:t>
            </a:r>
            <a:br>
              <a:rPr lang="en-US" altLang="zh-CN" dirty="0" smtClean="0"/>
            </a:br>
            <a:r>
              <a:rPr lang="zh-CN" altLang="en-US" dirty="0" smtClean="0"/>
              <a:t>如果可以的话，可以记录一下分配的时间，就是进入分配页面到成功按确认键跳转到下个界面的时间</a:t>
            </a:r>
            <a:endParaRPr lang="en-US" altLang="zh-CN" dirty="0" smtClean="0"/>
          </a:p>
          <a:p>
            <a:pPr lvl="1">
              <a:lnSpc>
                <a:spcPct val="150000"/>
              </a:lnSpc>
              <a:buFont typeface="Wingdings" panose="05000000000000000000" pitchFamily="2" charset="2"/>
              <a:buChar char="ü"/>
            </a:pPr>
            <a:r>
              <a:rPr lang="zh-CN" altLang="en-US" dirty="0" smtClean="0"/>
              <a:t>格式的话，一个被试为一行</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317388052"/>
              </p:ext>
            </p:extLst>
          </p:nvPr>
        </p:nvGraphicFramePr>
        <p:xfrm>
          <a:off x="156572" y="5084986"/>
          <a:ext cx="11899725" cy="949960"/>
        </p:xfrm>
        <a:graphic>
          <a:graphicData uri="http://schemas.openxmlformats.org/drawingml/2006/table">
            <a:tbl>
              <a:tblPr firstRow="1" bandRow="1">
                <a:tableStyleId>{5C22544A-7EE6-4342-B048-85BDC9FD1C3A}</a:tableStyleId>
              </a:tblPr>
              <a:tblGrid>
                <a:gridCol w="651357"/>
                <a:gridCol w="1089764"/>
                <a:gridCol w="1033397"/>
                <a:gridCol w="751562"/>
                <a:gridCol w="770351"/>
                <a:gridCol w="651353"/>
                <a:gridCol w="745299"/>
                <a:gridCol w="653437"/>
                <a:gridCol w="793315"/>
                <a:gridCol w="793315"/>
                <a:gridCol w="793315"/>
                <a:gridCol w="793315"/>
                <a:gridCol w="793315"/>
                <a:gridCol w="793315"/>
                <a:gridCol w="793315"/>
              </a:tblGrid>
              <a:tr h="370840">
                <a:tc>
                  <a:txBody>
                    <a:bodyPr/>
                    <a:lstStyle/>
                    <a:p>
                      <a:r>
                        <a:rPr lang="zh-CN" altLang="en-US" sz="1600" dirty="0" smtClean="0"/>
                        <a:t>序号</a:t>
                      </a:r>
                      <a:endParaRPr lang="zh-CN" altLang="en-US" sz="1600" dirty="0"/>
                    </a:p>
                  </a:txBody>
                  <a:tcPr/>
                </a:tc>
                <a:tc>
                  <a:txBody>
                    <a:bodyPr/>
                    <a:lstStyle/>
                    <a:p>
                      <a:r>
                        <a:rPr lang="zh-CN" altLang="en-US" sz="1600" dirty="0" smtClean="0"/>
                        <a:t>实验编号</a:t>
                      </a:r>
                      <a:endParaRPr lang="zh-CN" altLang="en-US" sz="1600" dirty="0"/>
                    </a:p>
                  </a:txBody>
                  <a:tcPr/>
                </a:tc>
                <a:tc>
                  <a:txBody>
                    <a:bodyPr/>
                    <a:lstStyle/>
                    <a:p>
                      <a:r>
                        <a:rPr lang="zh-CN" altLang="en-US" sz="1600" dirty="0" smtClean="0"/>
                        <a:t>手机号码</a:t>
                      </a:r>
                      <a:endParaRPr lang="zh-CN" altLang="en-US" sz="1600" dirty="0"/>
                    </a:p>
                  </a:txBody>
                  <a:tcPr/>
                </a:tc>
                <a:tc>
                  <a:txBody>
                    <a:bodyPr/>
                    <a:lstStyle/>
                    <a:p>
                      <a:r>
                        <a:rPr lang="zh-CN" altLang="en-US" sz="1600" dirty="0" smtClean="0"/>
                        <a:t>自己</a:t>
                      </a:r>
                      <a:r>
                        <a:rPr lang="en-US" altLang="zh-CN" sz="1600" dirty="0" smtClean="0"/>
                        <a:t>1</a:t>
                      </a:r>
                      <a:endParaRPr lang="zh-CN" altLang="en-US" sz="1600" dirty="0"/>
                    </a:p>
                  </a:txBody>
                  <a:tcPr/>
                </a:tc>
                <a:tc>
                  <a:txBody>
                    <a:bodyPr/>
                    <a:lstStyle/>
                    <a:p>
                      <a:r>
                        <a:rPr lang="zh-CN" altLang="en-US" sz="1600" dirty="0" smtClean="0"/>
                        <a:t>搭档</a:t>
                      </a:r>
                      <a:r>
                        <a:rPr lang="en-US" altLang="zh-CN" sz="1600" dirty="0" smtClean="0"/>
                        <a:t>1</a:t>
                      </a:r>
                      <a:endParaRPr lang="zh-CN" altLang="en-US" sz="1600" dirty="0"/>
                    </a:p>
                  </a:txBody>
                  <a:tcPr/>
                </a:tc>
                <a:tc>
                  <a:txBody>
                    <a:bodyPr/>
                    <a:lstStyle/>
                    <a:p>
                      <a:r>
                        <a:rPr lang="zh-CN" altLang="en-US" sz="1600" dirty="0" smtClean="0"/>
                        <a:t>所用时间</a:t>
                      </a:r>
                      <a:endParaRPr lang="zh-CN" altLang="en-US" sz="1600" dirty="0"/>
                    </a:p>
                  </a:txBody>
                  <a:tcPr/>
                </a:tc>
                <a:tc>
                  <a:txBody>
                    <a:bodyPr/>
                    <a:lstStyle/>
                    <a:p>
                      <a:r>
                        <a:rPr lang="zh-CN" altLang="en-US" sz="1600" dirty="0" smtClean="0"/>
                        <a:t>自己</a:t>
                      </a:r>
                      <a:r>
                        <a:rPr lang="en-US" altLang="zh-CN" sz="1600" dirty="0" smtClean="0"/>
                        <a:t>2</a:t>
                      </a:r>
                      <a:endParaRPr lang="zh-CN" altLang="en-US" sz="1600" dirty="0"/>
                    </a:p>
                  </a:txBody>
                  <a:tcPr/>
                </a:tc>
                <a:tc>
                  <a:txBody>
                    <a:bodyPr/>
                    <a:lstStyle/>
                    <a:p>
                      <a:r>
                        <a:rPr lang="zh-CN" altLang="en-US" sz="1600" dirty="0" smtClean="0"/>
                        <a:t>搭档</a:t>
                      </a:r>
                      <a:r>
                        <a:rPr lang="en-US" altLang="zh-CN" sz="1600" dirty="0" smtClean="0"/>
                        <a:t>2</a:t>
                      </a:r>
                      <a:endParaRPr lang="zh-CN" altLang="en-US" sz="1600" dirty="0"/>
                    </a:p>
                  </a:txBody>
                  <a:tcPr/>
                </a:tc>
                <a:tc>
                  <a:txBody>
                    <a:bodyPr/>
                    <a:lstStyle/>
                    <a:p>
                      <a:r>
                        <a:rPr lang="zh-CN" altLang="en-US" sz="1600" dirty="0" smtClean="0"/>
                        <a:t>所用时间</a:t>
                      </a:r>
                      <a:endParaRPr lang="zh-CN" altLang="en-US" sz="1600" dirty="0"/>
                    </a:p>
                  </a:txBody>
                  <a:tcPr/>
                </a:tc>
                <a:tc>
                  <a:txBody>
                    <a:bodyPr/>
                    <a:lstStyle/>
                    <a:p>
                      <a:r>
                        <a:rPr lang="zh-CN" altLang="en-US" sz="1600" dirty="0" smtClean="0"/>
                        <a:t>自己</a:t>
                      </a:r>
                      <a:r>
                        <a:rPr lang="en-US" altLang="zh-CN" sz="1600" dirty="0" smtClean="0"/>
                        <a:t>3</a:t>
                      </a:r>
                      <a:endParaRPr lang="zh-CN" altLang="en-US" sz="1600" dirty="0"/>
                    </a:p>
                  </a:txBody>
                  <a:tcPr/>
                </a:tc>
                <a:tc>
                  <a:txBody>
                    <a:bodyPr/>
                    <a:lstStyle/>
                    <a:p>
                      <a:r>
                        <a:rPr lang="zh-CN" altLang="en-US" sz="1600" dirty="0" smtClean="0"/>
                        <a:t>搭档</a:t>
                      </a:r>
                      <a:r>
                        <a:rPr lang="en-US" altLang="zh-CN" sz="1600" dirty="0" smtClean="0"/>
                        <a:t>3</a:t>
                      </a:r>
                      <a:endParaRPr lang="zh-CN" altLang="en-US" sz="1600" dirty="0"/>
                    </a:p>
                  </a:txBody>
                  <a:tcPr/>
                </a:tc>
                <a:tc>
                  <a:txBody>
                    <a:bodyPr/>
                    <a:lstStyle/>
                    <a:p>
                      <a:r>
                        <a:rPr lang="zh-CN" altLang="en-US" sz="1600" dirty="0" smtClean="0"/>
                        <a:t>所用时间</a:t>
                      </a:r>
                      <a:endParaRPr lang="zh-CN" altLang="en-US" sz="1600" dirty="0"/>
                    </a:p>
                  </a:txBody>
                  <a:tcPr/>
                </a:tc>
                <a:tc>
                  <a:txBody>
                    <a:bodyPr/>
                    <a:lstStyle/>
                    <a:p>
                      <a:r>
                        <a:rPr lang="zh-CN" altLang="en-US" sz="1600" dirty="0" smtClean="0"/>
                        <a:t>自己</a:t>
                      </a:r>
                      <a:r>
                        <a:rPr lang="en-US" altLang="zh-CN" sz="1600" dirty="0" smtClean="0"/>
                        <a:t>4</a:t>
                      </a:r>
                      <a:endParaRPr lang="zh-CN" altLang="en-US" sz="1600" dirty="0"/>
                    </a:p>
                  </a:txBody>
                  <a:tcPr/>
                </a:tc>
                <a:tc>
                  <a:txBody>
                    <a:bodyPr/>
                    <a:lstStyle/>
                    <a:p>
                      <a:r>
                        <a:rPr lang="zh-CN" altLang="en-US" sz="1600" dirty="0" smtClean="0"/>
                        <a:t>搭档</a:t>
                      </a:r>
                      <a:r>
                        <a:rPr lang="en-US" altLang="zh-CN" sz="1600" dirty="0" smtClean="0"/>
                        <a:t>4</a:t>
                      </a:r>
                      <a:endParaRPr lang="zh-CN" altLang="en-US" sz="1600" dirty="0"/>
                    </a:p>
                  </a:txBody>
                  <a:tcPr/>
                </a:tc>
                <a:tc>
                  <a:txBody>
                    <a:bodyPr/>
                    <a:lstStyle/>
                    <a:p>
                      <a:r>
                        <a:rPr lang="zh-CN" altLang="en-US" sz="1600" dirty="0" smtClean="0"/>
                        <a:t>所用时间</a:t>
                      </a:r>
                      <a:endParaRPr lang="zh-CN" altLang="en-US" sz="1600" dirty="0"/>
                    </a:p>
                  </a:txBody>
                  <a:tcPr/>
                </a:tc>
              </a:tr>
              <a:tr h="370840">
                <a:tc>
                  <a:txBody>
                    <a:bodyPr/>
                    <a:lstStyle/>
                    <a:p>
                      <a:r>
                        <a:rPr lang="en-US" altLang="zh-CN" dirty="0" smtClean="0"/>
                        <a:t>1</a:t>
                      </a:r>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4263973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6976" y="594987"/>
            <a:ext cx="10384339" cy="5509416"/>
          </a:xfrm>
        </p:spPr>
        <p:txBody>
          <a:bodyPr>
            <a:normAutofit fontScale="92500"/>
          </a:bodyPr>
          <a:lstStyle/>
          <a:p>
            <a:pPr marL="0" indent="0" algn="ctr">
              <a:spcBef>
                <a:spcPts val="0"/>
              </a:spcBef>
              <a:buNone/>
            </a:pPr>
            <a:r>
              <a:rPr lang="zh-CN" altLang="en-US" sz="2400" dirty="0" smtClean="0"/>
              <a:t>欢迎参与实验！请认真阅读指导语：</a:t>
            </a:r>
            <a:endParaRPr lang="en-US" altLang="zh-CN" sz="2400" dirty="0" smtClean="0"/>
          </a:p>
          <a:p>
            <a:pPr marL="0" indent="0">
              <a:lnSpc>
                <a:spcPct val="150000"/>
              </a:lnSpc>
              <a:spcBef>
                <a:spcPts val="0"/>
              </a:spcBef>
              <a:buNone/>
            </a:pPr>
            <a:r>
              <a:rPr lang="zh-CN" altLang="en-US" sz="2400" dirty="0" smtClean="0"/>
              <a:t>         </a:t>
            </a:r>
            <a:r>
              <a:rPr lang="zh-CN" altLang="en-US" sz="2400" dirty="0"/>
              <a:t> 该部分为</a:t>
            </a:r>
            <a:r>
              <a:rPr lang="zh-CN" altLang="en-US" sz="2400" b="1" dirty="0">
                <a:solidFill>
                  <a:srgbClr val="FF0000"/>
                </a:solidFill>
              </a:rPr>
              <a:t>联网博弈游戏</a:t>
            </a:r>
            <a:r>
              <a:rPr lang="zh-CN" altLang="en-US" sz="2400" dirty="0"/>
              <a:t>，我们将</a:t>
            </a:r>
            <a:r>
              <a:rPr lang="zh-CN" altLang="en-US" sz="2400" b="1" dirty="0">
                <a:solidFill>
                  <a:srgbClr val="FF0000"/>
                </a:solidFill>
              </a:rPr>
              <a:t>随机从预约在同一时段的且已经答完第一部分问卷的参与者中抽取一名参与者</a:t>
            </a:r>
            <a:r>
              <a:rPr lang="zh-CN" altLang="en-US" sz="2400" dirty="0"/>
              <a:t>作为你的搭档，来完成分配金额任务。   </a:t>
            </a:r>
            <a:endParaRPr lang="en-US" altLang="zh-CN" sz="2400" dirty="0" smtClean="0"/>
          </a:p>
          <a:p>
            <a:pPr marL="0" indent="0">
              <a:lnSpc>
                <a:spcPct val="150000"/>
              </a:lnSpc>
              <a:spcBef>
                <a:spcPts val="0"/>
              </a:spcBef>
              <a:buNone/>
            </a:pPr>
            <a:r>
              <a:rPr lang="en-US" altLang="zh-CN" sz="2400" b="1" dirty="0"/>
              <a:t> </a:t>
            </a:r>
            <a:r>
              <a:rPr lang="en-US" altLang="zh-CN" sz="2400" b="1" dirty="0" smtClean="0"/>
              <a:t>        </a:t>
            </a:r>
            <a:r>
              <a:rPr lang="zh-CN" altLang="en-US" sz="2400" b="1" dirty="0" smtClean="0"/>
              <a:t>本次任务共有</a:t>
            </a:r>
            <a:r>
              <a:rPr lang="en-US" altLang="zh-CN" sz="2400" b="1" dirty="0" smtClean="0"/>
              <a:t>2</a:t>
            </a:r>
            <a:r>
              <a:rPr lang="zh-CN" altLang="en-US" sz="2400" b="1" dirty="0" smtClean="0"/>
              <a:t>个角色</a:t>
            </a:r>
            <a:r>
              <a:rPr lang="zh-CN" altLang="en-US" sz="2400" b="1" dirty="0" smtClean="0"/>
              <a:t>“分配者”</a:t>
            </a:r>
            <a:r>
              <a:rPr lang="zh-CN" altLang="en-US" sz="2400" b="1" dirty="0" smtClean="0"/>
              <a:t>和“接受者”</a:t>
            </a:r>
            <a:r>
              <a:rPr lang="zh-CN" altLang="en-US" sz="2400" dirty="0" smtClean="0"/>
              <a:t>，</a:t>
            </a:r>
            <a:r>
              <a:rPr lang="zh-CN" altLang="en-US" sz="2400" b="1" dirty="0" smtClean="0"/>
              <a:t>其中</a:t>
            </a:r>
            <a:r>
              <a:rPr lang="zh-CN" altLang="en-US" sz="2400" b="1" dirty="0"/>
              <a:t>分配</a:t>
            </a:r>
            <a:r>
              <a:rPr lang="zh-CN" altLang="en-US" sz="2400" b="1" dirty="0" smtClean="0"/>
              <a:t>者</a:t>
            </a:r>
            <a:r>
              <a:rPr lang="zh-CN" altLang="en-US" sz="2400" b="1" dirty="0" smtClean="0"/>
              <a:t>将起主导作用，决定每次金额的分配情况，而</a:t>
            </a:r>
            <a:r>
              <a:rPr lang="zh-CN" altLang="en-US" sz="2400" b="1" dirty="0" smtClean="0"/>
              <a:t>无论</a:t>
            </a:r>
            <a:r>
              <a:rPr lang="zh-CN" altLang="en-US" sz="2400" b="1" dirty="0"/>
              <a:t>分配</a:t>
            </a:r>
            <a:r>
              <a:rPr lang="zh-CN" altLang="en-US" sz="2400" b="1" dirty="0" smtClean="0"/>
              <a:t>者</a:t>
            </a:r>
            <a:r>
              <a:rPr lang="zh-CN" altLang="en-US" sz="2400" b="1" dirty="0" smtClean="0"/>
              <a:t>给出什么样的分配，接受者只能被动接受。</a:t>
            </a:r>
            <a:r>
              <a:rPr lang="zh-CN" altLang="en-US" sz="2400" dirty="0" smtClean="0"/>
              <a:t>本次任务将根据您和您的搭档填写的预约问卷中相关题目得分来分配相应的角色。</a:t>
            </a:r>
          </a:p>
          <a:p>
            <a:pPr marL="0" indent="0">
              <a:lnSpc>
                <a:spcPct val="150000"/>
              </a:lnSpc>
              <a:spcBef>
                <a:spcPts val="0"/>
              </a:spcBef>
              <a:buNone/>
            </a:pPr>
            <a:r>
              <a:rPr lang="zh-CN" altLang="en-US" sz="2400" b="1" dirty="0" smtClean="0"/>
              <a:t>         任务将包括</a:t>
            </a:r>
            <a:r>
              <a:rPr lang="en-US" altLang="zh-CN" sz="2400" b="1" dirty="0" smtClean="0"/>
              <a:t>4</a:t>
            </a:r>
            <a:r>
              <a:rPr lang="zh-CN" altLang="en-US" sz="2400" b="1" dirty="0" smtClean="0"/>
              <a:t>次分配金额的任务，每次任务之间不存在任何关系。</a:t>
            </a:r>
            <a:r>
              <a:rPr lang="zh-CN" altLang="en-US" sz="2400" dirty="0" smtClean="0"/>
              <a:t>我们将随机抽取一次任务的分配比例作为您和您搭档最终的额外被试费的分配比例，</a:t>
            </a:r>
            <a:r>
              <a:rPr lang="zh-CN" altLang="en-US" sz="2400" b="1" dirty="0" smtClean="0"/>
              <a:t>即提议者不仅决定本次任务中所有的金额分配，还将决定本次实验额外被试费的分配情况</a:t>
            </a:r>
            <a:r>
              <a:rPr lang="zh-CN" altLang="en-US" sz="2400" dirty="0" smtClean="0"/>
              <a:t>。</a:t>
            </a:r>
            <a:endParaRPr lang="en-US" altLang="zh-CN" sz="2400" dirty="0" smtClean="0"/>
          </a:p>
          <a:p>
            <a:pPr marL="0" indent="0">
              <a:lnSpc>
                <a:spcPct val="150000"/>
              </a:lnSpc>
              <a:spcBef>
                <a:spcPts val="0"/>
              </a:spcBef>
              <a:buNone/>
            </a:pPr>
            <a:r>
              <a:rPr lang="zh-CN" altLang="en-US" sz="2400" dirty="0" smtClean="0"/>
              <a:t>          如若您已阅读完毕并理解实验流程，请按继续键</a:t>
            </a:r>
            <a:r>
              <a:rPr lang="en-US" altLang="zh-CN" sz="2400" dirty="0" smtClean="0"/>
              <a:t>(60</a:t>
            </a:r>
            <a:r>
              <a:rPr lang="zh-CN" altLang="en-US" sz="2400" dirty="0" smtClean="0"/>
              <a:t>秒后方出现</a:t>
            </a:r>
            <a:r>
              <a:rPr lang="en-US" altLang="zh-CN" sz="2400" dirty="0" smtClean="0"/>
              <a:t>)</a:t>
            </a:r>
            <a:r>
              <a:rPr lang="zh-CN" altLang="en-US" sz="2400" dirty="0" smtClean="0"/>
              <a:t>。</a:t>
            </a:r>
            <a:endParaRPr lang="en-US" altLang="zh-CN" sz="2400" dirty="0" smtClean="0"/>
          </a:p>
          <a:p>
            <a:pPr marL="0" indent="0">
              <a:lnSpc>
                <a:spcPct val="150000"/>
              </a:lnSpc>
              <a:spcBef>
                <a:spcPts val="0"/>
              </a:spcBef>
              <a:buNone/>
            </a:pPr>
            <a:r>
              <a:rPr lang="en-US" altLang="zh-CN" sz="2400" dirty="0"/>
              <a:t> </a:t>
            </a:r>
            <a:r>
              <a:rPr lang="en-US" altLang="zh-CN" sz="2400" dirty="0" smtClean="0"/>
              <a:t>         </a:t>
            </a:r>
            <a:r>
              <a:rPr lang="zh-CN" altLang="en-US" sz="2400" dirty="0" smtClean="0"/>
              <a:t>如果有任何问题，请马上联系主试再进行实验，谢谢！</a:t>
            </a:r>
          </a:p>
          <a:p>
            <a:pPr marL="0" indent="0">
              <a:spcBef>
                <a:spcPts val="0"/>
              </a:spcBef>
              <a:buNone/>
            </a:pPr>
            <a:endParaRPr lang="en-US" altLang="zh-CN" dirty="0" smtClean="0"/>
          </a:p>
          <a:p>
            <a:pPr marL="0" indent="0">
              <a:spcBef>
                <a:spcPts val="0"/>
              </a:spcBef>
              <a:buNone/>
            </a:pPr>
            <a:endParaRPr lang="en-US" altLang="zh-CN" dirty="0" smtClean="0"/>
          </a:p>
        </p:txBody>
      </p:sp>
      <p:sp>
        <p:nvSpPr>
          <p:cNvPr id="4" name="矩形 3"/>
          <p:cNvSpPr/>
          <p:nvPr/>
        </p:nvSpPr>
        <p:spPr>
          <a:xfrm>
            <a:off x="5234940" y="6160769"/>
            <a:ext cx="1354455" cy="5943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smtClean="0"/>
              <a:t>继续</a:t>
            </a:r>
            <a:endParaRPr lang="zh-CN" altLang="en-US" sz="2400" b="1" dirty="0"/>
          </a:p>
        </p:txBody>
      </p:sp>
    </p:spTree>
    <p:extLst>
      <p:ext uri="{BB962C8B-B14F-4D97-AF65-F5344CB8AC3E}">
        <p14:creationId xmlns:p14="http://schemas.microsoft.com/office/powerpoint/2010/main" val="1511579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11799" y="307732"/>
            <a:ext cx="9800578" cy="4491113"/>
          </a:xfrm>
        </p:spPr>
        <p:txBody>
          <a:bodyPr>
            <a:noAutofit/>
          </a:bodyPr>
          <a:lstStyle/>
          <a:p>
            <a:pPr marL="0" indent="0" algn="ctr">
              <a:lnSpc>
                <a:spcPct val="150000"/>
              </a:lnSpc>
              <a:spcBef>
                <a:spcPts val="0"/>
              </a:spcBef>
              <a:buNone/>
            </a:pPr>
            <a:r>
              <a:rPr lang="zh-CN" altLang="en-US" sz="2400" b="1" dirty="0">
                <a:solidFill>
                  <a:srgbClr val="FF0000"/>
                </a:solidFill>
              </a:rPr>
              <a:t>通过计算你之前填写的预约问卷中相关题目的得分</a:t>
            </a:r>
            <a:r>
              <a:rPr lang="zh-CN" altLang="zh-CN" sz="2400" b="1" dirty="0">
                <a:solidFill>
                  <a:srgbClr val="FF0000"/>
                </a:solidFill>
              </a:rPr>
              <a:t>，</a:t>
            </a:r>
            <a:endParaRPr lang="en-US" altLang="zh-CN" sz="2400" b="1" dirty="0">
              <a:solidFill>
                <a:srgbClr val="FF0000"/>
              </a:solidFill>
            </a:endParaRPr>
          </a:p>
          <a:p>
            <a:pPr marL="0" indent="0" algn="ctr">
              <a:lnSpc>
                <a:spcPct val="150000"/>
              </a:lnSpc>
              <a:spcBef>
                <a:spcPts val="0"/>
              </a:spcBef>
              <a:buNone/>
            </a:pPr>
            <a:r>
              <a:rPr lang="zh-CN" altLang="en-US" sz="2400" b="1" dirty="0" smtClean="0">
                <a:solidFill>
                  <a:srgbClr val="FF0000"/>
                </a:solidFill>
              </a:rPr>
              <a:t>恭喜您</a:t>
            </a:r>
            <a:r>
              <a:rPr lang="zh-CN" altLang="en-US" sz="2400" b="1" dirty="0" smtClean="0">
                <a:solidFill>
                  <a:srgbClr val="FF0000"/>
                </a:solidFill>
              </a:rPr>
              <a:t>是</a:t>
            </a:r>
            <a:r>
              <a:rPr lang="zh-CN" altLang="en-US" sz="2400" b="1" dirty="0" smtClean="0">
                <a:solidFill>
                  <a:srgbClr val="FF0000"/>
                </a:solidFill>
              </a:rPr>
              <a:t>分配者</a:t>
            </a:r>
            <a:r>
              <a:rPr lang="zh-CN" altLang="en-US" sz="2400" b="1" dirty="0" smtClean="0">
                <a:solidFill>
                  <a:srgbClr val="FF0000"/>
                </a:solidFill>
              </a:rPr>
              <a:t>！</a:t>
            </a:r>
            <a:endParaRPr lang="zh-CN" altLang="en-US" sz="2400" b="1" dirty="0" smtClean="0">
              <a:solidFill>
                <a:srgbClr val="FF0000"/>
              </a:solidFill>
            </a:endParaRPr>
          </a:p>
          <a:p>
            <a:pPr marL="0" indent="0">
              <a:lnSpc>
                <a:spcPct val="150000"/>
              </a:lnSpc>
              <a:spcBef>
                <a:spcPts val="0"/>
              </a:spcBef>
              <a:buNone/>
            </a:pPr>
            <a:r>
              <a:rPr lang="en-US" altLang="zh-CN" sz="2400" dirty="0"/>
              <a:t> </a:t>
            </a:r>
            <a:r>
              <a:rPr lang="en-US" altLang="zh-CN" sz="2400" dirty="0" smtClean="0"/>
              <a:t>        </a:t>
            </a:r>
            <a:r>
              <a:rPr lang="zh-CN" altLang="en-US" sz="2400" b="1" dirty="0" smtClean="0">
                <a:solidFill>
                  <a:srgbClr val="FF0000"/>
                </a:solidFill>
              </a:rPr>
              <a:t>您的实验任务为决定金额分配。</a:t>
            </a:r>
            <a:r>
              <a:rPr lang="zh-CN" altLang="en-US" sz="2400" dirty="0" smtClean="0"/>
              <a:t>请根据总金额分配您和您搭档各获得多少钱，依次填入对应的框内，并按确认键。然后我们会将您的分配结果发给您的搭档，</a:t>
            </a:r>
            <a:r>
              <a:rPr lang="zh-CN" altLang="en-US" sz="2400" b="1" dirty="0" smtClean="0">
                <a:solidFill>
                  <a:srgbClr val="FF0000"/>
                </a:solidFill>
              </a:rPr>
              <a:t>您的搭档只能被动接受您的分配</a:t>
            </a:r>
            <a:r>
              <a:rPr lang="zh-CN" altLang="en-US" sz="2400" dirty="0" smtClean="0"/>
              <a:t>。</a:t>
            </a:r>
            <a:endParaRPr lang="en-US" altLang="zh-CN" sz="2400" dirty="0" smtClean="0"/>
          </a:p>
          <a:p>
            <a:pPr marL="0" indent="0">
              <a:lnSpc>
                <a:spcPct val="150000"/>
              </a:lnSpc>
              <a:spcBef>
                <a:spcPts val="0"/>
              </a:spcBef>
              <a:buNone/>
            </a:pPr>
            <a:r>
              <a:rPr lang="zh-CN" altLang="en-US" sz="2400" dirty="0" smtClean="0"/>
              <a:t>         请注意，我们将随机抽取一次作为您和您的搭档额外被试费分配。</a:t>
            </a:r>
            <a:r>
              <a:rPr lang="zh-CN" altLang="en-US" sz="2400" b="1" dirty="0" smtClean="0">
                <a:solidFill>
                  <a:srgbClr val="FF0000"/>
                </a:solidFill>
              </a:rPr>
              <a:t>这意味着您一定程度上可以决定您的实验报酬！</a:t>
            </a:r>
            <a:endParaRPr lang="en-US" altLang="zh-CN" sz="2400" b="1" dirty="0" smtClean="0">
              <a:solidFill>
                <a:srgbClr val="FF0000"/>
              </a:solidFill>
            </a:endParaRPr>
          </a:p>
          <a:p>
            <a:pPr marL="0" indent="0">
              <a:lnSpc>
                <a:spcPct val="150000"/>
              </a:lnSpc>
              <a:spcBef>
                <a:spcPts val="0"/>
              </a:spcBef>
              <a:buNone/>
            </a:pPr>
            <a:r>
              <a:rPr lang="zh-CN" altLang="en-US" sz="2400" dirty="0" smtClean="0"/>
              <a:t>         如若您已阅读完毕并理解实验流程，请按继续键</a:t>
            </a:r>
            <a:r>
              <a:rPr lang="en-US" altLang="zh-CN" sz="2400" dirty="0" smtClean="0"/>
              <a:t>(20</a:t>
            </a:r>
            <a:r>
              <a:rPr lang="zh-CN" altLang="en-US" sz="2400" dirty="0" smtClean="0"/>
              <a:t>秒后出现</a:t>
            </a:r>
            <a:r>
              <a:rPr lang="en-US" altLang="zh-CN" sz="2400" dirty="0" smtClean="0"/>
              <a:t>)</a:t>
            </a:r>
            <a:r>
              <a:rPr lang="zh-CN" altLang="en-US" sz="2400" dirty="0" smtClean="0"/>
              <a:t>。</a:t>
            </a:r>
            <a:r>
              <a:rPr lang="en-US" altLang="zh-CN" sz="2400" dirty="0" smtClean="0"/>
              <a:t/>
            </a:r>
            <a:br>
              <a:rPr lang="en-US" altLang="zh-CN" sz="2400" dirty="0" smtClean="0"/>
            </a:br>
            <a:r>
              <a:rPr lang="en-US" altLang="zh-CN" sz="2400" dirty="0" smtClean="0"/>
              <a:t>         </a:t>
            </a:r>
            <a:r>
              <a:rPr lang="zh-CN" altLang="en-US" sz="2400" dirty="0" smtClean="0"/>
              <a:t>如果有任何问题，请马上联系主试再进行实验，谢谢！</a:t>
            </a:r>
            <a:endParaRPr lang="en-US" altLang="zh-CN" sz="2400" b="1" dirty="0" smtClean="0">
              <a:solidFill>
                <a:srgbClr val="FF0000"/>
              </a:solidFill>
            </a:endParaRPr>
          </a:p>
          <a:p>
            <a:pPr marL="0" indent="0">
              <a:lnSpc>
                <a:spcPct val="150000"/>
              </a:lnSpc>
              <a:spcBef>
                <a:spcPts val="0"/>
              </a:spcBef>
              <a:buNone/>
            </a:pPr>
            <a:endParaRPr lang="zh-CN" altLang="en-US" sz="2400" b="1" dirty="0" smtClean="0">
              <a:solidFill>
                <a:srgbClr val="FF0000"/>
              </a:solidFill>
            </a:endParaRPr>
          </a:p>
          <a:p>
            <a:pPr marL="0" indent="0">
              <a:lnSpc>
                <a:spcPct val="150000"/>
              </a:lnSpc>
              <a:spcBef>
                <a:spcPts val="0"/>
              </a:spcBef>
              <a:buNone/>
            </a:pPr>
            <a:endParaRPr lang="en-US" altLang="zh-CN" sz="2400" dirty="0" smtClean="0"/>
          </a:p>
          <a:p>
            <a:pPr marL="0" indent="0">
              <a:lnSpc>
                <a:spcPct val="150000"/>
              </a:lnSpc>
              <a:spcBef>
                <a:spcPts val="0"/>
              </a:spcBef>
              <a:buNone/>
            </a:pPr>
            <a:endParaRPr lang="en-US" altLang="zh-CN" sz="2400" dirty="0" smtClean="0"/>
          </a:p>
        </p:txBody>
      </p:sp>
      <p:sp>
        <p:nvSpPr>
          <p:cNvPr id="4" name="矩形 3"/>
          <p:cNvSpPr/>
          <p:nvPr/>
        </p:nvSpPr>
        <p:spPr>
          <a:xfrm>
            <a:off x="5526770" y="6073140"/>
            <a:ext cx="1354455" cy="5943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smtClean="0"/>
              <a:t>继续</a:t>
            </a:r>
            <a:endParaRPr lang="zh-CN" altLang="en-US" sz="2400" b="1" dirty="0"/>
          </a:p>
        </p:txBody>
      </p:sp>
    </p:spTree>
    <p:extLst>
      <p:ext uri="{BB962C8B-B14F-4D97-AF65-F5344CB8AC3E}">
        <p14:creationId xmlns:p14="http://schemas.microsoft.com/office/powerpoint/2010/main" val="2309124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同一时段</a:t>
            </a:r>
            <a:r>
              <a:rPr lang="zh-CN" altLang="en-US" dirty="0" smtClean="0"/>
              <a:t>正在等待匹配搭档的参与者有</a:t>
            </a:r>
            <a:r>
              <a:rPr lang="en-US" altLang="zh-CN" dirty="0" smtClean="0"/>
              <a:t> 4</a:t>
            </a:r>
            <a:r>
              <a:rPr lang="zh-CN" altLang="en-US" dirty="0" smtClean="0"/>
              <a:t>人，请耐心等待匹配</a:t>
            </a:r>
            <a:endParaRPr lang="zh-CN" altLang="en-US" dirty="0"/>
          </a:p>
        </p:txBody>
      </p:sp>
    </p:spTree>
    <p:extLst>
      <p:ext uri="{BB962C8B-B14F-4D97-AF65-F5344CB8AC3E}">
        <p14:creationId xmlns:p14="http://schemas.microsoft.com/office/powerpoint/2010/main" val="1924544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76119" y="1481670"/>
            <a:ext cx="5377736" cy="3278398"/>
          </a:xfrm>
        </p:spPr>
        <p:txBody>
          <a:bodyPr>
            <a:noAutofit/>
          </a:bodyPr>
          <a:lstStyle/>
          <a:p>
            <a:pPr marL="0" indent="0" algn="ctr">
              <a:lnSpc>
                <a:spcPct val="150000"/>
              </a:lnSpc>
              <a:buNone/>
            </a:pPr>
            <a:r>
              <a:rPr lang="zh-CN" altLang="zh-CN" dirty="0"/>
              <a:t>本次分配金额</a:t>
            </a:r>
            <a:r>
              <a:rPr lang="en-US" altLang="zh-CN" b="1" dirty="0">
                <a:solidFill>
                  <a:srgbClr val="FF0000"/>
                </a:solidFill>
              </a:rPr>
              <a:t>100</a:t>
            </a:r>
            <a:r>
              <a:rPr lang="zh-CN" altLang="zh-CN" b="1" dirty="0">
                <a:solidFill>
                  <a:srgbClr val="FF0000"/>
                </a:solidFill>
              </a:rPr>
              <a:t>元</a:t>
            </a:r>
          </a:p>
          <a:p>
            <a:pPr marL="0" indent="0" algn="ctr">
              <a:lnSpc>
                <a:spcPct val="150000"/>
              </a:lnSpc>
              <a:buNone/>
            </a:pPr>
            <a:r>
              <a:rPr lang="zh-CN" altLang="zh-CN" b="1" dirty="0">
                <a:solidFill>
                  <a:srgbClr val="FF0000"/>
                </a:solidFill>
              </a:rPr>
              <a:t>您决定的分配</a:t>
            </a:r>
            <a:r>
              <a:rPr lang="zh-CN" altLang="zh-CN" dirty="0"/>
              <a:t>是：</a:t>
            </a:r>
          </a:p>
          <a:p>
            <a:pPr marL="0" indent="0" algn="ctr">
              <a:lnSpc>
                <a:spcPct val="150000"/>
              </a:lnSpc>
              <a:buNone/>
            </a:pPr>
            <a:r>
              <a:rPr lang="zh-CN" altLang="zh-CN" b="1" dirty="0"/>
              <a:t>您</a:t>
            </a:r>
            <a:r>
              <a:rPr lang="zh-CN" altLang="zh-CN" b="1" dirty="0" smtClean="0"/>
              <a:t>获得</a:t>
            </a:r>
            <a:r>
              <a:rPr lang="zh-CN" altLang="en-US" b="1" dirty="0" smtClean="0"/>
              <a:t>：       </a:t>
            </a:r>
            <a:r>
              <a:rPr lang="zh-CN" altLang="zh-CN" b="1" dirty="0" smtClean="0"/>
              <a:t>元</a:t>
            </a:r>
            <a:endParaRPr lang="zh-CN" altLang="zh-CN" dirty="0"/>
          </a:p>
          <a:p>
            <a:pPr marL="0" indent="0" algn="ctr">
              <a:lnSpc>
                <a:spcPct val="150000"/>
              </a:lnSpc>
              <a:buNone/>
            </a:pPr>
            <a:r>
              <a:rPr lang="zh-CN" altLang="zh-CN" b="1" dirty="0" smtClean="0"/>
              <a:t>您的搭档获得</a:t>
            </a:r>
            <a:r>
              <a:rPr lang="en-US" altLang="zh-CN" b="1" dirty="0" smtClean="0"/>
              <a:t>:</a:t>
            </a:r>
            <a:r>
              <a:rPr lang="zh-CN" altLang="zh-CN" dirty="0" smtClean="0"/>
              <a:t>  </a:t>
            </a:r>
            <a:r>
              <a:rPr lang="en-US" altLang="zh-CN" dirty="0" smtClean="0"/>
              <a:t>     </a:t>
            </a:r>
            <a:r>
              <a:rPr lang="zh-CN" altLang="zh-CN" b="1" dirty="0" smtClean="0"/>
              <a:t>元</a:t>
            </a:r>
          </a:p>
          <a:p>
            <a:pPr marL="0" indent="0">
              <a:lnSpc>
                <a:spcPct val="150000"/>
              </a:lnSpc>
              <a:spcBef>
                <a:spcPts val="0"/>
              </a:spcBef>
              <a:buNone/>
            </a:pPr>
            <a:endParaRPr lang="zh-CN" altLang="en-US" sz="2400" b="1" dirty="0" smtClean="0">
              <a:solidFill>
                <a:srgbClr val="FF0000"/>
              </a:solidFill>
            </a:endParaRPr>
          </a:p>
          <a:p>
            <a:pPr marL="0" indent="0">
              <a:lnSpc>
                <a:spcPct val="150000"/>
              </a:lnSpc>
              <a:spcBef>
                <a:spcPts val="0"/>
              </a:spcBef>
              <a:buNone/>
            </a:pPr>
            <a:endParaRPr lang="en-US" altLang="zh-CN" sz="2400" dirty="0" smtClean="0"/>
          </a:p>
          <a:p>
            <a:pPr marL="0" indent="0">
              <a:lnSpc>
                <a:spcPct val="150000"/>
              </a:lnSpc>
              <a:spcBef>
                <a:spcPts val="0"/>
              </a:spcBef>
              <a:buNone/>
            </a:pPr>
            <a:endParaRPr lang="en-US" altLang="zh-CN" sz="2400" dirty="0" smtClean="0"/>
          </a:p>
        </p:txBody>
      </p:sp>
      <p:sp>
        <p:nvSpPr>
          <p:cNvPr id="4" name="矩形 3"/>
          <p:cNvSpPr/>
          <p:nvPr/>
        </p:nvSpPr>
        <p:spPr>
          <a:xfrm>
            <a:off x="5273323" y="5321380"/>
            <a:ext cx="1354455" cy="5943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t>确认</a:t>
            </a:r>
          </a:p>
        </p:txBody>
      </p:sp>
      <p:sp>
        <p:nvSpPr>
          <p:cNvPr id="2" name="矩形 1"/>
          <p:cNvSpPr/>
          <p:nvPr/>
        </p:nvSpPr>
        <p:spPr>
          <a:xfrm>
            <a:off x="6206246" y="3171216"/>
            <a:ext cx="421532" cy="4215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p:cNvSpPr/>
          <p:nvPr/>
        </p:nvSpPr>
        <p:spPr>
          <a:xfrm>
            <a:off x="6627778" y="3965642"/>
            <a:ext cx="421532" cy="4215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921896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2112562" y="2914878"/>
            <a:ext cx="8133906" cy="32783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Font typeface="Arial" panose="020B0604020202020204" pitchFamily="34" charset="0"/>
              <a:buNone/>
            </a:pPr>
            <a:r>
              <a:rPr lang="zh-CN" altLang="en-US" sz="2400" b="1" dirty="0" smtClean="0"/>
              <a:t>您的分配结果正发给您的搭档，您的搭档完成接受任务后，将自动跳转至下一次分配任务，请稍等</a:t>
            </a:r>
          </a:p>
          <a:p>
            <a:pPr marL="0" indent="0" algn="ctr">
              <a:lnSpc>
                <a:spcPct val="150000"/>
              </a:lnSpc>
              <a:spcBef>
                <a:spcPts val="0"/>
              </a:spcBef>
              <a:buFont typeface="Arial" panose="020B0604020202020204" pitchFamily="34" charset="0"/>
              <a:buNone/>
            </a:pPr>
            <a:endParaRPr lang="en-US" altLang="zh-CN" sz="2400" dirty="0" smtClean="0"/>
          </a:p>
          <a:p>
            <a:pPr marL="0" indent="0" algn="ctr">
              <a:lnSpc>
                <a:spcPct val="150000"/>
              </a:lnSpc>
              <a:spcBef>
                <a:spcPts val="0"/>
              </a:spcBef>
              <a:buFont typeface="Arial" panose="020B0604020202020204" pitchFamily="34" charset="0"/>
              <a:buNone/>
            </a:pPr>
            <a:endParaRPr lang="en-US" altLang="zh-CN" sz="2400" dirty="0"/>
          </a:p>
        </p:txBody>
      </p:sp>
    </p:spTree>
    <p:extLst>
      <p:ext uri="{BB962C8B-B14F-4D97-AF65-F5344CB8AC3E}">
        <p14:creationId xmlns:p14="http://schemas.microsoft.com/office/powerpoint/2010/main" val="4145436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76119" y="1481670"/>
            <a:ext cx="5377736" cy="3278398"/>
          </a:xfrm>
        </p:spPr>
        <p:txBody>
          <a:bodyPr>
            <a:noAutofit/>
          </a:bodyPr>
          <a:lstStyle/>
          <a:p>
            <a:pPr marL="0" indent="0" algn="ctr">
              <a:lnSpc>
                <a:spcPct val="150000"/>
              </a:lnSpc>
              <a:buNone/>
            </a:pPr>
            <a:r>
              <a:rPr lang="zh-CN" altLang="zh-CN" dirty="0"/>
              <a:t>本次分配金额</a:t>
            </a:r>
            <a:r>
              <a:rPr lang="en-US" altLang="zh-CN" b="1" dirty="0" smtClean="0">
                <a:solidFill>
                  <a:srgbClr val="FF0000"/>
                </a:solidFill>
              </a:rPr>
              <a:t>120</a:t>
            </a:r>
            <a:r>
              <a:rPr lang="zh-CN" altLang="zh-CN" b="1" dirty="0" smtClean="0">
                <a:solidFill>
                  <a:srgbClr val="FF0000"/>
                </a:solidFill>
              </a:rPr>
              <a:t>元</a:t>
            </a:r>
            <a:endParaRPr lang="zh-CN" altLang="zh-CN" b="1" dirty="0">
              <a:solidFill>
                <a:srgbClr val="FF0000"/>
              </a:solidFill>
            </a:endParaRPr>
          </a:p>
          <a:p>
            <a:pPr marL="0" indent="0" algn="ctr">
              <a:lnSpc>
                <a:spcPct val="150000"/>
              </a:lnSpc>
              <a:buNone/>
            </a:pPr>
            <a:r>
              <a:rPr lang="zh-CN" altLang="zh-CN" b="1" dirty="0">
                <a:solidFill>
                  <a:srgbClr val="FF0000"/>
                </a:solidFill>
              </a:rPr>
              <a:t>您决定的分配</a:t>
            </a:r>
            <a:r>
              <a:rPr lang="zh-CN" altLang="zh-CN" dirty="0"/>
              <a:t>是：</a:t>
            </a:r>
          </a:p>
          <a:p>
            <a:pPr marL="0" indent="0" algn="ctr">
              <a:lnSpc>
                <a:spcPct val="150000"/>
              </a:lnSpc>
              <a:buNone/>
            </a:pPr>
            <a:r>
              <a:rPr lang="zh-CN" altLang="zh-CN" b="1" dirty="0"/>
              <a:t>您</a:t>
            </a:r>
            <a:r>
              <a:rPr lang="zh-CN" altLang="zh-CN" b="1" dirty="0" smtClean="0"/>
              <a:t>获得</a:t>
            </a:r>
            <a:r>
              <a:rPr lang="zh-CN" altLang="en-US" b="1" dirty="0" smtClean="0"/>
              <a:t>：       </a:t>
            </a:r>
            <a:r>
              <a:rPr lang="zh-CN" altLang="zh-CN" b="1" dirty="0" smtClean="0"/>
              <a:t>元</a:t>
            </a:r>
            <a:endParaRPr lang="zh-CN" altLang="zh-CN" dirty="0"/>
          </a:p>
          <a:p>
            <a:pPr marL="0" indent="0" algn="ctr">
              <a:lnSpc>
                <a:spcPct val="150000"/>
              </a:lnSpc>
              <a:buNone/>
            </a:pPr>
            <a:r>
              <a:rPr lang="zh-CN" altLang="zh-CN" b="1" dirty="0" smtClean="0"/>
              <a:t>您的搭档获得</a:t>
            </a:r>
            <a:r>
              <a:rPr lang="en-US" altLang="zh-CN" b="1" dirty="0" smtClean="0"/>
              <a:t>:</a:t>
            </a:r>
            <a:r>
              <a:rPr lang="zh-CN" altLang="zh-CN" dirty="0" smtClean="0"/>
              <a:t>  </a:t>
            </a:r>
            <a:r>
              <a:rPr lang="en-US" altLang="zh-CN" dirty="0" smtClean="0"/>
              <a:t>     </a:t>
            </a:r>
            <a:r>
              <a:rPr lang="zh-CN" altLang="zh-CN" b="1" dirty="0" smtClean="0"/>
              <a:t>元</a:t>
            </a:r>
          </a:p>
          <a:p>
            <a:pPr marL="0" indent="0">
              <a:lnSpc>
                <a:spcPct val="150000"/>
              </a:lnSpc>
              <a:spcBef>
                <a:spcPts val="0"/>
              </a:spcBef>
              <a:buNone/>
            </a:pPr>
            <a:endParaRPr lang="zh-CN" altLang="en-US" sz="2400" b="1" dirty="0" smtClean="0">
              <a:solidFill>
                <a:srgbClr val="FF0000"/>
              </a:solidFill>
            </a:endParaRPr>
          </a:p>
          <a:p>
            <a:pPr marL="0" indent="0">
              <a:lnSpc>
                <a:spcPct val="150000"/>
              </a:lnSpc>
              <a:spcBef>
                <a:spcPts val="0"/>
              </a:spcBef>
              <a:buNone/>
            </a:pPr>
            <a:endParaRPr lang="en-US" altLang="zh-CN" sz="2400" dirty="0" smtClean="0"/>
          </a:p>
          <a:p>
            <a:pPr marL="0" indent="0">
              <a:lnSpc>
                <a:spcPct val="150000"/>
              </a:lnSpc>
              <a:spcBef>
                <a:spcPts val="0"/>
              </a:spcBef>
              <a:buNone/>
            </a:pPr>
            <a:endParaRPr lang="en-US" altLang="zh-CN" sz="2400" dirty="0" smtClean="0"/>
          </a:p>
        </p:txBody>
      </p:sp>
      <p:sp>
        <p:nvSpPr>
          <p:cNvPr id="4" name="矩形 3"/>
          <p:cNvSpPr/>
          <p:nvPr/>
        </p:nvSpPr>
        <p:spPr>
          <a:xfrm>
            <a:off x="5273323" y="5321380"/>
            <a:ext cx="1354455" cy="5943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t>确认</a:t>
            </a:r>
          </a:p>
        </p:txBody>
      </p:sp>
      <p:sp>
        <p:nvSpPr>
          <p:cNvPr id="2" name="矩形 1"/>
          <p:cNvSpPr/>
          <p:nvPr/>
        </p:nvSpPr>
        <p:spPr>
          <a:xfrm>
            <a:off x="6206246" y="3171216"/>
            <a:ext cx="421532" cy="4215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p:cNvSpPr/>
          <p:nvPr/>
        </p:nvSpPr>
        <p:spPr>
          <a:xfrm>
            <a:off x="6627778" y="3965642"/>
            <a:ext cx="421532" cy="4215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667130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2112562" y="2914878"/>
            <a:ext cx="8133906" cy="32783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Font typeface="Arial" panose="020B0604020202020204" pitchFamily="34" charset="0"/>
              <a:buNone/>
            </a:pPr>
            <a:r>
              <a:rPr lang="zh-CN" altLang="en-US" sz="2400" b="1" dirty="0" smtClean="0"/>
              <a:t>您的分配结果正发给您的搭档，您的搭档完成接受任务后，将自动跳转至下一次分配任务，请稍等</a:t>
            </a:r>
          </a:p>
          <a:p>
            <a:pPr marL="0" indent="0" algn="ctr">
              <a:lnSpc>
                <a:spcPct val="150000"/>
              </a:lnSpc>
              <a:spcBef>
                <a:spcPts val="0"/>
              </a:spcBef>
              <a:buFont typeface="Arial" panose="020B0604020202020204" pitchFamily="34" charset="0"/>
              <a:buNone/>
            </a:pPr>
            <a:endParaRPr lang="en-US" altLang="zh-CN" sz="2400" dirty="0" smtClean="0"/>
          </a:p>
          <a:p>
            <a:pPr marL="0" indent="0" algn="ctr">
              <a:lnSpc>
                <a:spcPct val="150000"/>
              </a:lnSpc>
              <a:spcBef>
                <a:spcPts val="0"/>
              </a:spcBef>
              <a:buFont typeface="Arial" panose="020B0604020202020204" pitchFamily="34" charset="0"/>
              <a:buNone/>
            </a:pPr>
            <a:endParaRPr lang="en-US" altLang="zh-CN" sz="2400" dirty="0"/>
          </a:p>
        </p:txBody>
      </p:sp>
    </p:spTree>
    <p:extLst>
      <p:ext uri="{BB962C8B-B14F-4D97-AF65-F5344CB8AC3E}">
        <p14:creationId xmlns:p14="http://schemas.microsoft.com/office/powerpoint/2010/main" val="1857228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76119" y="1481670"/>
            <a:ext cx="5377736" cy="3278398"/>
          </a:xfrm>
        </p:spPr>
        <p:txBody>
          <a:bodyPr>
            <a:noAutofit/>
          </a:bodyPr>
          <a:lstStyle/>
          <a:p>
            <a:pPr marL="0" indent="0" algn="ctr">
              <a:lnSpc>
                <a:spcPct val="150000"/>
              </a:lnSpc>
              <a:buNone/>
            </a:pPr>
            <a:r>
              <a:rPr lang="zh-CN" altLang="zh-CN" dirty="0"/>
              <a:t>本次分配金额</a:t>
            </a:r>
            <a:r>
              <a:rPr lang="en-US" altLang="zh-CN" b="1" dirty="0">
                <a:solidFill>
                  <a:srgbClr val="FF0000"/>
                </a:solidFill>
              </a:rPr>
              <a:t>100</a:t>
            </a:r>
            <a:r>
              <a:rPr lang="zh-CN" altLang="zh-CN" b="1" dirty="0">
                <a:solidFill>
                  <a:srgbClr val="FF0000"/>
                </a:solidFill>
              </a:rPr>
              <a:t>元</a:t>
            </a:r>
          </a:p>
          <a:p>
            <a:pPr marL="0" indent="0" algn="ctr">
              <a:lnSpc>
                <a:spcPct val="150000"/>
              </a:lnSpc>
              <a:buNone/>
            </a:pPr>
            <a:r>
              <a:rPr lang="zh-CN" altLang="zh-CN" b="1" dirty="0">
                <a:solidFill>
                  <a:srgbClr val="FF0000"/>
                </a:solidFill>
              </a:rPr>
              <a:t>您决定的分配</a:t>
            </a:r>
            <a:r>
              <a:rPr lang="zh-CN" altLang="zh-CN" dirty="0"/>
              <a:t>是：</a:t>
            </a:r>
          </a:p>
          <a:p>
            <a:pPr marL="0" indent="0" algn="ctr">
              <a:lnSpc>
                <a:spcPct val="150000"/>
              </a:lnSpc>
              <a:buNone/>
            </a:pPr>
            <a:r>
              <a:rPr lang="zh-CN" altLang="zh-CN" b="1" dirty="0"/>
              <a:t>您</a:t>
            </a:r>
            <a:r>
              <a:rPr lang="zh-CN" altLang="zh-CN" b="1" dirty="0" smtClean="0"/>
              <a:t>获得</a:t>
            </a:r>
            <a:r>
              <a:rPr lang="zh-CN" altLang="en-US" b="1" dirty="0" smtClean="0"/>
              <a:t>：       </a:t>
            </a:r>
            <a:r>
              <a:rPr lang="zh-CN" altLang="zh-CN" b="1" dirty="0" smtClean="0"/>
              <a:t>元</a:t>
            </a:r>
            <a:endParaRPr lang="zh-CN" altLang="zh-CN" dirty="0"/>
          </a:p>
          <a:p>
            <a:pPr marL="0" indent="0" algn="ctr">
              <a:lnSpc>
                <a:spcPct val="150000"/>
              </a:lnSpc>
              <a:buNone/>
            </a:pPr>
            <a:r>
              <a:rPr lang="zh-CN" altLang="zh-CN" b="1" dirty="0" smtClean="0"/>
              <a:t>您的搭档获得</a:t>
            </a:r>
            <a:r>
              <a:rPr lang="en-US" altLang="zh-CN" b="1" dirty="0" smtClean="0"/>
              <a:t>:</a:t>
            </a:r>
            <a:r>
              <a:rPr lang="zh-CN" altLang="zh-CN" dirty="0" smtClean="0"/>
              <a:t>  </a:t>
            </a:r>
            <a:r>
              <a:rPr lang="en-US" altLang="zh-CN" dirty="0" smtClean="0"/>
              <a:t>     </a:t>
            </a:r>
            <a:r>
              <a:rPr lang="zh-CN" altLang="zh-CN" b="1" dirty="0" smtClean="0"/>
              <a:t>元</a:t>
            </a:r>
          </a:p>
          <a:p>
            <a:pPr marL="0" indent="0">
              <a:lnSpc>
                <a:spcPct val="150000"/>
              </a:lnSpc>
              <a:spcBef>
                <a:spcPts val="0"/>
              </a:spcBef>
              <a:buNone/>
            </a:pPr>
            <a:endParaRPr lang="zh-CN" altLang="en-US" sz="2400" b="1" dirty="0" smtClean="0">
              <a:solidFill>
                <a:srgbClr val="FF0000"/>
              </a:solidFill>
            </a:endParaRPr>
          </a:p>
          <a:p>
            <a:pPr marL="0" indent="0">
              <a:lnSpc>
                <a:spcPct val="150000"/>
              </a:lnSpc>
              <a:spcBef>
                <a:spcPts val="0"/>
              </a:spcBef>
              <a:buNone/>
            </a:pPr>
            <a:endParaRPr lang="en-US" altLang="zh-CN" sz="2400" dirty="0" smtClean="0"/>
          </a:p>
          <a:p>
            <a:pPr marL="0" indent="0">
              <a:lnSpc>
                <a:spcPct val="150000"/>
              </a:lnSpc>
              <a:spcBef>
                <a:spcPts val="0"/>
              </a:spcBef>
              <a:buNone/>
            </a:pPr>
            <a:endParaRPr lang="en-US" altLang="zh-CN" sz="2400" dirty="0" smtClean="0"/>
          </a:p>
        </p:txBody>
      </p:sp>
      <p:sp>
        <p:nvSpPr>
          <p:cNvPr id="4" name="矩形 3"/>
          <p:cNvSpPr/>
          <p:nvPr/>
        </p:nvSpPr>
        <p:spPr>
          <a:xfrm>
            <a:off x="5273323" y="5321380"/>
            <a:ext cx="1354455" cy="5943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t>确认</a:t>
            </a:r>
          </a:p>
        </p:txBody>
      </p:sp>
      <p:sp>
        <p:nvSpPr>
          <p:cNvPr id="2" name="矩形 1"/>
          <p:cNvSpPr/>
          <p:nvPr/>
        </p:nvSpPr>
        <p:spPr>
          <a:xfrm>
            <a:off x="6206246" y="3171216"/>
            <a:ext cx="421532" cy="4215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p:cNvSpPr/>
          <p:nvPr/>
        </p:nvSpPr>
        <p:spPr>
          <a:xfrm>
            <a:off x="6627778" y="3965642"/>
            <a:ext cx="421532" cy="4215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9032627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TotalTime>
  <Words>980</Words>
  <Application>Microsoft Office PowerPoint</Application>
  <PresentationFormat>宽屏</PresentationFormat>
  <Paragraphs>92</Paragraphs>
  <Slides>14</Slides>
  <Notes>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宋体</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其他要求</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 Jiaqi</dc:creator>
  <cp:lastModifiedBy>Lu Jiaqi</cp:lastModifiedBy>
  <cp:revision>23</cp:revision>
  <dcterms:created xsi:type="dcterms:W3CDTF">2018-12-03T08:57:13Z</dcterms:created>
  <dcterms:modified xsi:type="dcterms:W3CDTF">2019-03-28T11:14:12Z</dcterms:modified>
</cp:coreProperties>
</file>