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56" r:id="rId3"/>
    <p:sldId id="257" r:id="rId4"/>
    <p:sldId id="278" r:id="rId5"/>
    <p:sldId id="263" r:id="rId6"/>
    <p:sldId id="258" r:id="rId7"/>
    <p:sldId id="270" r:id="rId8"/>
    <p:sldId id="275" r:id="rId9"/>
    <p:sldId id="272" r:id="rId10"/>
    <p:sldId id="276" r:id="rId11"/>
    <p:sldId id="274" r:id="rId12"/>
    <p:sldId id="277"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23" autoAdjust="0"/>
  </p:normalViewPr>
  <p:slideViewPr>
    <p:cSldViewPr snapToGrid="0">
      <p:cViewPr varScale="1">
        <p:scale>
          <a:sx n="41" d="100"/>
          <a:sy n="41" d="100"/>
        </p:scale>
        <p:origin x="53"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9716-A4F2-41B1-9E4C-CF19939635ED}"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5EC3-5519-49EF-9E65-535910B4F136}" type="slidenum">
              <a:rPr lang="zh-CN" altLang="en-US" smtClean="0"/>
              <a:t>‹#›</a:t>
            </a:fld>
            <a:endParaRPr lang="zh-CN" altLang="en-US"/>
          </a:p>
        </p:txBody>
      </p:sp>
    </p:spTree>
    <p:extLst>
      <p:ext uri="{BB962C8B-B14F-4D97-AF65-F5344CB8AC3E}">
        <p14:creationId xmlns:p14="http://schemas.microsoft.com/office/powerpoint/2010/main" val="163967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这里的实验编号和手机号码需要记录，后期输出</a:t>
            </a:r>
            <a:endParaRPr lang="en-US" altLang="zh-CN" dirty="0" smtClean="0"/>
          </a:p>
          <a:p>
            <a:r>
              <a:rPr lang="zh-CN" altLang="en-US" dirty="0" smtClean="0"/>
              <a:t>需要检查被试是否输入内容，如果任意一个空格没有输入信息的话，无法继续</a:t>
            </a:r>
            <a:endParaRPr lang="en-US" altLang="zh-CN" dirty="0" smtClean="0"/>
          </a:p>
          <a:p>
            <a:r>
              <a:rPr lang="zh-CN" altLang="en-US" dirty="0" smtClean="0"/>
              <a:t>并且跳出提示框“请正确填写信息！”</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a:t>
            </a:fld>
            <a:endParaRPr lang="zh-CN" altLang="en-US"/>
          </a:p>
        </p:txBody>
      </p:sp>
    </p:spTree>
    <p:extLst>
      <p:ext uri="{BB962C8B-B14F-4D97-AF65-F5344CB8AC3E}">
        <p14:creationId xmlns:p14="http://schemas.microsoft.com/office/powerpoint/2010/main" val="289841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r>
              <a:rPr lang="zh-CN" altLang="en-US" dirty="0" smtClean="0"/>
              <a:t>如果可以的话，继续按钮需在</a:t>
            </a:r>
            <a:r>
              <a:rPr lang="en-US" altLang="zh-CN" dirty="0" smtClean="0"/>
              <a:t>30</a:t>
            </a:r>
            <a:r>
              <a:rPr lang="zh-CN" altLang="en-US" dirty="0" smtClean="0"/>
              <a:t>秒后再出现，或者设置至少让被试阅读</a:t>
            </a:r>
            <a:r>
              <a:rPr lang="en-US" altLang="zh-CN" dirty="0" smtClean="0"/>
              <a:t>60</a:t>
            </a:r>
            <a:r>
              <a:rPr lang="zh-CN" altLang="en-US" dirty="0" smtClean="0"/>
              <a:t>秒才能进入下一个界面</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2</a:t>
            </a:fld>
            <a:endParaRPr lang="zh-CN" altLang="en-US"/>
          </a:p>
        </p:txBody>
      </p:sp>
    </p:spTree>
    <p:extLst>
      <p:ext uri="{BB962C8B-B14F-4D97-AF65-F5344CB8AC3E}">
        <p14:creationId xmlns:p14="http://schemas.microsoft.com/office/powerpoint/2010/main" val="29910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如果可以的话，继续按钮需在</a:t>
            </a:r>
            <a:r>
              <a:rPr lang="en-US" altLang="zh-CN" dirty="0" smtClean="0"/>
              <a:t>10</a:t>
            </a:r>
            <a:r>
              <a:rPr lang="zh-CN" altLang="en-US" dirty="0" smtClean="0"/>
              <a:t>秒后再出现，或者设置至少让被试阅读</a:t>
            </a:r>
            <a:r>
              <a:rPr lang="en-US" altLang="zh-CN" smtClean="0"/>
              <a:t>20</a:t>
            </a:r>
            <a:r>
              <a:rPr lang="zh-CN" altLang="en-US" dirty="0" smtClean="0"/>
              <a:t>秒才能进入下一个界面</a:t>
            </a:r>
          </a:p>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3</a:t>
            </a:fld>
            <a:endParaRPr lang="zh-CN" altLang="en-US"/>
          </a:p>
        </p:txBody>
      </p:sp>
    </p:spTree>
    <p:extLst>
      <p:ext uri="{BB962C8B-B14F-4D97-AF65-F5344CB8AC3E}">
        <p14:creationId xmlns:p14="http://schemas.microsoft.com/office/powerpoint/2010/main" val="188687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分配任务每次包括</a:t>
            </a:r>
            <a:r>
              <a:rPr lang="en-US" altLang="zh-CN" dirty="0" smtClean="0"/>
              <a:t>2</a:t>
            </a:r>
            <a:r>
              <a:rPr lang="zh-CN" altLang="en-US" dirty="0" smtClean="0"/>
              <a:t>个界面，分配和等待，每一个要求是一样的，具体要求如下：</a:t>
            </a:r>
            <a:endParaRPr lang="en-US" altLang="zh-CN" dirty="0" smtClean="0"/>
          </a:p>
          <a:p>
            <a:pPr marL="171450" lvl="0" indent="-171450">
              <a:buFont typeface="Wingdings" panose="05000000000000000000" pitchFamily="2" charset="2"/>
              <a:buChar char="l"/>
            </a:pPr>
            <a:r>
              <a:rPr lang="zh-CN" altLang="en-US" dirty="0" smtClean="0"/>
              <a:t>参数设置</a:t>
            </a:r>
            <a:endParaRPr lang="en-US" altLang="zh-CN" dirty="0" smtClean="0"/>
          </a:p>
          <a:p>
            <a:pPr lvl="1">
              <a:buFont typeface="Wingdings" panose="05000000000000000000" pitchFamily="2" charset="2"/>
              <a:buChar char="ü"/>
            </a:pPr>
            <a:r>
              <a:rPr lang="zh-CN" altLang="en-US" dirty="0" smtClean="0"/>
              <a:t>分配金额不需设置最高时间，但是需要检查被试是否输入了金额，如果为空的话或者填写金额超过总金额的话，需要跳出提示框，请正确填写金额！</a:t>
            </a:r>
            <a:r>
              <a:rPr lang="en-US" altLang="zh-CN" dirty="0" smtClean="0"/>
              <a:t/>
            </a:r>
            <a:br>
              <a:rPr lang="en-US" altLang="zh-CN" dirty="0" smtClean="0"/>
            </a:br>
            <a:r>
              <a:rPr lang="zh-CN" altLang="en-US" dirty="0" smtClean="0"/>
              <a:t>只有填写内容才可以按确认跳转下一个界面。</a:t>
            </a:r>
            <a:endParaRPr lang="en-US" altLang="zh-CN" dirty="0" smtClean="0"/>
          </a:p>
          <a:p>
            <a:pPr lvl="1">
              <a:buFont typeface="Wingdings" panose="05000000000000000000" pitchFamily="2" charset="2"/>
              <a:buChar char="ü"/>
            </a:pPr>
            <a:r>
              <a:rPr lang="zh-CN" altLang="en-US" dirty="0" smtClean="0"/>
              <a:t>等待界面</a:t>
            </a:r>
            <a:r>
              <a:rPr lang="en-US" altLang="zh-CN" dirty="0" smtClean="0"/>
              <a:t>(</a:t>
            </a:r>
            <a:r>
              <a:rPr lang="zh-CN" altLang="en-US" dirty="0" smtClean="0"/>
              <a:t>分配开始前请稍等的</a:t>
            </a:r>
            <a:r>
              <a:rPr lang="en-US" altLang="zh-CN" dirty="0" smtClean="0"/>
              <a:t>)</a:t>
            </a:r>
            <a:r>
              <a:rPr lang="zh-CN" altLang="en-US" dirty="0" smtClean="0"/>
              <a:t>需要设置跳转时间，大概在</a:t>
            </a:r>
            <a:r>
              <a:rPr lang="en-US" altLang="zh-CN" dirty="0" smtClean="0"/>
              <a:t>3-7</a:t>
            </a:r>
            <a:r>
              <a:rPr lang="zh-CN" altLang="en-US" dirty="0" smtClean="0"/>
              <a:t>秒中随机时间，如果随机比较难实现的话就都是</a:t>
            </a:r>
            <a:r>
              <a:rPr lang="en-US" altLang="zh-CN" dirty="0" smtClean="0"/>
              <a:t>5</a:t>
            </a:r>
            <a:r>
              <a:rPr lang="zh-CN" altLang="en-US" dirty="0" smtClean="0"/>
              <a:t>秒</a:t>
            </a:r>
            <a:endParaRPr lang="en-US" altLang="zh-CN" dirty="0" smtClean="0"/>
          </a:p>
          <a:p>
            <a:pPr lvl="1">
              <a:buFont typeface="Wingdings" panose="05000000000000000000" pitchFamily="2" charset="2"/>
              <a:buChar char="ü"/>
            </a:pPr>
            <a:r>
              <a:rPr lang="zh-CN" altLang="en-US" dirty="0" smtClean="0"/>
              <a:t>填写的内容需要记录后期输出</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6</a:t>
            </a:fld>
            <a:endParaRPr lang="zh-CN" altLang="en-US"/>
          </a:p>
        </p:txBody>
      </p:sp>
    </p:spTree>
    <p:extLst>
      <p:ext uri="{BB962C8B-B14F-4D97-AF65-F5344CB8AC3E}">
        <p14:creationId xmlns:p14="http://schemas.microsoft.com/office/powerpoint/2010/main" val="193554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8</a:t>
            </a:fld>
            <a:endParaRPr lang="zh-CN" altLang="en-US"/>
          </a:p>
        </p:txBody>
      </p:sp>
    </p:spTree>
    <p:extLst>
      <p:ext uri="{BB962C8B-B14F-4D97-AF65-F5344CB8AC3E}">
        <p14:creationId xmlns:p14="http://schemas.microsoft.com/office/powerpoint/2010/main" val="319533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10</a:t>
            </a:fld>
            <a:endParaRPr lang="zh-CN" altLang="en-US"/>
          </a:p>
        </p:txBody>
      </p:sp>
    </p:spTree>
    <p:extLst>
      <p:ext uri="{BB962C8B-B14F-4D97-AF65-F5344CB8AC3E}">
        <p14:creationId xmlns:p14="http://schemas.microsoft.com/office/powerpoint/2010/main" val="197215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11</a:t>
            </a:fld>
            <a:endParaRPr lang="zh-CN" altLang="en-US"/>
          </a:p>
        </p:txBody>
      </p:sp>
    </p:spTree>
    <p:extLst>
      <p:ext uri="{BB962C8B-B14F-4D97-AF65-F5344CB8AC3E}">
        <p14:creationId xmlns:p14="http://schemas.microsoft.com/office/powerpoint/2010/main" val="315499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12</a:t>
            </a:fld>
            <a:endParaRPr lang="zh-CN" altLang="en-US"/>
          </a:p>
        </p:txBody>
      </p:sp>
    </p:spTree>
    <p:extLst>
      <p:ext uri="{BB962C8B-B14F-4D97-AF65-F5344CB8AC3E}">
        <p14:creationId xmlns:p14="http://schemas.microsoft.com/office/powerpoint/2010/main" val="335747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14</a:t>
            </a:fld>
            <a:endParaRPr lang="zh-CN" altLang="en-US"/>
          </a:p>
        </p:txBody>
      </p:sp>
    </p:spTree>
    <p:extLst>
      <p:ext uri="{BB962C8B-B14F-4D97-AF65-F5344CB8AC3E}">
        <p14:creationId xmlns:p14="http://schemas.microsoft.com/office/powerpoint/2010/main" val="16337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6431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3297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842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7422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5230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915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0100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5759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21980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5278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20759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52221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916" y="1319256"/>
            <a:ext cx="9667671" cy="3414606"/>
          </a:xfrm>
        </p:spPr>
        <p:txBody>
          <a:bodyPr>
            <a:normAutofit/>
          </a:bodyPr>
          <a:lstStyle/>
          <a:p>
            <a:pPr marL="0" indent="0" algn="ctr">
              <a:lnSpc>
                <a:spcPct val="150000"/>
              </a:lnSpc>
              <a:spcBef>
                <a:spcPts val="0"/>
              </a:spcBef>
              <a:buNone/>
            </a:pPr>
            <a:r>
              <a:rPr lang="zh-CN" altLang="en-US" sz="2400" dirty="0" smtClean="0"/>
              <a:t>请在下方方框中输入你的实验编号和手机号码，为了保证你的实验信息前后对应，请务必正确填写信息并和问卷中的信息保持一致，谢谢！</a:t>
            </a:r>
            <a:endParaRPr lang="en-US" altLang="zh-CN" sz="2400" dirty="0" smtClean="0"/>
          </a:p>
          <a:p>
            <a:pPr marL="0" indent="0" algn="ctr">
              <a:lnSpc>
                <a:spcPct val="150000"/>
              </a:lnSpc>
              <a:buNone/>
            </a:pPr>
            <a:r>
              <a:rPr lang="zh-CN" altLang="en-US" sz="2400" dirty="0" smtClean="0"/>
              <a:t>填写完毕后请按继续按钮进入实验部分</a:t>
            </a:r>
            <a:endParaRPr lang="zh-CN" altLang="en-US" sz="2400" dirty="0"/>
          </a:p>
        </p:txBody>
      </p:sp>
      <p:grpSp>
        <p:nvGrpSpPr>
          <p:cNvPr id="7" name="组合 6"/>
          <p:cNvGrpSpPr/>
          <p:nvPr/>
        </p:nvGrpSpPr>
        <p:grpSpPr>
          <a:xfrm>
            <a:off x="4312596" y="3365771"/>
            <a:ext cx="3473156" cy="1569660"/>
            <a:chOff x="2717260" y="3268494"/>
            <a:chExt cx="3473156" cy="1569660"/>
          </a:xfrm>
        </p:grpSpPr>
        <p:sp>
          <p:nvSpPr>
            <p:cNvPr id="4" name="文本框 3"/>
            <p:cNvSpPr txBox="1"/>
            <p:nvPr/>
          </p:nvSpPr>
          <p:spPr>
            <a:xfrm>
              <a:off x="2717260" y="3268494"/>
              <a:ext cx="1718553" cy="1569660"/>
            </a:xfrm>
            <a:prstGeom prst="rect">
              <a:avLst/>
            </a:prstGeom>
            <a:noFill/>
          </p:spPr>
          <p:txBody>
            <a:bodyPr wrap="square" rtlCol="0">
              <a:spAutoFit/>
            </a:bodyPr>
            <a:lstStyle/>
            <a:p>
              <a:pPr>
                <a:lnSpc>
                  <a:spcPct val="200000"/>
                </a:lnSpc>
              </a:pPr>
              <a:r>
                <a:rPr lang="zh-CN" altLang="en-US" sz="2400" dirty="0" smtClean="0"/>
                <a:t>实验编号：</a:t>
              </a:r>
              <a:endParaRPr lang="en-US" altLang="zh-CN" sz="2400" dirty="0" smtClean="0"/>
            </a:p>
            <a:p>
              <a:pPr>
                <a:lnSpc>
                  <a:spcPct val="200000"/>
                </a:lnSpc>
              </a:pPr>
              <a:r>
                <a:rPr lang="zh-CN" altLang="en-US" sz="2400" dirty="0"/>
                <a:t>手机</a:t>
              </a:r>
              <a:r>
                <a:rPr lang="zh-CN" altLang="en-US" sz="2400" dirty="0" smtClean="0"/>
                <a:t>号码：</a:t>
              </a:r>
              <a:endParaRPr lang="zh-CN" altLang="en-US" sz="2400" dirty="0"/>
            </a:p>
          </p:txBody>
        </p:sp>
        <p:sp>
          <p:nvSpPr>
            <p:cNvPr id="5" name="矩形 4"/>
            <p:cNvSpPr/>
            <p:nvPr/>
          </p:nvSpPr>
          <p:spPr>
            <a:xfrm>
              <a:off x="4390416" y="3534382"/>
              <a:ext cx="108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4390416" y="4296382"/>
              <a:ext cx="180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8" name="矩形 7"/>
          <p:cNvSpPr/>
          <p:nvPr/>
        </p:nvSpPr>
        <p:spPr>
          <a:xfrm>
            <a:off x="5234940" y="590359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9875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20</a:t>
            </a:r>
            <a:r>
              <a:rPr lang="zh-CN" altLang="en-US"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dirty="0" smtClean="0"/>
              <a:t>  </a:t>
            </a:r>
            <a:r>
              <a:rPr lang="en-US" altLang="zh-CN" b="1" dirty="0" smtClean="0"/>
              <a:t>80</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7578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41536" y="2426363"/>
            <a:ext cx="899368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呈现在你的屏幕。由于本次任务为最后一次分配任务，所以当你完成接受任务后</a:t>
            </a:r>
            <a:r>
              <a:rPr lang="zh-CN" altLang="en-US" sz="2400" b="1" dirty="0"/>
              <a:t>，将自动跳转结束页面，</a:t>
            </a:r>
            <a:r>
              <a:rPr lang="zh-CN" altLang="en-US" sz="2400" b="1" dirty="0" smtClean="0"/>
              <a:t>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7750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2</a:t>
            </a:r>
            <a:r>
              <a:rPr lang="en-US" altLang="zh-CN" b="1" dirty="0"/>
              <a:t>0</a:t>
            </a:r>
            <a:r>
              <a:rPr lang="en-US" altLang="zh-CN"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t>100</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6439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46672" y="2856512"/>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smtClean="0"/>
              <a:t>感谢你的参与，请继续填写问卷</a:t>
            </a:r>
            <a:endParaRPr lang="en-US" altLang="zh-CN" b="1"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38077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其他要求</a:t>
            </a:r>
            <a:endParaRPr lang="zh-CN" altLang="en-US" dirty="0"/>
          </a:p>
        </p:txBody>
      </p:sp>
      <p:sp>
        <p:nvSpPr>
          <p:cNvPr id="3" name="内容占位符 2"/>
          <p:cNvSpPr>
            <a:spLocks noGrp="1"/>
          </p:cNvSpPr>
          <p:nvPr>
            <p:ph idx="1"/>
          </p:nvPr>
        </p:nvSpPr>
        <p:spPr>
          <a:xfrm>
            <a:off x="838200" y="1368425"/>
            <a:ext cx="10515600" cy="3635723"/>
          </a:xfrm>
        </p:spPr>
        <p:txBody>
          <a:bodyPr>
            <a:normAutofit lnSpcReduction="10000"/>
          </a:bodyPr>
          <a:lstStyle/>
          <a:p>
            <a:pPr>
              <a:lnSpc>
                <a:spcPct val="150000"/>
              </a:lnSpc>
            </a:pPr>
            <a:r>
              <a:rPr lang="zh-CN" altLang="en-US" dirty="0" smtClean="0"/>
              <a:t>界面清晰简洁，尽可能按</a:t>
            </a:r>
            <a:r>
              <a:rPr lang="en-US" altLang="zh-CN" dirty="0" err="1" smtClean="0"/>
              <a:t>ppt</a:t>
            </a:r>
            <a:r>
              <a:rPr lang="zh-CN" altLang="en-US" dirty="0" smtClean="0"/>
              <a:t>里的加粗和颜色</a:t>
            </a:r>
            <a:endParaRPr lang="en-US" altLang="zh-CN" dirty="0" smtClean="0"/>
          </a:p>
          <a:p>
            <a:pPr>
              <a:lnSpc>
                <a:spcPct val="150000"/>
              </a:lnSpc>
            </a:pPr>
            <a:r>
              <a:rPr lang="zh-CN" altLang="en-US" dirty="0" smtClean="0"/>
              <a:t>输出</a:t>
            </a:r>
            <a:endParaRPr lang="en-US" altLang="zh-CN" dirty="0" smtClean="0"/>
          </a:p>
          <a:p>
            <a:pPr lvl="1">
              <a:lnSpc>
                <a:spcPct val="150000"/>
              </a:lnSpc>
              <a:buFont typeface="Wingdings" panose="05000000000000000000" pitchFamily="2" charset="2"/>
              <a:buChar char="ü"/>
            </a:pPr>
            <a:r>
              <a:rPr lang="zh-CN" altLang="en-US" dirty="0" smtClean="0"/>
              <a:t>内容包括：编号、手机号码、</a:t>
            </a:r>
            <a:r>
              <a:rPr lang="en-US" altLang="zh-CN" dirty="0" smtClean="0"/>
              <a:t>4</a:t>
            </a:r>
            <a:r>
              <a:rPr lang="zh-CN" altLang="en-US" dirty="0" smtClean="0"/>
              <a:t>次最低金额</a:t>
            </a:r>
            <a:r>
              <a:rPr lang="en-US" altLang="zh-CN" dirty="0" smtClean="0"/>
              <a:t/>
            </a:r>
            <a:br>
              <a:rPr lang="en-US" altLang="zh-CN" dirty="0" smtClean="0"/>
            </a:br>
            <a:r>
              <a:rPr lang="zh-CN" altLang="en-US" dirty="0" smtClean="0"/>
              <a:t>如果可以的话，可以记录一下分配的时间，就是进入分配页面到成功按确认键跳转到下个界面的时间</a:t>
            </a:r>
            <a:endParaRPr lang="en-US" altLang="zh-CN" dirty="0" smtClean="0"/>
          </a:p>
          <a:p>
            <a:pPr lvl="1">
              <a:lnSpc>
                <a:spcPct val="150000"/>
              </a:lnSpc>
              <a:buFont typeface="Wingdings" panose="05000000000000000000" pitchFamily="2" charset="2"/>
              <a:buChar char="ü"/>
            </a:pPr>
            <a:r>
              <a:rPr lang="zh-CN" altLang="en-US" dirty="0" smtClean="0"/>
              <a:t>格式的话，一个被试为一行</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88812338"/>
              </p:ext>
            </p:extLst>
          </p:nvPr>
        </p:nvGraphicFramePr>
        <p:xfrm>
          <a:off x="1171180" y="5103775"/>
          <a:ext cx="8889307" cy="949960"/>
        </p:xfrm>
        <a:graphic>
          <a:graphicData uri="http://schemas.openxmlformats.org/drawingml/2006/table">
            <a:tbl>
              <a:tblPr firstRow="1" bandRow="1">
                <a:tableStyleId>{5C22544A-7EE6-4342-B048-85BDC9FD1C3A}</a:tableStyleId>
              </a:tblPr>
              <a:tblGrid>
                <a:gridCol w="651357"/>
                <a:gridCol w="1089764"/>
                <a:gridCol w="1033397"/>
                <a:gridCol w="751562"/>
                <a:gridCol w="651353"/>
                <a:gridCol w="745299"/>
                <a:gridCol w="793315"/>
                <a:gridCol w="793315"/>
                <a:gridCol w="793315"/>
                <a:gridCol w="793315"/>
                <a:gridCol w="793315"/>
              </a:tblGrid>
              <a:tr h="370840">
                <a:tc>
                  <a:txBody>
                    <a:bodyPr/>
                    <a:lstStyle/>
                    <a:p>
                      <a:r>
                        <a:rPr lang="zh-CN" altLang="en-US" sz="1600" dirty="0" smtClean="0"/>
                        <a:t>序号</a:t>
                      </a:r>
                      <a:endParaRPr lang="zh-CN" altLang="en-US" sz="1600" dirty="0"/>
                    </a:p>
                  </a:txBody>
                  <a:tcPr/>
                </a:tc>
                <a:tc>
                  <a:txBody>
                    <a:bodyPr/>
                    <a:lstStyle/>
                    <a:p>
                      <a:r>
                        <a:rPr lang="zh-CN" altLang="en-US" sz="1600" dirty="0" smtClean="0"/>
                        <a:t>实验编号</a:t>
                      </a:r>
                      <a:endParaRPr lang="zh-CN" altLang="en-US" sz="1600" dirty="0"/>
                    </a:p>
                  </a:txBody>
                  <a:tcPr/>
                </a:tc>
                <a:tc>
                  <a:txBody>
                    <a:bodyPr/>
                    <a:lstStyle/>
                    <a:p>
                      <a:r>
                        <a:rPr lang="zh-CN" altLang="en-US" sz="1600" dirty="0" smtClean="0"/>
                        <a:t>手机号码</a:t>
                      </a:r>
                      <a:endParaRPr lang="zh-CN" altLang="en-US" sz="1600" dirty="0"/>
                    </a:p>
                  </a:txBody>
                  <a:tcPr/>
                </a:tc>
                <a:tc>
                  <a:txBody>
                    <a:bodyPr/>
                    <a:lstStyle/>
                    <a:p>
                      <a:r>
                        <a:rPr lang="zh-CN" altLang="en-US" sz="1600" dirty="0" smtClean="0"/>
                        <a:t>最低</a:t>
                      </a:r>
                      <a:r>
                        <a:rPr lang="en-US" altLang="zh-CN" sz="1600" dirty="0" smtClean="0"/>
                        <a:t>1</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2</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3</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4</a:t>
                      </a:r>
                      <a:endParaRPr lang="zh-CN" altLang="en-US" sz="1600" dirty="0"/>
                    </a:p>
                  </a:txBody>
                  <a:tcPr/>
                </a:tc>
                <a:tc>
                  <a:txBody>
                    <a:bodyPr/>
                    <a:lstStyle/>
                    <a:p>
                      <a:r>
                        <a:rPr lang="zh-CN" altLang="en-US" sz="1600" dirty="0" smtClean="0"/>
                        <a:t>所用时间</a:t>
                      </a:r>
                      <a:endParaRPr lang="zh-CN" altLang="en-US" sz="1600"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26397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5557" y="867383"/>
            <a:ext cx="10390602" cy="5249545"/>
          </a:xfrm>
        </p:spPr>
        <p:txBody>
          <a:bodyPr>
            <a:normAutofit fontScale="92500" lnSpcReduction="10000"/>
          </a:bodyPr>
          <a:lstStyle/>
          <a:p>
            <a:pPr marL="0" indent="0" algn="ctr">
              <a:spcBef>
                <a:spcPts val="0"/>
              </a:spcBef>
              <a:buNone/>
            </a:pPr>
            <a:r>
              <a:rPr lang="zh-CN" altLang="en-US" sz="2400" dirty="0" smtClean="0"/>
              <a:t>欢迎参与实验！请认真阅读指导语：</a:t>
            </a:r>
            <a:endParaRPr lang="en-US" altLang="zh-CN" sz="2400" dirty="0" smtClean="0"/>
          </a:p>
          <a:p>
            <a:pPr marL="0" indent="0">
              <a:lnSpc>
                <a:spcPct val="150000"/>
              </a:lnSpc>
              <a:spcBef>
                <a:spcPts val="0"/>
              </a:spcBef>
              <a:buNone/>
            </a:pPr>
            <a:r>
              <a:rPr lang="zh-CN" altLang="en-US" sz="2400" dirty="0" smtClean="0"/>
              <a:t>         该</a:t>
            </a:r>
            <a:r>
              <a:rPr lang="zh-CN" altLang="en-US" sz="2400" dirty="0"/>
              <a:t>部分为</a:t>
            </a:r>
            <a:r>
              <a:rPr lang="zh-CN" altLang="en-US" sz="2400" b="1" dirty="0">
                <a:solidFill>
                  <a:srgbClr val="FF0000"/>
                </a:solidFill>
              </a:rPr>
              <a:t>联网博弈游戏</a:t>
            </a:r>
            <a:r>
              <a:rPr lang="zh-CN" altLang="en-US" sz="2400" dirty="0" smtClean="0"/>
              <a:t>，我们将</a:t>
            </a:r>
            <a:r>
              <a:rPr lang="zh-CN" altLang="en-US" sz="2400" b="1" dirty="0" smtClean="0">
                <a:solidFill>
                  <a:srgbClr val="FF0000"/>
                </a:solidFill>
              </a:rPr>
              <a:t>随机</a:t>
            </a:r>
            <a:r>
              <a:rPr lang="zh-CN" altLang="en-US" sz="2400" b="1" dirty="0">
                <a:solidFill>
                  <a:srgbClr val="FF0000"/>
                </a:solidFill>
              </a:rPr>
              <a:t>从</a:t>
            </a:r>
            <a:r>
              <a:rPr lang="zh-CN" altLang="en-US" sz="2400" b="1" dirty="0" smtClean="0">
                <a:solidFill>
                  <a:srgbClr val="FF0000"/>
                </a:solidFill>
              </a:rPr>
              <a:t>预约在同一时段的且已经答完第一部分问卷的参与者中抽取一名参与者</a:t>
            </a:r>
            <a:r>
              <a:rPr lang="zh-CN" altLang="en-US" sz="2400" dirty="0" smtClean="0"/>
              <a:t>作为你的搭档，来</a:t>
            </a:r>
            <a:r>
              <a:rPr lang="zh-CN" altLang="en-US" sz="2400" dirty="0"/>
              <a:t>完成分配金额任务。   </a:t>
            </a:r>
            <a:endParaRPr lang="en-US" altLang="zh-CN" sz="2400" dirty="0"/>
          </a:p>
          <a:p>
            <a:pPr marL="0" indent="0">
              <a:lnSpc>
                <a:spcPct val="150000"/>
              </a:lnSpc>
              <a:spcBef>
                <a:spcPts val="0"/>
              </a:spcBef>
              <a:buNone/>
            </a:pPr>
            <a:r>
              <a:rPr lang="en-US" altLang="zh-CN" sz="2400" b="1" dirty="0"/>
              <a:t>         </a:t>
            </a:r>
            <a:r>
              <a:rPr lang="zh-CN" altLang="en-US" sz="2400" b="1" dirty="0"/>
              <a:t>本次任务共有</a:t>
            </a:r>
            <a:r>
              <a:rPr lang="en-US" altLang="zh-CN" sz="2400" b="1" dirty="0"/>
              <a:t>2</a:t>
            </a:r>
            <a:r>
              <a:rPr lang="zh-CN" altLang="en-US" sz="2400" b="1" dirty="0"/>
              <a:t>个角色</a:t>
            </a:r>
            <a:r>
              <a:rPr lang="zh-CN" altLang="en-US" sz="2400" b="1" dirty="0" smtClean="0"/>
              <a:t>“分配者”</a:t>
            </a:r>
            <a:r>
              <a:rPr lang="zh-CN" altLang="en-US" sz="2400" b="1" dirty="0"/>
              <a:t>和“接受者”</a:t>
            </a:r>
            <a:r>
              <a:rPr lang="zh-CN" altLang="en-US" sz="2400" dirty="0"/>
              <a:t>，</a:t>
            </a:r>
            <a:r>
              <a:rPr lang="zh-CN" altLang="en-US" sz="2400" b="1" dirty="0" smtClean="0"/>
              <a:t>其中</a:t>
            </a:r>
            <a:r>
              <a:rPr lang="zh-CN" altLang="en-US" sz="2400" b="1" dirty="0"/>
              <a:t>分配</a:t>
            </a:r>
            <a:r>
              <a:rPr lang="zh-CN" altLang="en-US" sz="2400" b="1" dirty="0" smtClean="0"/>
              <a:t>者</a:t>
            </a:r>
            <a:r>
              <a:rPr lang="zh-CN" altLang="en-US" sz="2400" b="1" dirty="0"/>
              <a:t>将起主导作用，决定每次金额的分配情况，而</a:t>
            </a:r>
            <a:r>
              <a:rPr lang="zh-CN" altLang="en-US" sz="2400" b="1" dirty="0" smtClean="0"/>
              <a:t>无论</a:t>
            </a:r>
            <a:r>
              <a:rPr lang="zh-CN" altLang="en-US" sz="2400" b="1" dirty="0"/>
              <a:t>分配</a:t>
            </a:r>
            <a:r>
              <a:rPr lang="zh-CN" altLang="en-US" sz="2400" b="1" dirty="0" smtClean="0"/>
              <a:t>者</a:t>
            </a:r>
            <a:r>
              <a:rPr lang="zh-CN" altLang="en-US" sz="2400" b="1" dirty="0"/>
              <a:t>给出什么样的分配，接受者只能被动接受。</a:t>
            </a:r>
            <a:r>
              <a:rPr lang="zh-CN" altLang="en-US" sz="2400" dirty="0"/>
              <a:t>本次任务将根据您和您的搭档填写的预约问卷中相关题目得分来分配相应的角色。</a:t>
            </a:r>
          </a:p>
          <a:p>
            <a:pPr marL="0" indent="0">
              <a:lnSpc>
                <a:spcPct val="150000"/>
              </a:lnSpc>
              <a:spcBef>
                <a:spcPts val="0"/>
              </a:spcBef>
              <a:buNone/>
            </a:pPr>
            <a:r>
              <a:rPr lang="zh-CN" altLang="en-US" sz="2400" b="1" dirty="0"/>
              <a:t>         任务将包括</a:t>
            </a:r>
            <a:r>
              <a:rPr lang="en-US" altLang="zh-CN" sz="2400" b="1" dirty="0"/>
              <a:t>4</a:t>
            </a:r>
            <a:r>
              <a:rPr lang="zh-CN" altLang="en-US" sz="2400" b="1" dirty="0"/>
              <a:t>次分配金额的任务，每次任务之间不存在任何关系。</a:t>
            </a:r>
            <a:r>
              <a:rPr lang="zh-CN" altLang="en-US" sz="2400" dirty="0"/>
              <a:t>我们将随机抽取一次任务的分配比例作为您和您搭档最终的额外被试费的分配比例，</a:t>
            </a:r>
            <a:r>
              <a:rPr lang="zh-CN" altLang="en-US" sz="2400" b="1" dirty="0"/>
              <a:t>即提议者不仅决定本次任务中所有的金额分配，还将决定本次实验额外被试费的分配情况</a:t>
            </a:r>
            <a:r>
              <a:rPr lang="zh-CN" altLang="en-US" sz="2400" dirty="0"/>
              <a:t>。</a:t>
            </a:r>
            <a:endParaRPr lang="en-US" altLang="zh-CN" sz="2400" dirty="0"/>
          </a:p>
          <a:p>
            <a:pPr marL="0" indent="0">
              <a:lnSpc>
                <a:spcPct val="150000"/>
              </a:lnSpc>
              <a:spcBef>
                <a:spcPts val="0"/>
              </a:spcBef>
              <a:buNone/>
            </a:pPr>
            <a:r>
              <a:rPr lang="zh-CN" altLang="en-US" sz="2400" dirty="0"/>
              <a:t>          如若您已阅读完毕并理解实验流程，请按继续键</a:t>
            </a:r>
            <a:r>
              <a:rPr lang="en-US" altLang="zh-CN" sz="2400" dirty="0"/>
              <a:t>(60</a:t>
            </a:r>
            <a:r>
              <a:rPr lang="zh-CN" altLang="en-US" sz="2400" dirty="0"/>
              <a:t>秒后方出现</a:t>
            </a:r>
            <a:r>
              <a:rPr lang="en-US" altLang="zh-CN" sz="2400" dirty="0"/>
              <a:t>)</a:t>
            </a:r>
            <a:r>
              <a:rPr lang="zh-CN" altLang="en-US" sz="2400" dirty="0"/>
              <a:t>。</a:t>
            </a:r>
            <a:endParaRPr lang="en-US" altLang="zh-CN" sz="2400" dirty="0"/>
          </a:p>
          <a:p>
            <a:pPr marL="0" indent="0">
              <a:lnSpc>
                <a:spcPct val="150000"/>
              </a:lnSpc>
              <a:spcBef>
                <a:spcPts val="0"/>
              </a:spcBef>
              <a:buNone/>
            </a:pPr>
            <a:r>
              <a:rPr lang="en-US" altLang="zh-CN" sz="2400" dirty="0"/>
              <a:t>          </a:t>
            </a:r>
            <a:r>
              <a:rPr lang="zh-CN" altLang="en-US" sz="2400" dirty="0"/>
              <a:t>如果有任何问题，请马上联系主试再进行实验，谢谢！</a:t>
            </a:r>
          </a:p>
          <a:p>
            <a:pPr marL="0" indent="0">
              <a:spcBef>
                <a:spcPts val="0"/>
              </a:spcBef>
              <a:buNone/>
            </a:pPr>
            <a:endParaRPr lang="en-US" altLang="zh-CN" dirty="0" smtClean="0"/>
          </a:p>
          <a:p>
            <a:pPr marL="0" indent="0">
              <a:spcBef>
                <a:spcPts val="0"/>
              </a:spcBef>
              <a:buNone/>
            </a:pPr>
            <a:endParaRPr lang="en-US" altLang="zh-CN" dirty="0" smtClean="0"/>
          </a:p>
        </p:txBody>
      </p:sp>
      <p:sp>
        <p:nvSpPr>
          <p:cNvPr id="4" name="矩形 3"/>
          <p:cNvSpPr/>
          <p:nvPr/>
        </p:nvSpPr>
        <p:spPr>
          <a:xfrm>
            <a:off x="5234940" y="6160769"/>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51157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010" y="288942"/>
            <a:ext cx="9800578" cy="4491113"/>
          </a:xfrm>
        </p:spPr>
        <p:txBody>
          <a:bodyPr>
            <a:noAutofit/>
          </a:bodyPr>
          <a:lstStyle/>
          <a:p>
            <a:pPr marL="0" indent="0" algn="ctr">
              <a:lnSpc>
                <a:spcPct val="150000"/>
              </a:lnSpc>
              <a:spcBef>
                <a:spcPts val="0"/>
              </a:spcBef>
              <a:buNone/>
            </a:pPr>
            <a:r>
              <a:rPr lang="zh-CN" altLang="en-US" sz="2400" b="1" dirty="0" smtClean="0">
                <a:solidFill>
                  <a:srgbClr val="FF0000"/>
                </a:solidFill>
              </a:rPr>
              <a:t>通过计算你之前填写的预约问卷中相关题目的得分</a:t>
            </a:r>
            <a:r>
              <a:rPr lang="zh-CN" altLang="zh-CN" sz="2400" b="1" dirty="0" smtClean="0">
                <a:solidFill>
                  <a:srgbClr val="FF0000"/>
                </a:solidFill>
              </a:rPr>
              <a:t>，</a:t>
            </a:r>
            <a:endParaRPr lang="en-US" altLang="zh-CN" sz="2400" b="1" dirty="0" smtClean="0">
              <a:solidFill>
                <a:srgbClr val="FF0000"/>
              </a:solidFill>
            </a:endParaRPr>
          </a:p>
          <a:p>
            <a:pPr marL="0" indent="0" algn="ctr">
              <a:lnSpc>
                <a:spcPct val="150000"/>
              </a:lnSpc>
              <a:spcBef>
                <a:spcPts val="0"/>
              </a:spcBef>
              <a:buNone/>
            </a:pPr>
            <a:r>
              <a:rPr lang="zh-CN" altLang="zh-CN" sz="2400" b="1" dirty="0" smtClean="0">
                <a:solidFill>
                  <a:srgbClr val="FF0000"/>
                </a:solidFill>
              </a:rPr>
              <a:t>很</a:t>
            </a:r>
            <a:r>
              <a:rPr lang="zh-CN" altLang="zh-CN" sz="2400" b="1" dirty="0">
                <a:solidFill>
                  <a:srgbClr val="FF0000"/>
                </a:solidFill>
              </a:rPr>
              <a:t>遗憾你</a:t>
            </a:r>
            <a:r>
              <a:rPr lang="zh-CN" altLang="zh-CN" sz="2400" b="1" dirty="0" smtClean="0">
                <a:solidFill>
                  <a:srgbClr val="FF0000"/>
                </a:solidFill>
              </a:rPr>
              <a:t>是</a:t>
            </a:r>
            <a:r>
              <a:rPr lang="zh-CN" altLang="en-US" sz="2400" b="1" dirty="0">
                <a:solidFill>
                  <a:srgbClr val="FF0000"/>
                </a:solidFill>
              </a:rPr>
              <a:t>接受</a:t>
            </a:r>
            <a:r>
              <a:rPr lang="zh-CN" altLang="zh-CN" sz="2400" b="1" dirty="0" smtClean="0">
                <a:solidFill>
                  <a:srgbClr val="FF0000"/>
                </a:solidFill>
              </a:rPr>
              <a:t>者！</a:t>
            </a:r>
            <a:endParaRPr lang="en-US" altLang="zh-CN" sz="2400" b="1" dirty="0" smtClean="0">
              <a:solidFill>
                <a:srgbClr val="FF0000"/>
              </a:solidFill>
            </a:endParaRPr>
          </a:p>
          <a:p>
            <a:pPr marL="0" indent="0">
              <a:lnSpc>
                <a:spcPct val="150000"/>
              </a:lnSpc>
              <a:spcBef>
                <a:spcPts val="0"/>
              </a:spcBef>
              <a:buNone/>
            </a:pPr>
            <a:r>
              <a:rPr lang="en-US" altLang="zh-CN" sz="2400" dirty="0" smtClean="0"/>
              <a:t>        </a:t>
            </a:r>
            <a:r>
              <a:rPr lang="zh-CN" altLang="zh-CN" sz="2400" dirty="0" smtClean="0"/>
              <a:t>你</a:t>
            </a:r>
            <a:r>
              <a:rPr lang="zh-CN" altLang="zh-CN" sz="2400" dirty="0"/>
              <a:t>的实验任务为</a:t>
            </a:r>
            <a:r>
              <a:rPr lang="zh-CN" altLang="zh-CN" sz="2400" b="1" dirty="0">
                <a:solidFill>
                  <a:srgbClr val="FF0000"/>
                </a:solidFill>
              </a:rPr>
              <a:t>被动接受金额</a:t>
            </a:r>
            <a:r>
              <a:rPr lang="zh-CN" altLang="zh-CN" sz="2400" b="1" dirty="0" smtClean="0">
                <a:solidFill>
                  <a:srgbClr val="FF0000"/>
                </a:solidFill>
              </a:rPr>
              <a:t>分配</a:t>
            </a:r>
            <a:r>
              <a:rPr lang="zh-CN" altLang="en-US" sz="2400" dirty="0" smtClean="0"/>
              <a:t>。你的搭档</a:t>
            </a:r>
            <a:r>
              <a:rPr lang="zh-CN" altLang="en-US" sz="2400" dirty="0"/>
              <a:t>会</a:t>
            </a:r>
            <a:r>
              <a:rPr lang="zh-CN" altLang="en-US" sz="2400" dirty="0" smtClean="0"/>
              <a:t>根据总金额分配他和你各获得多少钱，然后我们会将他分配好的结果呈现在你的屏幕上，</a:t>
            </a:r>
            <a:r>
              <a:rPr lang="zh-CN" altLang="en-US" sz="2400" b="1" dirty="0" smtClean="0">
                <a:solidFill>
                  <a:srgbClr val="FF0000"/>
                </a:solidFill>
              </a:rPr>
              <a:t>你只能接受</a:t>
            </a:r>
            <a:r>
              <a:rPr lang="zh-CN" altLang="en-US" sz="2400" b="1" dirty="0">
                <a:solidFill>
                  <a:srgbClr val="FF0000"/>
                </a:solidFill>
              </a:rPr>
              <a:t>他</a:t>
            </a:r>
            <a:r>
              <a:rPr lang="zh-CN" altLang="en-US" sz="2400" b="1" dirty="0" smtClean="0">
                <a:solidFill>
                  <a:srgbClr val="FF0000"/>
                </a:solidFill>
              </a:rPr>
              <a:t>的分配</a:t>
            </a:r>
            <a:r>
              <a:rPr lang="zh-CN" altLang="en-US" sz="2400" dirty="0" smtClean="0"/>
              <a:t>。但是，我们仍然需要了解你对金额分配的想法，所以你需填写在该总金额下你最低能够接受的金额。</a:t>
            </a:r>
            <a:endParaRPr lang="en-US" altLang="zh-CN" sz="2400" dirty="0" smtClean="0"/>
          </a:p>
          <a:p>
            <a:pPr marL="0" indent="0">
              <a:lnSpc>
                <a:spcPct val="150000"/>
              </a:lnSpc>
              <a:spcBef>
                <a:spcPts val="0"/>
              </a:spcBef>
              <a:buNone/>
            </a:pPr>
            <a:r>
              <a:rPr lang="zh-CN" altLang="en-US" sz="2400" dirty="0" smtClean="0"/>
              <a:t>         请注意，我们将随机抽取一次作为你和你的搭档额外被试费分配。</a:t>
            </a:r>
            <a:r>
              <a:rPr lang="zh-CN" altLang="en-US" sz="2400" b="1" dirty="0" smtClean="0">
                <a:solidFill>
                  <a:srgbClr val="FF0000"/>
                </a:solidFill>
              </a:rPr>
              <a:t>这意味着</a:t>
            </a:r>
            <a:r>
              <a:rPr lang="zh-CN" altLang="zh-CN" sz="2400" b="1" dirty="0">
                <a:solidFill>
                  <a:srgbClr val="FF0000"/>
                </a:solidFill>
              </a:rPr>
              <a:t>你的搭档一定程度上决定你的实验报酬！ </a:t>
            </a:r>
            <a:endParaRPr lang="en-US" altLang="zh-CN" sz="2400" b="1" dirty="0" smtClean="0">
              <a:solidFill>
                <a:srgbClr val="FF0000"/>
              </a:solidFill>
            </a:endParaRPr>
          </a:p>
          <a:p>
            <a:pPr marL="0" indent="0">
              <a:lnSpc>
                <a:spcPct val="150000"/>
              </a:lnSpc>
              <a:spcBef>
                <a:spcPts val="0"/>
              </a:spcBef>
              <a:buNone/>
            </a:pPr>
            <a:r>
              <a:rPr lang="zh-CN" altLang="en-US" sz="2400" dirty="0" smtClean="0"/>
              <a:t>         如若你已阅读完毕并理解实验流程，请按继续键</a:t>
            </a:r>
            <a:r>
              <a:rPr lang="en-US" altLang="zh-CN" sz="2400" dirty="0" smtClean="0"/>
              <a:t>(20</a:t>
            </a:r>
            <a:r>
              <a:rPr lang="zh-CN" altLang="en-US" sz="2400" dirty="0" smtClean="0"/>
              <a:t>秒后出现</a:t>
            </a:r>
            <a:r>
              <a:rPr lang="en-US" altLang="zh-CN" sz="2400" dirty="0" smtClean="0"/>
              <a:t>)</a:t>
            </a:r>
            <a:r>
              <a:rPr lang="zh-CN" altLang="en-US" sz="2400" dirty="0" smtClean="0"/>
              <a:t>。</a:t>
            </a:r>
            <a:r>
              <a:rPr lang="en-US" altLang="zh-CN" sz="2400" dirty="0" smtClean="0"/>
              <a:t/>
            </a:r>
            <a:br>
              <a:rPr lang="en-US" altLang="zh-CN" sz="2400" dirty="0" smtClean="0"/>
            </a:br>
            <a:r>
              <a:rPr lang="en-US" altLang="zh-CN" sz="2400" dirty="0" smtClean="0"/>
              <a:t>         </a:t>
            </a:r>
            <a:r>
              <a:rPr lang="zh-CN" altLang="en-US" sz="2400" dirty="0" smtClean="0"/>
              <a:t>如果有任何问题，请马上联系主试再进行实验，谢谢！</a:t>
            </a:r>
            <a:endParaRPr lang="en-US" altLang="zh-CN" sz="2400" b="1" dirty="0" smtClean="0">
              <a:solidFill>
                <a:srgbClr val="FF0000"/>
              </a:solidFill>
            </a:endParaRP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526770" y="591656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230912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同一时段</a:t>
            </a:r>
            <a:r>
              <a:rPr lang="zh-CN" altLang="en-US" dirty="0" smtClean="0"/>
              <a:t>正在等待匹配搭档的参与者有</a:t>
            </a:r>
            <a:r>
              <a:rPr lang="en-US" altLang="zh-CN" dirty="0" smtClean="0"/>
              <a:t> 4</a:t>
            </a:r>
            <a:r>
              <a:rPr lang="zh-CN" altLang="en-US" dirty="0" smtClean="0"/>
              <a:t>人，请耐心等待匹配</a:t>
            </a:r>
            <a:endParaRPr lang="zh-CN" altLang="en-US" dirty="0"/>
          </a:p>
        </p:txBody>
      </p:sp>
    </p:spTree>
    <p:extLst>
      <p:ext uri="{BB962C8B-B14F-4D97-AF65-F5344CB8AC3E}">
        <p14:creationId xmlns:p14="http://schemas.microsoft.com/office/powerpoint/2010/main" val="232478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4543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a:t>
            </a:r>
            <a:r>
              <a:rPr lang="zh-CN" altLang="en-US" b="1" dirty="0" smtClean="0"/>
              <a:t>得：</a:t>
            </a:r>
            <a:r>
              <a:rPr lang="en-US" altLang="zh-CN" b="1" dirty="0" smtClean="0">
                <a:solidFill>
                  <a:srgbClr val="FF0000"/>
                </a:solidFill>
              </a:rPr>
              <a:t>10</a:t>
            </a:r>
            <a:r>
              <a:rPr lang="zh-CN" altLang="en-US" b="1" dirty="0" smtClean="0">
                <a:solidFill>
                  <a:srgbClr val="FF0000"/>
                </a:solidFill>
              </a:rPr>
              <a:t> </a:t>
            </a:r>
            <a:r>
              <a:rPr lang="zh-CN" altLang="en-US"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solidFill>
                  <a:srgbClr val="FF0000"/>
                </a:solidFill>
              </a:rPr>
              <a:t>90</a:t>
            </a:r>
            <a:r>
              <a:rPr lang="en-US" altLang="zh-CN" b="1" dirty="0" smtClean="0"/>
              <a:t> </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2189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306700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35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t>85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7290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54172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1009</Words>
  <Application>Microsoft Office PowerPoint</Application>
  <PresentationFormat>宽屏</PresentationFormat>
  <Paragraphs>101</Paragraphs>
  <Slides>14</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其他要求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Jiaqi</dc:creator>
  <cp:lastModifiedBy>Lu Jiaqi</cp:lastModifiedBy>
  <cp:revision>22</cp:revision>
  <dcterms:created xsi:type="dcterms:W3CDTF">2018-12-03T08:57:13Z</dcterms:created>
  <dcterms:modified xsi:type="dcterms:W3CDTF">2019-03-28T11:15:04Z</dcterms:modified>
</cp:coreProperties>
</file>