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45" r:id="rId2"/>
    <p:sldId id="451" r:id="rId3"/>
    <p:sldId id="463" r:id="rId4"/>
    <p:sldId id="464" r:id="rId5"/>
    <p:sldId id="465" r:id="rId6"/>
    <p:sldId id="466" r:id="rId7"/>
    <p:sldId id="461" r:id="rId8"/>
    <p:sldId id="4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">
          <p15:clr>
            <a:srgbClr val="A4A3A4"/>
          </p15:clr>
        </p15:guide>
        <p15:guide id="2" pos="342">
          <p15:clr>
            <a:srgbClr val="A4A3A4"/>
          </p15:clr>
        </p15:guide>
        <p15:guide id="3" pos="7332">
          <p15:clr>
            <a:srgbClr val="A4A3A4"/>
          </p15:clr>
        </p15:guide>
        <p15:guide id="4" orient="horz" pos="3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8FF"/>
    <a:srgbClr val="43357E"/>
    <a:srgbClr val="BF1D7A"/>
    <a:srgbClr val="2C83B8"/>
    <a:srgbClr val="FF9933"/>
    <a:srgbClr val="E66C6B"/>
    <a:srgbClr val="2E8D9A"/>
    <a:srgbClr val="329AA8"/>
    <a:srgbClr val="CC66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462" y="438"/>
      </p:cViewPr>
      <p:guideLst>
        <p:guide orient="horz" pos="193"/>
        <p:guide pos="342"/>
        <p:guide pos="7332"/>
        <p:guide orient="horz" pos="3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41F32-3314-4F05-B428-90EF58550617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58964-9378-4E61-B767-CE006EEC66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47" b="30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1D83-1597-46CE-926D-0CEA82F5E60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5A59-CC1B-4A5A-A7A6-E70193D73B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8.svg"/><Relationship Id="rId3" Type="http://schemas.openxmlformats.org/officeDocument/2006/relationships/tags" Target="../tags/tag10.xml"/><Relationship Id="rId21" Type="http://schemas.openxmlformats.org/officeDocument/2006/relationships/image" Target="../media/image11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7.png"/><Relationship Id="rId2" Type="http://schemas.openxmlformats.org/officeDocument/2006/relationships/tags" Target="../tags/tag9.xml"/><Relationship Id="rId16" Type="http://schemas.openxmlformats.org/officeDocument/2006/relationships/image" Target="../media/image4.png"/><Relationship Id="rId20" Type="http://schemas.openxmlformats.org/officeDocument/2006/relationships/image" Target="../media/image10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4.svg"/><Relationship Id="rId5" Type="http://schemas.openxmlformats.org/officeDocument/2006/relationships/tags" Target="../tags/tag12.xml"/><Relationship Id="rId15" Type="http://schemas.openxmlformats.org/officeDocument/2006/relationships/image" Target="../media/image3.png"/><Relationship Id="rId23" Type="http://schemas.openxmlformats.org/officeDocument/2006/relationships/image" Target="../media/image13.png"/><Relationship Id="rId10" Type="http://schemas.openxmlformats.org/officeDocument/2006/relationships/tags" Target="../tags/tag17.xml"/><Relationship Id="rId19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15.png"/><Relationship Id="rId3" Type="http://schemas.openxmlformats.org/officeDocument/2006/relationships/tags" Target="../tags/tag23.xml"/><Relationship Id="rId21" Type="http://schemas.openxmlformats.org/officeDocument/2006/relationships/image" Target="../media/image18.sv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4.png"/><Relationship Id="rId2" Type="http://schemas.openxmlformats.org/officeDocument/2006/relationships/tags" Target="../tags/tag22.xml"/><Relationship Id="rId16" Type="http://schemas.openxmlformats.org/officeDocument/2006/relationships/image" Target="../media/image3.png"/><Relationship Id="rId20" Type="http://schemas.openxmlformats.org/officeDocument/2006/relationships/image" Target="../media/image17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20.svg"/><Relationship Id="rId10" Type="http://schemas.openxmlformats.org/officeDocument/2006/relationships/tags" Target="../tags/tag30.xml"/><Relationship Id="rId19" Type="http://schemas.openxmlformats.org/officeDocument/2006/relationships/image" Target="../media/image16.sv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525" r="21677" b="2713"/>
          <a:stretch>
            <a:fillRect/>
          </a:stretch>
        </p:blipFill>
        <p:spPr>
          <a:xfrm>
            <a:off x="6341110" y="2620010"/>
            <a:ext cx="2262505" cy="213804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746572" y="-581829"/>
            <a:ext cx="2231374" cy="2124880"/>
            <a:chOff x="1787875" y="1985007"/>
            <a:chExt cx="3365151" cy="3204542"/>
          </a:xfrm>
        </p:grpSpPr>
        <p:pic>
          <p:nvPicPr>
            <p:cNvPr id="5" name="图片 4" descr="图片包含 建筑物, 圆屋顶&#10;&#10;已生成极高可信度的说明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87875" y="1985007"/>
              <a:ext cx="3365151" cy="3204542"/>
            </a:xfrm>
            <a:prstGeom prst="rect">
              <a:avLst/>
            </a:prstGeom>
          </p:spPr>
        </p:pic>
        <p:sp>
          <p:nvSpPr>
            <p:cNvPr id="4" name="PA_矩形 65"/>
            <p:cNvSpPr/>
            <p:nvPr>
              <p:custDataLst>
                <p:tags r:id="rId6"/>
              </p:custDataLst>
            </p:nvPr>
          </p:nvSpPr>
          <p:spPr>
            <a:xfrm>
              <a:off x="1958129" y="2419864"/>
              <a:ext cx="3024642" cy="2334828"/>
            </a:xfrm>
            <a:prstGeom prst="rect">
              <a:avLst/>
            </a:prstGeom>
            <a:blipFill dpi="0" rotWithShape="1">
              <a:blip r:embed="rId10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077312" y="2620495"/>
            <a:ext cx="2263450" cy="2115834"/>
          </a:xfrm>
          <a:prstGeom prst="rect">
            <a:avLst/>
          </a:prstGeom>
          <a:solidFill>
            <a:srgbClr val="0061AD"/>
          </a:solidFill>
          <a:ln>
            <a:noFill/>
          </a:ln>
        </p:spPr>
        <p:style>
          <a:lnRef idx="2">
            <a:srgbClr val="0061AD">
              <a:shade val="50000"/>
            </a:srgbClr>
          </a:lnRef>
          <a:fillRef idx="1">
            <a:srgbClr val="0061AD"/>
          </a:fillRef>
          <a:effectRef idx="0">
            <a:srgbClr val="0061A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849495" y="2266950"/>
            <a:ext cx="719455" cy="719455"/>
          </a:xfrm>
          <a:prstGeom prst="ellipse">
            <a:avLst/>
          </a:prstGeom>
          <a:solidFill>
            <a:srgbClr val="8FAADC"/>
          </a:solidFill>
          <a:ln>
            <a:solidFill>
              <a:srgbClr val="FFFFFF"/>
            </a:solidFill>
          </a:ln>
        </p:spPr>
        <p:style>
          <a:lnRef idx="2">
            <a:srgbClr val="0061AD">
              <a:shade val="50000"/>
            </a:srgbClr>
          </a:lnRef>
          <a:fillRef idx="1">
            <a:srgbClr val="0061AD"/>
          </a:fillRef>
          <a:effectRef idx="0">
            <a:srgbClr val="0061AD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6" name="Freeform 147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975225" y="2444115"/>
            <a:ext cx="469265" cy="365125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endParaRPr lang="zh-CN" altLang="en-US"/>
          </a:p>
        </p:txBody>
      </p:sp>
      <p:sp>
        <p:nvSpPr>
          <p:cNvPr id="215" name="文本框 214"/>
          <p:cNvSpPr txBox="1"/>
          <p:nvPr>
            <p:custDataLst>
              <p:tags r:id="rId5"/>
            </p:custDataLst>
          </p:nvPr>
        </p:nvSpPr>
        <p:spPr>
          <a:xfrm>
            <a:off x="4235261" y="3065068"/>
            <a:ext cx="1947553" cy="1549807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algn="ctr"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供应链金融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区块链解决方案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364615" y="699770"/>
            <a:ext cx="2301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359820" y="455286"/>
            <a:ext cx="2306747" cy="551171"/>
            <a:chOff x="7094517" y="1771979"/>
            <a:chExt cx="2306747" cy="551171"/>
          </a:xfrm>
        </p:grpSpPr>
        <p:sp>
          <p:nvSpPr>
            <p:cNvPr id="25" name="文本框 24"/>
            <p:cNvSpPr txBox="1"/>
            <p:nvPr/>
          </p:nvSpPr>
          <p:spPr>
            <a:xfrm>
              <a:off x="7094517" y="1771979"/>
              <a:ext cx="21206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应用场景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099597" y="2016445"/>
              <a:ext cx="2301667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46572" y="-581829"/>
            <a:ext cx="2231374" cy="2124880"/>
            <a:chOff x="1787875" y="1985007"/>
            <a:chExt cx="3365151" cy="3204542"/>
          </a:xfrm>
        </p:grpSpPr>
        <p:pic>
          <p:nvPicPr>
            <p:cNvPr id="5" name="图片 4" descr="图片包含 建筑物, 圆屋顶&#10;&#10;已生成极高可信度的说明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87875" y="1985007"/>
              <a:ext cx="3365151" cy="3204542"/>
            </a:xfrm>
            <a:prstGeom prst="rect">
              <a:avLst/>
            </a:prstGeom>
          </p:spPr>
        </p:pic>
        <p:sp>
          <p:nvSpPr>
            <p:cNvPr id="4" name="PA_矩形 65"/>
            <p:cNvSpPr/>
            <p:nvPr>
              <p:custDataLst>
                <p:tags r:id="rId1"/>
              </p:custDataLst>
            </p:nvPr>
          </p:nvSpPr>
          <p:spPr>
            <a:xfrm>
              <a:off x="1958129" y="2419864"/>
              <a:ext cx="3024642" cy="2334828"/>
            </a:xfrm>
            <a:prstGeom prst="rect">
              <a:avLst/>
            </a:prstGeom>
            <a:blipFill dpi="0" rotWithShape="1">
              <a:blip r:embed="rId4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b="16100"/>
          <a:stretch>
            <a:fillRect/>
          </a:stretch>
        </p:blipFill>
        <p:spPr>
          <a:xfrm>
            <a:off x="7959302" y="1769454"/>
            <a:ext cx="3306977" cy="1690110"/>
          </a:xfrm>
          <a:custGeom>
            <a:avLst/>
            <a:gdLst>
              <a:gd name="connsiteX0" fmla="*/ 0 w 3552825"/>
              <a:gd name="connsiteY0" fmla="*/ 0 h 1815756"/>
              <a:gd name="connsiteX1" fmla="*/ 3552825 w 3552825"/>
              <a:gd name="connsiteY1" fmla="*/ 0 h 1815756"/>
              <a:gd name="connsiteX2" fmla="*/ 3552825 w 3552825"/>
              <a:gd name="connsiteY2" fmla="*/ 1815756 h 1815756"/>
              <a:gd name="connsiteX3" fmla="*/ 0 w 3552825"/>
              <a:gd name="connsiteY3" fmla="*/ 1815756 h 1815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25" h="1815756">
                <a:moveTo>
                  <a:pt x="0" y="0"/>
                </a:moveTo>
                <a:lnTo>
                  <a:pt x="3552825" y="0"/>
                </a:lnTo>
                <a:lnTo>
                  <a:pt x="3552825" y="1815756"/>
                </a:lnTo>
                <a:lnTo>
                  <a:pt x="0" y="1815756"/>
                </a:lnTo>
                <a:close/>
              </a:path>
            </a:pathLst>
          </a:cu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图片 9" descr="图片包含 人员&#10;&#10;已生成高可信度的说明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302" y="3631946"/>
            <a:ext cx="3306977" cy="22188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2" name="文本框 21"/>
          <p:cNvSpPr txBox="1"/>
          <p:nvPr/>
        </p:nvSpPr>
        <p:spPr>
          <a:xfrm>
            <a:off x="1364615" y="364490"/>
            <a:ext cx="2120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供应链金融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区块链解决方案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24935" y="1673860"/>
            <a:ext cx="3683635" cy="4177665"/>
            <a:chOff x="2604" y="2225"/>
            <a:chExt cx="14026" cy="6804"/>
          </a:xfrm>
        </p:grpSpPr>
        <p:sp>
          <p:nvSpPr>
            <p:cNvPr id="6" name="矩形 5"/>
            <p:cNvSpPr/>
            <p:nvPr/>
          </p:nvSpPr>
          <p:spPr>
            <a:xfrm>
              <a:off x="14136" y="2294"/>
              <a:ext cx="2495" cy="56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</a:t>
              </a:r>
              <a:r>
                <a:rPr kumimoji="1"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ERP</a:t>
              </a:r>
              <a:endPara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04" y="2225"/>
              <a:ext cx="2134" cy="565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银行资金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452" y="2298"/>
              <a:ext cx="7948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数据服务平台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2" y="5255"/>
              <a:ext cx="7948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数据汇集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74" y="3768"/>
              <a:ext cx="7925" cy="10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建模分析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522" y="6710"/>
              <a:ext cx="3851" cy="11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税务数据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487" y="6725"/>
              <a:ext cx="3851" cy="11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法人数据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04" y="8039"/>
              <a:ext cx="14027" cy="99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MisChain</a:t>
              </a:r>
              <a:r>
                <a:rPr kumimoji="1"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区块链平台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038225" y="1673860"/>
            <a:ext cx="27184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为互联网金融企业提供量身定制的区块链服务，具备低成本、高弹性、高可用、安全合规的特性。</a:t>
            </a: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提供适应现有银行IT体系平稳、有序切换到新技术体系的整体架构解决方案</a:t>
            </a:r>
          </a:p>
          <a:p>
            <a:pPr algn="l"/>
            <a:endParaRPr lang="zh-CN" altLang="en-US">
              <a:solidFill>
                <a:schemeClr val="bg1"/>
              </a:solidFill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</a:rPr>
              <a:t>面向银行、保险、证券、互联网金融等行业提供百万级交易并发、毫秒级交易时延的金融级区块链服务，打造行业极速金融专区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ECB352-0878-43D5-B928-C7F2DC96AA98}"/>
              </a:ext>
            </a:extLst>
          </p:cNvPr>
          <p:cNvSpPr/>
          <p:nvPr/>
        </p:nvSpPr>
        <p:spPr>
          <a:xfrm>
            <a:off x="411332" y="1310716"/>
            <a:ext cx="10286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基于区块链上数据只能增加，不能修改的特性，决定了整个产业链交易的公开透明和不可篡改性。</a:t>
            </a:r>
            <a:r>
              <a:rPr lang="en-US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通过区块链多方参与的分布式账本结构，参与方越多，维护数据信息越多，数据信任背书得到加强控制，可解决整个</a:t>
            </a:r>
            <a:r>
              <a:rPr lang="zh-CN" altLang="en-US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企业的</a:t>
            </a:r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产业链自原料、加工、成品、订单、销售、支付等各环节业务流的溯源。同时，区块链自身去中心化的特征，克服了中心化系统的各种弊端，同时还能规避人为篡改或数据意外损失等的问题。</a:t>
            </a:r>
            <a:r>
              <a:rPr lang="en-US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200" kern="10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A758CC-5B4E-4753-BCF3-2082DFD876AF}"/>
              </a:ext>
            </a:extLst>
          </p:cNvPr>
          <p:cNvSpPr/>
          <p:nvPr/>
        </p:nvSpPr>
        <p:spPr>
          <a:xfrm>
            <a:off x="139987" y="607664"/>
            <a:ext cx="5204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>
              <a:spcAft>
                <a:spcPts val="0"/>
              </a:spcAft>
            </a:pPr>
            <a:r>
              <a:rPr lang="zh-CN" altLang="zh-CN" sz="2400" b="1" kern="1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区块链支撑</a:t>
            </a:r>
            <a:r>
              <a:rPr lang="zh-CN" altLang="en-US" sz="2400" b="1" kern="1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企业</a:t>
            </a:r>
            <a:r>
              <a:rPr lang="zh-CN" altLang="zh-CN" sz="2400" b="1" kern="1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产业链溯源追踪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7AC423-A267-4BF5-8D1B-E63432895245}"/>
              </a:ext>
            </a:extLst>
          </p:cNvPr>
          <p:cNvSpPr/>
          <p:nvPr/>
        </p:nvSpPr>
        <p:spPr>
          <a:xfrm>
            <a:off x="411332" y="3191044"/>
            <a:ext cx="2856001" cy="62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173000"/>
              </a:lnSpc>
              <a:spcBef>
                <a:spcPts val="1300"/>
              </a:spcBef>
              <a:spcAft>
                <a:spcPts val="780"/>
              </a:spcAft>
            </a:pPr>
            <a:r>
              <a:rPr lang="zh-CN" altLang="zh-CN" sz="2400" b="1" kern="1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仓单融资类模式</a:t>
            </a:r>
            <a:endParaRPr lang="zh-CN" altLang="zh-CN" sz="2400" b="1" kern="10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458CF-B8B6-4D75-86A0-EEA50589BD04}"/>
              </a:ext>
            </a:extLst>
          </p:cNvPr>
          <p:cNvSpPr/>
          <p:nvPr/>
        </p:nvSpPr>
        <p:spPr>
          <a:xfrm>
            <a:off x="411332" y="3914542"/>
            <a:ext cx="10978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基于已有存货质押模式，延伸新型质押融资模式，将线下实物变成电子仓单，作为业务载体，申请人以其自有或第三方持有的仓单为质押物向银行申请融资款。结合区块链技术因分布式的共享账本和透明化的信任机制等特点，从仓单出质、支付、处置等各直融业务截点记录区块，形成追溯源。一方面，通过区块技术为背景的交易双方可在无需借助第三方</a:t>
            </a:r>
            <a:r>
              <a:rPr lang="en-US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信用中介</a:t>
            </a:r>
            <a:r>
              <a:rPr lang="zh-CN" altLang="zh-CN" kern="100">
                <a:solidFill>
                  <a:schemeClr val="bg1"/>
                </a:solidFill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的条件下进行仓单质押，有效降低资产在全业务范围内的转移成本，为企业解决资金周转问题。另一方面，基于区块链技术的仓单直融可有效规避金融机构风险，降低法律纠纷。</a:t>
            </a:r>
          </a:p>
        </p:txBody>
      </p:sp>
    </p:spTree>
    <p:extLst>
      <p:ext uri="{BB962C8B-B14F-4D97-AF65-F5344CB8AC3E}">
        <p14:creationId xmlns:p14="http://schemas.microsoft.com/office/powerpoint/2010/main" val="328842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84FDC6-53FB-4431-BB5E-9D42B0A30C06}"/>
              </a:ext>
            </a:extLst>
          </p:cNvPr>
          <p:cNvSpPr/>
          <p:nvPr/>
        </p:nvSpPr>
        <p:spPr>
          <a:xfrm>
            <a:off x="421697" y="4209915"/>
            <a:ext cx="11139056" cy="600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MisChain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DC3021-86E9-45FA-9607-8CB57AC8BFED}"/>
              </a:ext>
            </a:extLst>
          </p:cNvPr>
          <p:cNvSpPr/>
          <p:nvPr/>
        </p:nvSpPr>
        <p:spPr>
          <a:xfrm>
            <a:off x="421697" y="1806151"/>
            <a:ext cx="13669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原料供应商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05F351-68C0-4D59-913B-EA82188258BC}"/>
              </a:ext>
            </a:extLst>
          </p:cNvPr>
          <p:cNvSpPr/>
          <p:nvPr/>
        </p:nvSpPr>
        <p:spPr>
          <a:xfrm>
            <a:off x="2384424" y="1806151"/>
            <a:ext cx="13669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原料加工商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36A3A-2C15-4F13-AEC7-421D5D72F4D1}"/>
              </a:ext>
            </a:extLst>
          </p:cNvPr>
          <p:cNvSpPr/>
          <p:nvPr/>
        </p:nvSpPr>
        <p:spPr>
          <a:xfrm>
            <a:off x="6268319" y="1806151"/>
            <a:ext cx="13669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成品加工商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FC95AD-21B5-43B5-9403-303DC7E6FF44}"/>
              </a:ext>
            </a:extLst>
          </p:cNvPr>
          <p:cNvSpPr/>
          <p:nvPr/>
        </p:nvSpPr>
        <p:spPr>
          <a:xfrm>
            <a:off x="8231046" y="1806151"/>
            <a:ext cx="13669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销售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9646E-E790-4EB3-A8D0-E93433E3D78A}"/>
              </a:ext>
            </a:extLst>
          </p:cNvPr>
          <p:cNvSpPr/>
          <p:nvPr/>
        </p:nvSpPr>
        <p:spPr>
          <a:xfrm>
            <a:off x="10193771" y="1806151"/>
            <a:ext cx="1366982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消费者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3C04C0B4-66C6-4E88-B6E4-D410C19F30A7}"/>
              </a:ext>
            </a:extLst>
          </p:cNvPr>
          <p:cNvSpPr/>
          <p:nvPr/>
        </p:nvSpPr>
        <p:spPr>
          <a:xfrm>
            <a:off x="4296349" y="1935460"/>
            <a:ext cx="10160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A0149E-F03C-41ED-A88B-619FE3EE1F8B}"/>
              </a:ext>
            </a:extLst>
          </p:cNvPr>
          <p:cNvSpPr/>
          <p:nvPr/>
        </p:nvSpPr>
        <p:spPr>
          <a:xfrm>
            <a:off x="4942892" y="1935460"/>
            <a:ext cx="10160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31ED6C4-8D4A-4F55-A48D-E654BC63F5BF}"/>
              </a:ext>
            </a:extLst>
          </p:cNvPr>
          <p:cNvSpPr/>
          <p:nvPr/>
        </p:nvSpPr>
        <p:spPr>
          <a:xfrm>
            <a:off x="5572129" y="1935460"/>
            <a:ext cx="10160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668BC1A-1436-4761-B637-D1AD718C204B}"/>
              </a:ext>
            </a:extLst>
          </p:cNvPr>
          <p:cNvSpPr/>
          <p:nvPr/>
        </p:nvSpPr>
        <p:spPr>
          <a:xfrm>
            <a:off x="964328" y="2166369"/>
            <a:ext cx="161640" cy="20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18E3169-8975-4ADA-8D7B-E7485F5A7345}"/>
              </a:ext>
            </a:extLst>
          </p:cNvPr>
          <p:cNvSpPr/>
          <p:nvPr/>
        </p:nvSpPr>
        <p:spPr>
          <a:xfrm>
            <a:off x="8778308" y="2166369"/>
            <a:ext cx="161640" cy="20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FA128A1-305F-4872-9A51-D18CB28C368A}"/>
              </a:ext>
            </a:extLst>
          </p:cNvPr>
          <p:cNvSpPr/>
          <p:nvPr/>
        </p:nvSpPr>
        <p:spPr>
          <a:xfrm>
            <a:off x="6870990" y="2166369"/>
            <a:ext cx="161640" cy="20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26E147D-592A-4156-A39B-4C85052A1572}"/>
              </a:ext>
            </a:extLst>
          </p:cNvPr>
          <p:cNvSpPr/>
          <p:nvPr/>
        </p:nvSpPr>
        <p:spPr>
          <a:xfrm>
            <a:off x="2987095" y="2166369"/>
            <a:ext cx="161640" cy="20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1580329-2761-4CBF-BA77-8E913F52181A}"/>
              </a:ext>
            </a:extLst>
          </p:cNvPr>
          <p:cNvSpPr/>
          <p:nvPr/>
        </p:nvSpPr>
        <p:spPr>
          <a:xfrm>
            <a:off x="4916335" y="2166369"/>
            <a:ext cx="161640" cy="20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924086-26F5-4BE5-A580-F3AB2D4482A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788679" y="1986260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FC9E0A-0442-482E-9854-DD86C6DA39FA}"/>
              </a:ext>
            </a:extLst>
          </p:cNvPr>
          <p:cNvCxnSpPr>
            <a:stCxn id="6" idx="3"/>
            <a:endCxn id="12" idx="2"/>
          </p:cNvCxnSpPr>
          <p:nvPr/>
        </p:nvCxnSpPr>
        <p:spPr>
          <a:xfrm>
            <a:off x="3751406" y="1986260"/>
            <a:ext cx="544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01615B-597D-41A9-81D0-51319291D33A}"/>
              </a:ext>
            </a:extLst>
          </p:cNvPr>
          <p:cNvCxnSpPr>
            <a:stCxn id="14" idx="6"/>
            <a:endCxn id="8" idx="1"/>
          </p:cNvCxnSpPr>
          <p:nvPr/>
        </p:nvCxnSpPr>
        <p:spPr>
          <a:xfrm>
            <a:off x="5673729" y="1986260"/>
            <a:ext cx="594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CB4DF0A-4836-4366-8CF0-BD4000E5164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35301" y="1986260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9B4BE39-A0F2-4793-9D84-9EDD882E28F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598028" y="1986260"/>
            <a:ext cx="595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05E9D93-3E03-4485-B22C-4285D1C980B3}"/>
              </a:ext>
            </a:extLst>
          </p:cNvPr>
          <p:cNvSpPr txBox="1"/>
          <p:nvPr/>
        </p:nvSpPr>
        <p:spPr>
          <a:xfrm>
            <a:off x="421697" y="676274"/>
            <a:ext cx="263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产品溯源流程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7D6527-DADD-475A-A5E2-C4A80DCC61C2}"/>
              </a:ext>
            </a:extLst>
          </p:cNvPr>
          <p:cNvSpPr/>
          <p:nvPr/>
        </p:nvSpPr>
        <p:spPr>
          <a:xfrm>
            <a:off x="11034567" y="2640888"/>
            <a:ext cx="914400" cy="130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通过扫描商品二维码，从链上得到相关信息</a:t>
            </a:r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269D3A46-5011-4F64-8F5B-67ED3CD5FEF5}"/>
              </a:ext>
            </a:extLst>
          </p:cNvPr>
          <p:cNvSpPr/>
          <p:nvPr/>
        </p:nvSpPr>
        <p:spPr>
          <a:xfrm>
            <a:off x="10796442" y="2166369"/>
            <a:ext cx="161640" cy="20435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89ED87-BA50-4C37-AB8E-1EA4FF77349F}"/>
              </a:ext>
            </a:extLst>
          </p:cNvPr>
          <p:cNvSpPr txBox="1"/>
          <p:nvPr/>
        </p:nvSpPr>
        <p:spPr>
          <a:xfrm>
            <a:off x="348272" y="5330131"/>
            <a:ext cx="1149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将从原料到最终销售环节中间相关信息全部上链，如原料供应商提供原料生产的照片和生长数据等资料，最终成</a:t>
            </a:r>
            <a:endParaRPr lang="en-US" altLang="zh-CN"/>
          </a:p>
          <a:p>
            <a:r>
              <a:rPr lang="zh-CN" altLang="en-US"/>
              <a:t>品加工商提供生产过程的图片和储存运输等信息，最终消费者拿到商品后，可以通过扫描商品的二维码，从区块</a:t>
            </a:r>
            <a:endParaRPr lang="en-US" altLang="zh-CN"/>
          </a:p>
          <a:p>
            <a:r>
              <a:rPr lang="zh-CN" altLang="en-US"/>
              <a:t>链上获取整个流程的关键信息。</a:t>
            </a:r>
          </a:p>
        </p:txBody>
      </p:sp>
    </p:spTree>
    <p:extLst>
      <p:ext uri="{BB962C8B-B14F-4D97-AF65-F5344CB8AC3E}">
        <p14:creationId xmlns:p14="http://schemas.microsoft.com/office/powerpoint/2010/main" val="339122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38B6F8-EB6B-4CCD-AC79-EBE9DFCCAEFB}"/>
              </a:ext>
            </a:extLst>
          </p:cNvPr>
          <p:cNvSpPr/>
          <p:nvPr/>
        </p:nvSpPr>
        <p:spPr>
          <a:xfrm>
            <a:off x="461962" y="1438728"/>
            <a:ext cx="1126807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600"/>
              </a:spcAft>
            </a:pPr>
            <a:r>
              <a:rPr lang="zh-CN" altLang="zh-CN" kern="10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依托产业链条中的核心企业付款信用所形成的应收账款，基于区块链技术不可纂改的特性，支撑应收账款在产业链条中的逐级转让，应用区块链技术将已确权的应收账款登记为可拆分、可合并、可持有、可转让的资产，打破传递过程中的壁垒与信息不对称，将企业信用逐层传递</a:t>
            </a:r>
            <a:r>
              <a:rPr lang="zh-CN" altLang="en-US" kern="10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，</a:t>
            </a:r>
            <a:r>
              <a:rPr lang="zh-CN" altLang="zh-CN" kern="100">
                <a:latin typeface="仿宋" panose="02010609060101010101" pitchFamily="49" charset="-122"/>
                <a:ea typeface="仿宋" panose="02010609060101010101" pitchFamily="49" charset="-122"/>
                <a:cs typeface="微软雅黑" panose="020B0503020204020204" pitchFamily="34" charset="-122"/>
              </a:rPr>
              <a:t>为各环节的供应商提供更多资金便利。</a:t>
            </a:r>
            <a:endParaRPr lang="en-US" altLang="zh-CN" kern="100">
              <a:latin typeface="仿宋" panose="02010609060101010101" pitchFamily="49" charset="-122"/>
              <a:ea typeface="仿宋" panose="02010609060101010101" pitchFamily="49" charset="-122"/>
              <a:cs typeface="微软雅黑" panose="020B0503020204020204" pitchFamily="34" charset="-122"/>
            </a:endParaRPr>
          </a:p>
          <a:p>
            <a:pPr indent="304800" algn="just">
              <a:spcAft>
                <a:spcPts val="600"/>
              </a:spcAft>
            </a:pPr>
            <a:r>
              <a:rPr lang="zh-CN" altLang="zh-CN">
                <a:latin typeface="仿宋" panose="02010609060101010101" pitchFamily="49" charset="-122"/>
                <a:ea typeface="仿宋" panose="02010609060101010101" pitchFamily="49" charset="-122"/>
              </a:rPr>
              <a:t>目前在保理模式中，应收款债券的转让需要通知核心企业并签署确认书，各环节分散且需要多次确认。基于区块链技术，通过智能合约来自动达成全周期管理，可减少应收账款保理模式中的环节，提高系统效率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zh-CN" sz="1600" kern="10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D9F373-FC32-4D39-A7D5-A1D4F24413C6}"/>
              </a:ext>
            </a:extLst>
          </p:cNvPr>
          <p:cNvSpPr txBox="1"/>
          <p:nvPr/>
        </p:nvSpPr>
        <p:spPr>
          <a:xfrm>
            <a:off x="762000" y="73342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应收账款融资业务</a:t>
            </a:r>
          </a:p>
        </p:txBody>
      </p:sp>
    </p:spTree>
    <p:extLst>
      <p:ext uri="{BB962C8B-B14F-4D97-AF65-F5344CB8AC3E}">
        <p14:creationId xmlns:p14="http://schemas.microsoft.com/office/powerpoint/2010/main" val="10324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368DC9-D7C2-4EFA-88A7-8C87E5A84719}"/>
              </a:ext>
            </a:extLst>
          </p:cNvPr>
          <p:cNvSpPr/>
          <p:nvPr/>
        </p:nvSpPr>
        <p:spPr>
          <a:xfrm>
            <a:off x="3775691" y="1547211"/>
            <a:ext cx="1358284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核心企业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ACCE0A-C70B-4B4E-88E4-21FDB658E223}"/>
              </a:ext>
            </a:extLst>
          </p:cNvPr>
          <p:cNvSpPr/>
          <p:nvPr/>
        </p:nvSpPr>
        <p:spPr>
          <a:xfrm>
            <a:off x="3775691" y="2478396"/>
            <a:ext cx="1358284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一级供应商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BCB7D93-E439-465F-9A49-4A32EFE4990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454833" y="1999973"/>
            <a:ext cx="0" cy="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2D5CDE3-1360-488C-A028-73858388FBBA}"/>
              </a:ext>
            </a:extLst>
          </p:cNvPr>
          <p:cNvSpPr/>
          <p:nvPr/>
        </p:nvSpPr>
        <p:spPr>
          <a:xfrm>
            <a:off x="4003655" y="3397058"/>
            <a:ext cx="710214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拆分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50D949-2949-46E5-A152-91AD43A4B4ED}"/>
              </a:ext>
            </a:extLst>
          </p:cNvPr>
          <p:cNvSpPr/>
          <p:nvPr/>
        </p:nvSpPr>
        <p:spPr>
          <a:xfrm>
            <a:off x="7772122" y="3418459"/>
            <a:ext cx="710214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融资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D47CC9-FEC9-4FD5-9F2F-E1893F85FCB2}"/>
              </a:ext>
            </a:extLst>
          </p:cNvPr>
          <p:cNvSpPr/>
          <p:nvPr/>
        </p:nvSpPr>
        <p:spPr>
          <a:xfrm>
            <a:off x="711414" y="3418459"/>
            <a:ext cx="1164455" cy="319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到期收款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0ABA4-76AE-44B9-B9EF-7499A05980DB}"/>
              </a:ext>
            </a:extLst>
          </p:cNvPr>
          <p:cNvSpPr/>
          <p:nvPr/>
        </p:nvSpPr>
        <p:spPr>
          <a:xfrm>
            <a:off x="322278" y="5483996"/>
            <a:ext cx="8265110" cy="45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MisChain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71ECF1-61D5-4B52-B297-5EB5940328A3}"/>
              </a:ext>
            </a:extLst>
          </p:cNvPr>
          <p:cNvCxnSpPr>
            <a:cxnSpLocks/>
          </p:cNvCxnSpPr>
          <p:nvPr/>
        </p:nvCxnSpPr>
        <p:spPr>
          <a:xfrm>
            <a:off x="4340533" y="2918635"/>
            <a:ext cx="0" cy="4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AF98462-C36E-4667-99A8-31DFE9A65916}"/>
              </a:ext>
            </a:extLst>
          </p:cNvPr>
          <p:cNvCxnSpPr>
            <a:endCxn id="6" idx="0"/>
          </p:cNvCxnSpPr>
          <p:nvPr/>
        </p:nvCxnSpPr>
        <p:spPr>
          <a:xfrm>
            <a:off x="4454833" y="3170369"/>
            <a:ext cx="3672396" cy="24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87DFA41-E06C-467B-89FE-1E47CC05C982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1293643" y="3170369"/>
            <a:ext cx="3161191" cy="248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FF3724C-C9FA-4FD5-905D-D71E26884829}"/>
              </a:ext>
            </a:extLst>
          </p:cNvPr>
          <p:cNvSpPr/>
          <p:nvPr/>
        </p:nvSpPr>
        <p:spPr>
          <a:xfrm>
            <a:off x="2722948" y="4240478"/>
            <a:ext cx="1504754" cy="3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二级供应商</a:t>
            </a:r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AA3D33F-40A6-4075-8D73-360CD29B42C1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6218623" y="3578257"/>
            <a:ext cx="1553499" cy="840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7C63EBF-7F60-4849-810A-CC1C746E4D1C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 flipV="1">
            <a:off x="1875869" y="3578257"/>
            <a:ext cx="847079" cy="840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9316299-E3DF-4457-860A-CCB6FD66FC14}"/>
              </a:ext>
            </a:extLst>
          </p:cNvPr>
          <p:cNvSpPr txBox="1"/>
          <p:nvPr/>
        </p:nvSpPr>
        <p:spPr>
          <a:xfrm>
            <a:off x="2095697" y="35693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无资金需求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229A5-FBD3-437A-91EC-FF2FA7C076ED}"/>
              </a:ext>
            </a:extLst>
          </p:cNvPr>
          <p:cNvSpPr txBox="1"/>
          <p:nvPr/>
        </p:nvSpPr>
        <p:spPr>
          <a:xfrm>
            <a:off x="6009276" y="3552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有资金需求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817D3A-0B8E-460A-A4A5-59EF5CC55000}"/>
              </a:ext>
            </a:extLst>
          </p:cNvPr>
          <p:cNvSpPr/>
          <p:nvPr/>
        </p:nvSpPr>
        <p:spPr>
          <a:xfrm>
            <a:off x="7523547" y="4107580"/>
            <a:ext cx="12073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金融机构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49F914-A3E8-48F1-A0AA-2E24B4851645}"/>
              </a:ext>
            </a:extLst>
          </p:cNvPr>
          <p:cNvSpPr/>
          <p:nvPr/>
        </p:nvSpPr>
        <p:spPr>
          <a:xfrm>
            <a:off x="4713869" y="4240478"/>
            <a:ext cx="1504754" cy="355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二级供应商</a:t>
            </a:r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490AFA-55C2-4CF5-A02F-A4EFBC47D86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3475325" y="3716654"/>
            <a:ext cx="883437" cy="52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BCB414-EE1F-4380-9067-B8250AAE1CF0}"/>
              </a:ext>
            </a:extLst>
          </p:cNvPr>
          <p:cNvCxnSpPr>
            <a:stCxn id="5" idx="2"/>
            <a:endCxn id="18" idx="0"/>
          </p:cNvCxnSpPr>
          <p:nvPr/>
        </p:nvCxnSpPr>
        <p:spPr>
          <a:xfrm>
            <a:off x="4358762" y="3716654"/>
            <a:ext cx="1107484" cy="52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51929D9-8E0B-4403-A3DF-EEB89F6E98F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475325" y="4596118"/>
            <a:ext cx="0" cy="8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FDB1FA-4D7D-4609-AF89-D4C5648909B9}"/>
              </a:ext>
            </a:extLst>
          </p:cNvPr>
          <p:cNvCxnSpPr>
            <a:stCxn id="18" idx="2"/>
          </p:cNvCxnSpPr>
          <p:nvPr/>
        </p:nvCxnSpPr>
        <p:spPr>
          <a:xfrm>
            <a:off x="5466246" y="4596118"/>
            <a:ext cx="0" cy="8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25560FD-3BB6-4A25-AC6A-FBA71E2DA196}"/>
              </a:ext>
            </a:extLst>
          </p:cNvPr>
          <p:cNvSpPr txBox="1"/>
          <p:nvPr/>
        </p:nvSpPr>
        <p:spPr>
          <a:xfrm>
            <a:off x="1875869" y="27885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无资金需求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29BD721-D085-40E4-AE4A-F0BB455CFC37}"/>
              </a:ext>
            </a:extLst>
          </p:cNvPr>
          <p:cNvSpPr txBox="1"/>
          <p:nvPr/>
        </p:nvSpPr>
        <p:spPr>
          <a:xfrm>
            <a:off x="5993746" y="28259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有资金需求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A27B6D9-51AB-4B75-9DB4-F03AA9642C41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8127229" y="3738055"/>
            <a:ext cx="0" cy="36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25240D2-068A-4265-97A7-A070C00B1762}"/>
              </a:ext>
            </a:extLst>
          </p:cNvPr>
          <p:cNvCxnSpPr>
            <a:cxnSpLocks/>
          </p:cNvCxnSpPr>
          <p:nvPr/>
        </p:nvCxnSpPr>
        <p:spPr>
          <a:xfrm>
            <a:off x="4645333" y="2931158"/>
            <a:ext cx="0" cy="25528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46572" y="-581829"/>
            <a:ext cx="2231374" cy="2124880"/>
            <a:chOff x="1787875" y="1985007"/>
            <a:chExt cx="3365151" cy="3204542"/>
          </a:xfrm>
        </p:grpSpPr>
        <p:pic>
          <p:nvPicPr>
            <p:cNvPr id="5" name="图片 4" descr="图片包含 建筑物, 圆屋顶&#10;&#10;已生成极高可信度的说明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87875" y="1985007"/>
              <a:ext cx="3365151" cy="3204542"/>
            </a:xfrm>
            <a:prstGeom prst="rect">
              <a:avLst/>
            </a:prstGeom>
          </p:spPr>
        </p:pic>
        <p:sp>
          <p:nvSpPr>
            <p:cNvPr id="4" name="PA_矩形 65"/>
            <p:cNvSpPr/>
            <p:nvPr>
              <p:custDataLst>
                <p:tags r:id="rId13"/>
              </p:custDataLst>
            </p:nvPr>
          </p:nvSpPr>
          <p:spPr>
            <a:xfrm>
              <a:off x="1958129" y="2419864"/>
              <a:ext cx="3024642" cy="2334828"/>
            </a:xfrm>
            <a:prstGeom prst="rect">
              <a:avLst/>
            </a:prstGeom>
            <a:blipFill dpi="0" rotWithShape="1">
              <a:blip r:embed="rId16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364615" y="364490"/>
            <a:ext cx="2892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供应链金融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区块链热门业务场景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873885" y="1409700"/>
            <a:ext cx="8444230" cy="3516630"/>
            <a:chOff x="2950" y="2864"/>
            <a:chExt cx="13298" cy="5538"/>
          </a:xfrm>
        </p:grpSpPr>
        <p:grpSp>
          <p:nvGrpSpPr>
            <p:cNvPr id="14" name="组合 13"/>
            <p:cNvGrpSpPr/>
            <p:nvPr>
              <p:custDataLst>
                <p:tags r:id="rId1"/>
              </p:custDataLst>
            </p:nvPr>
          </p:nvGrpSpPr>
          <p:grpSpPr>
            <a:xfrm>
              <a:off x="2950" y="2864"/>
              <a:ext cx="3876" cy="1908"/>
              <a:chOff x="651790" y="2232043"/>
              <a:chExt cx="2100379" cy="1034308"/>
            </a:xfrm>
            <a:solidFill>
              <a:schemeClr val="bg1">
                <a:lumMod val="85000"/>
              </a:schemeClr>
            </a:solidFill>
          </p:grpSpPr>
          <p:sp>
            <p:nvSpPr>
              <p:cNvPr id="15" name="矩形 1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51790" y="2232043"/>
                <a:ext cx="2100379" cy="800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charset="0"/>
                    <a:ea typeface="宋体" panose="02010600030101010101" pitchFamily="2" charset="-122"/>
                    <a:cs typeface="+mn-ea"/>
                    <a:sym typeface="Arial" panose="020B0604020202020204" pitchFamily="34" charset="0"/>
                  </a:rPr>
                  <a:t>银行</a:t>
                </a:r>
              </a:p>
            </p:txBody>
          </p:sp>
          <p:sp>
            <p:nvSpPr>
              <p:cNvPr id="17" name="椭圆 16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663618" y="3220632"/>
                <a:ext cx="2076723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>
              <p:custDataLst>
                <p:tags r:id="rId2"/>
              </p:custDataLst>
            </p:nvPr>
          </p:nvGrpSpPr>
          <p:grpSpPr>
            <a:xfrm>
              <a:off x="9234" y="2864"/>
              <a:ext cx="3873" cy="1908"/>
              <a:chOff x="4965362" y="2232043"/>
              <a:chExt cx="2098800" cy="1034309"/>
            </a:xfrm>
            <a:solidFill>
              <a:schemeClr val="bg1">
                <a:lumMod val="85000"/>
              </a:schemeClr>
            </a:solidFill>
          </p:grpSpPr>
          <p:sp>
            <p:nvSpPr>
              <p:cNvPr id="19" name="矩形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4965362" y="2232043"/>
                <a:ext cx="2098800" cy="800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charset="0"/>
                    <a:ea typeface="宋体" panose="02010600030101010101" pitchFamily="2" charset="-122"/>
                    <a:cs typeface="+mn-ea"/>
                    <a:sym typeface="Arial" panose="020B0604020202020204" pitchFamily="34" charset="0"/>
                  </a:rPr>
                  <a:t>互联网金融</a:t>
                </a:r>
              </a:p>
            </p:txBody>
          </p:sp>
          <p:sp>
            <p:nvSpPr>
              <p:cNvPr id="21" name="椭圆 20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4976162" y="3220633"/>
                <a:ext cx="2077200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3"/>
              </p:custDataLst>
            </p:nvPr>
          </p:nvGrpSpPr>
          <p:grpSpPr>
            <a:xfrm>
              <a:off x="6093" y="6494"/>
              <a:ext cx="3873" cy="1908"/>
              <a:chOff x="2475472" y="4059927"/>
              <a:chExt cx="2098800" cy="1034309"/>
            </a:xfrm>
            <a:solidFill>
              <a:schemeClr val="bg1">
                <a:lumMod val="85000"/>
              </a:schemeClr>
            </a:solidFill>
          </p:grpSpPr>
          <p:sp>
            <p:nvSpPr>
              <p:cNvPr id="27" name="矩形 26"/>
              <p:cNvSpPr/>
              <p:nvPr>
                <p:custDataLst>
                  <p:tags r:id="rId7"/>
                </p:custDataLst>
              </p:nvPr>
            </p:nvSpPr>
            <p:spPr>
              <a:xfrm>
                <a:off x="2475472" y="4059927"/>
                <a:ext cx="2098800" cy="800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charset="0"/>
                    <a:ea typeface="宋体" panose="02010600030101010101" pitchFamily="2" charset="-122"/>
                    <a:cs typeface="+mn-ea"/>
                    <a:sym typeface="Arial" panose="020B0604020202020204" pitchFamily="34" charset="0"/>
                  </a:rPr>
                  <a:t>保险</a:t>
                </a:r>
              </a:p>
            </p:txBody>
          </p:sp>
          <p:sp>
            <p:nvSpPr>
              <p:cNvPr id="29" name="椭圆 28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2486272" y="5048517"/>
                <a:ext cx="2077200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>
              <p:custDataLst>
                <p:tags r:id="rId4"/>
              </p:custDataLst>
            </p:nvPr>
          </p:nvGrpSpPr>
          <p:grpSpPr>
            <a:xfrm>
              <a:off x="12376" y="6494"/>
              <a:ext cx="3873" cy="1908"/>
              <a:chOff x="6916082" y="4059927"/>
              <a:chExt cx="2098800" cy="1034309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矩形 30"/>
              <p:cNvSpPr/>
              <p:nvPr>
                <p:custDataLst>
                  <p:tags r:id="rId5"/>
                </p:custDataLst>
              </p:nvPr>
            </p:nvSpPr>
            <p:spPr>
              <a:xfrm>
                <a:off x="6916082" y="4059927"/>
                <a:ext cx="2098800" cy="8001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r>
                  <a:rPr lang="zh-CN" altLang="en-US" sz="20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 Light" panose="020F0302020204030204" charset="0"/>
                    <a:ea typeface="宋体" panose="02010600030101010101" pitchFamily="2" charset="-122"/>
                    <a:cs typeface="+mn-ea"/>
                    <a:sym typeface="Arial" panose="020B0604020202020204" pitchFamily="34" charset="0"/>
                  </a:rPr>
                  <a:t>金融大数据</a:t>
                </a:r>
              </a:p>
            </p:txBody>
          </p:sp>
          <p:sp>
            <p:nvSpPr>
              <p:cNvPr id="33" name="椭圆 32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6926882" y="5048517"/>
                <a:ext cx="2077200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rgbClr val="74707E">
                  <a:shade val="50000"/>
                </a:srgbClr>
              </a:lnRef>
              <a:fillRef idx="1">
                <a:srgbClr val="74707E"/>
              </a:fillRef>
              <a:effectRef idx="0">
                <a:srgbClr val="74707E"/>
              </a:effectRef>
              <a:fontRef idx="minor">
                <a:srgbClr val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25000" lnSpcReduction="20000"/>
              </a:bodyPr>
              <a:lstStyle/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5" name="文本框 34"/>
          <p:cNvSpPr txBox="1"/>
          <p:nvPr/>
        </p:nvSpPr>
        <p:spPr>
          <a:xfrm>
            <a:off x="1223010" y="2698115"/>
            <a:ext cx="3865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将资产数字化后在区块链上保存，提供点对点自由交易服务。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增强资产的流动性，交易即结算加快资产流动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通过区块链实现同业业务的统一账簿，对各账户头寸进行实时监控，降低流动性风险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帮助大、中、小银行解除现有IT技术束缚， 释放源源不断的金融创新能力</a:t>
            </a:r>
          </a:p>
        </p:txBody>
      </p:sp>
      <p:pic>
        <p:nvPicPr>
          <p:cNvPr id="37" name="图片 36" descr="3504121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10" y="1421130"/>
            <a:ext cx="914400" cy="914400"/>
          </a:xfrm>
          <a:prstGeom prst="rect">
            <a:avLst/>
          </a:prstGeom>
        </p:spPr>
      </p:pic>
      <p:pic>
        <p:nvPicPr>
          <p:cNvPr id="39" name="图片 38" descr="3639273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55515" y="1421130"/>
            <a:ext cx="914400" cy="914400"/>
          </a:xfrm>
          <a:prstGeom prst="rect">
            <a:avLst/>
          </a:prstGeom>
        </p:spPr>
      </p:pic>
      <p:pic>
        <p:nvPicPr>
          <p:cNvPr id="40" name="图片 39" descr="3504268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835275" y="3816985"/>
            <a:ext cx="914400" cy="914400"/>
          </a:xfrm>
          <a:prstGeom prst="rect">
            <a:avLst/>
          </a:prstGeom>
        </p:spPr>
      </p:pic>
      <p:pic>
        <p:nvPicPr>
          <p:cNvPr id="41" name="图片 40" descr="3477236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7020" y="3714750"/>
            <a:ext cx="914400" cy="9144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161280" y="2680970"/>
            <a:ext cx="38652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搭建成熟稳定的安全体系 适用于发展中的互联网金融公司，可保障网络安全、主机安全、移动安全，并结合安全大数据分析技术对未知威胁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金融客户就近接入，实时响应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  <a:sym typeface="+mn-ea"/>
              </a:rPr>
              <a:t>给互金用户一支安全运营团队，保证互联网金融用户更安全、可靠的开展业务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5048250" y="2680970"/>
            <a:ext cx="0" cy="8928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00755" y="5126990"/>
            <a:ext cx="34239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提供保险行业电子单证上链的一体化解决方案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节省</a:t>
            </a:r>
            <a:r>
              <a:rPr lang="en-US" altLang="zh-CN" sz="1000">
                <a:solidFill>
                  <a:schemeClr val="bg1"/>
                </a:solidFill>
              </a:rPr>
              <a:t>IT</a:t>
            </a:r>
            <a:r>
              <a:rPr lang="zh-CN" altLang="en-US" sz="1000">
                <a:solidFill>
                  <a:schemeClr val="bg1"/>
                </a:solidFill>
              </a:rPr>
              <a:t>投入，快速开业，并通过互联网方式开展业务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保护客户数据隐私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026910" y="5126990"/>
            <a:ext cx="3865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大数据数据仓库解决方案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金融风险控制方案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数据统一汇集、分析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>
                <a:solidFill>
                  <a:schemeClr val="bg1"/>
                </a:solidFill>
              </a:rPr>
              <a:t>数据交换、数据挖矿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7026910" y="5038725"/>
            <a:ext cx="0" cy="8928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746572" y="-581829"/>
            <a:ext cx="2231374" cy="2124880"/>
            <a:chOff x="1787875" y="1985007"/>
            <a:chExt cx="3365151" cy="3204542"/>
          </a:xfrm>
        </p:grpSpPr>
        <p:pic>
          <p:nvPicPr>
            <p:cNvPr id="5" name="图片 4" descr="图片包含 建筑物, 圆屋顶&#10;&#10;已生成极高可信度的说明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787875" y="1985007"/>
              <a:ext cx="3365151" cy="3204542"/>
            </a:xfrm>
            <a:prstGeom prst="rect">
              <a:avLst/>
            </a:prstGeom>
          </p:spPr>
        </p:pic>
        <p:sp>
          <p:nvSpPr>
            <p:cNvPr id="4" name="PA_矩形 65"/>
            <p:cNvSpPr/>
            <p:nvPr>
              <p:custDataLst>
                <p:tags r:id="rId13"/>
              </p:custDataLst>
            </p:nvPr>
          </p:nvSpPr>
          <p:spPr>
            <a:xfrm>
              <a:off x="1958129" y="2419864"/>
              <a:ext cx="3024642" cy="2334828"/>
            </a:xfrm>
            <a:prstGeom prst="rect">
              <a:avLst/>
            </a:prstGeom>
            <a:blipFill dpi="0" rotWithShape="1">
              <a:blip r:embed="rId17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64615" y="364490"/>
            <a:ext cx="3631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供应链金融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应用价值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69643" y="1786849"/>
            <a:ext cx="8943558" cy="3708358"/>
            <a:chOff x="3609" y="3618"/>
            <a:chExt cx="12030" cy="4947"/>
          </a:xfrm>
        </p:grpSpPr>
        <p:sp>
          <p:nvSpPr>
            <p:cNvPr id="7" name="L 形 6"/>
            <p:cNvSpPr/>
            <p:nvPr>
              <p:custDataLst>
                <p:tags r:id="rId1"/>
              </p:custDataLst>
            </p:nvPr>
          </p:nvSpPr>
          <p:spPr>
            <a:xfrm flipV="1">
              <a:off x="4429" y="3618"/>
              <a:ext cx="2097" cy="1585"/>
            </a:xfrm>
            <a:prstGeom prst="corner">
              <a:avLst>
                <a:gd name="adj1" fmla="val 11538"/>
                <a:gd name="adj2" fmla="val 120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2"/>
              </p:custDataLst>
            </p:nvPr>
          </p:nvSpPr>
          <p:spPr>
            <a:xfrm>
              <a:off x="4687" y="3869"/>
              <a:ext cx="1838" cy="13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高等级</a:t>
              </a:r>
            </a:p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安全防护</a:t>
              </a:r>
            </a:p>
          </p:txBody>
        </p:sp>
        <p:sp>
          <p:nvSpPr>
            <p:cNvPr id="9" name="椭圆 8"/>
            <p:cNvSpPr/>
            <p:nvPr>
              <p:custDataLst>
                <p:tags r:id="rId3"/>
              </p:custDataLst>
            </p:nvPr>
          </p:nvSpPr>
          <p:spPr>
            <a:xfrm>
              <a:off x="5049" y="5721"/>
              <a:ext cx="875" cy="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3609" y="6956"/>
              <a:ext cx="3777" cy="160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sym typeface="Arial" panose="020B0604020202020204" pitchFamily="34" charset="0"/>
                </a:rPr>
                <a:t>为金融客户提供高等级安全防护，先知众测帮助全业务漏洞体检，百G DDoS防御中心随时启用，5分钟生效，增加100倍黑客渗透的难度，大数据安全分析平台帮助客户建立安全监控和防御体系。</a:t>
              </a:r>
            </a:p>
          </p:txBody>
        </p:sp>
        <p:sp>
          <p:nvSpPr>
            <p:cNvPr id="13" name="L 形 12"/>
            <p:cNvSpPr/>
            <p:nvPr>
              <p:custDataLst>
                <p:tags r:id="rId5"/>
              </p:custDataLst>
            </p:nvPr>
          </p:nvSpPr>
          <p:spPr>
            <a:xfrm flipV="1">
              <a:off x="8566" y="3618"/>
              <a:ext cx="2097" cy="1585"/>
            </a:xfrm>
            <a:prstGeom prst="corner">
              <a:avLst>
                <a:gd name="adj1" fmla="val 11538"/>
                <a:gd name="adj2" fmla="val 120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8824" y="3869"/>
              <a:ext cx="1839" cy="1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快速挖掘金融级数据价值</a:t>
              </a:r>
            </a:p>
          </p:txBody>
        </p:sp>
        <p:sp>
          <p:nvSpPr>
            <p:cNvPr id="15" name="椭圆 14"/>
            <p:cNvSpPr/>
            <p:nvPr>
              <p:custDataLst>
                <p:tags r:id="rId7"/>
              </p:custDataLst>
            </p:nvPr>
          </p:nvSpPr>
          <p:spPr>
            <a:xfrm>
              <a:off x="9177" y="5721"/>
              <a:ext cx="875" cy="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7" name="L 形 16"/>
            <p:cNvSpPr/>
            <p:nvPr>
              <p:custDataLst>
                <p:tags r:id="rId8"/>
              </p:custDataLst>
            </p:nvPr>
          </p:nvSpPr>
          <p:spPr>
            <a:xfrm flipV="1">
              <a:off x="12703" y="3618"/>
              <a:ext cx="2097" cy="1585"/>
            </a:xfrm>
            <a:prstGeom prst="corner">
              <a:avLst>
                <a:gd name="adj1" fmla="val 11538"/>
                <a:gd name="adj2" fmla="val 120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9"/>
              </p:custDataLst>
            </p:nvPr>
          </p:nvSpPr>
          <p:spPr>
            <a:xfrm>
              <a:off x="12962" y="3869"/>
              <a:ext cx="1839" cy="1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+mn-ea"/>
                  <a:sym typeface="Arial" panose="020B0604020202020204" pitchFamily="34" charset="0"/>
                </a:rPr>
                <a:t>助力金融业务创新</a:t>
              </a:r>
            </a:p>
          </p:txBody>
        </p:sp>
        <p:sp>
          <p:nvSpPr>
            <p:cNvPr id="19" name="椭圆 18"/>
            <p:cNvSpPr/>
            <p:nvPr>
              <p:custDataLst>
                <p:tags r:id="rId10"/>
              </p:custDataLst>
            </p:nvPr>
          </p:nvSpPr>
          <p:spPr>
            <a:xfrm>
              <a:off x="13314" y="5721"/>
              <a:ext cx="875" cy="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rgbClr val="0F6FC6">
                <a:shade val="50000"/>
              </a:srgbClr>
            </a:lnRef>
            <a:fillRef idx="1">
              <a:srgbClr val="0F6FC6"/>
            </a:fillRef>
            <a:effectRef idx="0">
              <a:srgbClr val="0F6FC6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1"/>
              </p:custDataLst>
            </p:nvPr>
          </p:nvSpPr>
          <p:spPr>
            <a:xfrm>
              <a:off x="7727" y="6956"/>
              <a:ext cx="3777" cy="14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sym typeface="Arial" panose="020B0604020202020204" pitchFamily="34" charset="0"/>
                </a:rPr>
                <a:t>大数据解决方案帮助金融数据压力变为数据优势，海量金融数据分析改变金融运营模式。</a:t>
              </a:r>
            </a:p>
          </p:txBody>
        </p:sp>
        <p:sp>
          <p:nvSpPr>
            <p:cNvPr id="31" name="文本框 30"/>
            <p:cNvSpPr txBox="1"/>
            <p:nvPr>
              <p:custDataLst>
                <p:tags r:id="rId12"/>
              </p:custDataLst>
            </p:nvPr>
          </p:nvSpPr>
          <p:spPr>
            <a:xfrm>
              <a:off x="11862" y="6956"/>
              <a:ext cx="3777" cy="146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sym typeface="Arial" panose="020B0604020202020204" pitchFamily="34" charset="0"/>
                </a:rPr>
                <a:t>通过区块链，快速轻巧对接其他业务点，同金融行业企业等互联网渠道接入，促进金融业务稳健创新。</a:t>
              </a:r>
            </a:p>
          </p:txBody>
        </p:sp>
      </p:grpSp>
      <p:pic>
        <p:nvPicPr>
          <p:cNvPr id="24" name="图片 23" descr="3504209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630805" y="3364230"/>
            <a:ext cx="655320" cy="655320"/>
          </a:xfrm>
          <a:prstGeom prst="rect">
            <a:avLst/>
          </a:prstGeom>
        </p:spPr>
      </p:pic>
      <p:pic>
        <p:nvPicPr>
          <p:cNvPr id="25" name="图片 24" descr="3471229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69610" y="3426460"/>
            <a:ext cx="531495" cy="531495"/>
          </a:xfrm>
          <a:prstGeom prst="rect">
            <a:avLst/>
          </a:prstGeom>
        </p:spPr>
      </p:pic>
      <p:pic>
        <p:nvPicPr>
          <p:cNvPr id="26" name="图片 25" descr="4459869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844915" y="3424555"/>
            <a:ext cx="532130" cy="5321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0"/>
  <p:tag name="KSO_WM_UNIT_TYPE" val="l_h_d"/>
  <p:tag name="KSO_WM_UNIT_INDEX" val="1_3_1"/>
  <p:tag name="KSO_WM_UNIT_ID" val="diagram20174810_6*l_h_d*1_3_1"/>
  <p:tag name="KSO_WM_UNIT_LAYERLEVEL" val="1_1_1"/>
  <p:tag name="KSO_WM_UNIT_VALUE" val="464*490"/>
  <p:tag name="KSO_WM_UNIT_HIGHLIGHT" val="0"/>
  <p:tag name="KSO_WM_UNIT_COMPATIBLE" val="0"/>
  <p:tag name="KSO_WM_UNIT_CLEAR" val="0"/>
  <p:tag name="KSO_WM_DIAGRAM_GROUP_CODE" val="l1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76_3*i*15"/>
  <p:tag name="KSO_WM_TEMPLATE_CATEGORY" val="diagram"/>
  <p:tag name="KSO_WM_TEMPLATE_INDEX" val="160176"/>
  <p:tag name="KSO_WM_UNIT_INDEX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76_3*i*22"/>
  <p:tag name="KSO_WM_TEMPLATE_CATEGORY" val="diagram"/>
  <p:tag name="KSO_WM_TEMPLATE_INDEX" val="160176"/>
  <p:tag name="KSO_WM_UNIT_INDEX" val="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h_a"/>
  <p:tag name="KSO_WM_UNIT_INDEX" val="1_4_1"/>
  <p:tag name="KSO_WM_UNIT_ID" val="258*l_h_a*1_4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  <p:tag name="KSO_WM_UNIT_DIAGRAM_SCHEMECOLOR_ID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h_a"/>
  <p:tag name="KSO_WM_UNIT_INDEX" val="1_3_1"/>
  <p:tag name="KSO_WM_UNIT_ID" val="258*l_h_a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DIAGRAM_SCHEMECOLOR_ID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h_a"/>
  <p:tag name="KSO_WM_UNIT_INDEX" val="1_2_1"/>
  <p:tag name="KSO_WM_UNIT_ID" val="258*l_h_a*1_2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  <p:tag name="KSO_WM_UNIT_DIAGRAM_SCHEMECOLOR_ID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h_a"/>
  <p:tag name="KSO_WM_UNIT_INDEX" val="1_1_1"/>
  <p:tag name="KSO_WM_UNIT_ID" val="258*l_h_a*1_1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  <p:tag name="KSO_WM_UNIT_DIAGRAM_SCHEMECOLOR_ID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160176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0"/>
  <p:tag name="KSO_WM_UNIT_TYPE" val="l_h_i"/>
  <p:tag name="KSO_WM_UNIT_INDEX" val="1_1_1"/>
  <p:tag name="KSO_WM_UNIT_ID" val="diagram20174810_4*l_h_i*1_1_1"/>
  <p:tag name="KSO_WM_UNIT_LAYERLEVEL" val="1_1_1"/>
  <p:tag name="KSO_WM_DIAGRAM_GROUP_CODE" val="l1-1"/>
  <p:tag name="KSO_WM_UNIT_FILL_FORE_SCHEMECOLOR_INDEX" val="5"/>
  <p:tag name="KSO_WM_UNI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"/>
  <p:tag name="KSO_WM_UNIT_ID" val="diagram774_4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1_1"/>
  <p:tag name="KSO_WM_UNIT_ID" val="diagram774_4*l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2"/>
  <p:tag name="KSO_WM_UNIT_ID" val="diagram774_4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1_1_1"/>
  <p:tag name="KSO_WM_UNIT_ID" val="diagram774_4*l_h_h_f*1_1_1_1"/>
  <p:tag name="KSO_WM_UNIT_CLEAR" val="1"/>
  <p:tag name="KSO_WM_UNIT_LAYERLEVEL" val="1_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4"/>
  <p:tag name="KSO_WM_UNIT_ID" val="diagram774_4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2_1"/>
  <p:tag name="KSO_WM_UNIT_ID" val="diagram774_4*l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5"/>
  <p:tag name="KSO_WM_UNIT_ID" val="diagram774_4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7"/>
  <p:tag name="KSO_WM_UNIT_ID" val="diagram774_4*l_i*1_7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3_1"/>
  <p:tag name="KSO_WM_UNIT_ID" val="diagram774_4*l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0"/>
  <p:tag name="KSO_WM_UNIT_TYPE" val="l_h_i"/>
  <p:tag name="KSO_WM_UNIT_INDEX" val="1_1_2"/>
  <p:tag name="KSO_WM_UNIT_ID" val="diagram20174810_4*l_h_i*1_1_2"/>
  <p:tag name="KSO_WM_UNIT_LAYERLEVEL" val="1_1_1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8"/>
  <p:tag name="KSO_WM_UNIT_ID" val="diagram774_4*l_i*1_8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2_1_1"/>
  <p:tag name="KSO_WM_UNIT_ID" val="diagram774_4*l_h_h_f*1_2_1_1"/>
  <p:tag name="KSO_WM_UNIT_CLEAR" val="1"/>
  <p:tag name="KSO_WM_UNIT_LAYERLEVEL" val="1_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3_1_1"/>
  <p:tag name="KSO_WM_UNIT_ID" val="diagram774_4*l_h_h_f*1_3_1_1"/>
  <p:tag name="KSO_WM_UNIT_CLEAR" val="1"/>
  <p:tag name="KSO_WM_UNIT_LAYERLEVEL" val="1_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l1-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0"/>
  <p:tag name="KSO_WM_UNIT_TYPE" val="l_h_i"/>
  <p:tag name="KSO_WM_UNIT_INDEX" val="1_4_3"/>
  <p:tag name="KSO_WM_UNIT_ID" val="diagram20174810_4*l_h_i*1_4_3"/>
  <p:tag name="KSO_WM_UNIT_LAYERLEVEL" val="1_1_1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810"/>
  <p:tag name="KSO_WM_UNIT_TYPE" val="l_h_f"/>
  <p:tag name="KSO_WM_UNIT_INDEX" val="1_1_1"/>
  <p:tag name="KSO_WM_UNIT_ID" val="diagram20174810_4*l_h_f*1_1_1"/>
  <p:tag name="KSO_WM_UNIT_LAYERLEVEL" val="1_1_1"/>
  <p:tag name="KSO_WM_UNIT_VALUE" val="35"/>
  <p:tag name="KSO_WM_UNIT_HIGHLIGHT" val="0"/>
  <p:tag name="KSO_WM_UNIT_COMPATIBLE" val="0"/>
  <p:tag name="KSO_WM_UNIT_CLEAR" val="0"/>
  <p:tag name="KSO_WM_UNIT_PRESET_TEXT_INDEX" val="4"/>
  <p:tag name="KSO_WM_UNIT_PRESET_TEXT_LEN" val="57"/>
  <p:tag name="KSO_WM_DIAGRAM_GROUP_CODE" val="l1-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76_3*i*0"/>
  <p:tag name="KSO_WM_TEMPLATE_CATEGORY" val="diagram"/>
  <p:tag name="KSO_WM_TEMPLATE_INDEX" val="160176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176_3*i*7"/>
  <p:tag name="KSO_WM_TEMPLATE_CATEGORY" val="diagram"/>
  <p:tag name="KSO_WM_TEMPLATE_INDEX" val="160176"/>
  <p:tag name="KSO_WM_UNIT_INDEX" val="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907</Words>
  <Application>Microsoft Office PowerPoint</Application>
  <PresentationFormat>宽屏</PresentationFormat>
  <Paragraphs>78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仿宋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Administor</cp:lastModifiedBy>
  <cp:revision>148</cp:revision>
  <dcterms:created xsi:type="dcterms:W3CDTF">2017-03-28T06:08:00Z</dcterms:created>
  <dcterms:modified xsi:type="dcterms:W3CDTF">2019-03-26T07:09:33Z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