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582" r:id="rId3"/>
    <p:sldId id="583" r:id="rId4"/>
    <p:sldId id="586" r:id="rId5"/>
    <p:sldId id="584" r:id="rId6"/>
    <p:sldId id="587" r:id="rId7"/>
    <p:sldId id="588" r:id="rId8"/>
    <p:sldId id="589" r:id="rId9"/>
    <p:sldId id="590" r:id="rId10"/>
    <p:sldId id="59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07C96-20A1-4AB1-B4D8-D58D00E9C5D2}" type="datetimeFigureOut">
              <a:rPr lang="zh-CN" altLang="en-US" smtClean="0"/>
              <a:t>2019/5/10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A1C07-D096-4DDE-BB52-6B6AE78DAFFF}" type="slidenum">
              <a:rPr lang="zh-CN" altLang="en-US" smtClean="0"/>
              <a:t>‹#›</a:t>
            </a:fld>
            <a:endParaRPr lang="zh-CN" altLang="en-US"/>
          </a:p>
        </p:txBody>
      </p:sp>
    </p:spTree>
    <p:extLst>
      <p:ext uri="{BB962C8B-B14F-4D97-AF65-F5344CB8AC3E}">
        <p14:creationId xmlns:p14="http://schemas.microsoft.com/office/powerpoint/2010/main" val="94555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页脚占位符 3"/>
          <p:cNvSpPr>
            <a:spLocks noGrp="1"/>
          </p:cNvSpPr>
          <p:nvPr>
            <p:ph type="ftr" sz="quarter" idx="10"/>
          </p:nvPr>
        </p:nvSpPr>
        <p:spPr/>
        <p:txBody>
          <a:bodyPr/>
          <a:lstStyle/>
          <a:p>
            <a:endParaRPr lang="zh-CN" altLang="en-US">
              <a:latin typeface="Arial" panose="020B0604020202020204" pitchFamily="34" charset="0"/>
            </a:endParaRPr>
          </a:p>
        </p:txBody>
      </p:sp>
      <p:sp>
        <p:nvSpPr>
          <p:cNvPr id="5" name="灯片编号占位符 4"/>
          <p:cNvSpPr>
            <a:spLocks noGrp="1"/>
          </p:cNvSpPr>
          <p:nvPr>
            <p:ph type="sldNum" sz="quarter" idx="11"/>
          </p:nvPr>
        </p:nvSpPr>
        <p:spPr/>
        <p:txBody>
          <a:bodyPr/>
          <a:lstStyle/>
          <a:p>
            <a:fld id="{643E3D15-37DA-4B0B-BB5B-F9782FE4C100}" type="slidenum">
              <a:rPr lang="zh-CN" altLang="en-US" smtClean="0">
                <a:latin typeface="Arial" panose="020B0604020202020204" pitchFamily="34" charset="0"/>
              </a:rPr>
              <a:pPr/>
              <a:t>2</a:t>
            </a:fld>
            <a:endParaRPr lang="zh-CN" altLang="en-US">
              <a:latin typeface="Arial" panose="020B0604020202020204" pitchFamily="34" charset="0"/>
            </a:endParaRPr>
          </a:p>
        </p:txBody>
      </p:sp>
    </p:spTree>
    <p:extLst>
      <p:ext uri="{BB962C8B-B14F-4D97-AF65-F5344CB8AC3E}">
        <p14:creationId xmlns:p14="http://schemas.microsoft.com/office/powerpoint/2010/main" val="258193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01087-33B5-480F-9AC4-274A819573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9B670B-90B0-449A-BAAC-70D88BE96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D26CB40-872C-4169-8E1B-0766A9CEDA91}"/>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0F45919B-5107-4F35-B861-72C2E8B5E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BFA26E-F8BF-4C3D-AD9D-57C37999B29A}"/>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289602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DD920-47FD-43C7-8439-628CCE579E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DC7671-6CDE-4561-98B4-F18AA29E9D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F604A-567D-46D4-8612-5E4E5F7DAAB9}"/>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4ABE91E7-25B7-431B-8868-FB827E34CB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F214CB-2043-4E2A-9E0F-BC90228E907F}"/>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323166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C38E5B-4101-41AD-A60E-6D96710C6E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0C71CE-8972-42B2-804D-E71416186D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2FA134-2364-4873-A9C0-1FA6E1A8F8B2}"/>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FADC7825-027C-4843-9B0C-EB04641068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22F0B0-A823-4AB4-A75B-DA1E16FCB147}"/>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172758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BF6A1-4ACA-4E90-BE2F-1FC89598CF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C72259-7B86-4032-A74A-A3CD6539C3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32EBD7-9B9A-4884-BC64-E0F96B2EE0B6}"/>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C34B53B8-5DFA-42B9-99A9-29E02E646F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FBC954-84B3-42CA-ACDB-EB1ADC1E6CAD}"/>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399947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E373D-D71A-4392-9AC8-B3B9A59273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0034B0-6600-4DA3-97C3-009795516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A3EAEF-4905-4ABB-9FF7-8793666CE3C4}"/>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C17E7824-EDC0-45F7-9320-589BD0214B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A0E175-696A-432E-B663-D21F5C7AD20E}"/>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171334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F8FAA-0751-46A9-B223-9A83B3E432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C7514B-9945-4C03-BF3E-BF83C09B2D0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864F43-6782-4026-8789-B14911A399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E1A156-2E08-40FD-86EF-BB73829912C5}"/>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6" name="页脚占位符 5">
            <a:extLst>
              <a:ext uri="{FF2B5EF4-FFF2-40B4-BE49-F238E27FC236}">
                <a16:creationId xmlns:a16="http://schemas.microsoft.com/office/drawing/2014/main" id="{0F7411A1-7D60-4284-B32F-F9D7EF9A07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91B2B2-88AF-4C30-AF3E-B7284F1EB88A}"/>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175077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8C6C6-D988-4213-B7B0-B70C8E061B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9355EF-FE69-4328-A397-50EA0DCFF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864AE6-10F3-41EA-B609-6033532575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E5CC91-64F5-49B9-A957-1D691CF1C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2FA8E17-3F9E-4A45-81FE-E2E00467B13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CBFA2A-0A1B-420A-8EB7-85BB55695CBA}"/>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8" name="页脚占位符 7">
            <a:extLst>
              <a:ext uri="{FF2B5EF4-FFF2-40B4-BE49-F238E27FC236}">
                <a16:creationId xmlns:a16="http://schemas.microsoft.com/office/drawing/2014/main" id="{52F1CD20-F83D-4239-A0BC-14E44DB3E1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94DC938-4A8D-408F-A78B-17A3FDC369CF}"/>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411679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2842E-5410-44F5-A421-2DBF4E6543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28C1B8-AEFB-483E-AB13-782C06DD8712}"/>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4" name="页脚占位符 3">
            <a:extLst>
              <a:ext uri="{FF2B5EF4-FFF2-40B4-BE49-F238E27FC236}">
                <a16:creationId xmlns:a16="http://schemas.microsoft.com/office/drawing/2014/main" id="{35D1B75B-ACCC-44AB-AE6E-8DC7EFA1D3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ED6341-4C47-4F32-8DCE-4F9142A594C2}"/>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224515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019156-C70F-4900-B7AC-5A1B14A45717}"/>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3" name="页脚占位符 2">
            <a:extLst>
              <a:ext uri="{FF2B5EF4-FFF2-40B4-BE49-F238E27FC236}">
                <a16:creationId xmlns:a16="http://schemas.microsoft.com/office/drawing/2014/main" id="{4879E40D-89FA-4D77-BA81-BC7B38F344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817AFEB-EB49-4F7E-9053-267F2D904094}"/>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174233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7C685-9D7F-4D3F-92F7-7189A0BEDD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3F4646-3E3C-4918-8053-4D506695C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51487D-A6CC-44B7-A7EA-E8882FF04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0B0BE7F-7D93-4B6A-88D8-483ECB16912B}"/>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6" name="页脚占位符 5">
            <a:extLst>
              <a:ext uri="{FF2B5EF4-FFF2-40B4-BE49-F238E27FC236}">
                <a16:creationId xmlns:a16="http://schemas.microsoft.com/office/drawing/2014/main" id="{5FCE36FC-2B15-43E8-AA5E-411F962E42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9A4DD5-54A2-437D-853E-4F90BB3633A8}"/>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100989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1599A-0B5C-42C0-89B6-06C229775F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33A735-594F-4C69-96D6-0BA444B79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89C098-4769-45B3-9A3A-E48AC7D4A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CC9CD4-264C-4490-B9CC-9416BCE5BEFF}"/>
              </a:ext>
            </a:extLst>
          </p:cNvPr>
          <p:cNvSpPr>
            <a:spLocks noGrp="1"/>
          </p:cNvSpPr>
          <p:nvPr>
            <p:ph type="dt" sz="half" idx="10"/>
          </p:nvPr>
        </p:nvSpPr>
        <p:spPr/>
        <p:txBody>
          <a:bodyPr/>
          <a:lstStyle/>
          <a:p>
            <a:fld id="{CA0DD3CC-FB44-4F04-A54D-A0F1417319D5}" type="datetimeFigureOut">
              <a:rPr lang="zh-CN" altLang="en-US" smtClean="0"/>
              <a:t>2019/5/10</a:t>
            </a:fld>
            <a:endParaRPr lang="zh-CN" altLang="en-US"/>
          </a:p>
        </p:txBody>
      </p:sp>
      <p:sp>
        <p:nvSpPr>
          <p:cNvPr id="6" name="页脚占位符 5">
            <a:extLst>
              <a:ext uri="{FF2B5EF4-FFF2-40B4-BE49-F238E27FC236}">
                <a16:creationId xmlns:a16="http://schemas.microsoft.com/office/drawing/2014/main" id="{70779CB7-E73A-45D6-B57B-DEB5FF003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5BA85B-0851-4A03-A62B-C93E10AF9412}"/>
              </a:ext>
            </a:extLst>
          </p:cNvPr>
          <p:cNvSpPr>
            <a:spLocks noGrp="1"/>
          </p:cNvSpPr>
          <p:nvPr>
            <p:ph type="sldNum" sz="quarter" idx="12"/>
          </p:nvPr>
        </p:nvSpPr>
        <p:spPr/>
        <p:txBody>
          <a:body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346853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DAE3E7-5DF7-4CD3-BD4F-BABF7E691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95D2FE-F25C-4058-8AA5-C2E90D7D1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C19B8F-05CC-48DD-A26E-294F99850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DD3CC-FB44-4F04-A54D-A0F1417319D5}" type="datetimeFigureOut">
              <a:rPr lang="zh-CN" altLang="en-US" smtClean="0"/>
              <a:t>2019/5/10</a:t>
            </a:fld>
            <a:endParaRPr lang="zh-CN" altLang="en-US"/>
          </a:p>
        </p:txBody>
      </p:sp>
      <p:sp>
        <p:nvSpPr>
          <p:cNvPr id="5" name="页脚占位符 4">
            <a:extLst>
              <a:ext uri="{FF2B5EF4-FFF2-40B4-BE49-F238E27FC236}">
                <a16:creationId xmlns:a16="http://schemas.microsoft.com/office/drawing/2014/main" id="{05C77C39-0A0B-470D-8463-7E2DE42A9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F5E9426-3BEC-473C-BE28-EBD0CD7041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C2E91-CE1B-4289-B55D-65E996562B9D}" type="slidenum">
              <a:rPr lang="zh-CN" altLang="en-US" smtClean="0"/>
              <a:t>‹#›</a:t>
            </a:fld>
            <a:endParaRPr lang="zh-CN" altLang="en-US"/>
          </a:p>
        </p:txBody>
      </p:sp>
    </p:spTree>
    <p:extLst>
      <p:ext uri="{BB962C8B-B14F-4D97-AF65-F5344CB8AC3E}">
        <p14:creationId xmlns:p14="http://schemas.microsoft.com/office/powerpoint/2010/main" val="333762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0E723-8EB2-44B1-88E2-739146E55EB2}"/>
              </a:ext>
            </a:extLst>
          </p:cNvPr>
          <p:cNvSpPr>
            <a:spLocks noGrp="1"/>
          </p:cNvSpPr>
          <p:nvPr>
            <p:ph type="ctrTitle"/>
          </p:nvPr>
        </p:nvSpPr>
        <p:spPr/>
        <p:txBody>
          <a:bodyPr/>
          <a:lstStyle/>
          <a:p>
            <a:r>
              <a:rPr lang="zh-CN" altLang="en-US"/>
              <a:t>供应链金融流程梳理</a:t>
            </a:r>
          </a:p>
        </p:txBody>
      </p:sp>
    </p:spTree>
    <p:extLst>
      <p:ext uri="{BB962C8B-B14F-4D97-AF65-F5344CB8AC3E}">
        <p14:creationId xmlns:p14="http://schemas.microsoft.com/office/powerpoint/2010/main" val="398607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721E19E-7B75-44E9-97D9-2344BE6DD797}"/>
              </a:ext>
            </a:extLst>
          </p:cNvPr>
          <p:cNvSpPr>
            <a:spLocks noChangeAspect="1"/>
          </p:cNvSpPr>
          <p:nvPr/>
        </p:nvSpPr>
        <p:spPr>
          <a:xfrm>
            <a:off x="185803" y="231671"/>
            <a:ext cx="1260629" cy="523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核心企业</a:t>
            </a:r>
          </a:p>
        </p:txBody>
      </p:sp>
      <p:sp>
        <p:nvSpPr>
          <p:cNvPr id="35" name="矩形 34">
            <a:extLst>
              <a:ext uri="{FF2B5EF4-FFF2-40B4-BE49-F238E27FC236}">
                <a16:creationId xmlns:a16="http://schemas.microsoft.com/office/drawing/2014/main" id="{0E8A70AC-3C46-40D0-BDCF-BE9D2B332A73}"/>
              </a:ext>
            </a:extLst>
          </p:cNvPr>
          <p:cNvSpPr>
            <a:spLocks noChangeAspect="1"/>
          </p:cNvSpPr>
          <p:nvPr/>
        </p:nvSpPr>
        <p:spPr>
          <a:xfrm>
            <a:off x="8408005" y="493562"/>
            <a:ext cx="1260629" cy="523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保险公司</a:t>
            </a:r>
          </a:p>
        </p:txBody>
      </p:sp>
      <p:sp>
        <p:nvSpPr>
          <p:cNvPr id="37" name="矩形 36">
            <a:extLst>
              <a:ext uri="{FF2B5EF4-FFF2-40B4-BE49-F238E27FC236}">
                <a16:creationId xmlns:a16="http://schemas.microsoft.com/office/drawing/2014/main" id="{C20D0CB5-CDA5-4595-A623-E3976FD6A003}"/>
              </a:ext>
            </a:extLst>
          </p:cNvPr>
          <p:cNvSpPr>
            <a:spLocks noChangeAspect="1"/>
          </p:cNvSpPr>
          <p:nvPr/>
        </p:nvSpPr>
        <p:spPr>
          <a:xfrm>
            <a:off x="3325538" y="4945713"/>
            <a:ext cx="4136993" cy="523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金融机构</a:t>
            </a:r>
          </a:p>
        </p:txBody>
      </p:sp>
      <p:sp>
        <p:nvSpPr>
          <p:cNvPr id="45" name="矩形 44">
            <a:extLst>
              <a:ext uri="{FF2B5EF4-FFF2-40B4-BE49-F238E27FC236}">
                <a16:creationId xmlns:a16="http://schemas.microsoft.com/office/drawing/2014/main" id="{02F8A65F-FB0D-4662-B8CD-4CC25066E537}"/>
              </a:ext>
            </a:extLst>
          </p:cNvPr>
          <p:cNvSpPr>
            <a:spLocks noChangeAspect="1"/>
          </p:cNvSpPr>
          <p:nvPr/>
        </p:nvSpPr>
        <p:spPr>
          <a:xfrm>
            <a:off x="4763721" y="2003505"/>
            <a:ext cx="1260629" cy="523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区块链</a:t>
            </a:r>
          </a:p>
        </p:txBody>
      </p:sp>
      <p:cxnSp>
        <p:nvCxnSpPr>
          <p:cNvPr id="15" name="直接箭头连接符 14">
            <a:extLst>
              <a:ext uri="{FF2B5EF4-FFF2-40B4-BE49-F238E27FC236}">
                <a16:creationId xmlns:a16="http://schemas.microsoft.com/office/drawing/2014/main" id="{A338654F-9E87-48CA-B3E4-9CAD4449BAF6}"/>
              </a:ext>
            </a:extLst>
          </p:cNvPr>
          <p:cNvCxnSpPr>
            <a:cxnSpLocks noChangeAspect="1"/>
            <a:stCxn id="12" idx="3"/>
            <a:endCxn id="45" idx="1"/>
          </p:cNvCxnSpPr>
          <p:nvPr/>
        </p:nvCxnSpPr>
        <p:spPr>
          <a:xfrm>
            <a:off x="1446432" y="493563"/>
            <a:ext cx="3317289" cy="1771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76762278-C516-4A78-BC57-B6A501D39F65}"/>
              </a:ext>
            </a:extLst>
          </p:cNvPr>
          <p:cNvSpPr txBox="1">
            <a:spLocks noChangeAspect="1"/>
          </p:cNvSpPr>
          <p:nvPr/>
        </p:nvSpPr>
        <p:spPr>
          <a:xfrm rot="1686131">
            <a:off x="1658034" y="731742"/>
            <a:ext cx="2215671" cy="369332"/>
          </a:xfrm>
          <a:prstGeom prst="rect">
            <a:avLst/>
          </a:prstGeom>
          <a:noFill/>
        </p:spPr>
        <p:txBody>
          <a:bodyPr wrap="none" rtlCol="0">
            <a:spAutoFit/>
          </a:bodyPr>
          <a:lstStyle/>
          <a:p>
            <a:r>
              <a:rPr lang="en-US" altLang="zh-CN"/>
              <a:t>1 </a:t>
            </a:r>
            <a:r>
              <a:rPr lang="zh-CN" altLang="en-US"/>
              <a:t>提交合同关键信息</a:t>
            </a:r>
          </a:p>
        </p:txBody>
      </p:sp>
      <p:cxnSp>
        <p:nvCxnSpPr>
          <p:cNvPr id="21" name="直接箭头连接符 20">
            <a:extLst>
              <a:ext uri="{FF2B5EF4-FFF2-40B4-BE49-F238E27FC236}">
                <a16:creationId xmlns:a16="http://schemas.microsoft.com/office/drawing/2014/main" id="{EDA9A415-7A2D-459A-B3EE-396F4499B4A5}"/>
              </a:ext>
            </a:extLst>
          </p:cNvPr>
          <p:cNvCxnSpPr>
            <a:cxnSpLocks noChangeAspect="1"/>
            <a:stCxn id="45" idx="3"/>
            <a:endCxn id="35" idx="1"/>
          </p:cNvCxnSpPr>
          <p:nvPr/>
        </p:nvCxnSpPr>
        <p:spPr>
          <a:xfrm flipV="1">
            <a:off x="6024350" y="755454"/>
            <a:ext cx="2383655" cy="150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E5635C9-B11D-45FA-9D10-0CF33B1505C8}"/>
              </a:ext>
            </a:extLst>
          </p:cNvPr>
          <p:cNvSpPr txBox="1">
            <a:spLocks noChangeAspect="1"/>
          </p:cNvSpPr>
          <p:nvPr/>
        </p:nvSpPr>
        <p:spPr>
          <a:xfrm rot="19678396">
            <a:off x="5845484" y="1063869"/>
            <a:ext cx="2677336" cy="369332"/>
          </a:xfrm>
          <a:prstGeom prst="rect">
            <a:avLst/>
          </a:prstGeom>
          <a:noFill/>
        </p:spPr>
        <p:txBody>
          <a:bodyPr wrap="none" rtlCol="0">
            <a:spAutoFit/>
          </a:bodyPr>
          <a:lstStyle/>
          <a:p>
            <a:r>
              <a:rPr lang="en-US" altLang="zh-CN"/>
              <a:t>2 </a:t>
            </a:r>
            <a:r>
              <a:rPr lang="zh-CN" altLang="en-US"/>
              <a:t>对提交的合同进行审核</a:t>
            </a:r>
          </a:p>
        </p:txBody>
      </p:sp>
      <p:cxnSp>
        <p:nvCxnSpPr>
          <p:cNvPr id="25" name="直接箭头连接符 24">
            <a:extLst>
              <a:ext uri="{FF2B5EF4-FFF2-40B4-BE49-F238E27FC236}">
                <a16:creationId xmlns:a16="http://schemas.microsoft.com/office/drawing/2014/main" id="{DBD5F327-F776-4535-8106-BBD675BD439F}"/>
              </a:ext>
            </a:extLst>
          </p:cNvPr>
          <p:cNvCxnSpPr>
            <a:cxnSpLocks noChangeAspect="1"/>
            <a:stCxn id="45" idx="2"/>
            <a:endCxn id="37" idx="0"/>
          </p:cNvCxnSpPr>
          <p:nvPr/>
        </p:nvCxnSpPr>
        <p:spPr>
          <a:xfrm flipH="1">
            <a:off x="5394035" y="2527288"/>
            <a:ext cx="1" cy="2418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7FF69DC-3034-4F4F-A8F3-E8273CF3AC5B}"/>
              </a:ext>
            </a:extLst>
          </p:cNvPr>
          <p:cNvSpPr txBox="1">
            <a:spLocks noChangeAspect="1"/>
          </p:cNvSpPr>
          <p:nvPr/>
        </p:nvSpPr>
        <p:spPr>
          <a:xfrm>
            <a:off x="5394034" y="2807962"/>
            <a:ext cx="695413" cy="1754326"/>
          </a:xfrm>
          <a:prstGeom prst="rect">
            <a:avLst/>
          </a:prstGeom>
          <a:noFill/>
        </p:spPr>
        <p:txBody>
          <a:bodyPr wrap="square" rtlCol="0">
            <a:spAutoFit/>
          </a:bodyPr>
          <a:lstStyle/>
          <a:p>
            <a:r>
              <a:rPr lang="en-US" altLang="zh-CN"/>
              <a:t>3 </a:t>
            </a:r>
            <a:r>
              <a:rPr lang="zh-CN" altLang="en-US"/>
              <a:t>获取合同信息，进行放款</a:t>
            </a:r>
          </a:p>
        </p:txBody>
      </p:sp>
      <p:cxnSp>
        <p:nvCxnSpPr>
          <p:cNvPr id="48" name="直接箭头连接符 47">
            <a:extLst>
              <a:ext uri="{FF2B5EF4-FFF2-40B4-BE49-F238E27FC236}">
                <a16:creationId xmlns:a16="http://schemas.microsoft.com/office/drawing/2014/main" id="{8EC0B046-DED1-41E2-9E2D-72EABA12EA6D}"/>
              </a:ext>
            </a:extLst>
          </p:cNvPr>
          <p:cNvCxnSpPr>
            <a:cxnSpLocks noChangeAspect="1"/>
          </p:cNvCxnSpPr>
          <p:nvPr/>
        </p:nvCxnSpPr>
        <p:spPr>
          <a:xfrm flipH="1" flipV="1">
            <a:off x="993672" y="770251"/>
            <a:ext cx="2331866" cy="419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0432B694-56ED-4608-A8A6-7D3B5F67A0F0}"/>
              </a:ext>
            </a:extLst>
          </p:cNvPr>
          <p:cNvSpPr txBox="1">
            <a:spLocks noChangeAspect="1"/>
          </p:cNvSpPr>
          <p:nvPr/>
        </p:nvSpPr>
        <p:spPr>
          <a:xfrm rot="3653708">
            <a:off x="937292" y="2269670"/>
            <a:ext cx="2446504" cy="369332"/>
          </a:xfrm>
          <a:prstGeom prst="rect">
            <a:avLst/>
          </a:prstGeom>
          <a:noFill/>
        </p:spPr>
        <p:txBody>
          <a:bodyPr wrap="none" rtlCol="0">
            <a:spAutoFit/>
          </a:bodyPr>
          <a:lstStyle/>
          <a:p>
            <a:r>
              <a:rPr lang="en-US" altLang="zh-CN"/>
              <a:t>4 </a:t>
            </a:r>
            <a:r>
              <a:rPr lang="zh-CN" altLang="en-US"/>
              <a:t>对核心企业进行放款</a:t>
            </a:r>
          </a:p>
        </p:txBody>
      </p:sp>
      <p:cxnSp>
        <p:nvCxnSpPr>
          <p:cNvPr id="60" name="直接箭头连接符 59">
            <a:extLst>
              <a:ext uri="{FF2B5EF4-FFF2-40B4-BE49-F238E27FC236}">
                <a16:creationId xmlns:a16="http://schemas.microsoft.com/office/drawing/2014/main" id="{81104A9E-D1AA-4A5D-A1FE-183EAE4FAD19}"/>
              </a:ext>
            </a:extLst>
          </p:cNvPr>
          <p:cNvCxnSpPr>
            <a:cxnSpLocks noChangeAspect="1"/>
          </p:cNvCxnSpPr>
          <p:nvPr/>
        </p:nvCxnSpPr>
        <p:spPr>
          <a:xfrm>
            <a:off x="693185" y="599210"/>
            <a:ext cx="2623351" cy="471404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D93F170C-488C-4433-AA51-7418F891958A}"/>
              </a:ext>
            </a:extLst>
          </p:cNvPr>
          <p:cNvSpPr txBox="1">
            <a:spLocks noChangeAspect="1"/>
          </p:cNvSpPr>
          <p:nvPr/>
        </p:nvSpPr>
        <p:spPr>
          <a:xfrm rot="3653708">
            <a:off x="175851" y="2645703"/>
            <a:ext cx="2908168" cy="369332"/>
          </a:xfrm>
          <a:prstGeom prst="rect">
            <a:avLst/>
          </a:prstGeom>
          <a:noFill/>
        </p:spPr>
        <p:txBody>
          <a:bodyPr wrap="none" rtlCol="0">
            <a:spAutoFit/>
          </a:bodyPr>
          <a:lstStyle/>
          <a:p>
            <a:r>
              <a:rPr lang="en-US" altLang="zh-CN"/>
              <a:t>5 </a:t>
            </a:r>
            <a:r>
              <a:rPr lang="zh-CN" altLang="en-US"/>
              <a:t>账期到期后进行还款操作</a:t>
            </a:r>
          </a:p>
        </p:txBody>
      </p:sp>
      <p:sp>
        <p:nvSpPr>
          <p:cNvPr id="63" name="文本框 62">
            <a:extLst>
              <a:ext uri="{FF2B5EF4-FFF2-40B4-BE49-F238E27FC236}">
                <a16:creationId xmlns:a16="http://schemas.microsoft.com/office/drawing/2014/main" id="{4AD5EA55-05AC-46DA-8024-5B9D2FC8D624}"/>
              </a:ext>
            </a:extLst>
          </p:cNvPr>
          <p:cNvSpPr txBox="1"/>
          <p:nvPr/>
        </p:nvSpPr>
        <p:spPr>
          <a:xfrm>
            <a:off x="7852688" y="1294635"/>
            <a:ext cx="4339312" cy="1200329"/>
          </a:xfrm>
          <a:prstGeom prst="rect">
            <a:avLst/>
          </a:prstGeom>
          <a:noFill/>
        </p:spPr>
        <p:txBody>
          <a:bodyPr wrap="square" rtlCol="0">
            <a:spAutoFit/>
          </a:bodyPr>
          <a:lstStyle/>
          <a:p>
            <a:r>
              <a:rPr lang="en-US" altLang="zh-CN"/>
              <a:t>1 </a:t>
            </a:r>
            <a:r>
              <a:rPr lang="zh-CN" altLang="en-US"/>
              <a:t>输入：合同信息的关键信息（</a:t>
            </a:r>
            <a:r>
              <a:rPr lang="en-US" altLang="zh-CN"/>
              <a:t>json</a:t>
            </a:r>
            <a:r>
              <a:rPr lang="zh-CN" altLang="en-US"/>
              <a:t>存储）和合同原件信息， 方    便人工进行核对；</a:t>
            </a:r>
            <a:endParaRPr lang="en-US" altLang="zh-CN"/>
          </a:p>
          <a:p>
            <a:r>
              <a:rPr lang="en-US" altLang="zh-CN"/>
              <a:t>   </a:t>
            </a:r>
            <a:r>
              <a:rPr lang="zh-CN" altLang="en-US"/>
              <a:t>输出：</a:t>
            </a:r>
            <a:r>
              <a:rPr lang="en-US" altLang="zh-CN"/>
              <a:t>json</a:t>
            </a:r>
            <a:r>
              <a:rPr lang="zh-CN" altLang="en-US"/>
              <a:t>信息是否上链和合同图片存储结果</a:t>
            </a:r>
          </a:p>
        </p:txBody>
      </p:sp>
      <p:sp>
        <p:nvSpPr>
          <p:cNvPr id="64" name="文本框 63">
            <a:extLst>
              <a:ext uri="{FF2B5EF4-FFF2-40B4-BE49-F238E27FC236}">
                <a16:creationId xmlns:a16="http://schemas.microsoft.com/office/drawing/2014/main" id="{D1E53298-9C9A-4E2E-A143-C5B7FB6BCE51}"/>
              </a:ext>
            </a:extLst>
          </p:cNvPr>
          <p:cNvSpPr txBox="1"/>
          <p:nvPr/>
        </p:nvSpPr>
        <p:spPr>
          <a:xfrm>
            <a:off x="7852688" y="2550221"/>
            <a:ext cx="4339312" cy="646331"/>
          </a:xfrm>
          <a:prstGeom prst="rect">
            <a:avLst/>
          </a:prstGeom>
          <a:noFill/>
        </p:spPr>
        <p:txBody>
          <a:bodyPr wrap="square" rtlCol="0">
            <a:spAutoFit/>
          </a:bodyPr>
          <a:lstStyle/>
          <a:p>
            <a:r>
              <a:rPr lang="en-US" altLang="zh-CN"/>
              <a:t>2 </a:t>
            </a:r>
            <a:r>
              <a:rPr lang="zh-CN" altLang="en-US"/>
              <a:t>输入：从链上查到的合同的信息与图片；</a:t>
            </a:r>
            <a:endParaRPr lang="en-US" altLang="zh-CN"/>
          </a:p>
          <a:p>
            <a:r>
              <a:rPr lang="en-US" altLang="zh-CN"/>
              <a:t>   </a:t>
            </a:r>
            <a:r>
              <a:rPr lang="zh-CN" altLang="en-US"/>
              <a:t>输出：这笔合同审核结果</a:t>
            </a:r>
          </a:p>
        </p:txBody>
      </p:sp>
      <p:sp>
        <p:nvSpPr>
          <p:cNvPr id="65" name="文本框 64">
            <a:extLst>
              <a:ext uri="{FF2B5EF4-FFF2-40B4-BE49-F238E27FC236}">
                <a16:creationId xmlns:a16="http://schemas.microsoft.com/office/drawing/2014/main" id="{1A7ED5FF-EF5F-4E7E-8A95-6E5FF5F33DBE}"/>
              </a:ext>
            </a:extLst>
          </p:cNvPr>
          <p:cNvSpPr txBox="1"/>
          <p:nvPr/>
        </p:nvSpPr>
        <p:spPr>
          <a:xfrm>
            <a:off x="60164" y="5838721"/>
            <a:ext cx="4876800" cy="923330"/>
          </a:xfrm>
          <a:prstGeom prst="rect">
            <a:avLst/>
          </a:prstGeom>
          <a:noFill/>
        </p:spPr>
        <p:txBody>
          <a:bodyPr wrap="square" rtlCol="0">
            <a:spAutoFit/>
          </a:bodyPr>
          <a:lstStyle/>
          <a:p>
            <a:r>
              <a:rPr lang="zh-CN" altLang="en-US"/>
              <a:t>关于合同拥有者和当前状态（包括审核）可以通过两套</a:t>
            </a:r>
            <a:r>
              <a:rPr lang="en-US" altLang="zh-CN"/>
              <a:t>Key-Value</a:t>
            </a:r>
            <a:r>
              <a:rPr lang="zh-CN" altLang="en-US"/>
              <a:t>形式来进行控制，可以在后台或者</a:t>
            </a:r>
            <a:r>
              <a:rPr lang="en-US" altLang="zh-CN"/>
              <a:t>SDK</a:t>
            </a:r>
            <a:r>
              <a:rPr lang="zh-CN" altLang="en-US"/>
              <a:t>处设计</a:t>
            </a:r>
          </a:p>
        </p:txBody>
      </p:sp>
      <p:sp>
        <p:nvSpPr>
          <p:cNvPr id="66" name="文本框 65">
            <a:extLst>
              <a:ext uri="{FF2B5EF4-FFF2-40B4-BE49-F238E27FC236}">
                <a16:creationId xmlns:a16="http://schemas.microsoft.com/office/drawing/2014/main" id="{89F9239C-3EE2-4E39-9D31-40CE442DF518}"/>
              </a:ext>
            </a:extLst>
          </p:cNvPr>
          <p:cNvSpPr txBox="1"/>
          <p:nvPr/>
        </p:nvSpPr>
        <p:spPr>
          <a:xfrm>
            <a:off x="7852689" y="3362825"/>
            <a:ext cx="4339311" cy="923330"/>
          </a:xfrm>
          <a:prstGeom prst="rect">
            <a:avLst/>
          </a:prstGeom>
          <a:noFill/>
        </p:spPr>
        <p:txBody>
          <a:bodyPr wrap="square" rtlCol="0">
            <a:spAutoFit/>
          </a:bodyPr>
          <a:lstStyle/>
          <a:p>
            <a:r>
              <a:rPr lang="en-US" altLang="zh-CN"/>
              <a:t>3 </a:t>
            </a:r>
            <a:r>
              <a:rPr lang="zh-CN" altLang="en-US"/>
              <a:t>输入：获取合同的审核状态</a:t>
            </a:r>
            <a:endParaRPr lang="en-US" altLang="zh-CN"/>
          </a:p>
          <a:p>
            <a:r>
              <a:rPr lang="en-US" altLang="zh-CN"/>
              <a:t>   </a:t>
            </a:r>
            <a:r>
              <a:rPr lang="zh-CN" altLang="en-US"/>
              <a:t>输出：银行审核通过，更改自己的审核状态。</a:t>
            </a:r>
          </a:p>
        </p:txBody>
      </p:sp>
      <p:sp>
        <p:nvSpPr>
          <p:cNvPr id="68" name="文本框 67">
            <a:extLst>
              <a:ext uri="{FF2B5EF4-FFF2-40B4-BE49-F238E27FC236}">
                <a16:creationId xmlns:a16="http://schemas.microsoft.com/office/drawing/2014/main" id="{40E3880C-4F61-4160-BAA5-E525AB58B3BD}"/>
              </a:ext>
            </a:extLst>
          </p:cNvPr>
          <p:cNvSpPr txBox="1"/>
          <p:nvPr/>
        </p:nvSpPr>
        <p:spPr>
          <a:xfrm>
            <a:off x="7852688" y="4452429"/>
            <a:ext cx="4191530" cy="923330"/>
          </a:xfrm>
          <a:prstGeom prst="rect">
            <a:avLst/>
          </a:prstGeom>
          <a:noFill/>
        </p:spPr>
        <p:txBody>
          <a:bodyPr wrap="square" rtlCol="0">
            <a:spAutoFit/>
          </a:bodyPr>
          <a:lstStyle/>
          <a:p>
            <a:r>
              <a:rPr lang="en-US" altLang="zh-CN"/>
              <a:t>4 </a:t>
            </a:r>
            <a:r>
              <a:rPr lang="zh-CN" altLang="en-US"/>
              <a:t>输入：放款以银行方式进行</a:t>
            </a:r>
            <a:endParaRPr lang="en-US" altLang="zh-CN"/>
          </a:p>
          <a:p>
            <a:r>
              <a:rPr lang="en-US" altLang="zh-CN"/>
              <a:t>   </a:t>
            </a:r>
            <a:r>
              <a:rPr lang="zh-CN" altLang="en-US"/>
              <a:t>输出：在链上写入已完成放款的操作，</a:t>
            </a:r>
            <a:r>
              <a:rPr lang="en-US" altLang="zh-CN"/>
              <a:t>key</a:t>
            </a:r>
            <a:r>
              <a:rPr lang="zh-CN" altLang="en-US"/>
              <a:t>为合同编号，</a:t>
            </a:r>
            <a:r>
              <a:rPr lang="en-US" altLang="zh-CN"/>
              <a:t>value</a:t>
            </a:r>
            <a:r>
              <a:rPr lang="zh-CN" altLang="en-US"/>
              <a:t>为放款结果。</a:t>
            </a:r>
          </a:p>
        </p:txBody>
      </p:sp>
      <p:sp>
        <p:nvSpPr>
          <p:cNvPr id="70" name="文本框 69">
            <a:extLst>
              <a:ext uri="{FF2B5EF4-FFF2-40B4-BE49-F238E27FC236}">
                <a16:creationId xmlns:a16="http://schemas.microsoft.com/office/drawing/2014/main" id="{33F3E604-96D9-4259-AC92-7BEC2E7388F8}"/>
              </a:ext>
            </a:extLst>
          </p:cNvPr>
          <p:cNvSpPr txBox="1"/>
          <p:nvPr/>
        </p:nvSpPr>
        <p:spPr>
          <a:xfrm>
            <a:off x="7852688" y="5542032"/>
            <a:ext cx="4272540" cy="1200329"/>
          </a:xfrm>
          <a:prstGeom prst="rect">
            <a:avLst/>
          </a:prstGeom>
          <a:noFill/>
        </p:spPr>
        <p:txBody>
          <a:bodyPr wrap="square" rtlCol="0">
            <a:spAutoFit/>
          </a:bodyPr>
          <a:lstStyle/>
          <a:p>
            <a:r>
              <a:rPr lang="en-US" altLang="zh-CN"/>
              <a:t>5 </a:t>
            </a:r>
            <a:r>
              <a:rPr lang="zh-CN" altLang="en-US"/>
              <a:t>输入：进行还款操作后的更改自己的还款状态</a:t>
            </a:r>
            <a:endParaRPr lang="en-US" altLang="zh-CN"/>
          </a:p>
          <a:p>
            <a:r>
              <a:rPr lang="en-US" altLang="zh-CN"/>
              <a:t>   </a:t>
            </a:r>
            <a:r>
              <a:rPr lang="zh-CN" altLang="en-US"/>
              <a:t>输出：智能合约触发通知银行进行收款确认</a:t>
            </a:r>
          </a:p>
        </p:txBody>
      </p:sp>
      <p:sp>
        <p:nvSpPr>
          <p:cNvPr id="71" name="文本框 70">
            <a:extLst>
              <a:ext uri="{FF2B5EF4-FFF2-40B4-BE49-F238E27FC236}">
                <a16:creationId xmlns:a16="http://schemas.microsoft.com/office/drawing/2014/main" id="{A181EF3F-E7BE-4EB9-9648-E1F4643AF478}"/>
              </a:ext>
            </a:extLst>
          </p:cNvPr>
          <p:cNvSpPr txBox="1"/>
          <p:nvPr/>
        </p:nvSpPr>
        <p:spPr>
          <a:xfrm>
            <a:off x="179130" y="4382630"/>
            <a:ext cx="2031325" cy="369332"/>
          </a:xfrm>
          <a:prstGeom prst="rect">
            <a:avLst/>
          </a:prstGeom>
          <a:noFill/>
        </p:spPr>
        <p:txBody>
          <a:bodyPr wrap="none" rtlCol="0">
            <a:spAutoFit/>
          </a:bodyPr>
          <a:lstStyle/>
          <a:p>
            <a:r>
              <a:rPr lang="zh-CN" altLang="en-US"/>
              <a:t>暂不考虑账单拆分</a:t>
            </a:r>
          </a:p>
        </p:txBody>
      </p:sp>
    </p:spTree>
    <p:extLst>
      <p:ext uri="{BB962C8B-B14F-4D97-AF65-F5344CB8AC3E}">
        <p14:creationId xmlns:p14="http://schemas.microsoft.com/office/powerpoint/2010/main" val="316029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99302" y="1837594"/>
            <a:ext cx="1177641" cy="639481"/>
            <a:chOff x="761168" y="2369163"/>
            <a:chExt cx="1104764" cy="688903"/>
          </a:xfrm>
        </p:grpSpPr>
        <p:sp>
          <p:nvSpPr>
            <p:cNvPr id="25" name="MH_SubTitle_1"/>
            <p:cNvSpPr/>
            <p:nvPr/>
          </p:nvSpPr>
          <p:spPr>
            <a:xfrm>
              <a:off x="761168" y="2369163"/>
              <a:ext cx="1104764" cy="523409"/>
            </a:xfrm>
            <a:prstGeom prst="rect">
              <a:avLst/>
            </a:prstGeom>
            <a:solidFill>
              <a:schemeClr val="accent2">
                <a:lumMod val="75000"/>
              </a:schemeClr>
            </a:solidFill>
            <a:ln w="25400" cap="flat" cmpd="sng" algn="ctr">
              <a:solidFill>
                <a:schemeClr val="accent2">
                  <a:lumMod val="50000"/>
                </a:schemeClr>
              </a:solidFill>
              <a:prstDash val="solid"/>
            </a:ln>
            <a:effectLst/>
          </p:spPr>
          <p:txBody>
            <a:bodyPr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5">
                <a:defRPr/>
              </a:pPr>
              <a:r>
                <a:rPr lang="zh-CN" altLang="en-US" sz="1600">
                  <a:solidFill>
                    <a:srgbClr val="FEFFFF"/>
                  </a:solidFill>
                  <a:latin typeface="Arial" panose="020B0604020202020204" pitchFamily="34" charset="0"/>
                  <a:ea typeface="微软雅黑" panose="020B0503020204020204" charset="-122"/>
                </a:rPr>
                <a:t>供应商</a:t>
              </a:r>
              <a:endParaRPr lang="zh-CN" altLang="en-US" sz="1600" dirty="0">
                <a:solidFill>
                  <a:srgbClr val="FEFFFF"/>
                </a:solidFill>
                <a:latin typeface="Arial" panose="020B0604020202020204" pitchFamily="34" charset="0"/>
                <a:ea typeface="微软雅黑" panose="020B0503020204020204" charset="-122"/>
              </a:endParaRPr>
            </a:p>
          </p:txBody>
        </p:sp>
        <p:sp>
          <p:nvSpPr>
            <p:cNvPr id="26" name="MH_Other_1"/>
            <p:cNvSpPr/>
            <p:nvPr/>
          </p:nvSpPr>
          <p:spPr>
            <a:xfrm flipV="1">
              <a:off x="772281" y="3012347"/>
              <a:ext cx="1092360" cy="45719"/>
            </a:xfrm>
            <a:prstGeom prst="ellipse">
              <a:avLst/>
            </a:prstGeom>
            <a:solidFill>
              <a:schemeClr val="accent2">
                <a:lumMod val="50000"/>
              </a:schemeClr>
            </a:solidFill>
            <a:ln w="25400" cap="flat" cmpd="sng" algn="ctr">
              <a:solidFill>
                <a:srgbClr val="262626">
                  <a:shade val="50000"/>
                </a:srgbClr>
              </a:solidFill>
              <a:prstDash val="solid"/>
            </a:ln>
            <a:effectLst/>
          </p:spPr>
          <p:txBody>
            <a:bodyPr anchor="ctr">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5">
                <a:defRPr/>
              </a:pPr>
              <a:endParaRPr lang="zh-CN" altLang="en-US" sz="1799">
                <a:solidFill>
                  <a:srgbClr val="FEFFFF"/>
                </a:solidFill>
                <a:latin typeface="Arial" panose="020B0604020202020204" pitchFamily="34" charset="0"/>
                <a:ea typeface="微软雅黑" panose="020B0503020204020204" charset="-122"/>
              </a:endParaRPr>
            </a:p>
          </p:txBody>
        </p:sp>
      </p:grpSp>
      <p:grpSp>
        <p:nvGrpSpPr>
          <p:cNvPr id="27" name="组合 26"/>
          <p:cNvGrpSpPr/>
          <p:nvPr/>
        </p:nvGrpSpPr>
        <p:grpSpPr>
          <a:xfrm>
            <a:off x="5929672" y="1476081"/>
            <a:ext cx="1128012" cy="629402"/>
            <a:chOff x="5791308" y="2398191"/>
            <a:chExt cx="1112675" cy="659875"/>
          </a:xfrm>
        </p:grpSpPr>
        <p:sp>
          <p:nvSpPr>
            <p:cNvPr id="28" name="MH_SubTitle_2"/>
            <p:cNvSpPr/>
            <p:nvPr/>
          </p:nvSpPr>
          <p:spPr>
            <a:xfrm>
              <a:off x="5800105" y="2398191"/>
              <a:ext cx="1103878" cy="523409"/>
            </a:xfrm>
            <a:prstGeom prst="rect">
              <a:avLst/>
            </a:prstGeom>
            <a:blipFill>
              <a:blip r:embed="rId4" cstate="print">
                <a:duotone>
                  <a:srgbClr val="00ADEF">
                    <a:tint val="100000"/>
                    <a:shade val="50000"/>
                    <a:hueMod val="100000"/>
                    <a:satMod val="100000"/>
                  </a:srgbClr>
                  <a:srgbClr val="00ADEF">
                    <a:tint val="100000"/>
                    <a:shade val="75000"/>
                    <a:hueMod val="100000"/>
                    <a:satMod val="100000"/>
                  </a:srgbClr>
                </a:duotone>
              </a:blip>
              <a:tile tx="0" ty="0" sx="50000" sy="50000" flip="none" algn="ctr"/>
            </a:blipFill>
            <a:ln w="12700" cap="flat" cmpd="sng" algn="ctr">
              <a:solidFill>
                <a:srgbClr val="00ADEF"/>
              </a:solidFill>
              <a:prstDash val="solid"/>
            </a:ln>
            <a:effectLst>
              <a:glow>
                <a:srgbClr val="00ADEF">
                  <a:tint val="100000"/>
                  <a:shade val="100000"/>
                  <a:hueMod val="100000"/>
                  <a:satMod val="100000"/>
                </a:srgbClr>
              </a:glow>
            </a:effectLst>
            <a:scene3d>
              <a:camera prst="orthographicFront" fov="0">
                <a:rot lat="0" lon="0" rev="0"/>
              </a:camera>
              <a:lightRig rig="threePt" dir="tl">
                <a:rot lat="0" lon="0" rev="0"/>
              </a:lightRig>
            </a:scene3d>
            <a:sp3d prstMaterial="metal">
              <a:bevelT w="12700" h="12700" prst="relaxedInset"/>
              <a:contourClr>
                <a:srgbClr val="00ADEF">
                  <a:tint val="100000"/>
                  <a:shade val="100000"/>
                  <a:hueMod val="100000"/>
                  <a:satMod val="100000"/>
                </a:srgbClr>
              </a:contourClr>
            </a:sp3d>
          </p:spPr>
          <p:txBody>
            <a:bodyPr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5">
                <a:defRPr/>
              </a:pPr>
              <a:r>
                <a:rPr lang="zh-CN" altLang="en-US" sz="1600">
                  <a:solidFill>
                    <a:srgbClr val="FFFFFF"/>
                  </a:solidFill>
                  <a:latin typeface="Arial" panose="020B0604020202020204" pitchFamily="34" charset="0"/>
                  <a:ea typeface="微软雅黑" panose="020B0503020204020204" charset="-122"/>
                </a:rPr>
                <a:t>核心企业</a:t>
              </a:r>
              <a:endParaRPr lang="zh-CN" altLang="en-US" sz="1600" dirty="0">
                <a:solidFill>
                  <a:srgbClr val="FFFFFF"/>
                </a:solidFill>
                <a:latin typeface="Arial" panose="020B0604020202020204" pitchFamily="34" charset="0"/>
                <a:ea typeface="微软雅黑" panose="020B0503020204020204" charset="-122"/>
              </a:endParaRPr>
            </a:p>
          </p:txBody>
        </p:sp>
        <p:sp>
          <p:nvSpPr>
            <p:cNvPr id="29" name="MH_Other_2"/>
            <p:cNvSpPr/>
            <p:nvPr/>
          </p:nvSpPr>
          <p:spPr>
            <a:xfrm flipV="1">
              <a:off x="5791308" y="3012347"/>
              <a:ext cx="1092361" cy="45719"/>
            </a:xfrm>
            <a:prstGeom prst="ellipse">
              <a:avLst/>
            </a:prstGeom>
            <a:blipFill>
              <a:blip r:embed="rId4" cstate="print">
                <a:duotone>
                  <a:srgbClr val="00ADEF">
                    <a:tint val="100000"/>
                    <a:shade val="50000"/>
                    <a:hueMod val="100000"/>
                    <a:satMod val="100000"/>
                  </a:srgbClr>
                  <a:srgbClr val="00ADEF">
                    <a:tint val="100000"/>
                    <a:shade val="75000"/>
                    <a:hueMod val="100000"/>
                    <a:satMod val="100000"/>
                  </a:srgbClr>
                </a:duotone>
              </a:blip>
              <a:tile tx="0" ty="0" sx="50000" sy="50000" flip="none" algn="ctr"/>
            </a:blipFill>
            <a:ln w="12700" cap="flat" cmpd="sng" algn="ctr">
              <a:solidFill>
                <a:srgbClr val="00ADEF"/>
              </a:solidFill>
              <a:prstDash val="solid"/>
            </a:ln>
            <a:effectLst>
              <a:glow>
                <a:srgbClr val="00ADEF">
                  <a:tint val="100000"/>
                  <a:shade val="100000"/>
                  <a:hueMod val="100000"/>
                  <a:satMod val="100000"/>
                </a:srgbClr>
              </a:glow>
            </a:effectLst>
            <a:scene3d>
              <a:camera prst="orthographicFront" fov="0">
                <a:rot lat="0" lon="0" rev="0"/>
              </a:camera>
              <a:lightRig rig="threePt" dir="tl">
                <a:rot lat="0" lon="0" rev="0"/>
              </a:lightRig>
            </a:scene3d>
            <a:sp3d prstMaterial="metal">
              <a:bevelT w="12700" h="12700" prst="relaxedInset"/>
              <a:contourClr>
                <a:srgbClr val="00ADEF">
                  <a:tint val="100000"/>
                  <a:shade val="100000"/>
                  <a:hueMod val="100000"/>
                  <a:satMod val="100000"/>
                </a:srgbClr>
              </a:contourClr>
            </a:sp3d>
          </p:spPr>
          <p:txBody>
            <a:bodyPr anchor="ctr">
              <a:normAutofit fontScale="2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5">
                <a:defRPr/>
              </a:pPr>
              <a:endParaRPr lang="zh-CN" altLang="en-US" sz="1400">
                <a:solidFill>
                  <a:srgbClr val="FFFFFF"/>
                </a:solidFill>
                <a:latin typeface="Arial" panose="020B0604020202020204" pitchFamily="34" charset="0"/>
                <a:ea typeface="微软雅黑" panose="020B0503020204020204" charset="-122"/>
              </a:endParaRPr>
            </a:p>
          </p:txBody>
        </p:sp>
      </p:grpSp>
      <p:sp>
        <p:nvSpPr>
          <p:cNvPr id="31" name="MH_Other_1"/>
          <p:cNvSpPr/>
          <p:nvPr>
            <p:custDataLst>
              <p:tags r:id="rId1"/>
            </p:custDataLst>
          </p:nvPr>
        </p:nvSpPr>
        <p:spPr>
          <a:xfrm rot="16029540">
            <a:off x="855323" y="2761790"/>
            <a:ext cx="2254895" cy="2106988"/>
          </a:xfrm>
          <a:prstGeom prst="swooshArrow">
            <a:avLst>
              <a:gd name="adj1" fmla="val 8324"/>
              <a:gd name="adj2" fmla="val 22663"/>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a:effectLst>
            <a:glow>
              <a:srgbClr val="00ADEE">
                <a:tint val="100000"/>
                <a:shade val="100000"/>
                <a:hueMod val="100000"/>
                <a:satMod val="100000"/>
              </a:srgb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rgbClr val="00ADEE">
                <a:tint val="100000"/>
                <a:shade val="100000"/>
                <a:hueMod val="100000"/>
                <a:satMod val="100000"/>
              </a:srgbClr>
            </a:contourClr>
          </a:sp3d>
        </p:spPr>
        <p:txBody>
          <a:bodyPr/>
          <a:lstStyle/>
          <a:p>
            <a:endParaRPr lang="zh-CN" altLang="en-US" sz="1799">
              <a:latin typeface="Arial" panose="020B0604020202020204" pitchFamily="34" charset="0"/>
            </a:endParaRPr>
          </a:p>
        </p:txBody>
      </p:sp>
      <p:sp>
        <p:nvSpPr>
          <p:cNvPr id="34" name="Text Box 37"/>
          <p:cNvSpPr txBox="1">
            <a:spLocks noChangeArrowheads="1"/>
          </p:cNvSpPr>
          <p:nvPr/>
        </p:nvSpPr>
        <p:spPr bwMode="auto">
          <a:xfrm rot="20506687">
            <a:off x="5016335" y="2661115"/>
            <a:ext cx="1410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035">
              <a:defRPr/>
            </a:pPr>
            <a:r>
              <a:rPr lang="en-US" altLang="zh-CN" sz="1400" kern="0">
                <a:solidFill>
                  <a:srgbClr val="000000"/>
                </a:solidFill>
              </a:rPr>
              <a:t>2 </a:t>
            </a:r>
            <a:r>
              <a:rPr lang="zh-CN" altLang="en-US" sz="1400" kern="0">
                <a:solidFill>
                  <a:srgbClr val="000000"/>
                </a:solidFill>
              </a:rPr>
              <a:t>实时数据存储</a:t>
            </a:r>
            <a:endParaRPr lang="en-US" altLang="zh-CN" sz="1400" kern="0" dirty="0">
              <a:solidFill>
                <a:srgbClr val="000000"/>
              </a:solidFill>
            </a:endParaRPr>
          </a:p>
        </p:txBody>
      </p:sp>
      <p:sp>
        <p:nvSpPr>
          <p:cNvPr id="35" name="Text Box 37"/>
          <p:cNvSpPr txBox="1">
            <a:spLocks noChangeArrowheads="1"/>
          </p:cNvSpPr>
          <p:nvPr/>
        </p:nvSpPr>
        <p:spPr bwMode="auto">
          <a:xfrm rot="2463486">
            <a:off x="1498769" y="3917601"/>
            <a:ext cx="10518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cs typeface="Arial" panose="020B0604020202020204" pitchFamily="34" charset="0"/>
              </a:rPr>
              <a:t>5.</a:t>
            </a:r>
            <a:r>
              <a:rPr lang="zh-CN" altLang="en-US" sz="1400">
                <a:solidFill>
                  <a:srgbClr val="000000"/>
                </a:solidFill>
                <a:cs typeface="Arial" panose="020B0604020202020204" pitchFamily="34" charset="0"/>
              </a:rPr>
              <a:t>贷款发放</a:t>
            </a:r>
            <a:endParaRPr lang="en-US" altLang="zh-CN" sz="1400" dirty="0">
              <a:solidFill>
                <a:srgbClr val="000000"/>
              </a:solidFill>
              <a:cs typeface="Arial" panose="020B0604020202020204" pitchFamily="34" charset="0"/>
            </a:endParaRPr>
          </a:p>
        </p:txBody>
      </p:sp>
      <p:grpSp>
        <p:nvGrpSpPr>
          <p:cNvPr id="42" name="组合 41"/>
          <p:cNvGrpSpPr/>
          <p:nvPr/>
        </p:nvGrpSpPr>
        <p:grpSpPr>
          <a:xfrm>
            <a:off x="3278184" y="4020962"/>
            <a:ext cx="2138360" cy="1903473"/>
            <a:chOff x="8081403" y="3010372"/>
            <a:chExt cx="2288675" cy="1845641"/>
          </a:xfrm>
        </p:grpSpPr>
        <p:grpSp>
          <p:nvGrpSpPr>
            <p:cNvPr id="43" name="组合 42"/>
            <p:cNvGrpSpPr/>
            <p:nvPr/>
          </p:nvGrpSpPr>
          <p:grpSpPr>
            <a:xfrm>
              <a:off x="8081403" y="3987966"/>
              <a:ext cx="1851908" cy="868047"/>
              <a:chOff x="2902978" y="5546109"/>
              <a:chExt cx="2391057" cy="760413"/>
            </a:xfrm>
          </p:grpSpPr>
          <p:grpSp>
            <p:nvGrpSpPr>
              <p:cNvPr id="48" name="Group 4"/>
              <p:cNvGrpSpPr/>
              <p:nvPr/>
            </p:nvGrpSpPr>
            <p:grpSpPr bwMode="auto">
              <a:xfrm>
                <a:off x="2902978" y="5546109"/>
                <a:ext cx="2391057" cy="760413"/>
                <a:chOff x="1383" y="1452"/>
                <a:chExt cx="2826" cy="596"/>
              </a:xfrm>
            </p:grpSpPr>
            <p:sp>
              <p:nvSpPr>
                <p:cNvPr id="52" name="Oval 5"/>
                <p:cNvSpPr>
                  <a:spLocks noChangeArrowheads="1"/>
                </p:cNvSpPr>
                <p:nvPr/>
              </p:nvSpPr>
              <p:spPr bwMode="ltGray">
                <a:xfrm>
                  <a:off x="1383" y="1464"/>
                  <a:ext cx="2824" cy="584"/>
                </a:xfrm>
                <a:prstGeom prst="ellipse">
                  <a:avLst/>
                </a:prstGeom>
                <a:gradFill rotWithShape="1">
                  <a:gsLst>
                    <a:gs pos="0">
                      <a:srgbClr val="003955"/>
                    </a:gs>
                    <a:gs pos="50000">
                      <a:srgbClr val="006699"/>
                    </a:gs>
                    <a:gs pos="100000">
                      <a:srgbClr val="003955"/>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035" eaLnBrk="1" hangingPunct="1">
                    <a:defRPr/>
                  </a:pPr>
                  <a:endParaRPr lang="zh-CN" altLang="en-US" sz="1799" kern="0">
                    <a:solidFill>
                      <a:srgbClr val="262626"/>
                    </a:solidFill>
                  </a:endParaRPr>
                </a:p>
              </p:txBody>
            </p:sp>
            <p:sp>
              <p:nvSpPr>
                <p:cNvPr id="53" name="Oval 6"/>
                <p:cNvSpPr>
                  <a:spLocks noChangeArrowheads="1"/>
                </p:cNvSpPr>
                <p:nvPr/>
              </p:nvSpPr>
              <p:spPr bwMode="ltGray">
                <a:xfrm>
                  <a:off x="1383" y="1455"/>
                  <a:ext cx="2826" cy="552"/>
                </a:xfrm>
                <a:prstGeom prst="ellipse">
                  <a:avLst/>
                </a:prstGeom>
                <a:gradFill rotWithShape="1">
                  <a:gsLst>
                    <a:gs pos="0">
                      <a:srgbClr val="006699"/>
                    </a:gs>
                    <a:gs pos="100000">
                      <a:srgbClr val="A9CBD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035" eaLnBrk="1" hangingPunct="1">
                    <a:defRPr/>
                  </a:pPr>
                  <a:endParaRPr lang="zh-CN" altLang="en-US" sz="1799" kern="0">
                    <a:solidFill>
                      <a:srgbClr val="262626"/>
                    </a:solidFill>
                  </a:endParaRPr>
                </a:p>
              </p:txBody>
            </p:sp>
            <p:sp>
              <p:nvSpPr>
                <p:cNvPr id="54" name="Oval 7"/>
                <p:cNvSpPr>
                  <a:spLocks noChangeArrowheads="1"/>
                </p:cNvSpPr>
                <p:nvPr/>
              </p:nvSpPr>
              <p:spPr bwMode="ltGray">
                <a:xfrm>
                  <a:off x="1385" y="1452"/>
                  <a:ext cx="2806" cy="544"/>
                </a:xfrm>
                <a:prstGeom prst="ellipse">
                  <a:avLst/>
                </a:prstGeom>
                <a:gradFill rotWithShape="1">
                  <a:gsLst>
                    <a:gs pos="0">
                      <a:srgbClr val="FFFFFF">
                        <a:gamma/>
                        <a:shade val="54510"/>
                        <a:invGamma/>
                        <a:alpha val="27000"/>
                      </a:srgbClr>
                    </a:gs>
                    <a:gs pos="50000">
                      <a:srgbClr val="FFFFFF">
                        <a:alpha val="5000"/>
                      </a:srgbClr>
                    </a:gs>
                    <a:gs pos="100000">
                      <a:srgbClr val="FFFFFF">
                        <a:gamma/>
                        <a:shade val="54510"/>
                        <a:invGamma/>
                        <a:alpha val="27000"/>
                      </a:srgbClr>
                    </a:gs>
                  </a:gsLst>
                  <a:lin ang="2700000" scaled="1"/>
                </a:gradFill>
                <a:ln w="9525">
                  <a:noFill/>
                  <a:round/>
                </a:ln>
                <a:effectLst/>
              </p:spPr>
              <p:txBody>
                <a:bodyPr wrap="none" anchor="ctr"/>
                <a:lstStyle/>
                <a:p>
                  <a:pPr defTabSz="914035">
                    <a:defRPr/>
                  </a:pPr>
                  <a:endParaRPr lang="zh-CN" altLang="en-US" sz="1799" kern="0">
                    <a:solidFill>
                      <a:srgbClr val="262626"/>
                    </a:solidFill>
                    <a:latin typeface="Arial" panose="020B0604020202020204" pitchFamily="34" charset="0"/>
                    <a:ea typeface="微软雅黑" panose="020B0503020204020204" charset="-122"/>
                  </a:endParaRPr>
                </a:p>
              </p:txBody>
            </p:sp>
          </p:grpSp>
          <p:sp>
            <p:nvSpPr>
              <p:cNvPr id="49" name="AutoShape 8"/>
              <p:cNvSpPr>
                <a:spLocks noChangeArrowheads="1"/>
              </p:cNvSpPr>
              <p:nvPr/>
            </p:nvSpPr>
            <p:spPr bwMode="gray">
              <a:xfrm>
                <a:off x="3808342" y="5824127"/>
                <a:ext cx="566737" cy="368300"/>
              </a:xfrm>
              <a:prstGeom prst="cube">
                <a:avLst>
                  <a:gd name="adj" fmla="val 48171"/>
                </a:avLst>
              </a:prstGeom>
              <a:solidFill>
                <a:srgbClr val="C0C0C0"/>
              </a:solidFill>
              <a:ln>
                <a:noFill/>
              </a:ln>
              <a:effectLst>
                <a:prstShdw prst="shdw12">
                  <a:srgbClr val="FFFFFF">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035" eaLnBrk="1" hangingPunct="1">
                  <a:defRPr/>
                </a:pPr>
                <a:endParaRPr lang="zh-CN" altLang="en-US" sz="1799" kern="0">
                  <a:solidFill>
                    <a:srgbClr val="262626"/>
                  </a:solidFill>
                </a:endParaRPr>
              </a:p>
            </p:txBody>
          </p:sp>
          <p:sp>
            <p:nvSpPr>
              <p:cNvPr id="50" name="AutoShape 9"/>
              <p:cNvSpPr>
                <a:spLocks noChangeArrowheads="1"/>
              </p:cNvSpPr>
              <p:nvPr/>
            </p:nvSpPr>
            <p:spPr bwMode="ltGray">
              <a:xfrm>
                <a:off x="3255403" y="5602770"/>
                <a:ext cx="1739900" cy="340789"/>
              </a:xfrm>
              <a:prstGeom prst="cube">
                <a:avLst>
                  <a:gd name="adj" fmla="val 24338"/>
                </a:avLst>
              </a:prstGeom>
              <a:blipFill>
                <a:blip r:embed="rId4" cstate="print">
                  <a:duotone>
                    <a:srgbClr val="00ADEE">
                      <a:tint val="100000"/>
                      <a:shade val="50000"/>
                      <a:hueMod val="100000"/>
                      <a:satMod val="100000"/>
                    </a:srgbClr>
                    <a:srgbClr val="00ADEE">
                      <a:tint val="100000"/>
                      <a:shade val="75000"/>
                      <a:hueMod val="100000"/>
                      <a:satMod val="100000"/>
                    </a:srgbClr>
                  </a:duotone>
                </a:blip>
                <a:tile tx="0" ty="0" sx="50000" sy="50000" flip="none" algn="ctr"/>
              </a:blipFill>
              <a:ln w="12700" cap="flat" cmpd="sng" algn="ctr">
                <a:noFill/>
                <a:prstDash val="solid"/>
              </a:ln>
              <a:effectLst>
                <a:glow>
                  <a:srgbClr val="00ADEE">
                    <a:tint val="100000"/>
                    <a:shade val="100000"/>
                    <a:hueMod val="100000"/>
                    <a:satMod val="100000"/>
                  </a:srgbClr>
                </a:glow>
              </a:effectLst>
              <a:scene3d>
                <a:camera prst="orthographicFront" fov="0">
                  <a:rot lat="0" lon="0" rev="0"/>
                </a:camera>
                <a:lightRig rig="threePt" dir="tl">
                  <a:rot lat="0" lon="0" rev="0"/>
                </a:lightRig>
              </a:scene3d>
              <a:sp3d prstMaterial="metal">
                <a:bevelT w="12700" h="12700" prst="relaxedInset"/>
                <a:contourClr>
                  <a:srgbClr val="00ADEE">
                    <a:tint val="100000"/>
                    <a:shade val="100000"/>
                    <a:hueMod val="100000"/>
                    <a:satMod val="100000"/>
                  </a:srgbClr>
                </a:contourClr>
              </a:sp3d>
            </p:spPr>
            <p:txBody>
              <a:bodyPr wrap="none" anchor="ctr"/>
              <a:lstStyle/>
              <a:p>
                <a:pPr defTabSz="914035">
                  <a:defRPr/>
                </a:pPr>
                <a:endParaRPr lang="zh-CN" altLang="en-US" sz="1799" kern="0">
                  <a:solidFill>
                    <a:srgbClr val="FFFFFF"/>
                  </a:solidFill>
                  <a:latin typeface="Arial" panose="020B0604020202020204" pitchFamily="34" charset="0"/>
                  <a:ea typeface="微软雅黑" panose="020B0503020204020204" charset="-122"/>
                </a:endParaRPr>
              </a:p>
            </p:txBody>
          </p:sp>
          <p:sp>
            <p:nvSpPr>
              <p:cNvPr id="51" name="Rectangle 14"/>
              <p:cNvSpPr>
                <a:spLocks noChangeArrowheads="1"/>
              </p:cNvSpPr>
              <p:nvPr/>
            </p:nvSpPr>
            <p:spPr bwMode="black">
              <a:xfrm>
                <a:off x="3020248" y="5640758"/>
                <a:ext cx="2155643" cy="28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035" eaLnBrk="1" hangingPunct="1">
                  <a:defRPr/>
                </a:pPr>
                <a:r>
                  <a:rPr kumimoji="1" lang="en-US" altLang="zh-CN" sz="1600" b="1" kern="0" dirty="0">
                    <a:solidFill>
                      <a:srgbClr val="FFFFFF"/>
                    </a:solidFill>
                    <a:ea typeface="华文楷体" panose="02010600040101010101" pitchFamily="2" charset="-122"/>
                  </a:rPr>
                  <a:t>SCF Platform</a:t>
                </a:r>
              </a:p>
            </p:txBody>
          </p:sp>
        </p:grpSp>
        <p:grpSp>
          <p:nvGrpSpPr>
            <p:cNvPr id="44" name="组合 43"/>
            <p:cNvGrpSpPr/>
            <p:nvPr/>
          </p:nvGrpSpPr>
          <p:grpSpPr>
            <a:xfrm>
              <a:off x="8612619" y="3310750"/>
              <a:ext cx="1757459" cy="844198"/>
              <a:chOff x="8177623" y="2027895"/>
              <a:chExt cx="2632468" cy="1382197"/>
            </a:xfrm>
          </p:grpSpPr>
          <p:pic>
            <p:nvPicPr>
              <p:cNvPr id="46" name="图片 45"/>
              <p:cNvPicPr>
                <a:picLocks noChangeAspect="1"/>
              </p:cNvPicPr>
              <p:nvPr/>
            </p:nvPicPr>
            <p:blipFill>
              <a:blip r:embed="rId5" cstate="print"/>
              <a:stretch>
                <a:fillRect/>
              </a:stretch>
            </p:blipFill>
            <p:spPr>
              <a:xfrm>
                <a:off x="8177623" y="2345409"/>
                <a:ext cx="1346119" cy="1064683"/>
              </a:xfrm>
              <a:prstGeom prst="rect">
                <a:avLst/>
              </a:prstGeom>
            </p:spPr>
          </p:pic>
          <p:sp>
            <p:nvSpPr>
              <p:cNvPr id="47" name="TextBox 31"/>
              <p:cNvSpPr txBox="1"/>
              <p:nvPr/>
            </p:nvSpPr>
            <p:spPr>
              <a:xfrm>
                <a:off x="9060216" y="2027895"/>
                <a:ext cx="1749875" cy="390887"/>
              </a:xfrm>
              <a:prstGeom prst="rect">
                <a:avLst/>
              </a:prstGeom>
              <a:noFill/>
            </p:spPr>
            <p:txBody>
              <a:bodyPr wrap="square" rtlCol="0">
                <a:spAutoFit/>
              </a:bodyPr>
              <a:lstStyle/>
              <a:p>
                <a:pPr algn="ctr" defTabSz="914035">
                  <a:defRPr/>
                </a:pPr>
                <a:r>
                  <a:rPr lang="zh-CN" altLang="en-US" sz="1000" kern="0">
                    <a:solidFill>
                      <a:srgbClr val="00ADEE">
                        <a:lumMod val="50000"/>
                      </a:srgbClr>
                    </a:solidFill>
                    <a:latin typeface="Arial" panose="020B0604020202020204" pitchFamily="34" charset="0"/>
                    <a:ea typeface="仿宋" panose="02010609060101010101" pitchFamily="49" charset="-122"/>
                  </a:rPr>
                  <a:t>交易平台</a:t>
                </a:r>
                <a:endParaRPr lang="zh-CN" altLang="en-US" sz="1000" kern="0" dirty="0">
                  <a:solidFill>
                    <a:srgbClr val="00ADEE">
                      <a:lumMod val="50000"/>
                    </a:srgbClr>
                  </a:solidFill>
                  <a:latin typeface="Arial" panose="020B0604020202020204" pitchFamily="34" charset="0"/>
                  <a:ea typeface="仿宋" panose="02010609060101010101" pitchFamily="49" charset="-122"/>
                </a:endParaRPr>
              </a:p>
            </p:txBody>
          </p:sp>
        </p:grpSp>
        <p:pic>
          <p:nvPicPr>
            <p:cNvPr id="45" name="图片 44"/>
            <p:cNvPicPr>
              <a:picLocks noChangeAspect="1"/>
            </p:cNvPicPr>
            <p:nvPr/>
          </p:nvPicPr>
          <p:blipFill>
            <a:blip r:embed="rId6" cstate="print"/>
            <a:stretch>
              <a:fillRect/>
            </a:stretch>
          </p:blipFill>
          <p:spPr>
            <a:xfrm>
              <a:off x="8704231" y="3010372"/>
              <a:ext cx="651609" cy="696464"/>
            </a:xfrm>
            <a:prstGeom prst="rect">
              <a:avLst/>
            </a:prstGeom>
          </p:spPr>
        </p:pic>
      </p:grpSp>
      <p:grpSp>
        <p:nvGrpSpPr>
          <p:cNvPr id="55" name="组合 54"/>
          <p:cNvGrpSpPr/>
          <p:nvPr/>
        </p:nvGrpSpPr>
        <p:grpSpPr>
          <a:xfrm rot="1269972">
            <a:off x="4927168" y="2069790"/>
            <a:ext cx="1443021" cy="1180646"/>
            <a:chOff x="9399938" y="2387056"/>
            <a:chExt cx="1838721" cy="1516091"/>
          </a:xfrm>
        </p:grpSpPr>
        <p:cxnSp>
          <p:nvCxnSpPr>
            <p:cNvPr id="56" name="直接箭头连接符 55"/>
            <p:cNvCxnSpPr/>
            <p:nvPr/>
          </p:nvCxnSpPr>
          <p:spPr>
            <a:xfrm flipH="1">
              <a:off x="9426526" y="2387056"/>
              <a:ext cx="1508442" cy="1219253"/>
            </a:xfrm>
            <a:prstGeom prst="straightConnector1">
              <a:avLst/>
            </a:prstGeom>
            <a:noFill/>
            <a:ln w="28575" cap="flat" cmpd="sng" algn="ctr">
              <a:solidFill>
                <a:srgbClr val="2072A4"/>
              </a:solidFill>
              <a:prstDash val="sysDash"/>
              <a:tailEnd type="triangle"/>
            </a:ln>
            <a:effectLst/>
          </p:spPr>
        </p:cxnSp>
        <p:cxnSp>
          <p:nvCxnSpPr>
            <p:cNvPr id="57" name="直接箭头连接符 56"/>
            <p:cNvCxnSpPr/>
            <p:nvPr/>
          </p:nvCxnSpPr>
          <p:spPr>
            <a:xfrm flipH="1">
              <a:off x="9425235" y="2408204"/>
              <a:ext cx="1646289" cy="1322223"/>
            </a:xfrm>
            <a:prstGeom prst="straightConnector1">
              <a:avLst/>
            </a:prstGeom>
            <a:noFill/>
            <a:ln w="28575" cap="flat" cmpd="sng" algn="ctr">
              <a:solidFill>
                <a:srgbClr val="2072A4"/>
              </a:solidFill>
              <a:prstDash val="sysDash"/>
              <a:tailEnd type="triangle"/>
            </a:ln>
            <a:effectLst/>
          </p:spPr>
        </p:cxnSp>
        <p:cxnSp>
          <p:nvCxnSpPr>
            <p:cNvPr id="58" name="直接箭头连接符 57"/>
            <p:cNvCxnSpPr/>
            <p:nvPr/>
          </p:nvCxnSpPr>
          <p:spPr>
            <a:xfrm flipH="1">
              <a:off x="9399938" y="2397630"/>
              <a:ext cx="1838721" cy="1505517"/>
            </a:xfrm>
            <a:prstGeom prst="straightConnector1">
              <a:avLst/>
            </a:prstGeom>
            <a:noFill/>
            <a:ln w="28575" cap="flat" cmpd="sng" algn="ctr">
              <a:solidFill>
                <a:srgbClr val="2072A4"/>
              </a:solidFill>
              <a:prstDash val="sysDash"/>
              <a:tailEnd type="triangle"/>
            </a:ln>
            <a:effectLst/>
          </p:spPr>
        </p:cxnSp>
      </p:grpSp>
      <p:pic>
        <p:nvPicPr>
          <p:cNvPr id="59" name="图片 58"/>
          <p:cNvPicPr>
            <a:picLocks noChangeAspect="1"/>
          </p:cNvPicPr>
          <p:nvPr/>
        </p:nvPicPr>
        <p:blipFill>
          <a:blip r:embed="rId7" cstate="print"/>
          <a:stretch>
            <a:fillRect/>
          </a:stretch>
        </p:blipFill>
        <p:spPr>
          <a:xfrm rot="8081375">
            <a:off x="2483863" y="534617"/>
            <a:ext cx="3019675" cy="2519128"/>
          </a:xfrm>
          <a:prstGeom prst="rect">
            <a:avLst/>
          </a:prstGeom>
        </p:spPr>
      </p:pic>
      <p:sp>
        <p:nvSpPr>
          <p:cNvPr id="77" name="Freeform 33"/>
          <p:cNvSpPr>
            <a:spLocks noChangeAspect="1" noEditPoints="1"/>
          </p:cNvSpPr>
          <p:nvPr/>
        </p:nvSpPr>
        <p:spPr bwMode="auto">
          <a:xfrm>
            <a:off x="1744022" y="2040373"/>
            <a:ext cx="769882" cy="344158"/>
          </a:xfrm>
          <a:custGeom>
            <a:avLst/>
            <a:gdLst/>
            <a:ahLst/>
            <a:cxnLst>
              <a:cxn ang="0">
                <a:pos x="169" y="67"/>
              </a:cxn>
              <a:cxn ang="0">
                <a:pos x="156" y="80"/>
              </a:cxn>
              <a:cxn ang="0">
                <a:pos x="169" y="92"/>
              </a:cxn>
              <a:cxn ang="0">
                <a:pos x="181" y="80"/>
              </a:cxn>
              <a:cxn ang="0">
                <a:pos x="169" y="67"/>
              </a:cxn>
              <a:cxn ang="0">
                <a:pos x="169" y="86"/>
              </a:cxn>
              <a:cxn ang="0">
                <a:pos x="163" y="80"/>
              </a:cxn>
              <a:cxn ang="0">
                <a:pos x="169" y="73"/>
              </a:cxn>
              <a:cxn ang="0">
                <a:pos x="175" y="80"/>
              </a:cxn>
              <a:cxn ang="0">
                <a:pos x="169" y="86"/>
              </a:cxn>
              <a:cxn ang="0">
                <a:pos x="0" y="57"/>
              </a:cxn>
              <a:cxn ang="0">
                <a:pos x="23" y="57"/>
              </a:cxn>
              <a:cxn ang="0">
                <a:pos x="0" y="30"/>
              </a:cxn>
              <a:cxn ang="0">
                <a:pos x="0" y="26"/>
              </a:cxn>
              <a:cxn ang="0">
                <a:pos x="29" y="0"/>
              </a:cxn>
              <a:cxn ang="0">
                <a:pos x="101" y="0"/>
              </a:cxn>
              <a:cxn ang="0">
                <a:pos x="130" y="26"/>
              </a:cxn>
              <a:cxn ang="0">
                <a:pos x="130" y="30"/>
              </a:cxn>
              <a:cxn ang="0">
                <a:pos x="107" y="57"/>
              </a:cxn>
              <a:cxn ang="0">
                <a:pos x="130" y="57"/>
              </a:cxn>
              <a:cxn ang="0">
                <a:pos x="130" y="64"/>
              </a:cxn>
              <a:cxn ang="0">
                <a:pos x="0" y="64"/>
              </a:cxn>
              <a:cxn ang="0">
                <a:pos x="0" y="57"/>
              </a:cxn>
              <a:cxn ang="0">
                <a:pos x="14" y="67"/>
              </a:cxn>
              <a:cxn ang="0">
                <a:pos x="2" y="80"/>
              </a:cxn>
              <a:cxn ang="0">
                <a:pos x="14" y="92"/>
              </a:cxn>
              <a:cxn ang="0">
                <a:pos x="26" y="80"/>
              </a:cxn>
              <a:cxn ang="0">
                <a:pos x="14" y="67"/>
              </a:cxn>
              <a:cxn ang="0">
                <a:pos x="14" y="86"/>
              </a:cxn>
              <a:cxn ang="0">
                <a:pos x="8" y="80"/>
              </a:cxn>
              <a:cxn ang="0">
                <a:pos x="14" y="74"/>
              </a:cxn>
              <a:cxn ang="0">
                <a:pos x="20" y="80"/>
              </a:cxn>
              <a:cxn ang="0">
                <a:pos x="14" y="86"/>
              </a:cxn>
              <a:cxn ang="0">
                <a:pos x="195" y="37"/>
              </a:cxn>
              <a:cxn ang="0">
                <a:pos x="189" y="37"/>
              </a:cxn>
              <a:cxn ang="0">
                <a:pos x="162" y="14"/>
              </a:cxn>
              <a:cxn ang="0">
                <a:pos x="137" y="14"/>
              </a:cxn>
              <a:cxn ang="0">
                <a:pos x="137" y="74"/>
              </a:cxn>
              <a:cxn ang="0">
                <a:pos x="152" y="74"/>
              </a:cxn>
              <a:cxn ang="0">
                <a:pos x="169" y="62"/>
              </a:cxn>
              <a:cxn ang="0">
                <a:pos x="185" y="74"/>
              </a:cxn>
              <a:cxn ang="0">
                <a:pos x="207" y="74"/>
              </a:cxn>
              <a:cxn ang="0">
                <a:pos x="207" y="52"/>
              </a:cxn>
              <a:cxn ang="0">
                <a:pos x="195" y="37"/>
              </a:cxn>
              <a:cxn ang="0">
                <a:pos x="163" y="37"/>
              </a:cxn>
              <a:cxn ang="0">
                <a:pos x="163" y="17"/>
              </a:cxn>
              <a:cxn ang="0">
                <a:pos x="185" y="36"/>
              </a:cxn>
              <a:cxn ang="0">
                <a:pos x="163" y="37"/>
              </a:cxn>
              <a:cxn ang="0">
                <a:pos x="57" y="67"/>
              </a:cxn>
              <a:cxn ang="0">
                <a:pos x="130" y="67"/>
              </a:cxn>
              <a:cxn ang="0">
                <a:pos x="130" y="77"/>
              </a:cxn>
              <a:cxn ang="0">
                <a:pos x="57" y="77"/>
              </a:cxn>
              <a:cxn ang="0">
                <a:pos x="57" y="67"/>
              </a:cxn>
              <a:cxn ang="0">
                <a:pos x="41" y="67"/>
              </a:cxn>
              <a:cxn ang="0">
                <a:pos x="29" y="80"/>
              </a:cxn>
              <a:cxn ang="0">
                <a:pos x="41" y="92"/>
              </a:cxn>
              <a:cxn ang="0">
                <a:pos x="53" y="80"/>
              </a:cxn>
              <a:cxn ang="0">
                <a:pos x="41" y="67"/>
              </a:cxn>
              <a:cxn ang="0">
                <a:pos x="41" y="86"/>
              </a:cxn>
              <a:cxn ang="0">
                <a:pos x="35" y="80"/>
              </a:cxn>
              <a:cxn ang="0">
                <a:pos x="41" y="74"/>
              </a:cxn>
              <a:cxn ang="0">
                <a:pos x="47" y="80"/>
              </a:cxn>
              <a:cxn ang="0">
                <a:pos x="41" y="86"/>
              </a:cxn>
            </a:cxnLst>
            <a:rect l="0" t="0" r="r" b="b"/>
            <a:pathLst>
              <a:path w="207" h="92">
                <a:moveTo>
                  <a:pt x="169" y="67"/>
                </a:moveTo>
                <a:cubicBezTo>
                  <a:pt x="162" y="67"/>
                  <a:pt x="156" y="73"/>
                  <a:pt x="156" y="80"/>
                </a:cubicBezTo>
                <a:cubicBezTo>
                  <a:pt x="156" y="86"/>
                  <a:pt x="162" y="92"/>
                  <a:pt x="169" y="92"/>
                </a:cubicBezTo>
                <a:cubicBezTo>
                  <a:pt x="175" y="92"/>
                  <a:pt x="181" y="86"/>
                  <a:pt x="181" y="80"/>
                </a:cubicBezTo>
                <a:cubicBezTo>
                  <a:pt x="181" y="73"/>
                  <a:pt x="175" y="67"/>
                  <a:pt x="169" y="67"/>
                </a:cubicBezTo>
                <a:close/>
                <a:moveTo>
                  <a:pt x="169" y="86"/>
                </a:moveTo>
                <a:cubicBezTo>
                  <a:pt x="165" y="86"/>
                  <a:pt x="163" y="83"/>
                  <a:pt x="163" y="80"/>
                </a:cubicBezTo>
                <a:cubicBezTo>
                  <a:pt x="163" y="76"/>
                  <a:pt x="165" y="73"/>
                  <a:pt x="169" y="73"/>
                </a:cubicBezTo>
                <a:cubicBezTo>
                  <a:pt x="172" y="73"/>
                  <a:pt x="175" y="76"/>
                  <a:pt x="175" y="80"/>
                </a:cubicBezTo>
                <a:cubicBezTo>
                  <a:pt x="175" y="83"/>
                  <a:pt x="172" y="86"/>
                  <a:pt x="169" y="86"/>
                </a:cubicBezTo>
                <a:close/>
                <a:moveTo>
                  <a:pt x="0" y="57"/>
                </a:moveTo>
                <a:cubicBezTo>
                  <a:pt x="23" y="57"/>
                  <a:pt x="23" y="57"/>
                  <a:pt x="23" y="57"/>
                </a:cubicBezTo>
                <a:cubicBezTo>
                  <a:pt x="10" y="54"/>
                  <a:pt x="0" y="43"/>
                  <a:pt x="0" y="30"/>
                </a:cubicBezTo>
                <a:cubicBezTo>
                  <a:pt x="0" y="26"/>
                  <a:pt x="0" y="26"/>
                  <a:pt x="0" y="26"/>
                </a:cubicBezTo>
                <a:cubicBezTo>
                  <a:pt x="0" y="12"/>
                  <a:pt x="13" y="0"/>
                  <a:pt x="29" y="0"/>
                </a:cubicBezTo>
                <a:cubicBezTo>
                  <a:pt x="101" y="0"/>
                  <a:pt x="101" y="0"/>
                  <a:pt x="101" y="0"/>
                </a:cubicBezTo>
                <a:cubicBezTo>
                  <a:pt x="117" y="0"/>
                  <a:pt x="130" y="12"/>
                  <a:pt x="130" y="26"/>
                </a:cubicBezTo>
                <a:cubicBezTo>
                  <a:pt x="130" y="30"/>
                  <a:pt x="130" y="30"/>
                  <a:pt x="130" y="30"/>
                </a:cubicBezTo>
                <a:cubicBezTo>
                  <a:pt x="130" y="43"/>
                  <a:pt x="120" y="54"/>
                  <a:pt x="107" y="57"/>
                </a:cubicBezTo>
                <a:cubicBezTo>
                  <a:pt x="130" y="57"/>
                  <a:pt x="130" y="57"/>
                  <a:pt x="130" y="57"/>
                </a:cubicBezTo>
                <a:cubicBezTo>
                  <a:pt x="130" y="64"/>
                  <a:pt x="130" y="64"/>
                  <a:pt x="130" y="64"/>
                </a:cubicBezTo>
                <a:cubicBezTo>
                  <a:pt x="0" y="64"/>
                  <a:pt x="0" y="64"/>
                  <a:pt x="0" y="64"/>
                </a:cubicBezTo>
                <a:lnTo>
                  <a:pt x="0" y="57"/>
                </a:lnTo>
                <a:close/>
                <a:moveTo>
                  <a:pt x="14" y="67"/>
                </a:moveTo>
                <a:cubicBezTo>
                  <a:pt x="7" y="67"/>
                  <a:pt x="2" y="73"/>
                  <a:pt x="2" y="80"/>
                </a:cubicBezTo>
                <a:cubicBezTo>
                  <a:pt x="2" y="86"/>
                  <a:pt x="7" y="92"/>
                  <a:pt x="14" y="92"/>
                </a:cubicBezTo>
                <a:cubicBezTo>
                  <a:pt x="21" y="92"/>
                  <a:pt x="26" y="86"/>
                  <a:pt x="26" y="80"/>
                </a:cubicBezTo>
                <a:cubicBezTo>
                  <a:pt x="26" y="73"/>
                  <a:pt x="21" y="67"/>
                  <a:pt x="14" y="67"/>
                </a:cubicBezTo>
                <a:close/>
                <a:moveTo>
                  <a:pt x="14" y="86"/>
                </a:moveTo>
                <a:cubicBezTo>
                  <a:pt x="11" y="86"/>
                  <a:pt x="8" y="83"/>
                  <a:pt x="8" y="80"/>
                </a:cubicBezTo>
                <a:cubicBezTo>
                  <a:pt x="8" y="76"/>
                  <a:pt x="11" y="74"/>
                  <a:pt x="14" y="74"/>
                </a:cubicBezTo>
                <a:cubicBezTo>
                  <a:pt x="17" y="74"/>
                  <a:pt x="20" y="76"/>
                  <a:pt x="20" y="80"/>
                </a:cubicBezTo>
                <a:cubicBezTo>
                  <a:pt x="20" y="83"/>
                  <a:pt x="17" y="86"/>
                  <a:pt x="14" y="86"/>
                </a:cubicBezTo>
                <a:close/>
                <a:moveTo>
                  <a:pt x="195" y="37"/>
                </a:moveTo>
                <a:cubicBezTo>
                  <a:pt x="189" y="37"/>
                  <a:pt x="189" y="37"/>
                  <a:pt x="189" y="37"/>
                </a:cubicBezTo>
                <a:cubicBezTo>
                  <a:pt x="189" y="37"/>
                  <a:pt x="173" y="14"/>
                  <a:pt x="162" y="14"/>
                </a:cubicBezTo>
                <a:cubicBezTo>
                  <a:pt x="137" y="14"/>
                  <a:pt x="137" y="14"/>
                  <a:pt x="137" y="14"/>
                </a:cubicBezTo>
                <a:cubicBezTo>
                  <a:pt x="137" y="74"/>
                  <a:pt x="137" y="74"/>
                  <a:pt x="137" y="74"/>
                </a:cubicBezTo>
                <a:cubicBezTo>
                  <a:pt x="152" y="74"/>
                  <a:pt x="152" y="74"/>
                  <a:pt x="152" y="74"/>
                </a:cubicBezTo>
                <a:cubicBezTo>
                  <a:pt x="154" y="67"/>
                  <a:pt x="161" y="62"/>
                  <a:pt x="169" y="62"/>
                </a:cubicBezTo>
                <a:cubicBezTo>
                  <a:pt x="176" y="62"/>
                  <a:pt x="183" y="67"/>
                  <a:pt x="185" y="74"/>
                </a:cubicBezTo>
                <a:cubicBezTo>
                  <a:pt x="207" y="74"/>
                  <a:pt x="207" y="74"/>
                  <a:pt x="207" y="74"/>
                </a:cubicBezTo>
                <a:cubicBezTo>
                  <a:pt x="207" y="52"/>
                  <a:pt x="207" y="52"/>
                  <a:pt x="207" y="52"/>
                </a:cubicBezTo>
                <a:cubicBezTo>
                  <a:pt x="207" y="43"/>
                  <a:pt x="206" y="37"/>
                  <a:pt x="195" y="37"/>
                </a:cubicBezTo>
                <a:close/>
                <a:moveTo>
                  <a:pt x="163" y="37"/>
                </a:moveTo>
                <a:cubicBezTo>
                  <a:pt x="163" y="17"/>
                  <a:pt x="163" y="17"/>
                  <a:pt x="163" y="17"/>
                </a:cubicBezTo>
                <a:cubicBezTo>
                  <a:pt x="170" y="17"/>
                  <a:pt x="185" y="36"/>
                  <a:pt x="185" y="36"/>
                </a:cubicBezTo>
                <a:lnTo>
                  <a:pt x="163" y="37"/>
                </a:lnTo>
                <a:close/>
                <a:moveTo>
                  <a:pt x="57" y="67"/>
                </a:moveTo>
                <a:cubicBezTo>
                  <a:pt x="130" y="67"/>
                  <a:pt x="130" y="67"/>
                  <a:pt x="130" y="67"/>
                </a:cubicBezTo>
                <a:cubicBezTo>
                  <a:pt x="130" y="77"/>
                  <a:pt x="130" y="77"/>
                  <a:pt x="130" y="77"/>
                </a:cubicBezTo>
                <a:cubicBezTo>
                  <a:pt x="57" y="77"/>
                  <a:pt x="57" y="77"/>
                  <a:pt x="57" y="77"/>
                </a:cubicBezTo>
                <a:lnTo>
                  <a:pt x="57" y="67"/>
                </a:lnTo>
                <a:close/>
                <a:moveTo>
                  <a:pt x="41" y="67"/>
                </a:moveTo>
                <a:cubicBezTo>
                  <a:pt x="34" y="67"/>
                  <a:pt x="29" y="73"/>
                  <a:pt x="29" y="80"/>
                </a:cubicBezTo>
                <a:cubicBezTo>
                  <a:pt x="29" y="86"/>
                  <a:pt x="34" y="92"/>
                  <a:pt x="41" y="92"/>
                </a:cubicBezTo>
                <a:cubicBezTo>
                  <a:pt x="48" y="92"/>
                  <a:pt x="53" y="86"/>
                  <a:pt x="53" y="80"/>
                </a:cubicBezTo>
                <a:cubicBezTo>
                  <a:pt x="53" y="73"/>
                  <a:pt x="48" y="67"/>
                  <a:pt x="41" y="67"/>
                </a:cubicBezTo>
                <a:close/>
                <a:moveTo>
                  <a:pt x="41" y="86"/>
                </a:moveTo>
                <a:cubicBezTo>
                  <a:pt x="38" y="86"/>
                  <a:pt x="35" y="83"/>
                  <a:pt x="35" y="80"/>
                </a:cubicBezTo>
                <a:cubicBezTo>
                  <a:pt x="35" y="76"/>
                  <a:pt x="38" y="74"/>
                  <a:pt x="41" y="74"/>
                </a:cubicBezTo>
                <a:cubicBezTo>
                  <a:pt x="44" y="74"/>
                  <a:pt x="47" y="76"/>
                  <a:pt x="47" y="80"/>
                </a:cubicBezTo>
                <a:cubicBezTo>
                  <a:pt x="47" y="83"/>
                  <a:pt x="44" y="86"/>
                  <a:pt x="41" y="86"/>
                </a:cubicBezTo>
                <a:close/>
              </a:path>
            </a:pathLst>
          </a:custGeom>
          <a:solidFill>
            <a:srgbClr val="C00000"/>
          </a:solidFill>
          <a:ln w="9525">
            <a:noFill/>
            <a:round/>
          </a:ln>
        </p:spPr>
        <p:txBody>
          <a:bodyPr vert="horz" wrap="square" lIns="68557" tIns="34279" rIns="68557" bIns="34279" numCol="1" anchor="t" anchorCtr="0" compatLnSpc="1"/>
          <a:lstStyle/>
          <a:p>
            <a:endParaRPr lang="en-US" sz="1351">
              <a:latin typeface="Arial" panose="020B0604020202020204" pitchFamily="34" charset="0"/>
              <a:ea typeface="微软雅黑" panose="020B0503020204020204" charset="-122"/>
            </a:endParaRPr>
          </a:p>
        </p:txBody>
      </p:sp>
      <p:grpSp>
        <p:nvGrpSpPr>
          <p:cNvPr id="83" name="组合 82"/>
          <p:cNvGrpSpPr/>
          <p:nvPr/>
        </p:nvGrpSpPr>
        <p:grpSpPr>
          <a:xfrm rot="20501887">
            <a:off x="1933491" y="2260484"/>
            <a:ext cx="1530655" cy="806374"/>
            <a:chOff x="7174057" y="3297169"/>
            <a:chExt cx="1315228" cy="849502"/>
          </a:xfrm>
        </p:grpSpPr>
        <p:cxnSp>
          <p:nvCxnSpPr>
            <p:cNvPr id="3" name="直接箭头连接符 2"/>
            <p:cNvCxnSpPr/>
            <p:nvPr/>
          </p:nvCxnSpPr>
          <p:spPr>
            <a:xfrm>
              <a:off x="7298783" y="3297169"/>
              <a:ext cx="1175133" cy="665631"/>
            </a:xfrm>
            <a:prstGeom prst="straightConnector1">
              <a:avLst/>
            </a:prstGeom>
            <a:ln w="28575">
              <a:solidFill>
                <a:schemeClr val="accent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7239270" y="3345251"/>
              <a:ext cx="1243867" cy="711456"/>
            </a:xfrm>
            <a:prstGeom prst="straightConnector1">
              <a:avLst/>
            </a:prstGeom>
            <a:ln w="28575">
              <a:solidFill>
                <a:schemeClr val="accent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7174057" y="3394086"/>
              <a:ext cx="1315228" cy="752585"/>
            </a:xfrm>
            <a:prstGeom prst="straightConnector1">
              <a:avLst/>
            </a:prstGeom>
            <a:ln w="28575">
              <a:solidFill>
                <a:schemeClr val="accent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6" name="Snip Diagonal Corner Rectangle 2"/>
          <p:cNvSpPr/>
          <p:nvPr/>
        </p:nvSpPr>
        <p:spPr>
          <a:xfrm>
            <a:off x="3615041" y="4771671"/>
            <a:ext cx="406263" cy="303059"/>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99" dirty="0">
                <a:latin typeface="Arial" panose="020B0604020202020204" pitchFamily="34" charset="0"/>
              </a:rPr>
              <a:t>¥</a:t>
            </a:r>
            <a:endParaRPr lang="zh-CN" altLang="en-US" sz="1799" dirty="0">
              <a:latin typeface="Arial" panose="020B0604020202020204" pitchFamily="34" charset="0"/>
            </a:endParaRPr>
          </a:p>
        </p:txBody>
      </p:sp>
      <p:graphicFrame>
        <p:nvGraphicFramePr>
          <p:cNvPr id="78" name="Group 3"/>
          <p:cNvGraphicFramePr/>
          <p:nvPr>
            <p:extLst>
              <p:ext uri="{D42A27DB-BD31-4B8C-83A1-F6EECF244321}">
                <p14:modId xmlns:p14="http://schemas.microsoft.com/office/powerpoint/2010/main" val="190549151"/>
              </p:ext>
            </p:extLst>
          </p:nvPr>
        </p:nvGraphicFramePr>
        <p:xfrm>
          <a:off x="8248461" y="1690148"/>
          <a:ext cx="3577281" cy="4246706"/>
        </p:xfrm>
        <a:graphic>
          <a:graphicData uri="http://schemas.openxmlformats.org/drawingml/2006/table">
            <a:tbl>
              <a:tblPr/>
              <a:tblGrid>
                <a:gridCol w="935338">
                  <a:extLst>
                    <a:ext uri="{9D8B030D-6E8A-4147-A177-3AD203B41FA5}">
                      <a16:colId xmlns:a16="http://schemas.microsoft.com/office/drawing/2014/main" val="20000"/>
                    </a:ext>
                  </a:extLst>
                </a:gridCol>
                <a:gridCol w="868027">
                  <a:extLst>
                    <a:ext uri="{9D8B030D-6E8A-4147-A177-3AD203B41FA5}">
                      <a16:colId xmlns:a16="http://schemas.microsoft.com/office/drawing/2014/main" val="20001"/>
                    </a:ext>
                  </a:extLst>
                </a:gridCol>
                <a:gridCol w="893268">
                  <a:extLst>
                    <a:ext uri="{9D8B030D-6E8A-4147-A177-3AD203B41FA5}">
                      <a16:colId xmlns:a16="http://schemas.microsoft.com/office/drawing/2014/main" val="20002"/>
                    </a:ext>
                  </a:extLst>
                </a:gridCol>
                <a:gridCol w="880648">
                  <a:extLst>
                    <a:ext uri="{9D8B030D-6E8A-4147-A177-3AD203B41FA5}">
                      <a16:colId xmlns:a16="http://schemas.microsoft.com/office/drawing/2014/main" val="20003"/>
                    </a:ext>
                  </a:extLst>
                </a:gridCol>
              </a:tblGrid>
              <a:tr h="63965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en-US" altLang="zh-CN" sz="1000" b="1" i="0" u="none" strike="noStrike" cap="none" normalizeH="0" baseline="0" dirty="0">
                        <a:ln>
                          <a:noFill/>
                        </a:ln>
                        <a:solidFill>
                          <a:schemeClr val="tx2"/>
                        </a:solidFill>
                        <a:effectLst/>
                        <a:latin typeface="Arial" panose="020B0604020202020204" pitchFamily="34" charset="0"/>
                        <a:ea typeface="华文彩云" panose="02010800040101010101" pitchFamily="2" charset="-122"/>
                      </a:endParaRPr>
                    </a:p>
                  </a:txBody>
                  <a:tcPr marL="91416" marR="91416" marT="45708" marB="45708" anchor="ctr" horzOverflow="overflow">
                    <a:lnL w="12700" cap="flat" cmpd="sng" algn="ctr">
                      <a:solidFill>
                        <a:schemeClr val="tx1"/>
                      </a:solidFill>
                      <a:prstDash val="solid"/>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000" b="1" i="0" u="none" strike="noStrike" cap="none" normalizeH="0" baseline="0">
                          <a:ln>
                            <a:noFill/>
                          </a:ln>
                          <a:solidFill>
                            <a:schemeClr val="tx2"/>
                          </a:solidFill>
                          <a:effectLst/>
                          <a:latin typeface="Arial" panose="020B0604020202020204" pitchFamily="34" charset="0"/>
                          <a:ea typeface="宋体" panose="02010600030101010101" pitchFamily="2" charset="-122"/>
                        </a:rPr>
                        <a:t>供应商</a:t>
                      </a:r>
                      <a:endParaRPr kumimoji="0" lang="zh-CN" altLang="en-US" sz="1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000" b="1" i="0" u="none" strike="noStrike" cap="none" normalizeH="0" baseline="0">
                          <a:ln>
                            <a:noFill/>
                          </a:ln>
                          <a:solidFill>
                            <a:schemeClr val="tx2"/>
                          </a:solidFill>
                          <a:effectLst/>
                          <a:latin typeface="Arial" panose="020B0604020202020204" pitchFamily="34" charset="0"/>
                          <a:ea typeface="宋体" panose="02010600030101010101" pitchFamily="2" charset="-122"/>
                        </a:rPr>
                        <a:t>核心企业</a:t>
                      </a:r>
                      <a:endParaRPr kumimoji="0" lang="zh-CN" altLang="en-US" sz="1000" b="1"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0" lang="zh-CN" altLang="en-US" sz="1000" b="1" i="0" u="none" strike="noStrike" cap="none" normalizeH="0" baseline="0">
                          <a:ln>
                            <a:noFill/>
                          </a:ln>
                          <a:solidFill>
                            <a:schemeClr val="tx2"/>
                          </a:solidFill>
                          <a:effectLst/>
                          <a:latin typeface="Arial" panose="020B0604020202020204" pitchFamily="34" charset="0"/>
                          <a:ea typeface="+mn-ea"/>
                        </a:rPr>
                        <a:t>金融机构</a:t>
                      </a:r>
                      <a:endParaRPr kumimoji="0" lang="zh-CN" altLang="en-US" sz="1000" b="1"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extLst>
                  <a:ext uri="{0D108BD9-81ED-4DB2-BD59-A6C34878D82A}">
                    <a16:rowId xmlns:a16="http://schemas.microsoft.com/office/drawing/2014/main" val="10000"/>
                  </a:ext>
                </a:extLst>
              </a:tr>
              <a:tr h="56842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000" b="1" i="0" u="none" strike="noStrike" cap="none" normalizeH="0" baseline="0">
                          <a:ln>
                            <a:noFill/>
                          </a:ln>
                          <a:solidFill>
                            <a:schemeClr val="tx2"/>
                          </a:solidFill>
                          <a:effectLst/>
                          <a:latin typeface="Arial" panose="020B0604020202020204" pitchFamily="34" charset="0"/>
                          <a:ea typeface="+mn-ea"/>
                        </a:rPr>
                        <a:t>交易合同</a:t>
                      </a:r>
                      <a:endParaRPr kumimoji="0" lang="zh-CN" altLang="en-US" sz="1000" b="1"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chemeClr val="tx1"/>
                      </a:solidFill>
                      <a:prstDash val="solid"/>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269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000" b="1" i="0" u="none" strike="noStrike" cap="none" normalizeH="0" baseline="0">
                          <a:ln>
                            <a:noFill/>
                          </a:ln>
                          <a:solidFill>
                            <a:schemeClr val="tx2"/>
                          </a:solidFill>
                          <a:effectLst/>
                          <a:latin typeface="Arial" panose="020B0604020202020204" pitchFamily="34" charset="0"/>
                          <a:ea typeface="+mn-ea"/>
                        </a:rPr>
                        <a:t>运输</a:t>
                      </a:r>
                      <a:endParaRPr kumimoji="0" lang="zh-CN" altLang="en-US" sz="1000" b="1"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chemeClr val="tx1"/>
                      </a:solidFill>
                      <a:prstDash val="solid"/>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881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000" b="1" i="0" u="none" strike="noStrike" cap="none" normalizeH="0" baseline="0">
                          <a:ln>
                            <a:noFill/>
                          </a:ln>
                          <a:solidFill>
                            <a:schemeClr val="tx2"/>
                          </a:solidFill>
                          <a:effectLst/>
                          <a:latin typeface="Arial" panose="020B0604020202020204" pitchFamily="34" charset="0"/>
                          <a:ea typeface="+mn-ea"/>
                        </a:rPr>
                        <a:t>贷款请求</a:t>
                      </a:r>
                      <a:endParaRPr kumimoji="0" lang="zh-CN" altLang="en-US" sz="1000" b="1"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chemeClr val="tx1"/>
                      </a:solidFill>
                      <a:prstDash val="solid"/>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925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000" b="1" i="0" u="none" strike="noStrike" cap="none" normalizeH="0" baseline="0">
                          <a:ln>
                            <a:noFill/>
                          </a:ln>
                          <a:solidFill>
                            <a:schemeClr val="tx2"/>
                          </a:solidFill>
                          <a:effectLst/>
                          <a:latin typeface="Arial" panose="020B0604020202020204" pitchFamily="34" charset="0"/>
                          <a:ea typeface="+mn-ea"/>
                        </a:rPr>
                        <a:t>贷款合同</a:t>
                      </a:r>
                      <a:endParaRPr kumimoji="0" lang="zh-CN" altLang="en-US" sz="1000" b="1"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chemeClr val="tx1"/>
                      </a:solidFill>
                      <a:prstDash val="solid"/>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944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000" b="1" i="0" u="none" strike="noStrike" cap="none" normalizeH="0" baseline="0">
                          <a:ln>
                            <a:noFill/>
                          </a:ln>
                          <a:solidFill>
                            <a:schemeClr val="tx2"/>
                          </a:solidFill>
                          <a:effectLst/>
                          <a:latin typeface="Arial" panose="020B0604020202020204" pitchFamily="34" charset="0"/>
                          <a:ea typeface="+mn-ea"/>
                        </a:rPr>
                        <a:t>贷款发放</a:t>
                      </a:r>
                      <a:endParaRPr kumimoji="0" lang="zh-CN" altLang="en-US" sz="1000" b="1"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chemeClr val="tx1"/>
                      </a:solidFill>
                      <a:prstDash val="solid"/>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rgbClr val="4B86C7"/>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842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000" b="1" i="0" u="none" strike="noStrike" cap="none" normalizeH="0" baseline="0">
                          <a:ln>
                            <a:noFill/>
                          </a:ln>
                          <a:solidFill>
                            <a:schemeClr val="tx2"/>
                          </a:solidFill>
                          <a:effectLst/>
                          <a:latin typeface="Arial" panose="020B0604020202020204" pitchFamily="34" charset="0"/>
                          <a:ea typeface="+mn-ea"/>
                        </a:rPr>
                        <a:t>贷款偿还</a:t>
                      </a:r>
                      <a:endParaRPr kumimoji="0" lang="zh-CN" altLang="en-US" sz="1000" b="1"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chemeClr val="tx1"/>
                      </a:solidFill>
                      <a:prstDash val="solid"/>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rgbClr val="4B86C7"/>
                      </a:solidFill>
                      <a:prstDash val="sysDash"/>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1000" b="0" i="0" u="none" strike="noStrike" cap="none" normalizeH="0" baseline="0" dirty="0">
                        <a:ln>
                          <a:noFill/>
                        </a:ln>
                        <a:solidFill>
                          <a:schemeClr val="tx2"/>
                        </a:solidFill>
                        <a:effectLst/>
                        <a:latin typeface="Arial" panose="020B0604020202020204" pitchFamily="34" charset="0"/>
                        <a:ea typeface="+mn-ea"/>
                      </a:endParaRPr>
                    </a:p>
                  </a:txBody>
                  <a:tcPr marL="91416" marR="91416" marT="45708" marB="45708" anchor="ctr" horzOverflow="overflow">
                    <a:lnL w="12700" cap="flat" cmpd="sng" algn="ctr">
                      <a:solidFill>
                        <a:srgbClr val="4B86C7"/>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4B86C7"/>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134" name="组合 133"/>
          <p:cNvGrpSpPr/>
          <p:nvPr/>
        </p:nvGrpSpPr>
        <p:grpSpPr>
          <a:xfrm>
            <a:off x="5803548" y="4218446"/>
            <a:ext cx="1697867" cy="1122990"/>
            <a:chOff x="4727" y="7908"/>
            <a:chExt cx="3345" cy="2125"/>
          </a:xfrm>
        </p:grpSpPr>
        <p:grpSp>
          <p:nvGrpSpPr>
            <p:cNvPr id="110" name="组合 109"/>
            <p:cNvGrpSpPr/>
            <p:nvPr/>
          </p:nvGrpSpPr>
          <p:grpSpPr>
            <a:xfrm>
              <a:off x="4727" y="8448"/>
              <a:ext cx="3345" cy="1585"/>
              <a:chOff x="1860550" y="2139950"/>
              <a:chExt cx="2124075" cy="1006475"/>
            </a:xfrm>
          </p:grpSpPr>
          <p:sp>
            <p:nvSpPr>
              <p:cNvPr id="111" name="Rectangle 129"/>
              <p:cNvSpPr>
                <a:spLocks noChangeArrowheads="1"/>
              </p:cNvSpPr>
              <p:nvPr/>
            </p:nvSpPr>
            <p:spPr bwMode="auto">
              <a:xfrm>
                <a:off x="3286125" y="2635250"/>
                <a:ext cx="530225" cy="428625"/>
              </a:xfrm>
              <a:prstGeom prst="rect">
                <a:avLst/>
              </a:prstGeom>
              <a:solidFill>
                <a:srgbClr val="338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12" name="Freeform 130"/>
              <p:cNvSpPr/>
              <p:nvPr/>
            </p:nvSpPr>
            <p:spPr bwMode="auto">
              <a:xfrm>
                <a:off x="3286125" y="2417762"/>
                <a:ext cx="698500" cy="134938"/>
              </a:xfrm>
              <a:custGeom>
                <a:avLst/>
                <a:gdLst>
                  <a:gd name="T0" fmla="*/ 0 w 440"/>
                  <a:gd name="T1" fmla="*/ 85 h 85"/>
                  <a:gd name="T2" fmla="*/ 440 w 440"/>
                  <a:gd name="T3" fmla="*/ 85 h 85"/>
                  <a:gd name="T4" fmla="*/ 303 w 440"/>
                  <a:gd name="T5" fmla="*/ 0 h 85"/>
                  <a:gd name="T6" fmla="*/ 0 w 440"/>
                  <a:gd name="T7" fmla="*/ 0 h 85"/>
                  <a:gd name="T8" fmla="*/ 0 w 440"/>
                  <a:gd name="T9" fmla="*/ 85 h 85"/>
                </a:gdLst>
                <a:ahLst/>
                <a:cxnLst>
                  <a:cxn ang="0">
                    <a:pos x="T0" y="T1"/>
                  </a:cxn>
                  <a:cxn ang="0">
                    <a:pos x="T2" y="T3"/>
                  </a:cxn>
                  <a:cxn ang="0">
                    <a:pos x="T4" y="T5"/>
                  </a:cxn>
                  <a:cxn ang="0">
                    <a:pos x="T6" y="T7"/>
                  </a:cxn>
                  <a:cxn ang="0">
                    <a:pos x="T8" y="T9"/>
                  </a:cxn>
                </a:cxnLst>
                <a:rect l="0" t="0" r="r" b="b"/>
                <a:pathLst>
                  <a:path w="440" h="85">
                    <a:moveTo>
                      <a:pt x="0" y="85"/>
                    </a:moveTo>
                    <a:lnTo>
                      <a:pt x="440" y="85"/>
                    </a:lnTo>
                    <a:lnTo>
                      <a:pt x="303" y="0"/>
                    </a:lnTo>
                    <a:lnTo>
                      <a:pt x="0" y="0"/>
                    </a:lnTo>
                    <a:lnTo>
                      <a:pt x="0" y="85"/>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13" name="Rectangle 131"/>
              <p:cNvSpPr>
                <a:spLocks noChangeArrowheads="1"/>
              </p:cNvSpPr>
              <p:nvPr/>
            </p:nvSpPr>
            <p:spPr bwMode="auto">
              <a:xfrm>
                <a:off x="3286125" y="2552700"/>
                <a:ext cx="635000" cy="82550"/>
              </a:xfrm>
              <a:prstGeom prst="rect">
                <a:avLst/>
              </a:prstGeom>
              <a:solidFill>
                <a:srgbClr val="338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14" name="Freeform 132"/>
              <p:cNvSpPr/>
              <p:nvPr/>
            </p:nvSpPr>
            <p:spPr bwMode="auto">
              <a:xfrm>
                <a:off x="3522662" y="2635250"/>
                <a:ext cx="139700" cy="428625"/>
              </a:xfrm>
              <a:custGeom>
                <a:avLst/>
                <a:gdLst>
                  <a:gd name="T0" fmla="*/ 81 w 88"/>
                  <a:gd name="T1" fmla="*/ 17 h 270"/>
                  <a:gd name="T2" fmla="*/ 88 w 88"/>
                  <a:gd name="T3" fmla="*/ 17 h 270"/>
                  <a:gd name="T4" fmla="*/ 88 w 88"/>
                  <a:gd name="T5" fmla="*/ 0 h 270"/>
                  <a:gd name="T6" fmla="*/ 0 w 88"/>
                  <a:gd name="T7" fmla="*/ 0 h 270"/>
                  <a:gd name="T8" fmla="*/ 0 w 88"/>
                  <a:gd name="T9" fmla="*/ 17 h 270"/>
                  <a:gd name="T10" fmla="*/ 8 w 88"/>
                  <a:gd name="T11" fmla="*/ 17 h 270"/>
                  <a:gd name="T12" fmla="*/ 8 w 88"/>
                  <a:gd name="T13" fmla="*/ 33 h 270"/>
                  <a:gd name="T14" fmla="*/ 19 w 88"/>
                  <a:gd name="T15" fmla="*/ 33 h 270"/>
                  <a:gd name="T16" fmla="*/ 12 w 88"/>
                  <a:gd name="T17" fmla="*/ 236 h 270"/>
                  <a:gd name="T18" fmla="*/ 8 w 88"/>
                  <a:gd name="T19" fmla="*/ 236 h 270"/>
                  <a:gd name="T20" fmla="*/ 8 w 88"/>
                  <a:gd name="T21" fmla="*/ 253 h 270"/>
                  <a:gd name="T22" fmla="*/ 0 w 88"/>
                  <a:gd name="T23" fmla="*/ 253 h 270"/>
                  <a:gd name="T24" fmla="*/ 0 w 88"/>
                  <a:gd name="T25" fmla="*/ 270 h 270"/>
                  <a:gd name="T26" fmla="*/ 88 w 88"/>
                  <a:gd name="T27" fmla="*/ 270 h 270"/>
                  <a:gd name="T28" fmla="*/ 88 w 88"/>
                  <a:gd name="T29" fmla="*/ 253 h 270"/>
                  <a:gd name="T30" fmla="*/ 81 w 88"/>
                  <a:gd name="T31" fmla="*/ 253 h 270"/>
                  <a:gd name="T32" fmla="*/ 81 w 88"/>
                  <a:gd name="T33" fmla="*/ 236 h 270"/>
                  <a:gd name="T34" fmla="*/ 76 w 88"/>
                  <a:gd name="T35" fmla="*/ 236 h 270"/>
                  <a:gd name="T36" fmla="*/ 69 w 88"/>
                  <a:gd name="T37" fmla="*/ 33 h 270"/>
                  <a:gd name="T38" fmla="*/ 81 w 88"/>
                  <a:gd name="T39" fmla="*/ 33 h 270"/>
                  <a:gd name="T40" fmla="*/ 81 w 88"/>
                  <a:gd name="T41" fmla="*/ 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270">
                    <a:moveTo>
                      <a:pt x="81" y="17"/>
                    </a:moveTo>
                    <a:lnTo>
                      <a:pt x="88" y="17"/>
                    </a:lnTo>
                    <a:lnTo>
                      <a:pt x="88" y="0"/>
                    </a:lnTo>
                    <a:lnTo>
                      <a:pt x="0" y="0"/>
                    </a:lnTo>
                    <a:lnTo>
                      <a:pt x="0" y="17"/>
                    </a:lnTo>
                    <a:lnTo>
                      <a:pt x="8" y="17"/>
                    </a:lnTo>
                    <a:lnTo>
                      <a:pt x="8" y="33"/>
                    </a:lnTo>
                    <a:lnTo>
                      <a:pt x="19" y="33"/>
                    </a:lnTo>
                    <a:lnTo>
                      <a:pt x="12" y="236"/>
                    </a:lnTo>
                    <a:lnTo>
                      <a:pt x="8" y="236"/>
                    </a:lnTo>
                    <a:lnTo>
                      <a:pt x="8" y="253"/>
                    </a:lnTo>
                    <a:lnTo>
                      <a:pt x="0" y="253"/>
                    </a:lnTo>
                    <a:lnTo>
                      <a:pt x="0" y="270"/>
                    </a:lnTo>
                    <a:lnTo>
                      <a:pt x="88" y="270"/>
                    </a:lnTo>
                    <a:lnTo>
                      <a:pt x="88" y="253"/>
                    </a:lnTo>
                    <a:lnTo>
                      <a:pt x="81" y="253"/>
                    </a:lnTo>
                    <a:lnTo>
                      <a:pt x="81" y="236"/>
                    </a:lnTo>
                    <a:lnTo>
                      <a:pt x="76" y="236"/>
                    </a:lnTo>
                    <a:lnTo>
                      <a:pt x="69" y="33"/>
                    </a:lnTo>
                    <a:lnTo>
                      <a:pt x="81" y="33"/>
                    </a:lnTo>
                    <a:lnTo>
                      <a:pt x="81" y="17"/>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15" name="Freeform 133"/>
              <p:cNvSpPr/>
              <p:nvPr/>
            </p:nvSpPr>
            <p:spPr bwMode="auto">
              <a:xfrm>
                <a:off x="3729037" y="2635250"/>
                <a:ext cx="139700" cy="428625"/>
              </a:xfrm>
              <a:custGeom>
                <a:avLst/>
                <a:gdLst>
                  <a:gd name="T0" fmla="*/ 78 w 88"/>
                  <a:gd name="T1" fmla="*/ 17 h 270"/>
                  <a:gd name="T2" fmla="*/ 88 w 88"/>
                  <a:gd name="T3" fmla="*/ 17 h 270"/>
                  <a:gd name="T4" fmla="*/ 88 w 88"/>
                  <a:gd name="T5" fmla="*/ 0 h 270"/>
                  <a:gd name="T6" fmla="*/ 0 w 88"/>
                  <a:gd name="T7" fmla="*/ 0 h 270"/>
                  <a:gd name="T8" fmla="*/ 0 w 88"/>
                  <a:gd name="T9" fmla="*/ 17 h 270"/>
                  <a:gd name="T10" fmla="*/ 8 w 88"/>
                  <a:gd name="T11" fmla="*/ 17 h 270"/>
                  <a:gd name="T12" fmla="*/ 8 w 88"/>
                  <a:gd name="T13" fmla="*/ 33 h 270"/>
                  <a:gd name="T14" fmla="*/ 19 w 88"/>
                  <a:gd name="T15" fmla="*/ 33 h 270"/>
                  <a:gd name="T16" fmla="*/ 12 w 88"/>
                  <a:gd name="T17" fmla="*/ 236 h 270"/>
                  <a:gd name="T18" fmla="*/ 8 w 88"/>
                  <a:gd name="T19" fmla="*/ 236 h 270"/>
                  <a:gd name="T20" fmla="*/ 8 w 88"/>
                  <a:gd name="T21" fmla="*/ 253 h 270"/>
                  <a:gd name="T22" fmla="*/ 0 w 88"/>
                  <a:gd name="T23" fmla="*/ 253 h 270"/>
                  <a:gd name="T24" fmla="*/ 0 w 88"/>
                  <a:gd name="T25" fmla="*/ 270 h 270"/>
                  <a:gd name="T26" fmla="*/ 88 w 88"/>
                  <a:gd name="T27" fmla="*/ 270 h 270"/>
                  <a:gd name="T28" fmla="*/ 88 w 88"/>
                  <a:gd name="T29" fmla="*/ 253 h 270"/>
                  <a:gd name="T30" fmla="*/ 78 w 88"/>
                  <a:gd name="T31" fmla="*/ 253 h 270"/>
                  <a:gd name="T32" fmla="*/ 78 w 88"/>
                  <a:gd name="T33" fmla="*/ 236 h 270"/>
                  <a:gd name="T34" fmla="*/ 76 w 88"/>
                  <a:gd name="T35" fmla="*/ 236 h 270"/>
                  <a:gd name="T36" fmla="*/ 69 w 88"/>
                  <a:gd name="T37" fmla="*/ 33 h 270"/>
                  <a:gd name="T38" fmla="*/ 78 w 88"/>
                  <a:gd name="T39" fmla="*/ 33 h 270"/>
                  <a:gd name="T40" fmla="*/ 78 w 88"/>
                  <a:gd name="T41" fmla="*/ 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270">
                    <a:moveTo>
                      <a:pt x="78" y="17"/>
                    </a:moveTo>
                    <a:lnTo>
                      <a:pt x="88" y="17"/>
                    </a:lnTo>
                    <a:lnTo>
                      <a:pt x="88" y="0"/>
                    </a:lnTo>
                    <a:lnTo>
                      <a:pt x="0" y="0"/>
                    </a:lnTo>
                    <a:lnTo>
                      <a:pt x="0" y="17"/>
                    </a:lnTo>
                    <a:lnTo>
                      <a:pt x="8" y="17"/>
                    </a:lnTo>
                    <a:lnTo>
                      <a:pt x="8" y="33"/>
                    </a:lnTo>
                    <a:lnTo>
                      <a:pt x="19" y="33"/>
                    </a:lnTo>
                    <a:lnTo>
                      <a:pt x="12" y="236"/>
                    </a:lnTo>
                    <a:lnTo>
                      <a:pt x="8" y="236"/>
                    </a:lnTo>
                    <a:lnTo>
                      <a:pt x="8" y="253"/>
                    </a:lnTo>
                    <a:lnTo>
                      <a:pt x="0" y="253"/>
                    </a:lnTo>
                    <a:lnTo>
                      <a:pt x="0" y="270"/>
                    </a:lnTo>
                    <a:lnTo>
                      <a:pt x="88" y="270"/>
                    </a:lnTo>
                    <a:lnTo>
                      <a:pt x="88" y="253"/>
                    </a:lnTo>
                    <a:lnTo>
                      <a:pt x="78" y="253"/>
                    </a:lnTo>
                    <a:lnTo>
                      <a:pt x="78" y="236"/>
                    </a:lnTo>
                    <a:lnTo>
                      <a:pt x="76" y="236"/>
                    </a:lnTo>
                    <a:lnTo>
                      <a:pt x="69" y="33"/>
                    </a:lnTo>
                    <a:lnTo>
                      <a:pt x="78" y="33"/>
                    </a:lnTo>
                    <a:lnTo>
                      <a:pt x="78" y="17"/>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16" name="Freeform 134"/>
              <p:cNvSpPr/>
              <p:nvPr/>
            </p:nvSpPr>
            <p:spPr bwMode="auto">
              <a:xfrm>
                <a:off x="3368675" y="2736850"/>
                <a:ext cx="106363" cy="168275"/>
              </a:xfrm>
              <a:custGeom>
                <a:avLst/>
                <a:gdLst>
                  <a:gd name="T0" fmla="*/ 28 w 28"/>
                  <a:gd name="T1" fmla="*/ 45 h 45"/>
                  <a:gd name="T2" fmla="*/ 28 w 28"/>
                  <a:gd name="T3" fmla="*/ 15 h 45"/>
                  <a:gd name="T4" fmla="*/ 14 w 28"/>
                  <a:gd name="T5" fmla="*/ 0 h 45"/>
                  <a:gd name="T6" fmla="*/ 0 w 28"/>
                  <a:gd name="T7" fmla="*/ 15 h 45"/>
                  <a:gd name="T8" fmla="*/ 0 w 28"/>
                  <a:gd name="T9" fmla="*/ 45 h 45"/>
                  <a:gd name="T10" fmla="*/ 28 w 28"/>
                  <a:gd name="T11" fmla="*/ 45 h 45"/>
                </a:gdLst>
                <a:ahLst/>
                <a:cxnLst>
                  <a:cxn ang="0">
                    <a:pos x="T0" y="T1"/>
                  </a:cxn>
                  <a:cxn ang="0">
                    <a:pos x="T2" y="T3"/>
                  </a:cxn>
                  <a:cxn ang="0">
                    <a:pos x="T4" y="T5"/>
                  </a:cxn>
                  <a:cxn ang="0">
                    <a:pos x="T6" y="T7"/>
                  </a:cxn>
                  <a:cxn ang="0">
                    <a:pos x="T8" y="T9"/>
                  </a:cxn>
                  <a:cxn ang="0">
                    <a:pos x="T10" y="T11"/>
                  </a:cxn>
                </a:cxnLst>
                <a:rect l="0" t="0" r="r" b="b"/>
                <a:pathLst>
                  <a:path w="28" h="45">
                    <a:moveTo>
                      <a:pt x="28" y="45"/>
                    </a:moveTo>
                    <a:cubicBezTo>
                      <a:pt x="28" y="15"/>
                      <a:pt x="28" y="15"/>
                      <a:pt x="28" y="15"/>
                    </a:cubicBezTo>
                    <a:cubicBezTo>
                      <a:pt x="28" y="7"/>
                      <a:pt x="22" y="0"/>
                      <a:pt x="14" y="0"/>
                    </a:cubicBezTo>
                    <a:cubicBezTo>
                      <a:pt x="6" y="0"/>
                      <a:pt x="0" y="7"/>
                      <a:pt x="0" y="15"/>
                    </a:cubicBezTo>
                    <a:cubicBezTo>
                      <a:pt x="0" y="45"/>
                      <a:pt x="0" y="45"/>
                      <a:pt x="0" y="45"/>
                    </a:cubicBezTo>
                    <a:lnTo>
                      <a:pt x="28" y="45"/>
                    </a:lnTo>
                    <a:close/>
                  </a:path>
                </a:pathLst>
              </a:custGeom>
              <a:solidFill>
                <a:srgbClr val="F0EDE6"/>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17" name="Rectangle 135"/>
              <p:cNvSpPr>
                <a:spLocks noChangeArrowheads="1"/>
              </p:cNvSpPr>
              <p:nvPr/>
            </p:nvSpPr>
            <p:spPr bwMode="auto">
              <a:xfrm>
                <a:off x="2028825" y="2635250"/>
                <a:ext cx="530225" cy="428625"/>
              </a:xfrm>
              <a:prstGeom prst="rect">
                <a:avLst/>
              </a:prstGeom>
              <a:solidFill>
                <a:srgbClr val="338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18" name="Freeform 136"/>
              <p:cNvSpPr/>
              <p:nvPr/>
            </p:nvSpPr>
            <p:spPr bwMode="auto">
              <a:xfrm>
                <a:off x="1860550" y="2417762"/>
                <a:ext cx="698500" cy="134938"/>
              </a:xfrm>
              <a:custGeom>
                <a:avLst/>
                <a:gdLst>
                  <a:gd name="T0" fmla="*/ 440 w 440"/>
                  <a:gd name="T1" fmla="*/ 85 h 85"/>
                  <a:gd name="T2" fmla="*/ 0 w 440"/>
                  <a:gd name="T3" fmla="*/ 85 h 85"/>
                  <a:gd name="T4" fmla="*/ 140 w 440"/>
                  <a:gd name="T5" fmla="*/ 0 h 85"/>
                  <a:gd name="T6" fmla="*/ 440 w 440"/>
                  <a:gd name="T7" fmla="*/ 0 h 85"/>
                  <a:gd name="T8" fmla="*/ 440 w 440"/>
                  <a:gd name="T9" fmla="*/ 85 h 85"/>
                </a:gdLst>
                <a:ahLst/>
                <a:cxnLst>
                  <a:cxn ang="0">
                    <a:pos x="T0" y="T1"/>
                  </a:cxn>
                  <a:cxn ang="0">
                    <a:pos x="T2" y="T3"/>
                  </a:cxn>
                  <a:cxn ang="0">
                    <a:pos x="T4" y="T5"/>
                  </a:cxn>
                  <a:cxn ang="0">
                    <a:pos x="T6" y="T7"/>
                  </a:cxn>
                  <a:cxn ang="0">
                    <a:pos x="T8" y="T9"/>
                  </a:cxn>
                </a:cxnLst>
                <a:rect l="0" t="0" r="r" b="b"/>
                <a:pathLst>
                  <a:path w="440" h="85">
                    <a:moveTo>
                      <a:pt x="440" y="85"/>
                    </a:moveTo>
                    <a:lnTo>
                      <a:pt x="0" y="85"/>
                    </a:lnTo>
                    <a:lnTo>
                      <a:pt x="140" y="0"/>
                    </a:lnTo>
                    <a:lnTo>
                      <a:pt x="440" y="0"/>
                    </a:lnTo>
                    <a:lnTo>
                      <a:pt x="440" y="85"/>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19" name="Rectangle 137"/>
              <p:cNvSpPr>
                <a:spLocks noChangeArrowheads="1"/>
              </p:cNvSpPr>
              <p:nvPr/>
            </p:nvSpPr>
            <p:spPr bwMode="auto">
              <a:xfrm>
                <a:off x="1928812" y="2552700"/>
                <a:ext cx="630238" cy="82550"/>
              </a:xfrm>
              <a:prstGeom prst="rect">
                <a:avLst/>
              </a:prstGeom>
              <a:solidFill>
                <a:srgbClr val="338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0" name="Freeform 138"/>
              <p:cNvSpPr/>
              <p:nvPr/>
            </p:nvSpPr>
            <p:spPr bwMode="auto">
              <a:xfrm>
                <a:off x="2182812" y="2635250"/>
                <a:ext cx="139700" cy="428625"/>
              </a:xfrm>
              <a:custGeom>
                <a:avLst/>
                <a:gdLst>
                  <a:gd name="T0" fmla="*/ 8 w 88"/>
                  <a:gd name="T1" fmla="*/ 17 h 270"/>
                  <a:gd name="T2" fmla="*/ 0 w 88"/>
                  <a:gd name="T3" fmla="*/ 17 h 270"/>
                  <a:gd name="T4" fmla="*/ 0 w 88"/>
                  <a:gd name="T5" fmla="*/ 0 h 270"/>
                  <a:gd name="T6" fmla="*/ 88 w 88"/>
                  <a:gd name="T7" fmla="*/ 0 h 270"/>
                  <a:gd name="T8" fmla="*/ 88 w 88"/>
                  <a:gd name="T9" fmla="*/ 17 h 270"/>
                  <a:gd name="T10" fmla="*/ 81 w 88"/>
                  <a:gd name="T11" fmla="*/ 17 h 270"/>
                  <a:gd name="T12" fmla="*/ 81 w 88"/>
                  <a:gd name="T13" fmla="*/ 33 h 270"/>
                  <a:gd name="T14" fmla="*/ 69 w 88"/>
                  <a:gd name="T15" fmla="*/ 33 h 270"/>
                  <a:gd name="T16" fmla="*/ 76 w 88"/>
                  <a:gd name="T17" fmla="*/ 236 h 270"/>
                  <a:gd name="T18" fmla="*/ 81 w 88"/>
                  <a:gd name="T19" fmla="*/ 236 h 270"/>
                  <a:gd name="T20" fmla="*/ 81 w 88"/>
                  <a:gd name="T21" fmla="*/ 253 h 270"/>
                  <a:gd name="T22" fmla="*/ 88 w 88"/>
                  <a:gd name="T23" fmla="*/ 253 h 270"/>
                  <a:gd name="T24" fmla="*/ 88 w 88"/>
                  <a:gd name="T25" fmla="*/ 270 h 270"/>
                  <a:gd name="T26" fmla="*/ 0 w 88"/>
                  <a:gd name="T27" fmla="*/ 270 h 270"/>
                  <a:gd name="T28" fmla="*/ 0 w 88"/>
                  <a:gd name="T29" fmla="*/ 253 h 270"/>
                  <a:gd name="T30" fmla="*/ 8 w 88"/>
                  <a:gd name="T31" fmla="*/ 253 h 270"/>
                  <a:gd name="T32" fmla="*/ 8 w 88"/>
                  <a:gd name="T33" fmla="*/ 236 h 270"/>
                  <a:gd name="T34" fmla="*/ 12 w 88"/>
                  <a:gd name="T35" fmla="*/ 236 h 270"/>
                  <a:gd name="T36" fmla="*/ 19 w 88"/>
                  <a:gd name="T37" fmla="*/ 33 h 270"/>
                  <a:gd name="T38" fmla="*/ 8 w 88"/>
                  <a:gd name="T39" fmla="*/ 33 h 270"/>
                  <a:gd name="T40" fmla="*/ 8 w 88"/>
                  <a:gd name="T41" fmla="*/ 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270">
                    <a:moveTo>
                      <a:pt x="8" y="17"/>
                    </a:moveTo>
                    <a:lnTo>
                      <a:pt x="0" y="17"/>
                    </a:lnTo>
                    <a:lnTo>
                      <a:pt x="0" y="0"/>
                    </a:lnTo>
                    <a:lnTo>
                      <a:pt x="88" y="0"/>
                    </a:lnTo>
                    <a:lnTo>
                      <a:pt x="88" y="17"/>
                    </a:lnTo>
                    <a:lnTo>
                      <a:pt x="81" y="17"/>
                    </a:lnTo>
                    <a:lnTo>
                      <a:pt x="81" y="33"/>
                    </a:lnTo>
                    <a:lnTo>
                      <a:pt x="69" y="33"/>
                    </a:lnTo>
                    <a:lnTo>
                      <a:pt x="76" y="236"/>
                    </a:lnTo>
                    <a:lnTo>
                      <a:pt x="81" y="236"/>
                    </a:lnTo>
                    <a:lnTo>
                      <a:pt x="81" y="253"/>
                    </a:lnTo>
                    <a:lnTo>
                      <a:pt x="88" y="253"/>
                    </a:lnTo>
                    <a:lnTo>
                      <a:pt x="88" y="270"/>
                    </a:lnTo>
                    <a:lnTo>
                      <a:pt x="0" y="270"/>
                    </a:lnTo>
                    <a:lnTo>
                      <a:pt x="0" y="253"/>
                    </a:lnTo>
                    <a:lnTo>
                      <a:pt x="8" y="253"/>
                    </a:lnTo>
                    <a:lnTo>
                      <a:pt x="8" y="236"/>
                    </a:lnTo>
                    <a:lnTo>
                      <a:pt x="12" y="236"/>
                    </a:lnTo>
                    <a:lnTo>
                      <a:pt x="19" y="33"/>
                    </a:lnTo>
                    <a:lnTo>
                      <a:pt x="8" y="33"/>
                    </a:lnTo>
                    <a:lnTo>
                      <a:pt x="8" y="17"/>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1" name="Freeform 139"/>
              <p:cNvSpPr/>
              <p:nvPr/>
            </p:nvSpPr>
            <p:spPr bwMode="auto">
              <a:xfrm>
                <a:off x="1981200" y="2635250"/>
                <a:ext cx="138113" cy="428625"/>
              </a:xfrm>
              <a:custGeom>
                <a:avLst/>
                <a:gdLst>
                  <a:gd name="T0" fmla="*/ 7 w 87"/>
                  <a:gd name="T1" fmla="*/ 17 h 270"/>
                  <a:gd name="T2" fmla="*/ 0 w 87"/>
                  <a:gd name="T3" fmla="*/ 17 h 270"/>
                  <a:gd name="T4" fmla="*/ 0 w 87"/>
                  <a:gd name="T5" fmla="*/ 0 h 270"/>
                  <a:gd name="T6" fmla="*/ 87 w 87"/>
                  <a:gd name="T7" fmla="*/ 0 h 270"/>
                  <a:gd name="T8" fmla="*/ 87 w 87"/>
                  <a:gd name="T9" fmla="*/ 17 h 270"/>
                  <a:gd name="T10" fmla="*/ 80 w 87"/>
                  <a:gd name="T11" fmla="*/ 17 h 270"/>
                  <a:gd name="T12" fmla="*/ 80 w 87"/>
                  <a:gd name="T13" fmla="*/ 33 h 270"/>
                  <a:gd name="T14" fmla="*/ 68 w 87"/>
                  <a:gd name="T15" fmla="*/ 33 h 270"/>
                  <a:gd name="T16" fmla="*/ 75 w 87"/>
                  <a:gd name="T17" fmla="*/ 236 h 270"/>
                  <a:gd name="T18" fmla="*/ 80 w 87"/>
                  <a:gd name="T19" fmla="*/ 236 h 270"/>
                  <a:gd name="T20" fmla="*/ 80 w 87"/>
                  <a:gd name="T21" fmla="*/ 253 h 270"/>
                  <a:gd name="T22" fmla="*/ 87 w 87"/>
                  <a:gd name="T23" fmla="*/ 253 h 270"/>
                  <a:gd name="T24" fmla="*/ 87 w 87"/>
                  <a:gd name="T25" fmla="*/ 270 h 270"/>
                  <a:gd name="T26" fmla="*/ 0 w 87"/>
                  <a:gd name="T27" fmla="*/ 270 h 270"/>
                  <a:gd name="T28" fmla="*/ 0 w 87"/>
                  <a:gd name="T29" fmla="*/ 253 h 270"/>
                  <a:gd name="T30" fmla="*/ 7 w 87"/>
                  <a:gd name="T31" fmla="*/ 253 h 270"/>
                  <a:gd name="T32" fmla="*/ 7 w 87"/>
                  <a:gd name="T33" fmla="*/ 236 h 270"/>
                  <a:gd name="T34" fmla="*/ 12 w 87"/>
                  <a:gd name="T35" fmla="*/ 236 h 270"/>
                  <a:gd name="T36" fmla="*/ 19 w 87"/>
                  <a:gd name="T37" fmla="*/ 33 h 270"/>
                  <a:gd name="T38" fmla="*/ 7 w 87"/>
                  <a:gd name="T39" fmla="*/ 33 h 270"/>
                  <a:gd name="T40" fmla="*/ 7 w 87"/>
                  <a:gd name="T41" fmla="*/ 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270">
                    <a:moveTo>
                      <a:pt x="7" y="17"/>
                    </a:moveTo>
                    <a:lnTo>
                      <a:pt x="0" y="17"/>
                    </a:lnTo>
                    <a:lnTo>
                      <a:pt x="0" y="0"/>
                    </a:lnTo>
                    <a:lnTo>
                      <a:pt x="87" y="0"/>
                    </a:lnTo>
                    <a:lnTo>
                      <a:pt x="87" y="17"/>
                    </a:lnTo>
                    <a:lnTo>
                      <a:pt x="80" y="17"/>
                    </a:lnTo>
                    <a:lnTo>
                      <a:pt x="80" y="33"/>
                    </a:lnTo>
                    <a:lnTo>
                      <a:pt x="68" y="33"/>
                    </a:lnTo>
                    <a:lnTo>
                      <a:pt x="75" y="236"/>
                    </a:lnTo>
                    <a:lnTo>
                      <a:pt x="80" y="236"/>
                    </a:lnTo>
                    <a:lnTo>
                      <a:pt x="80" y="253"/>
                    </a:lnTo>
                    <a:lnTo>
                      <a:pt x="87" y="253"/>
                    </a:lnTo>
                    <a:lnTo>
                      <a:pt x="87" y="270"/>
                    </a:lnTo>
                    <a:lnTo>
                      <a:pt x="0" y="270"/>
                    </a:lnTo>
                    <a:lnTo>
                      <a:pt x="0" y="253"/>
                    </a:lnTo>
                    <a:lnTo>
                      <a:pt x="7" y="253"/>
                    </a:lnTo>
                    <a:lnTo>
                      <a:pt x="7" y="236"/>
                    </a:lnTo>
                    <a:lnTo>
                      <a:pt x="12" y="236"/>
                    </a:lnTo>
                    <a:lnTo>
                      <a:pt x="19" y="33"/>
                    </a:lnTo>
                    <a:lnTo>
                      <a:pt x="7" y="33"/>
                    </a:lnTo>
                    <a:lnTo>
                      <a:pt x="7" y="17"/>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2" name="Freeform 140"/>
              <p:cNvSpPr/>
              <p:nvPr/>
            </p:nvSpPr>
            <p:spPr bwMode="auto">
              <a:xfrm>
                <a:off x="2371725" y="2736850"/>
                <a:ext cx="107950" cy="168275"/>
              </a:xfrm>
              <a:custGeom>
                <a:avLst/>
                <a:gdLst>
                  <a:gd name="T0" fmla="*/ 0 w 29"/>
                  <a:gd name="T1" fmla="*/ 45 h 45"/>
                  <a:gd name="T2" fmla="*/ 0 w 29"/>
                  <a:gd name="T3" fmla="*/ 15 h 45"/>
                  <a:gd name="T4" fmla="*/ 15 w 29"/>
                  <a:gd name="T5" fmla="*/ 0 h 45"/>
                  <a:gd name="T6" fmla="*/ 29 w 29"/>
                  <a:gd name="T7" fmla="*/ 15 h 45"/>
                  <a:gd name="T8" fmla="*/ 29 w 29"/>
                  <a:gd name="T9" fmla="*/ 45 h 45"/>
                  <a:gd name="T10" fmla="*/ 0 w 29"/>
                  <a:gd name="T11" fmla="*/ 45 h 45"/>
                </a:gdLst>
                <a:ahLst/>
                <a:cxnLst>
                  <a:cxn ang="0">
                    <a:pos x="T0" y="T1"/>
                  </a:cxn>
                  <a:cxn ang="0">
                    <a:pos x="T2" y="T3"/>
                  </a:cxn>
                  <a:cxn ang="0">
                    <a:pos x="T4" y="T5"/>
                  </a:cxn>
                  <a:cxn ang="0">
                    <a:pos x="T6" y="T7"/>
                  </a:cxn>
                  <a:cxn ang="0">
                    <a:pos x="T8" y="T9"/>
                  </a:cxn>
                  <a:cxn ang="0">
                    <a:pos x="T10" y="T11"/>
                  </a:cxn>
                </a:cxnLst>
                <a:rect l="0" t="0" r="r" b="b"/>
                <a:pathLst>
                  <a:path w="29" h="45">
                    <a:moveTo>
                      <a:pt x="0" y="45"/>
                    </a:moveTo>
                    <a:cubicBezTo>
                      <a:pt x="0" y="15"/>
                      <a:pt x="0" y="15"/>
                      <a:pt x="0" y="15"/>
                    </a:cubicBezTo>
                    <a:cubicBezTo>
                      <a:pt x="0" y="7"/>
                      <a:pt x="7" y="0"/>
                      <a:pt x="15" y="0"/>
                    </a:cubicBezTo>
                    <a:cubicBezTo>
                      <a:pt x="22" y="0"/>
                      <a:pt x="29" y="7"/>
                      <a:pt x="29" y="15"/>
                    </a:cubicBezTo>
                    <a:cubicBezTo>
                      <a:pt x="29" y="45"/>
                      <a:pt x="29" y="45"/>
                      <a:pt x="29" y="45"/>
                    </a:cubicBezTo>
                    <a:lnTo>
                      <a:pt x="0" y="45"/>
                    </a:lnTo>
                    <a:close/>
                  </a:path>
                </a:pathLst>
              </a:custGeom>
              <a:solidFill>
                <a:srgbClr val="F0EDE6"/>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3" name="Rectangle 141"/>
              <p:cNvSpPr>
                <a:spLocks noChangeArrowheads="1"/>
              </p:cNvSpPr>
              <p:nvPr/>
            </p:nvSpPr>
            <p:spPr bwMode="auto">
              <a:xfrm>
                <a:off x="1931987" y="3063875"/>
                <a:ext cx="1989138" cy="82550"/>
              </a:xfrm>
              <a:prstGeom prst="rect">
                <a:avLst/>
              </a:prstGeom>
              <a:solidFill>
                <a:srgbClr val="338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4" name="Rectangle 142"/>
              <p:cNvSpPr>
                <a:spLocks noChangeArrowheads="1"/>
              </p:cNvSpPr>
              <p:nvPr/>
            </p:nvSpPr>
            <p:spPr bwMode="auto">
              <a:xfrm>
                <a:off x="2589212" y="2459037"/>
                <a:ext cx="674688" cy="604838"/>
              </a:xfrm>
              <a:prstGeom prst="rect">
                <a:avLst/>
              </a:prstGeom>
              <a:solidFill>
                <a:srgbClr val="338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5" name="Freeform 143"/>
              <p:cNvSpPr/>
              <p:nvPr/>
            </p:nvSpPr>
            <p:spPr bwMode="auto">
              <a:xfrm>
                <a:off x="2517775" y="2500312"/>
                <a:ext cx="138113" cy="563563"/>
              </a:xfrm>
              <a:custGeom>
                <a:avLst/>
                <a:gdLst>
                  <a:gd name="T0" fmla="*/ 80 w 87"/>
                  <a:gd name="T1" fmla="*/ 16 h 355"/>
                  <a:gd name="T2" fmla="*/ 87 w 87"/>
                  <a:gd name="T3" fmla="*/ 16 h 355"/>
                  <a:gd name="T4" fmla="*/ 87 w 87"/>
                  <a:gd name="T5" fmla="*/ 0 h 355"/>
                  <a:gd name="T6" fmla="*/ 0 w 87"/>
                  <a:gd name="T7" fmla="*/ 0 h 355"/>
                  <a:gd name="T8" fmla="*/ 0 w 87"/>
                  <a:gd name="T9" fmla="*/ 16 h 355"/>
                  <a:gd name="T10" fmla="*/ 7 w 87"/>
                  <a:gd name="T11" fmla="*/ 16 h 355"/>
                  <a:gd name="T12" fmla="*/ 7 w 87"/>
                  <a:gd name="T13" fmla="*/ 33 h 355"/>
                  <a:gd name="T14" fmla="*/ 19 w 87"/>
                  <a:gd name="T15" fmla="*/ 33 h 355"/>
                  <a:gd name="T16" fmla="*/ 12 w 87"/>
                  <a:gd name="T17" fmla="*/ 321 h 355"/>
                  <a:gd name="T18" fmla="*/ 7 w 87"/>
                  <a:gd name="T19" fmla="*/ 321 h 355"/>
                  <a:gd name="T20" fmla="*/ 7 w 87"/>
                  <a:gd name="T21" fmla="*/ 338 h 355"/>
                  <a:gd name="T22" fmla="*/ 0 w 87"/>
                  <a:gd name="T23" fmla="*/ 338 h 355"/>
                  <a:gd name="T24" fmla="*/ 0 w 87"/>
                  <a:gd name="T25" fmla="*/ 355 h 355"/>
                  <a:gd name="T26" fmla="*/ 87 w 87"/>
                  <a:gd name="T27" fmla="*/ 355 h 355"/>
                  <a:gd name="T28" fmla="*/ 87 w 87"/>
                  <a:gd name="T29" fmla="*/ 338 h 355"/>
                  <a:gd name="T30" fmla="*/ 80 w 87"/>
                  <a:gd name="T31" fmla="*/ 338 h 355"/>
                  <a:gd name="T32" fmla="*/ 80 w 87"/>
                  <a:gd name="T33" fmla="*/ 321 h 355"/>
                  <a:gd name="T34" fmla="*/ 75 w 87"/>
                  <a:gd name="T35" fmla="*/ 321 h 355"/>
                  <a:gd name="T36" fmla="*/ 68 w 87"/>
                  <a:gd name="T37" fmla="*/ 33 h 355"/>
                  <a:gd name="T38" fmla="*/ 80 w 87"/>
                  <a:gd name="T39" fmla="*/ 33 h 355"/>
                  <a:gd name="T40" fmla="*/ 80 w 87"/>
                  <a:gd name="T41" fmla="*/ 16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355">
                    <a:moveTo>
                      <a:pt x="80" y="16"/>
                    </a:moveTo>
                    <a:lnTo>
                      <a:pt x="87" y="16"/>
                    </a:lnTo>
                    <a:lnTo>
                      <a:pt x="87" y="0"/>
                    </a:lnTo>
                    <a:lnTo>
                      <a:pt x="0" y="0"/>
                    </a:lnTo>
                    <a:lnTo>
                      <a:pt x="0" y="16"/>
                    </a:lnTo>
                    <a:lnTo>
                      <a:pt x="7" y="16"/>
                    </a:lnTo>
                    <a:lnTo>
                      <a:pt x="7" y="33"/>
                    </a:lnTo>
                    <a:lnTo>
                      <a:pt x="19" y="33"/>
                    </a:lnTo>
                    <a:lnTo>
                      <a:pt x="12" y="321"/>
                    </a:lnTo>
                    <a:lnTo>
                      <a:pt x="7" y="321"/>
                    </a:lnTo>
                    <a:lnTo>
                      <a:pt x="7" y="338"/>
                    </a:lnTo>
                    <a:lnTo>
                      <a:pt x="0" y="338"/>
                    </a:lnTo>
                    <a:lnTo>
                      <a:pt x="0" y="355"/>
                    </a:lnTo>
                    <a:lnTo>
                      <a:pt x="87" y="355"/>
                    </a:lnTo>
                    <a:lnTo>
                      <a:pt x="87" y="338"/>
                    </a:lnTo>
                    <a:lnTo>
                      <a:pt x="80" y="338"/>
                    </a:lnTo>
                    <a:lnTo>
                      <a:pt x="80" y="321"/>
                    </a:lnTo>
                    <a:lnTo>
                      <a:pt x="75" y="321"/>
                    </a:lnTo>
                    <a:lnTo>
                      <a:pt x="68" y="33"/>
                    </a:lnTo>
                    <a:lnTo>
                      <a:pt x="80" y="33"/>
                    </a:lnTo>
                    <a:lnTo>
                      <a:pt x="80" y="16"/>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6" name="Freeform 144"/>
              <p:cNvSpPr/>
              <p:nvPr/>
            </p:nvSpPr>
            <p:spPr bwMode="auto">
              <a:xfrm>
                <a:off x="3192462" y="2500312"/>
                <a:ext cx="139700" cy="563563"/>
              </a:xfrm>
              <a:custGeom>
                <a:avLst/>
                <a:gdLst>
                  <a:gd name="T0" fmla="*/ 81 w 88"/>
                  <a:gd name="T1" fmla="*/ 16 h 355"/>
                  <a:gd name="T2" fmla="*/ 88 w 88"/>
                  <a:gd name="T3" fmla="*/ 16 h 355"/>
                  <a:gd name="T4" fmla="*/ 88 w 88"/>
                  <a:gd name="T5" fmla="*/ 0 h 355"/>
                  <a:gd name="T6" fmla="*/ 0 w 88"/>
                  <a:gd name="T7" fmla="*/ 0 h 355"/>
                  <a:gd name="T8" fmla="*/ 0 w 88"/>
                  <a:gd name="T9" fmla="*/ 16 h 355"/>
                  <a:gd name="T10" fmla="*/ 10 w 88"/>
                  <a:gd name="T11" fmla="*/ 16 h 355"/>
                  <a:gd name="T12" fmla="*/ 10 w 88"/>
                  <a:gd name="T13" fmla="*/ 33 h 355"/>
                  <a:gd name="T14" fmla="*/ 19 w 88"/>
                  <a:gd name="T15" fmla="*/ 33 h 355"/>
                  <a:gd name="T16" fmla="*/ 12 w 88"/>
                  <a:gd name="T17" fmla="*/ 321 h 355"/>
                  <a:gd name="T18" fmla="*/ 10 w 88"/>
                  <a:gd name="T19" fmla="*/ 321 h 355"/>
                  <a:gd name="T20" fmla="*/ 10 w 88"/>
                  <a:gd name="T21" fmla="*/ 338 h 355"/>
                  <a:gd name="T22" fmla="*/ 0 w 88"/>
                  <a:gd name="T23" fmla="*/ 338 h 355"/>
                  <a:gd name="T24" fmla="*/ 0 w 88"/>
                  <a:gd name="T25" fmla="*/ 355 h 355"/>
                  <a:gd name="T26" fmla="*/ 88 w 88"/>
                  <a:gd name="T27" fmla="*/ 355 h 355"/>
                  <a:gd name="T28" fmla="*/ 88 w 88"/>
                  <a:gd name="T29" fmla="*/ 338 h 355"/>
                  <a:gd name="T30" fmla="*/ 81 w 88"/>
                  <a:gd name="T31" fmla="*/ 338 h 355"/>
                  <a:gd name="T32" fmla="*/ 81 w 88"/>
                  <a:gd name="T33" fmla="*/ 321 h 355"/>
                  <a:gd name="T34" fmla="*/ 76 w 88"/>
                  <a:gd name="T35" fmla="*/ 321 h 355"/>
                  <a:gd name="T36" fmla="*/ 69 w 88"/>
                  <a:gd name="T37" fmla="*/ 33 h 355"/>
                  <a:gd name="T38" fmla="*/ 81 w 88"/>
                  <a:gd name="T39" fmla="*/ 33 h 355"/>
                  <a:gd name="T40" fmla="*/ 81 w 88"/>
                  <a:gd name="T41" fmla="*/ 16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355">
                    <a:moveTo>
                      <a:pt x="81" y="16"/>
                    </a:moveTo>
                    <a:lnTo>
                      <a:pt x="88" y="16"/>
                    </a:lnTo>
                    <a:lnTo>
                      <a:pt x="88" y="0"/>
                    </a:lnTo>
                    <a:lnTo>
                      <a:pt x="0" y="0"/>
                    </a:lnTo>
                    <a:lnTo>
                      <a:pt x="0" y="16"/>
                    </a:lnTo>
                    <a:lnTo>
                      <a:pt x="10" y="16"/>
                    </a:lnTo>
                    <a:lnTo>
                      <a:pt x="10" y="33"/>
                    </a:lnTo>
                    <a:lnTo>
                      <a:pt x="19" y="33"/>
                    </a:lnTo>
                    <a:lnTo>
                      <a:pt x="12" y="321"/>
                    </a:lnTo>
                    <a:lnTo>
                      <a:pt x="10" y="321"/>
                    </a:lnTo>
                    <a:lnTo>
                      <a:pt x="10" y="338"/>
                    </a:lnTo>
                    <a:lnTo>
                      <a:pt x="0" y="338"/>
                    </a:lnTo>
                    <a:lnTo>
                      <a:pt x="0" y="355"/>
                    </a:lnTo>
                    <a:lnTo>
                      <a:pt x="88" y="355"/>
                    </a:lnTo>
                    <a:lnTo>
                      <a:pt x="88" y="338"/>
                    </a:lnTo>
                    <a:lnTo>
                      <a:pt x="81" y="338"/>
                    </a:lnTo>
                    <a:lnTo>
                      <a:pt x="81" y="321"/>
                    </a:lnTo>
                    <a:lnTo>
                      <a:pt x="76" y="321"/>
                    </a:lnTo>
                    <a:lnTo>
                      <a:pt x="69" y="33"/>
                    </a:lnTo>
                    <a:lnTo>
                      <a:pt x="81" y="33"/>
                    </a:lnTo>
                    <a:lnTo>
                      <a:pt x="81" y="16"/>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7" name="Freeform 145"/>
              <p:cNvSpPr/>
              <p:nvPr/>
            </p:nvSpPr>
            <p:spPr bwMode="auto">
              <a:xfrm>
                <a:off x="2386012" y="2139950"/>
                <a:ext cx="1081088" cy="280988"/>
              </a:xfrm>
              <a:custGeom>
                <a:avLst/>
                <a:gdLst>
                  <a:gd name="T0" fmla="*/ 0 w 681"/>
                  <a:gd name="T1" fmla="*/ 177 h 177"/>
                  <a:gd name="T2" fmla="*/ 341 w 681"/>
                  <a:gd name="T3" fmla="*/ 0 h 177"/>
                  <a:gd name="T4" fmla="*/ 681 w 681"/>
                  <a:gd name="T5" fmla="*/ 177 h 177"/>
                  <a:gd name="T6" fmla="*/ 0 w 681"/>
                  <a:gd name="T7" fmla="*/ 177 h 177"/>
                </a:gdLst>
                <a:ahLst/>
                <a:cxnLst>
                  <a:cxn ang="0">
                    <a:pos x="T0" y="T1"/>
                  </a:cxn>
                  <a:cxn ang="0">
                    <a:pos x="T2" y="T3"/>
                  </a:cxn>
                  <a:cxn ang="0">
                    <a:pos x="T4" y="T5"/>
                  </a:cxn>
                  <a:cxn ang="0">
                    <a:pos x="T6" y="T7"/>
                  </a:cxn>
                </a:cxnLst>
                <a:rect l="0" t="0" r="r" b="b"/>
                <a:pathLst>
                  <a:path w="681" h="177">
                    <a:moveTo>
                      <a:pt x="0" y="177"/>
                    </a:moveTo>
                    <a:lnTo>
                      <a:pt x="341" y="0"/>
                    </a:lnTo>
                    <a:lnTo>
                      <a:pt x="681" y="177"/>
                    </a:lnTo>
                    <a:lnTo>
                      <a:pt x="0" y="177"/>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8" name="Rectangle 146"/>
              <p:cNvSpPr>
                <a:spLocks noChangeArrowheads="1"/>
              </p:cNvSpPr>
              <p:nvPr/>
            </p:nvSpPr>
            <p:spPr bwMode="auto">
              <a:xfrm>
                <a:off x="2454275" y="2420937"/>
                <a:ext cx="944563" cy="79375"/>
              </a:xfrm>
              <a:prstGeom prst="rect">
                <a:avLst/>
              </a:prstGeom>
              <a:solidFill>
                <a:srgbClr val="338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29" name="Freeform 147"/>
              <p:cNvSpPr/>
              <p:nvPr/>
            </p:nvSpPr>
            <p:spPr bwMode="auto">
              <a:xfrm>
                <a:off x="2678112" y="2500312"/>
                <a:ext cx="139700" cy="563563"/>
              </a:xfrm>
              <a:custGeom>
                <a:avLst/>
                <a:gdLst>
                  <a:gd name="T0" fmla="*/ 81 w 88"/>
                  <a:gd name="T1" fmla="*/ 16 h 355"/>
                  <a:gd name="T2" fmla="*/ 88 w 88"/>
                  <a:gd name="T3" fmla="*/ 16 h 355"/>
                  <a:gd name="T4" fmla="*/ 88 w 88"/>
                  <a:gd name="T5" fmla="*/ 0 h 355"/>
                  <a:gd name="T6" fmla="*/ 0 w 88"/>
                  <a:gd name="T7" fmla="*/ 0 h 355"/>
                  <a:gd name="T8" fmla="*/ 0 w 88"/>
                  <a:gd name="T9" fmla="*/ 16 h 355"/>
                  <a:gd name="T10" fmla="*/ 8 w 88"/>
                  <a:gd name="T11" fmla="*/ 16 h 355"/>
                  <a:gd name="T12" fmla="*/ 8 w 88"/>
                  <a:gd name="T13" fmla="*/ 33 h 355"/>
                  <a:gd name="T14" fmla="*/ 19 w 88"/>
                  <a:gd name="T15" fmla="*/ 33 h 355"/>
                  <a:gd name="T16" fmla="*/ 12 w 88"/>
                  <a:gd name="T17" fmla="*/ 321 h 355"/>
                  <a:gd name="T18" fmla="*/ 8 w 88"/>
                  <a:gd name="T19" fmla="*/ 321 h 355"/>
                  <a:gd name="T20" fmla="*/ 8 w 88"/>
                  <a:gd name="T21" fmla="*/ 338 h 355"/>
                  <a:gd name="T22" fmla="*/ 0 w 88"/>
                  <a:gd name="T23" fmla="*/ 338 h 355"/>
                  <a:gd name="T24" fmla="*/ 0 w 88"/>
                  <a:gd name="T25" fmla="*/ 355 h 355"/>
                  <a:gd name="T26" fmla="*/ 88 w 88"/>
                  <a:gd name="T27" fmla="*/ 355 h 355"/>
                  <a:gd name="T28" fmla="*/ 88 w 88"/>
                  <a:gd name="T29" fmla="*/ 338 h 355"/>
                  <a:gd name="T30" fmla="*/ 81 w 88"/>
                  <a:gd name="T31" fmla="*/ 338 h 355"/>
                  <a:gd name="T32" fmla="*/ 81 w 88"/>
                  <a:gd name="T33" fmla="*/ 321 h 355"/>
                  <a:gd name="T34" fmla="*/ 76 w 88"/>
                  <a:gd name="T35" fmla="*/ 321 h 355"/>
                  <a:gd name="T36" fmla="*/ 69 w 88"/>
                  <a:gd name="T37" fmla="*/ 33 h 355"/>
                  <a:gd name="T38" fmla="*/ 81 w 88"/>
                  <a:gd name="T39" fmla="*/ 33 h 355"/>
                  <a:gd name="T40" fmla="*/ 81 w 88"/>
                  <a:gd name="T41" fmla="*/ 16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355">
                    <a:moveTo>
                      <a:pt x="81" y="16"/>
                    </a:moveTo>
                    <a:lnTo>
                      <a:pt x="88" y="16"/>
                    </a:lnTo>
                    <a:lnTo>
                      <a:pt x="88" y="0"/>
                    </a:lnTo>
                    <a:lnTo>
                      <a:pt x="0" y="0"/>
                    </a:lnTo>
                    <a:lnTo>
                      <a:pt x="0" y="16"/>
                    </a:lnTo>
                    <a:lnTo>
                      <a:pt x="8" y="16"/>
                    </a:lnTo>
                    <a:lnTo>
                      <a:pt x="8" y="33"/>
                    </a:lnTo>
                    <a:lnTo>
                      <a:pt x="19" y="33"/>
                    </a:lnTo>
                    <a:lnTo>
                      <a:pt x="12" y="321"/>
                    </a:lnTo>
                    <a:lnTo>
                      <a:pt x="8" y="321"/>
                    </a:lnTo>
                    <a:lnTo>
                      <a:pt x="8" y="338"/>
                    </a:lnTo>
                    <a:lnTo>
                      <a:pt x="0" y="338"/>
                    </a:lnTo>
                    <a:lnTo>
                      <a:pt x="0" y="355"/>
                    </a:lnTo>
                    <a:lnTo>
                      <a:pt x="88" y="355"/>
                    </a:lnTo>
                    <a:lnTo>
                      <a:pt x="88" y="338"/>
                    </a:lnTo>
                    <a:lnTo>
                      <a:pt x="81" y="338"/>
                    </a:lnTo>
                    <a:lnTo>
                      <a:pt x="81" y="321"/>
                    </a:lnTo>
                    <a:lnTo>
                      <a:pt x="76" y="321"/>
                    </a:lnTo>
                    <a:lnTo>
                      <a:pt x="69" y="33"/>
                    </a:lnTo>
                    <a:lnTo>
                      <a:pt x="81" y="33"/>
                    </a:lnTo>
                    <a:lnTo>
                      <a:pt x="81" y="16"/>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30" name="Freeform 148"/>
              <p:cNvSpPr/>
              <p:nvPr/>
            </p:nvSpPr>
            <p:spPr bwMode="auto">
              <a:xfrm>
                <a:off x="3032125" y="2500312"/>
                <a:ext cx="138113" cy="563563"/>
              </a:xfrm>
              <a:custGeom>
                <a:avLst/>
                <a:gdLst>
                  <a:gd name="T0" fmla="*/ 80 w 87"/>
                  <a:gd name="T1" fmla="*/ 16 h 355"/>
                  <a:gd name="T2" fmla="*/ 87 w 87"/>
                  <a:gd name="T3" fmla="*/ 16 h 355"/>
                  <a:gd name="T4" fmla="*/ 87 w 87"/>
                  <a:gd name="T5" fmla="*/ 0 h 355"/>
                  <a:gd name="T6" fmla="*/ 0 w 87"/>
                  <a:gd name="T7" fmla="*/ 0 h 355"/>
                  <a:gd name="T8" fmla="*/ 0 w 87"/>
                  <a:gd name="T9" fmla="*/ 16 h 355"/>
                  <a:gd name="T10" fmla="*/ 7 w 87"/>
                  <a:gd name="T11" fmla="*/ 16 h 355"/>
                  <a:gd name="T12" fmla="*/ 7 w 87"/>
                  <a:gd name="T13" fmla="*/ 33 h 355"/>
                  <a:gd name="T14" fmla="*/ 19 w 87"/>
                  <a:gd name="T15" fmla="*/ 33 h 355"/>
                  <a:gd name="T16" fmla="*/ 12 w 87"/>
                  <a:gd name="T17" fmla="*/ 321 h 355"/>
                  <a:gd name="T18" fmla="*/ 7 w 87"/>
                  <a:gd name="T19" fmla="*/ 321 h 355"/>
                  <a:gd name="T20" fmla="*/ 7 w 87"/>
                  <a:gd name="T21" fmla="*/ 338 h 355"/>
                  <a:gd name="T22" fmla="*/ 0 w 87"/>
                  <a:gd name="T23" fmla="*/ 338 h 355"/>
                  <a:gd name="T24" fmla="*/ 0 w 87"/>
                  <a:gd name="T25" fmla="*/ 355 h 355"/>
                  <a:gd name="T26" fmla="*/ 87 w 87"/>
                  <a:gd name="T27" fmla="*/ 355 h 355"/>
                  <a:gd name="T28" fmla="*/ 87 w 87"/>
                  <a:gd name="T29" fmla="*/ 338 h 355"/>
                  <a:gd name="T30" fmla="*/ 80 w 87"/>
                  <a:gd name="T31" fmla="*/ 338 h 355"/>
                  <a:gd name="T32" fmla="*/ 80 w 87"/>
                  <a:gd name="T33" fmla="*/ 321 h 355"/>
                  <a:gd name="T34" fmla="*/ 75 w 87"/>
                  <a:gd name="T35" fmla="*/ 321 h 355"/>
                  <a:gd name="T36" fmla="*/ 68 w 87"/>
                  <a:gd name="T37" fmla="*/ 33 h 355"/>
                  <a:gd name="T38" fmla="*/ 80 w 87"/>
                  <a:gd name="T39" fmla="*/ 33 h 355"/>
                  <a:gd name="T40" fmla="*/ 80 w 87"/>
                  <a:gd name="T41" fmla="*/ 16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355">
                    <a:moveTo>
                      <a:pt x="80" y="16"/>
                    </a:moveTo>
                    <a:lnTo>
                      <a:pt x="87" y="16"/>
                    </a:lnTo>
                    <a:lnTo>
                      <a:pt x="87" y="0"/>
                    </a:lnTo>
                    <a:lnTo>
                      <a:pt x="0" y="0"/>
                    </a:lnTo>
                    <a:lnTo>
                      <a:pt x="0" y="16"/>
                    </a:lnTo>
                    <a:lnTo>
                      <a:pt x="7" y="16"/>
                    </a:lnTo>
                    <a:lnTo>
                      <a:pt x="7" y="33"/>
                    </a:lnTo>
                    <a:lnTo>
                      <a:pt x="19" y="33"/>
                    </a:lnTo>
                    <a:lnTo>
                      <a:pt x="12" y="321"/>
                    </a:lnTo>
                    <a:lnTo>
                      <a:pt x="7" y="321"/>
                    </a:lnTo>
                    <a:lnTo>
                      <a:pt x="7" y="338"/>
                    </a:lnTo>
                    <a:lnTo>
                      <a:pt x="0" y="338"/>
                    </a:lnTo>
                    <a:lnTo>
                      <a:pt x="0" y="355"/>
                    </a:lnTo>
                    <a:lnTo>
                      <a:pt x="87" y="355"/>
                    </a:lnTo>
                    <a:lnTo>
                      <a:pt x="87" y="338"/>
                    </a:lnTo>
                    <a:lnTo>
                      <a:pt x="80" y="338"/>
                    </a:lnTo>
                    <a:lnTo>
                      <a:pt x="80" y="321"/>
                    </a:lnTo>
                    <a:lnTo>
                      <a:pt x="75" y="321"/>
                    </a:lnTo>
                    <a:lnTo>
                      <a:pt x="68" y="33"/>
                    </a:lnTo>
                    <a:lnTo>
                      <a:pt x="80" y="33"/>
                    </a:lnTo>
                    <a:lnTo>
                      <a:pt x="80" y="16"/>
                    </a:lnTo>
                    <a:close/>
                  </a:path>
                </a:pathLst>
              </a:custGeom>
              <a:solidFill>
                <a:srgbClr val="39BFC9"/>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31" name="Freeform 149"/>
              <p:cNvSpPr/>
              <p:nvPr/>
            </p:nvSpPr>
            <p:spPr bwMode="auto">
              <a:xfrm>
                <a:off x="2862262" y="2767012"/>
                <a:ext cx="128588" cy="296863"/>
              </a:xfrm>
              <a:custGeom>
                <a:avLst/>
                <a:gdLst>
                  <a:gd name="T0" fmla="*/ 34 w 34"/>
                  <a:gd name="T1" fmla="*/ 79 h 79"/>
                  <a:gd name="T2" fmla="*/ 34 w 34"/>
                  <a:gd name="T3" fmla="*/ 16 h 79"/>
                  <a:gd name="T4" fmla="*/ 17 w 34"/>
                  <a:gd name="T5" fmla="*/ 0 h 79"/>
                  <a:gd name="T6" fmla="*/ 0 w 34"/>
                  <a:gd name="T7" fmla="*/ 16 h 79"/>
                  <a:gd name="T8" fmla="*/ 0 w 34"/>
                  <a:gd name="T9" fmla="*/ 79 h 79"/>
                  <a:gd name="T10" fmla="*/ 34 w 34"/>
                  <a:gd name="T11" fmla="*/ 79 h 79"/>
                </a:gdLst>
                <a:ahLst/>
                <a:cxnLst>
                  <a:cxn ang="0">
                    <a:pos x="T0" y="T1"/>
                  </a:cxn>
                  <a:cxn ang="0">
                    <a:pos x="T2" y="T3"/>
                  </a:cxn>
                  <a:cxn ang="0">
                    <a:pos x="T4" y="T5"/>
                  </a:cxn>
                  <a:cxn ang="0">
                    <a:pos x="T6" y="T7"/>
                  </a:cxn>
                  <a:cxn ang="0">
                    <a:pos x="T8" y="T9"/>
                  </a:cxn>
                  <a:cxn ang="0">
                    <a:pos x="T10" y="T11"/>
                  </a:cxn>
                </a:cxnLst>
                <a:rect l="0" t="0" r="r" b="b"/>
                <a:pathLst>
                  <a:path w="34" h="79">
                    <a:moveTo>
                      <a:pt x="34" y="79"/>
                    </a:moveTo>
                    <a:cubicBezTo>
                      <a:pt x="34" y="16"/>
                      <a:pt x="34" y="16"/>
                      <a:pt x="34" y="16"/>
                    </a:cubicBezTo>
                    <a:cubicBezTo>
                      <a:pt x="34" y="7"/>
                      <a:pt x="26" y="0"/>
                      <a:pt x="17" y="0"/>
                    </a:cubicBezTo>
                    <a:cubicBezTo>
                      <a:pt x="8" y="0"/>
                      <a:pt x="0" y="7"/>
                      <a:pt x="0" y="16"/>
                    </a:cubicBezTo>
                    <a:cubicBezTo>
                      <a:pt x="0" y="79"/>
                      <a:pt x="0" y="79"/>
                      <a:pt x="0" y="79"/>
                    </a:cubicBezTo>
                    <a:lnTo>
                      <a:pt x="34" y="79"/>
                    </a:lnTo>
                    <a:close/>
                  </a:path>
                </a:pathLst>
              </a:custGeom>
              <a:solidFill>
                <a:srgbClr val="F0EDE6"/>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sp>
            <p:nvSpPr>
              <p:cNvPr id="132" name="Oval 150"/>
              <p:cNvSpPr>
                <a:spLocks noChangeArrowheads="1"/>
              </p:cNvSpPr>
              <p:nvPr/>
            </p:nvSpPr>
            <p:spPr bwMode="auto">
              <a:xfrm>
                <a:off x="2862262" y="2244725"/>
                <a:ext cx="123825" cy="123825"/>
              </a:xfrm>
              <a:prstGeom prst="ellipse">
                <a:avLst/>
              </a:prstGeom>
              <a:solidFill>
                <a:srgbClr val="F0EDE6"/>
              </a:solid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Arial" panose="020B0604020202020204" pitchFamily="34" charset="0"/>
                </a:endParaRPr>
              </a:p>
            </p:txBody>
          </p:sp>
        </p:grpSp>
        <p:sp>
          <p:nvSpPr>
            <p:cNvPr id="139" name="文本框 138"/>
            <p:cNvSpPr txBox="1"/>
            <p:nvPr/>
          </p:nvSpPr>
          <p:spPr>
            <a:xfrm>
              <a:off x="5400" y="7908"/>
              <a:ext cx="2072" cy="640"/>
            </a:xfrm>
            <a:prstGeom prst="rect">
              <a:avLst/>
            </a:prstGeom>
            <a:noFill/>
          </p:spPr>
          <p:txBody>
            <a:bodyPr wrap="square" rtlCol="0">
              <a:spAutoFit/>
            </a:bodyPr>
            <a:lstStyle>
              <a:defPPr>
                <a:defRPr lang="zh-CN"/>
              </a:defPPr>
              <a:lvl1pPr>
                <a:defRPr sz="2000" b="1">
                  <a:solidFill>
                    <a:srgbClr val="000000"/>
                  </a:solidFill>
                  <a:latin typeface="+mj-lt"/>
                  <a:ea typeface="方正姚体" panose="02010601030101010101" pitchFamily="2" charset="-122"/>
                </a:defRPr>
              </a:lvl1pPr>
            </a:lstStyle>
            <a:p>
              <a:r>
                <a:rPr lang="zh-CN" altLang="en-US" sz="1600">
                  <a:solidFill>
                    <a:srgbClr val="0070C0"/>
                  </a:solidFill>
                  <a:latin typeface="Arial" panose="020B0604020202020204" pitchFamily="34" charset="0"/>
                </a:rPr>
                <a:t>金融机构</a:t>
              </a:r>
              <a:endParaRPr lang="en-US" altLang="zh-CN" sz="1600" dirty="0">
                <a:solidFill>
                  <a:srgbClr val="0070C0"/>
                </a:solidFill>
                <a:latin typeface="Arial" panose="020B0604020202020204" pitchFamily="34" charset="0"/>
              </a:endParaRPr>
            </a:p>
          </p:txBody>
        </p:sp>
      </p:grpSp>
      <p:sp>
        <p:nvSpPr>
          <p:cNvPr id="133" name="Snip Diagonal Corner Rectangle 2"/>
          <p:cNvSpPr/>
          <p:nvPr/>
        </p:nvSpPr>
        <p:spPr>
          <a:xfrm>
            <a:off x="6258288" y="4767972"/>
            <a:ext cx="406263" cy="303059"/>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99" dirty="0">
                <a:latin typeface="Arial" panose="020B0604020202020204" pitchFamily="34" charset="0"/>
              </a:rPr>
              <a:t>¥</a:t>
            </a:r>
            <a:endParaRPr lang="zh-CN" altLang="en-US" sz="1799" dirty="0">
              <a:latin typeface="Arial" panose="020B0604020202020204" pitchFamily="34" charset="0"/>
            </a:endParaRPr>
          </a:p>
        </p:txBody>
      </p:sp>
      <p:grpSp>
        <p:nvGrpSpPr>
          <p:cNvPr id="36" name="组合 35"/>
          <p:cNvGrpSpPr/>
          <p:nvPr/>
        </p:nvGrpSpPr>
        <p:grpSpPr>
          <a:xfrm>
            <a:off x="1746419" y="1520804"/>
            <a:ext cx="353943" cy="442316"/>
            <a:chOff x="3182945" y="1417641"/>
            <a:chExt cx="223838" cy="290513"/>
          </a:xfrm>
          <a:solidFill>
            <a:schemeClr val="accent2">
              <a:lumMod val="75000"/>
            </a:schemeClr>
          </a:solidFill>
        </p:grpSpPr>
        <p:sp>
          <p:nvSpPr>
            <p:cNvPr id="37" name="Freeform 50"/>
            <p:cNvSpPr>
              <a:spLocks noEditPoints="1"/>
            </p:cNvSpPr>
            <p:nvPr/>
          </p:nvSpPr>
          <p:spPr bwMode="auto">
            <a:xfrm>
              <a:off x="3182945" y="1417641"/>
              <a:ext cx="223838" cy="290513"/>
            </a:xfrm>
            <a:custGeom>
              <a:avLst/>
              <a:gdLst>
                <a:gd name="T0" fmla="*/ 141 w 142"/>
                <a:gd name="T1" fmla="*/ 50 h 186"/>
                <a:gd name="T2" fmla="*/ 96 w 142"/>
                <a:gd name="T3" fmla="*/ 2 h 186"/>
                <a:gd name="T4" fmla="*/ 91 w 142"/>
                <a:gd name="T5" fmla="*/ 0 h 186"/>
                <a:gd name="T6" fmla="*/ 18 w 142"/>
                <a:gd name="T7" fmla="*/ 0 h 186"/>
                <a:gd name="T8" fmla="*/ 0 w 142"/>
                <a:gd name="T9" fmla="*/ 18 h 186"/>
                <a:gd name="T10" fmla="*/ 0 w 142"/>
                <a:gd name="T11" fmla="*/ 167 h 186"/>
                <a:gd name="T12" fmla="*/ 18 w 142"/>
                <a:gd name="T13" fmla="*/ 186 h 186"/>
                <a:gd name="T14" fmla="*/ 124 w 142"/>
                <a:gd name="T15" fmla="*/ 186 h 186"/>
                <a:gd name="T16" fmla="*/ 142 w 142"/>
                <a:gd name="T17" fmla="*/ 167 h 186"/>
                <a:gd name="T18" fmla="*/ 142 w 142"/>
                <a:gd name="T19" fmla="*/ 54 h 186"/>
                <a:gd name="T20" fmla="*/ 141 w 142"/>
                <a:gd name="T21" fmla="*/ 50 h 186"/>
                <a:gd name="T22" fmla="*/ 125 w 142"/>
                <a:gd name="T23" fmla="*/ 51 h 186"/>
                <a:gd name="T24" fmla="*/ 94 w 142"/>
                <a:gd name="T25" fmla="*/ 51 h 186"/>
                <a:gd name="T26" fmla="*/ 94 w 142"/>
                <a:gd name="T27" fmla="*/ 18 h 186"/>
                <a:gd name="T28" fmla="*/ 125 w 142"/>
                <a:gd name="T29" fmla="*/ 51 h 186"/>
                <a:gd name="T30" fmla="*/ 130 w 142"/>
                <a:gd name="T31" fmla="*/ 167 h 186"/>
                <a:gd name="T32" fmla="*/ 124 w 142"/>
                <a:gd name="T33" fmla="*/ 174 h 186"/>
                <a:gd name="T34" fmla="*/ 18 w 142"/>
                <a:gd name="T35" fmla="*/ 174 h 186"/>
                <a:gd name="T36" fmla="*/ 12 w 142"/>
                <a:gd name="T37" fmla="*/ 167 h 186"/>
                <a:gd name="T38" fmla="*/ 12 w 142"/>
                <a:gd name="T39" fmla="*/ 18 h 186"/>
                <a:gd name="T40" fmla="*/ 18 w 142"/>
                <a:gd name="T41" fmla="*/ 12 h 186"/>
                <a:gd name="T42" fmla="*/ 89 w 142"/>
                <a:gd name="T43" fmla="*/ 12 h 186"/>
                <a:gd name="T44" fmla="*/ 89 w 142"/>
                <a:gd name="T45" fmla="*/ 54 h 186"/>
                <a:gd name="T46" fmla="*/ 91 w 142"/>
                <a:gd name="T47" fmla="*/ 56 h 186"/>
                <a:gd name="T48" fmla="*/ 130 w 142"/>
                <a:gd name="T49" fmla="*/ 56 h 186"/>
                <a:gd name="T50" fmla="*/ 130 w 142"/>
                <a:gd name="T51" fmla="*/ 57 h 186"/>
                <a:gd name="T52" fmla="*/ 130 w 142"/>
                <a:gd name="T53" fmla="*/ 16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2" h="186">
                  <a:moveTo>
                    <a:pt x="141" y="50"/>
                  </a:moveTo>
                  <a:cubicBezTo>
                    <a:pt x="96" y="2"/>
                    <a:pt x="96" y="2"/>
                    <a:pt x="96" y="2"/>
                  </a:cubicBezTo>
                  <a:cubicBezTo>
                    <a:pt x="95" y="1"/>
                    <a:pt x="93" y="0"/>
                    <a:pt x="91" y="0"/>
                  </a:cubicBezTo>
                  <a:cubicBezTo>
                    <a:pt x="18" y="0"/>
                    <a:pt x="18" y="0"/>
                    <a:pt x="18" y="0"/>
                  </a:cubicBezTo>
                  <a:cubicBezTo>
                    <a:pt x="8" y="0"/>
                    <a:pt x="0" y="8"/>
                    <a:pt x="0" y="18"/>
                  </a:cubicBezTo>
                  <a:cubicBezTo>
                    <a:pt x="0" y="167"/>
                    <a:pt x="0" y="167"/>
                    <a:pt x="0" y="167"/>
                  </a:cubicBezTo>
                  <a:cubicBezTo>
                    <a:pt x="0" y="177"/>
                    <a:pt x="8" y="186"/>
                    <a:pt x="18" y="186"/>
                  </a:cubicBezTo>
                  <a:cubicBezTo>
                    <a:pt x="124" y="186"/>
                    <a:pt x="124" y="186"/>
                    <a:pt x="124" y="186"/>
                  </a:cubicBezTo>
                  <a:cubicBezTo>
                    <a:pt x="134" y="186"/>
                    <a:pt x="142" y="177"/>
                    <a:pt x="142" y="167"/>
                  </a:cubicBezTo>
                  <a:cubicBezTo>
                    <a:pt x="142" y="54"/>
                    <a:pt x="142" y="54"/>
                    <a:pt x="142" y="54"/>
                  </a:cubicBezTo>
                  <a:cubicBezTo>
                    <a:pt x="142" y="53"/>
                    <a:pt x="142" y="51"/>
                    <a:pt x="141" y="50"/>
                  </a:cubicBezTo>
                  <a:close/>
                  <a:moveTo>
                    <a:pt x="125" y="51"/>
                  </a:moveTo>
                  <a:cubicBezTo>
                    <a:pt x="94" y="51"/>
                    <a:pt x="94" y="51"/>
                    <a:pt x="94" y="51"/>
                  </a:cubicBezTo>
                  <a:cubicBezTo>
                    <a:pt x="94" y="18"/>
                    <a:pt x="94" y="18"/>
                    <a:pt x="94" y="18"/>
                  </a:cubicBezTo>
                  <a:lnTo>
                    <a:pt x="125" y="51"/>
                  </a:lnTo>
                  <a:close/>
                  <a:moveTo>
                    <a:pt x="130" y="167"/>
                  </a:moveTo>
                  <a:cubicBezTo>
                    <a:pt x="130" y="171"/>
                    <a:pt x="127" y="174"/>
                    <a:pt x="124" y="174"/>
                  </a:cubicBezTo>
                  <a:cubicBezTo>
                    <a:pt x="18" y="174"/>
                    <a:pt x="18" y="174"/>
                    <a:pt x="18" y="174"/>
                  </a:cubicBezTo>
                  <a:cubicBezTo>
                    <a:pt x="15" y="174"/>
                    <a:pt x="12" y="171"/>
                    <a:pt x="12" y="167"/>
                  </a:cubicBezTo>
                  <a:cubicBezTo>
                    <a:pt x="12" y="18"/>
                    <a:pt x="12" y="18"/>
                    <a:pt x="12" y="18"/>
                  </a:cubicBezTo>
                  <a:cubicBezTo>
                    <a:pt x="12" y="15"/>
                    <a:pt x="15" y="12"/>
                    <a:pt x="18" y="12"/>
                  </a:cubicBezTo>
                  <a:cubicBezTo>
                    <a:pt x="89" y="12"/>
                    <a:pt x="89" y="12"/>
                    <a:pt x="89" y="12"/>
                  </a:cubicBezTo>
                  <a:cubicBezTo>
                    <a:pt x="89" y="54"/>
                    <a:pt x="89" y="54"/>
                    <a:pt x="89" y="54"/>
                  </a:cubicBezTo>
                  <a:cubicBezTo>
                    <a:pt x="89" y="55"/>
                    <a:pt x="90" y="56"/>
                    <a:pt x="91" y="56"/>
                  </a:cubicBezTo>
                  <a:cubicBezTo>
                    <a:pt x="130" y="56"/>
                    <a:pt x="130" y="56"/>
                    <a:pt x="130" y="56"/>
                  </a:cubicBezTo>
                  <a:cubicBezTo>
                    <a:pt x="130" y="57"/>
                    <a:pt x="130" y="57"/>
                    <a:pt x="130" y="57"/>
                  </a:cubicBezTo>
                  <a:lnTo>
                    <a:pt x="130" y="1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a:latin typeface="Arial" panose="020B0604020202020204" pitchFamily="34" charset="0"/>
              </a:endParaRPr>
            </a:p>
          </p:txBody>
        </p:sp>
        <p:sp>
          <p:nvSpPr>
            <p:cNvPr id="39" name="Freeform 51"/>
            <p:cNvSpPr/>
            <p:nvPr/>
          </p:nvSpPr>
          <p:spPr bwMode="auto">
            <a:xfrm>
              <a:off x="3236920" y="1630366"/>
              <a:ext cx="115888" cy="6350"/>
            </a:xfrm>
            <a:custGeom>
              <a:avLst/>
              <a:gdLst>
                <a:gd name="T0" fmla="*/ 72 w 74"/>
                <a:gd name="T1" fmla="*/ 0 h 4"/>
                <a:gd name="T2" fmla="*/ 2 w 74"/>
                <a:gd name="T3" fmla="*/ 0 h 4"/>
                <a:gd name="T4" fmla="*/ 0 w 74"/>
                <a:gd name="T5" fmla="*/ 2 h 4"/>
                <a:gd name="T6" fmla="*/ 2 w 74"/>
                <a:gd name="T7" fmla="*/ 4 h 4"/>
                <a:gd name="T8" fmla="*/ 72 w 74"/>
                <a:gd name="T9" fmla="*/ 4 h 4"/>
                <a:gd name="T10" fmla="*/ 74 w 74"/>
                <a:gd name="T11" fmla="*/ 2 h 4"/>
                <a:gd name="T12" fmla="*/ 72 w 7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4" h="4">
                  <a:moveTo>
                    <a:pt x="72" y="0"/>
                  </a:moveTo>
                  <a:cubicBezTo>
                    <a:pt x="2" y="0"/>
                    <a:pt x="2" y="0"/>
                    <a:pt x="2" y="0"/>
                  </a:cubicBezTo>
                  <a:cubicBezTo>
                    <a:pt x="1" y="0"/>
                    <a:pt x="0" y="1"/>
                    <a:pt x="0" y="2"/>
                  </a:cubicBezTo>
                  <a:cubicBezTo>
                    <a:pt x="0" y="3"/>
                    <a:pt x="1" y="4"/>
                    <a:pt x="2" y="4"/>
                  </a:cubicBezTo>
                  <a:cubicBezTo>
                    <a:pt x="72" y="4"/>
                    <a:pt x="72" y="4"/>
                    <a:pt x="72" y="4"/>
                  </a:cubicBezTo>
                  <a:cubicBezTo>
                    <a:pt x="73" y="4"/>
                    <a:pt x="74" y="3"/>
                    <a:pt x="74" y="2"/>
                  </a:cubicBezTo>
                  <a:cubicBezTo>
                    <a:pt x="74" y="1"/>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a:latin typeface="Arial" panose="020B0604020202020204" pitchFamily="34" charset="0"/>
              </a:endParaRPr>
            </a:p>
          </p:txBody>
        </p:sp>
        <p:sp>
          <p:nvSpPr>
            <p:cNvPr id="40" name="Freeform 52"/>
            <p:cNvSpPr/>
            <p:nvPr/>
          </p:nvSpPr>
          <p:spPr bwMode="auto">
            <a:xfrm>
              <a:off x="3236920" y="1582741"/>
              <a:ext cx="115888" cy="6350"/>
            </a:xfrm>
            <a:custGeom>
              <a:avLst/>
              <a:gdLst>
                <a:gd name="T0" fmla="*/ 72 w 74"/>
                <a:gd name="T1" fmla="*/ 0 h 4"/>
                <a:gd name="T2" fmla="*/ 2 w 74"/>
                <a:gd name="T3" fmla="*/ 0 h 4"/>
                <a:gd name="T4" fmla="*/ 0 w 74"/>
                <a:gd name="T5" fmla="*/ 2 h 4"/>
                <a:gd name="T6" fmla="*/ 2 w 74"/>
                <a:gd name="T7" fmla="*/ 4 h 4"/>
                <a:gd name="T8" fmla="*/ 72 w 74"/>
                <a:gd name="T9" fmla="*/ 4 h 4"/>
                <a:gd name="T10" fmla="*/ 74 w 74"/>
                <a:gd name="T11" fmla="*/ 2 h 4"/>
                <a:gd name="T12" fmla="*/ 72 w 7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4" h="4">
                  <a:moveTo>
                    <a:pt x="72" y="0"/>
                  </a:moveTo>
                  <a:cubicBezTo>
                    <a:pt x="2" y="0"/>
                    <a:pt x="2" y="0"/>
                    <a:pt x="2" y="0"/>
                  </a:cubicBezTo>
                  <a:cubicBezTo>
                    <a:pt x="1" y="0"/>
                    <a:pt x="0" y="0"/>
                    <a:pt x="0" y="2"/>
                  </a:cubicBezTo>
                  <a:cubicBezTo>
                    <a:pt x="0" y="3"/>
                    <a:pt x="1" y="4"/>
                    <a:pt x="2" y="4"/>
                  </a:cubicBezTo>
                  <a:cubicBezTo>
                    <a:pt x="72" y="4"/>
                    <a:pt x="72" y="4"/>
                    <a:pt x="72" y="4"/>
                  </a:cubicBezTo>
                  <a:cubicBezTo>
                    <a:pt x="73" y="4"/>
                    <a:pt x="74" y="3"/>
                    <a:pt x="74" y="2"/>
                  </a:cubicBezTo>
                  <a:cubicBezTo>
                    <a:pt x="74" y="0"/>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a:latin typeface="Arial" panose="020B0604020202020204" pitchFamily="34" charset="0"/>
              </a:endParaRPr>
            </a:p>
          </p:txBody>
        </p:sp>
        <p:sp>
          <p:nvSpPr>
            <p:cNvPr id="41" name="Freeform 53"/>
            <p:cNvSpPr/>
            <p:nvPr/>
          </p:nvSpPr>
          <p:spPr bwMode="auto">
            <a:xfrm>
              <a:off x="3236920" y="1535116"/>
              <a:ext cx="115888" cy="6350"/>
            </a:xfrm>
            <a:custGeom>
              <a:avLst/>
              <a:gdLst>
                <a:gd name="T0" fmla="*/ 72 w 74"/>
                <a:gd name="T1" fmla="*/ 0 h 4"/>
                <a:gd name="T2" fmla="*/ 2 w 74"/>
                <a:gd name="T3" fmla="*/ 0 h 4"/>
                <a:gd name="T4" fmla="*/ 0 w 74"/>
                <a:gd name="T5" fmla="*/ 2 h 4"/>
                <a:gd name="T6" fmla="*/ 2 w 74"/>
                <a:gd name="T7" fmla="*/ 4 h 4"/>
                <a:gd name="T8" fmla="*/ 72 w 74"/>
                <a:gd name="T9" fmla="*/ 4 h 4"/>
                <a:gd name="T10" fmla="*/ 74 w 74"/>
                <a:gd name="T11" fmla="*/ 2 h 4"/>
                <a:gd name="T12" fmla="*/ 72 w 7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4" h="4">
                  <a:moveTo>
                    <a:pt x="72" y="0"/>
                  </a:moveTo>
                  <a:cubicBezTo>
                    <a:pt x="2" y="0"/>
                    <a:pt x="2" y="0"/>
                    <a:pt x="2" y="0"/>
                  </a:cubicBezTo>
                  <a:cubicBezTo>
                    <a:pt x="1" y="0"/>
                    <a:pt x="0" y="1"/>
                    <a:pt x="0" y="2"/>
                  </a:cubicBezTo>
                  <a:cubicBezTo>
                    <a:pt x="0" y="3"/>
                    <a:pt x="1" y="4"/>
                    <a:pt x="2" y="4"/>
                  </a:cubicBezTo>
                  <a:cubicBezTo>
                    <a:pt x="72" y="4"/>
                    <a:pt x="72" y="4"/>
                    <a:pt x="72" y="4"/>
                  </a:cubicBezTo>
                  <a:cubicBezTo>
                    <a:pt x="73" y="4"/>
                    <a:pt x="74" y="3"/>
                    <a:pt x="74" y="2"/>
                  </a:cubicBezTo>
                  <a:cubicBezTo>
                    <a:pt x="74" y="1"/>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a:latin typeface="Arial" panose="020B0604020202020204" pitchFamily="34" charset="0"/>
              </a:endParaRPr>
            </a:p>
          </p:txBody>
        </p:sp>
      </p:grpSp>
      <p:grpSp>
        <p:nvGrpSpPr>
          <p:cNvPr id="67" name="组合 66"/>
          <p:cNvGrpSpPr/>
          <p:nvPr/>
        </p:nvGrpSpPr>
        <p:grpSpPr>
          <a:xfrm>
            <a:off x="695679" y="2603819"/>
            <a:ext cx="353943" cy="442316"/>
            <a:chOff x="3182945" y="1417641"/>
            <a:chExt cx="223838" cy="290513"/>
          </a:xfrm>
          <a:solidFill>
            <a:schemeClr val="accent2">
              <a:lumMod val="75000"/>
            </a:schemeClr>
          </a:solidFill>
        </p:grpSpPr>
        <p:sp>
          <p:nvSpPr>
            <p:cNvPr id="135" name="Freeform 50"/>
            <p:cNvSpPr>
              <a:spLocks noEditPoints="1"/>
            </p:cNvSpPr>
            <p:nvPr/>
          </p:nvSpPr>
          <p:spPr bwMode="auto">
            <a:xfrm>
              <a:off x="3182945" y="1417641"/>
              <a:ext cx="223838" cy="290513"/>
            </a:xfrm>
            <a:custGeom>
              <a:avLst/>
              <a:gdLst>
                <a:gd name="T0" fmla="*/ 141 w 142"/>
                <a:gd name="T1" fmla="*/ 50 h 186"/>
                <a:gd name="T2" fmla="*/ 96 w 142"/>
                <a:gd name="T3" fmla="*/ 2 h 186"/>
                <a:gd name="T4" fmla="*/ 91 w 142"/>
                <a:gd name="T5" fmla="*/ 0 h 186"/>
                <a:gd name="T6" fmla="*/ 18 w 142"/>
                <a:gd name="T7" fmla="*/ 0 h 186"/>
                <a:gd name="T8" fmla="*/ 0 w 142"/>
                <a:gd name="T9" fmla="*/ 18 h 186"/>
                <a:gd name="T10" fmla="*/ 0 w 142"/>
                <a:gd name="T11" fmla="*/ 167 h 186"/>
                <a:gd name="T12" fmla="*/ 18 w 142"/>
                <a:gd name="T13" fmla="*/ 186 h 186"/>
                <a:gd name="T14" fmla="*/ 124 w 142"/>
                <a:gd name="T15" fmla="*/ 186 h 186"/>
                <a:gd name="T16" fmla="*/ 142 w 142"/>
                <a:gd name="T17" fmla="*/ 167 h 186"/>
                <a:gd name="T18" fmla="*/ 142 w 142"/>
                <a:gd name="T19" fmla="*/ 54 h 186"/>
                <a:gd name="T20" fmla="*/ 141 w 142"/>
                <a:gd name="T21" fmla="*/ 50 h 186"/>
                <a:gd name="T22" fmla="*/ 125 w 142"/>
                <a:gd name="T23" fmla="*/ 51 h 186"/>
                <a:gd name="T24" fmla="*/ 94 w 142"/>
                <a:gd name="T25" fmla="*/ 51 h 186"/>
                <a:gd name="T26" fmla="*/ 94 w 142"/>
                <a:gd name="T27" fmla="*/ 18 h 186"/>
                <a:gd name="T28" fmla="*/ 125 w 142"/>
                <a:gd name="T29" fmla="*/ 51 h 186"/>
                <a:gd name="T30" fmla="*/ 130 w 142"/>
                <a:gd name="T31" fmla="*/ 167 h 186"/>
                <a:gd name="T32" fmla="*/ 124 w 142"/>
                <a:gd name="T33" fmla="*/ 174 h 186"/>
                <a:gd name="T34" fmla="*/ 18 w 142"/>
                <a:gd name="T35" fmla="*/ 174 h 186"/>
                <a:gd name="T36" fmla="*/ 12 w 142"/>
                <a:gd name="T37" fmla="*/ 167 h 186"/>
                <a:gd name="T38" fmla="*/ 12 w 142"/>
                <a:gd name="T39" fmla="*/ 18 h 186"/>
                <a:gd name="T40" fmla="*/ 18 w 142"/>
                <a:gd name="T41" fmla="*/ 12 h 186"/>
                <a:gd name="T42" fmla="*/ 89 w 142"/>
                <a:gd name="T43" fmla="*/ 12 h 186"/>
                <a:gd name="T44" fmla="*/ 89 w 142"/>
                <a:gd name="T45" fmla="*/ 54 h 186"/>
                <a:gd name="T46" fmla="*/ 91 w 142"/>
                <a:gd name="T47" fmla="*/ 56 h 186"/>
                <a:gd name="T48" fmla="*/ 130 w 142"/>
                <a:gd name="T49" fmla="*/ 56 h 186"/>
                <a:gd name="T50" fmla="*/ 130 w 142"/>
                <a:gd name="T51" fmla="*/ 57 h 186"/>
                <a:gd name="T52" fmla="*/ 130 w 142"/>
                <a:gd name="T53" fmla="*/ 16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2" h="186">
                  <a:moveTo>
                    <a:pt x="141" y="50"/>
                  </a:moveTo>
                  <a:cubicBezTo>
                    <a:pt x="96" y="2"/>
                    <a:pt x="96" y="2"/>
                    <a:pt x="96" y="2"/>
                  </a:cubicBezTo>
                  <a:cubicBezTo>
                    <a:pt x="95" y="1"/>
                    <a:pt x="93" y="0"/>
                    <a:pt x="91" y="0"/>
                  </a:cubicBezTo>
                  <a:cubicBezTo>
                    <a:pt x="18" y="0"/>
                    <a:pt x="18" y="0"/>
                    <a:pt x="18" y="0"/>
                  </a:cubicBezTo>
                  <a:cubicBezTo>
                    <a:pt x="8" y="0"/>
                    <a:pt x="0" y="8"/>
                    <a:pt x="0" y="18"/>
                  </a:cubicBezTo>
                  <a:cubicBezTo>
                    <a:pt x="0" y="167"/>
                    <a:pt x="0" y="167"/>
                    <a:pt x="0" y="167"/>
                  </a:cubicBezTo>
                  <a:cubicBezTo>
                    <a:pt x="0" y="177"/>
                    <a:pt x="8" y="186"/>
                    <a:pt x="18" y="186"/>
                  </a:cubicBezTo>
                  <a:cubicBezTo>
                    <a:pt x="124" y="186"/>
                    <a:pt x="124" y="186"/>
                    <a:pt x="124" y="186"/>
                  </a:cubicBezTo>
                  <a:cubicBezTo>
                    <a:pt x="134" y="186"/>
                    <a:pt x="142" y="177"/>
                    <a:pt x="142" y="167"/>
                  </a:cubicBezTo>
                  <a:cubicBezTo>
                    <a:pt x="142" y="54"/>
                    <a:pt x="142" y="54"/>
                    <a:pt x="142" y="54"/>
                  </a:cubicBezTo>
                  <a:cubicBezTo>
                    <a:pt x="142" y="53"/>
                    <a:pt x="142" y="51"/>
                    <a:pt x="141" y="50"/>
                  </a:cubicBezTo>
                  <a:close/>
                  <a:moveTo>
                    <a:pt x="125" y="51"/>
                  </a:moveTo>
                  <a:cubicBezTo>
                    <a:pt x="94" y="51"/>
                    <a:pt x="94" y="51"/>
                    <a:pt x="94" y="51"/>
                  </a:cubicBezTo>
                  <a:cubicBezTo>
                    <a:pt x="94" y="18"/>
                    <a:pt x="94" y="18"/>
                    <a:pt x="94" y="18"/>
                  </a:cubicBezTo>
                  <a:lnTo>
                    <a:pt x="125" y="51"/>
                  </a:lnTo>
                  <a:close/>
                  <a:moveTo>
                    <a:pt x="130" y="167"/>
                  </a:moveTo>
                  <a:cubicBezTo>
                    <a:pt x="130" y="171"/>
                    <a:pt x="127" y="174"/>
                    <a:pt x="124" y="174"/>
                  </a:cubicBezTo>
                  <a:cubicBezTo>
                    <a:pt x="18" y="174"/>
                    <a:pt x="18" y="174"/>
                    <a:pt x="18" y="174"/>
                  </a:cubicBezTo>
                  <a:cubicBezTo>
                    <a:pt x="15" y="174"/>
                    <a:pt x="12" y="171"/>
                    <a:pt x="12" y="167"/>
                  </a:cubicBezTo>
                  <a:cubicBezTo>
                    <a:pt x="12" y="18"/>
                    <a:pt x="12" y="18"/>
                    <a:pt x="12" y="18"/>
                  </a:cubicBezTo>
                  <a:cubicBezTo>
                    <a:pt x="12" y="15"/>
                    <a:pt x="15" y="12"/>
                    <a:pt x="18" y="12"/>
                  </a:cubicBezTo>
                  <a:cubicBezTo>
                    <a:pt x="89" y="12"/>
                    <a:pt x="89" y="12"/>
                    <a:pt x="89" y="12"/>
                  </a:cubicBezTo>
                  <a:cubicBezTo>
                    <a:pt x="89" y="54"/>
                    <a:pt x="89" y="54"/>
                    <a:pt x="89" y="54"/>
                  </a:cubicBezTo>
                  <a:cubicBezTo>
                    <a:pt x="89" y="55"/>
                    <a:pt x="90" y="56"/>
                    <a:pt x="91" y="56"/>
                  </a:cubicBezTo>
                  <a:cubicBezTo>
                    <a:pt x="130" y="56"/>
                    <a:pt x="130" y="56"/>
                    <a:pt x="130" y="56"/>
                  </a:cubicBezTo>
                  <a:cubicBezTo>
                    <a:pt x="130" y="57"/>
                    <a:pt x="130" y="57"/>
                    <a:pt x="130" y="57"/>
                  </a:cubicBezTo>
                  <a:lnTo>
                    <a:pt x="130" y="1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a:latin typeface="Arial" panose="020B0604020202020204" pitchFamily="34" charset="0"/>
              </a:endParaRPr>
            </a:p>
          </p:txBody>
        </p:sp>
        <p:sp>
          <p:nvSpPr>
            <p:cNvPr id="136" name="Freeform 51"/>
            <p:cNvSpPr/>
            <p:nvPr/>
          </p:nvSpPr>
          <p:spPr bwMode="auto">
            <a:xfrm>
              <a:off x="3236920" y="1630366"/>
              <a:ext cx="115888" cy="6350"/>
            </a:xfrm>
            <a:custGeom>
              <a:avLst/>
              <a:gdLst>
                <a:gd name="T0" fmla="*/ 72 w 74"/>
                <a:gd name="T1" fmla="*/ 0 h 4"/>
                <a:gd name="T2" fmla="*/ 2 w 74"/>
                <a:gd name="T3" fmla="*/ 0 h 4"/>
                <a:gd name="T4" fmla="*/ 0 w 74"/>
                <a:gd name="T5" fmla="*/ 2 h 4"/>
                <a:gd name="T6" fmla="*/ 2 w 74"/>
                <a:gd name="T7" fmla="*/ 4 h 4"/>
                <a:gd name="T8" fmla="*/ 72 w 74"/>
                <a:gd name="T9" fmla="*/ 4 h 4"/>
                <a:gd name="T10" fmla="*/ 74 w 74"/>
                <a:gd name="T11" fmla="*/ 2 h 4"/>
                <a:gd name="T12" fmla="*/ 72 w 7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4" h="4">
                  <a:moveTo>
                    <a:pt x="72" y="0"/>
                  </a:moveTo>
                  <a:cubicBezTo>
                    <a:pt x="2" y="0"/>
                    <a:pt x="2" y="0"/>
                    <a:pt x="2" y="0"/>
                  </a:cubicBezTo>
                  <a:cubicBezTo>
                    <a:pt x="1" y="0"/>
                    <a:pt x="0" y="1"/>
                    <a:pt x="0" y="2"/>
                  </a:cubicBezTo>
                  <a:cubicBezTo>
                    <a:pt x="0" y="3"/>
                    <a:pt x="1" y="4"/>
                    <a:pt x="2" y="4"/>
                  </a:cubicBezTo>
                  <a:cubicBezTo>
                    <a:pt x="72" y="4"/>
                    <a:pt x="72" y="4"/>
                    <a:pt x="72" y="4"/>
                  </a:cubicBezTo>
                  <a:cubicBezTo>
                    <a:pt x="73" y="4"/>
                    <a:pt x="74" y="3"/>
                    <a:pt x="74" y="2"/>
                  </a:cubicBezTo>
                  <a:cubicBezTo>
                    <a:pt x="74" y="1"/>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a:latin typeface="Arial" panose="020B0604020202020204" pitchFamily="34" charset="0"/>
              </a:endParaRPr>
            </a:p>
          </p:txBody>
        </p:sp>
        <p:sp>
          <p:nvSpPr>
            <p:cNvPr id="137" name="Freeform 52"/>
            <p:cNvSpPr/>
            <p:nvPr/>
          </p:nvSpPr>
          <p:spPr bwMode="auto">
            <a:xfrm>
              <a:off x="3236920" y="1582741"/>
              <a:ext cx="115888" cy="6350"/>
            </a:xfrm>
            <a:custGeom>
              <a:avLst/>
              <a:gdLst>
                <a:gd name="T0" fmla="*/ 72 w 74"/>
                <a:gd name="T1" fmla="*/ 0 h 4"/>
                <a:gd name="T2" fmla="*/ 2 w 74"/>
                <a:gd name="T3" fmla="*/ 0 h 4"/>
                <a:gd name="T4" fmla="*/ 0 w 74"/>
                <a:gd name="T5" fmla="*/ 2 h 4"/>
                <a:gd name="T6" fmla="*/ 2 w 74"/>
                <a:gd name="T7" fmla="*/ 4 h 4"/>
                <a:gd name="T8" fmla="*/ 72 w 74"/>
                <a:gd name="T9" fmla="*/ 4 h 4"/>
                <a:gd name="T10" fmla="*/ 74 w 74"/>
                <a:gd name="T11" fmla="*/ 2 h 4"/>
                <a:gd name="T12" fmla="*/ 72 w 7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4" h="4">
                  <a:moveTo>
                    <a:pt x="72" y="0"/>
                  </a:moveTo>
                  <a:cubicBezTo>
                    <a:pt x="2" y="0"/>
                    <a:pt x="2" y="0"/>
                    <a:pt x="2" y="0"/>
                  </a:cubicBezTo>
                  <a:cubicBezTo>
                    <a:pt x="1" y="0"/>
                    <a:pt x="0" y="0"/>
                    <a:pt x="0" y="2"/>
                  </a:cubicBezTo>
                  <a:cubicBezTo>
                    <a:pt x="0" y="3"/>
                    <a:pt x="1" y="4"/>
                    <a:pt x="2" y="4"/>
                  </a:cubicBezTo>
                  <a:cubicBezTo>
                    <a:pt x="72" y="4"/>
                    <a:pt x="72" y="4"/>
                    <a:pt x="72" y="4"/>
                  </a:cubicBezTo>
                  <a:cubicBezTo>
                    <a:pt x="73" y="4"/>
                    <a:pt x="74" y="3"/>
                    <a:pt x="74" y="2"/>
                  </a:cubicBezTo>
                  <a:cubicBezTo>
                    <a:pt x="74" y="0"/>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a:latin typeface="Arial" panose="020B0604020202020204" pitchFamily="34" charset="0"/>
              </a:endParaRPr>
            </a:p>
          </p:txBody>
        </p:sp>
        <p:sp>
          <p:nvSpPr>
            <p:cNvPr id="138" name="Freeform 53"/>
            <p:cNvSpPr/>
            <p:nvPr/>
          </p:nvSpPr>
          <p:spPr bwMode="auto">
            <a:xfrm>
              <a:off x="3236920" y="1535116"/>
              <a:ext cx="115888" cy="6350"/>
            </a:xfrm>
            <a:custGeom>
              <a:avLst/>
              <a:gdLst>
                <a:gd name="T0" fmla="*/ 72 w 74"/>
                <a:gd name="T1" fmla="*/ 0 h 4"/>
                <a:gd name="T2" fmla="*/ 2 w 74"/>
                <a:gd name="T3" fmla="*/ 0 h 4"/>
                <a:gd name="T4" fmla="*/ 0 w 74"/>
                <a:gd name="T5" fmla="*/ 2 h 4"/>
                <a:gd name="T6" fmla="*/ 2 w 74"/>
                <a:gd name="T7" fmla="*/ 4 h 4"/>
                <a:gd name="T8" fmla="*/ 72 w 74"/>
                <a:gd name="T9" fmla="*/ 4 h 4"/>
                <a:gd name="T10" fmla="*/ 74 w 74"/>
                <a:gd name="T11" fmla="*/ 2 h 4"/>
                <a:gd name="T12" fmla="*/ 72 w 7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4" h="4">
                  <a:moveTo>
                    <a:pt x="72" y="0"/>
                  </a:moveTo>
                  <a:cubicBezTo>
                    <a:pt x="2" y="0"/>
                    <a:pt x="2" y="0"/>
                    <a:pt x="2" y="0"/>
                  </a:cubicBezTo>
                  <a:cubicBezTo>
                    <a:pt x="1" y="0"/>
                    <a:pt x="0" y="1"/>
                    <a:pt x="0" y="2"/>
                  </a:cubicBezTo>
                  <a:cubicBezTo>
                    <a:pt x="0" y="3"/>
                    <a:pt x="1" y="4"/>
                    <a:pt x="2" y="4"/>
                  </a:cubicBezTo>
                  <a:cubicBezTo>
                    <a:pt x="72" y="4"/>
                    <a:pt x="72" y="4"/>
                    <a:pt x="72" y="4"/>
                  </a:cubicBezTo>
                  <a:cubicBezTo>
                    <a:pt x="73" y="4"/>
                    <a:pt x="74" y="3"/>
                    <a:pt x="74" y="2"/>
                  </a:cubicBezTo>
                  <a:cubicBezTo>
                    <a:pt x="74" y="1"/>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dirty="0">
                <a:latin typeface="Arial" panose="020B0604020202020204" pitchFamily="34" charset="0"/>
              </a:endParaRPr>
            </a:p>
          </p:txBody>
        </p:sp>
      </p:grpSp>
      <p:grpSp>
        <p:nvGrpSpPr>
          <p:cNvPr id="140" name="组合 139"/>
          <p:cNvGrpSpPr/>
          <p:nvPr/>
        </p:nvGrpSpPr>
        <p:grpSpPr>
          <a:xfrm>
            <a:off x="3525754" y="5955911"/>
            <a:ext cx="1397799" cy="736351"/>
            <a:chOff x="0" y="3960820"/>
            <a:chExt cx="312738" cy="212725"/>
          </a:xfrm>
          <a:solidFill>
            <a:schemeClr val="accent2">
              <a:lumMod val="60000"/>
              <a:lumOff val="40000"/>
            </a:schemeClr>
          </a:solidFill>
        </p:grpSpPr>
        <p:sp>
          <p:nvSpPr>
            <p:cNvPr id="141" name="Freeform 195"/>
            <p:cNvSpPr>
              <a:spLocks noEditPoints="1"/>
            </p:cNvSpPr>
            <p:nvPr/>
          </p:nvSpPr>
          <p:spPr bwMode="auto">
            <a:xfrm>
              <a:off x="0" y="3960820"/>
              <a:ext cx="312738" cy="212725"/>
            </a:xfrm>
            <a:custGeom>
              <a:avLst/>
              <a:gdLst>
                <a:gd name="T0" fmla="*/ 0 w 200"/>
                <a:gd name="T1" fmla="*/ 124 h 136"/>
                <a:gd name="T2" fmla="*/ 0 w 200"/>
                <a:gd name="T3" fmla="*/ 12 h 136"/>
                <a:gd name="T4" fmla="*/ 12 w 200"/>
                <a:gd name="T5" fmla="*/ 0 h 136"/>
                <a:gd name="T6" fmla="*/ 187 w 200"/>
                <a:gd name="T7" fmla="*/ 0 h 136"/>
                <a:gd name="T8" fmla="*/ 200 w 200"/>
                <a:gd name="T9" fmla="*/ 12 h 136"/>
                <a:gd name="T10" fmla="*/ 200 w 200"/>
                <a:gd name="T11" fmla="*/ 124 h 136"/>
                <a:gd name="T12" fmla="*/ 187 w 200"/>
                <a:gd name="T13" fmla="*/ 136 h 136"/>
                <a:gd name="T14" fmla="*/ 12 w 200"/>
                <a:gd name="T15" fmla="*/ 136 h 136"/>
                <a:gd name="T16" fmla="*/ 0 w 200"/>
                <a:gd name="T17" fmla="*/ 124 h 136"/>
                <a:gd name="T18" fmla="*/ 189 w 200"/>
                <a:gd name="T19" fmla="*/ 12 h 136"/>
                <a:gd name="T20" fmla="*/ 187 w 200"/>
                <a:gd name="T21" fmla="*/ 11 h 136"/>
                <a:gd name="T22" fmla="*/ 12 w 200"/>
                <a:gd name="T23" fmla="*/ 11 h 136"/>
                <a:gd name="T24" fmla="*/ 11 w 200"/>
                <a:gd name="T25" fmla="*/ 12 h 136"/>
                <a:gd name="T26" fmla="*/ 11 w 200"/>
                <a:gd name="T27" fmla="*/ 124 h 136"/>
                <a:gd name="T28" fmla="*/ 12 w 200"/>
                <a:gd name="T29" fmla="*/ 126 h 136"/>
                <a:gd name="T30" fmla="*/ 187 w 200"/>
                <a:gd name="T31" fmla="*/ 126 h 136"/>
                <a:gd name="T32" fmla="*/ 189 w 200"/>
                <a:gd name="T33" fmla="*/ 124 h 136"/>
                <a:gd name="T34" fmla="*/ 189 w 200"/>
                <a:gd name="T35" fmla="*/ 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6">
                  <a:moveTo>
                    <a:pt x="0" y="124"/>
                  </a:moveTo>
                  <a:cubicBezTo>
                    <a:pt x="0" y="12"/>
                    <a:pt x="0" y="12"/>
                    <a:pt x="0" y="12"/>
                  </a:cubicBezTo>
                  <a:cubicBezTo>
                    <a:pt x="0" y="5"/>
                    <a:pt x="6" y="0"/>
                    <a:pt x="12" y="0"/>
                  </a:cubicBezTo>
                  <a:cubicBezTo>
                    <a:pt x="187" y="0"/>
                    <a:pt x="187" y="0"/>
                    <a:pt x="187" y="0"/>
                  </a:cubicBezTo>
                  <a:cubicBezTo>
                    <a:pt x="194" y="0"/>
                    <a:pt x="200" y="5"/>
                    <a:pt x="200" y="12"/>
                  </a:cubicBezTo>
                  <a:cubicBezTo>
                    <a:pt x="200" y="124"/>
                    <a:pt x="200" y="124"/>
                    <a:pt x="200" y="124"/>
                  </a:cubicBezTo>
                  <a:cubicBezTo>
                    <a:pt x="200" y="131"/>
                    <a:pt x="194" y="136"/>
                    <a:pt x="187" y="136"/>
                  </a:cubicBezTo>
                  <a:cubicBezTo>
                    <a:pt x="12" y="136"/>
                    <a:pt x="12" y="136"/>
                    <a:pt x="12" y="136"/>
                  </a:cubicBezTo>
                  <a:cubicBezTo>
                    <a:pt x="6" y="136"/>
                    <a:pt x="0" y="131"/>
                    <a:pt x="0" y="124"/>
                  </a:cubicBezTo>
                  <a:close/>
                  <a:moveTo>
                    <a:pt x="189" y="12"/>
                  </a:moveTo>
                  <a:cubicBezTo>
                    <a:pt x="189" y="11"/>
                    <a:pt x="188" y="11"/>
                    <a:pt x="187" y="11"/>
                  </a:cubicBezTo>
                  <a:cubicBezTo>
                    <a:pt x="12" y="11"/>
                    <a:pt x="12" y="11"/>
                    <a:pt x="12" y="11"/>
                  </a:cubicBezTo>
                  <a:cubicBezTo>
                    <a:pt x="12" y="11"/>
                    <a:pt x="11" y="11"/>
                    <a:pt x="11" y="12"/>
                  </a:cubicBezTo>
                  <a:cubicBezTo>
                    <a:pt x="11" y="124"/>
                    <a:pt x="11" y="124"/>
                    <a:pt x="11" y="124"/>
                  </a:cubicBezTo>
                  <a:cubicBezTo>
                    <a:pt x="11" y="125"/>
                    <a:pt x="12" y="126"/>
                    <a:pt x="12" y="126"/>
                  </a:cubicBezTo>
                  <a:cubicBezTo>
                    <a:pt x="187" y="126"/>
                    <a:pt x="187" y="126"/>
                    <a:pt x="187" y="126"/>
                  </a:cubicBezTo>
                  <a:cubicBezTo>
                    <a:pt x="188" y="126"/>
                    <a:pt x="189" y="125"/>
                    <a:pt x="189" y="124"/>
                  </a:cubicBezTo>
                  <a:cubicBezTo>
                    <a:pt x="189" y="12"/>
                    <a:pt x="189" y="12"/>
                    <a:pt x="18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a:latin typeface="Arial" panose="020B0604020202020204" pitchFamily="34" charset="0"/>
              </a:endParaRPr>
            </a:p>
          </p:txBody>
        </p:sp>
        <p:sp>
          <p:nvSpPr>
            <p:cNvPr id="142" name="Freeform 196"/>
            <p:cNvSpPr/>
            <p:nvPr/>
          </p:nvSpPr>
          <p:spPr bwMode="auto">
            <a:xfrm>
              <a:off x="28575" y="3989395"/>
              <a:ext cx="255588" cy="111125"/>
            </a:xfrm>
            <a:custGeom>
              <a:avLst/>
              <a:gdLst>
                <a:gd name="T0" fmla="*/ 81 w 163"/>
                <a:gd name="T1" fmla="*/ 71 h 71"/>
                <a:gd name="T2" fmla="*/ 77 w 163"/>
                <a:gd name="T3" fmla="*/ 70 h 71"/>
                <a:gd name="T4" fmla="*/ 3 w 163"/>
                <a:gd name="T5" fmla="*/ 11 h 71"/>
                <a:gd name="T6" fmla="*/ 2 w 163"/>
                <a:gd name="T7" fmla="*/ 3 h 71"/>
                <a:gd name="T8" fmla="*/ 11 w 163"/>
                <a:gd name="T9" fmla="*/ 2 h 71"/>
                <a:gd name="T10" fmla="*/ 81 w 163"/>
                <a:gd name="T11" fmla="*/ 58 h 71"/>
                <a:gd name="T12" fmla="*/ 152 w 163"/>
                <a:gd name="T13" fmla="*/ 2 h 71"/>
                <a:gd name="T14" fmla="*/ 161 w 163"/>
                <a:gd name="T15" fmla="*/ 3 h 71"/>
                <a:gd name="T16" fmla="*/ 160 w 163"/>
                <a:gd name="T17" fmla="*/ 12 h 71"/>
                <a:gd name="T18" fmla="*/ 84 w 163"/>
                <a:gd name="T19" fmla="*/ 70 h 71"/>
                <a:gd name="T20" fmla="*/ 81 w 163"/>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71">
                  <a:moveTo>
                    <a:pt x="81" y="71"/>
                  </a:moveTo>
                  <a:cubicBezTo>
                    <a:pt x="79" y="71"/>
                    <a:pt x="78" y="71"/>
                    <a:pt x="77" y="70"/>
                  </a:cubicBezTo>
                  <a:cubicBezTo>
                    <a:pt x="3" y="11"/>
                    <a:pt x="3" y="11"/>
                    <a:pt x="3" y="11"/>
                  </a:cubicBezTo>
                  <a:cubicBezTo>
                    <a:pt x="1" y="9"/>
                    <a:pt x="0" y="6"/>
                    <a:pt x="2" y="3"/>
                  </a:cubicBezTo>
                  <a:cubicBezTo>
                    <a:pt x="4" y="0"/>
                    <a:pt x="8" y="0"/>
                    <a:pt x="11" y="2"/>
                  </a:cubicBezTo>
                  <a:cubicBezTo>
                    <a:pt x="81" y="58"/>
                    <a:pt x="81" y="58"/>
                    <a:pt x="81" y="58"/>
                  </a:cubicBezTo>
                  <a:cubicBezTo>
                    <a:pt x="152" y="2"/>
                    <a:pt x="152" y="2"/>
                    <a:pt x="152" y="2"/>
                  </a:cubicBezTo>
                  <a:cubicBezTo>
                    <a:pt x="155" y="0"/>
                    <a:pt x="159" y="1"/>
                    <a:pt x="161" y="3"/>
                  </a:cubicBezTo>
                  <a:cubicBezTo>
                    <a:pt x="163" y="6"/>
                    <a:pt x="162" y="10"/>
                    <a:pt x="160" y="12"/>
                  </a:cubicBezTo>
                  <a:cubicBezTo>
                    <a:pt x="84" y="70"/>
                    <a:pt x="84" y="70"/>
                    <a:pt x="84" y="70"/>
                  </a:cubicBezTo>
                  <a:cubicBezTo>
                    <a:pt x="83" y="71"/>
                    <a:pt x="82" y="71"/>
                    <a:pt x="81"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9" tIns="45704" rIns="91409" bIns="45704"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799">
                <a:latin typeface="Arial" panose="020B0604020202020204" pitchFamily="34" charset="0"/>
              </a:endParaRPr>
            </a:p>
          </p:txBody>
        </p:sp>
      </p:grpSp>
      <p:sp>
        <p:nvSpPr>
          <p:cNvPr id="143" name="Snip Diagonal Corner Rectangle 2"/>
          <p:cNvSpPr/>
          <p:nvPr/>
        </p:nvSpPr>
        <p:spPr>
          <a:xfrm>
            <a:off x="6117569" y="1924240"/>
            <a:ext cx="440146" cy="323848"/>
          </a:xfrm>
          <a:prstGeom prst="snip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99" dirty="0">
                <a:latin typeface="Arial" panose="020B0604020202020204" pitchFamily="34" charset="0"/>
              </a:rPr>
              <a:t>¥</a:t>
            </a:r>
            <a:endParaRPr lang="zh-CN" altLang="en-US" sz="1799" dirty="0">
              <a:latin typeface="Arial" panose="020B0604020202020204" pitchFamily="34" charset="0"/>
            </a:endParaRPr>
          </a:p>
        </p:txBody>
      </p:sp>
      <p:sp>
        <p:nvSpPr>
          <p:cNvPr id="144" name="Text Box 37"/>
          <p:cNvSpPr txBox="1">
            <a:spLocks noChangeArrowheads="1"/>
          </p:cNvSpPr>
          <p:nvPr/>
        </p:nvSpPr>
        <p:spPr bwMode="auto">
          <a:xfrm rot="361486">
            <a:off x="1884275" y="2701119"/>
            <a:ext cx="1410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035">
              <a:defRPr/>
            </a:pPr>
            <a:r>
              <a:rPr lang="en-US" altLang="zh-CN" sz="1400" kern="0">
                <a:solidFill>
                  <a:srgbClr val="000000"/>
                </a:solidFill>
              </a:rPr>
              <a:t>2 </a:t>
            </a:r>
            <a:r>
              <a:rPr lang="zh-CN" altLang="en-US" sz="1400" kern="0">
                <a:solidFill>
                  <a:srgbClr val="000000"/>
                </a:solidFill>
              </a:rPr>
              <a:t>实时数据存储</a:t>
            </a:r>
            <a:endParaRPr lang="en-US" altLang="zh-CN" sz="1400" kern="0" dirty="0">
              <a:solidFill>
                <a:srgbClr val="000000"/>
              </a:solidFill>
            </a:endParaRPr>
          </a:p>
        </p:txBody>
      </p:sp>
      <p:sp>
        <p:nvSpPr>
          <p:cNvPr id="149" name="Text Box 37"/>
          <p:cNvSpPr txBox="1">
            <a:spLocks noChangeArrowheads="1"/>
          </p:cNvSpPr>
          <p:nvPr/>
        </p:nvSpPr>
        <p:spPr bwMode="auto">
          <a:xfrm>
            <a:off x="3613884" y="6324085"/>
            <a:ext cx="11833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ym typeface="+mn-ea"/>
              </a:rPr>
              <a:t>3 </a:t>
            </a:r>
            <a:r>
              <a:rPr lang="zh-CN" altLang="en-US" sz="1600" b="1">
                <a:sym typeface="+mn-ea"/>
              </a:rPr>
              <a:t>贷款请求</a:t>
            </a:r>
            <a:endParaRPr lang="zh-CN" altLang="en-US" sz="1467" b="1" dirty="0"/>
          </a:p>
        </p:txBody>
      </p:sp>
      <p:sp>
        <p:nvSpPr>
          <p:cNvPr id="150" name="椭圆 149"/>
          <p:cNvSpPr/>
          <p:nvPr/>
        </p:nvSpPr>
        <p:spPr>
          <a:xfrm>
            <a:off x="9435017" y="3620957"/>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cxnSp>
        <p:nvCxnSpPr>
          <p:cNvPr id="151" name="直接箭头连接符 150"/>
          <p:cNvCxnSpPr/>
          <p:nvPr/>
        </p:nvCxnSpPr>
        <p:spPr>
          <a:xfrm flipH="1">
            <a:off x="5050510" y="5455064"/>
            <a:ext cx="674777" cy="740795"/>
          </a:xfrm>
          <a:prstGeom prst="straightConnector1">
            <a:avLst/>
          </a:prstGeom>
          <a:noFill/>
          <a:ln w="28575" cap="flat" cmpd="sng" algn="ctr">
            <a:solidFill>
              <a:srgbClr val="2072A4"/>
            </a:solidFill>
            <a:prstDash val="sysDash"/>
            <a:tailEnd type="triangle"/>
          </a:ln>
          <a:effectLst/>
        </p:spPr>
      </p:cxnSp>
      <p:sp>
        <p:nvSpPr>
          <p:cNvPr id="152" name="TextBox 46"/>
          <p:cNvSpPr txBox="1"/>
          <p:nvPr/>
        </p:nvSpPr>
        <p:spPr>
          <a:xfrm>
            <a:off x="5113329" y="5618837"/>
            <a:ext cx="608488" cy="318017"/>
          </a:xfrm>
          <a:prstGeom prst="rect">
            <a:avLst/>
          </a:prstGeom>
          <a:noFill/>
        </p:spPr>
        <p:txBody>
          <a:bodyPr wrap="square" rtlCol="0">
            <a:spAutoFit/>
          </a:bodyPr>
          <a:lstStyle/>
          <a:p>
            <a:r>
              <a:rPr lang="zh-CN" altLang="en-US" sz="1467">
                <a:latin typeface="Arial" panose="020B0604020202020204" pitchFamily="34" charset="0"/>
              </a:rPr>
              <a:t>确认</a:t>
            </a:r>
            <a:endParaRPr lang="zh-CN" altLang="en-US" sz="1467" dirty="0">
              <a:latin typeface="Arial" panose="020B0604020202020204" pitchFamily="34" charset="0"/>
            </a:endParaRPr>
          </a:p>
        </p:txBody>
      </p:sp>
      <p:sp>
        <p:nvSpPr>
          <p:cNvPr id="153" name="Text Box 37"/>
          <p:cNvSpPr txBox="1">
            <a:spLocks noChangeArrowheads="1"/>
          </p:cNvSpPr>
          <p:nvPr/>
        </p:nvSpPr>
        <p:spPr bwMode="auto">
          <a:xfrm>
            <a:off x="6169446" y="5341307"/>
            <a:ext cx="10518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rPr>
              <a:t>4 </a:t>
            </a:r>
            <a:r>
              <a:rPr lang="zh-CN" altLang="en-US" sz="1400">
                <a:solidFill>
                  <a:srgbClr val="000000"/>
                </a:solidFill>
              </a:rPr>
              <a:t>贷款合同</a:t>
            </a:r>
            <a:endParaRPr lang="en-US" altLang="zh-CN" sz="1400" dirty="0">
              <a:solidFill>
                <a:srgbClr val="000000"/>
              </a:solidFill>
            </a:endParaRPr>
          </a:p>
        </p:txBody>
      </p:sp>
      <p:sp>
        <p:nvSpPr>
          <p:cNvPr id="154" name="椭圆 153"/>
          <p:cNvSpPr/>
          <p:nvPr/>
        </p:nvSpPr>
        <p:spPr>
          <a:xfrm>
            <a:off x="11051816" y="3620957"/>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sp>
        <p:nvSpPr>
          <p:cNvPr id="155" name="椭圆 154"/>
          <p:cNvSpPr/>
          <p:nvPr/>
        </p:nvSpPr>
        <p:spPr>
          <a:xfrm>
            <a:off x="9435017" y="4266647"/>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sp>
        <p:nvSpPr>
          <p:cNvPr id="156" name="椭圆 155"/>
          <p:cNvSpPr/>
          <p:nvPr/>
        </p:nvSpPr>
        <p:spPr>
          <a:xfrm>
            <a:off x="11051816" y="4279454"/>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sp>
        <p:nvSpPr>
          <p:cNvPr id="157" name="椭圆 156"/>
          <p:cNvSpPr/>
          <p:nvPr/>
        </p:nvSpPr>
        <p:spPr>
          <a:xfrm>
            <a:off x="9435017" y="4904009"/>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sp>
        <p:nvSpPr>
          <p:cNvPr id="158" name="椭圆 157"/>
          <p:cNvSpPr/>
          <p:nvPr/>
        </p:nvSpPr>
        <p:spPr>
          <a:xfrm>
            <a:off x="11051816" y="4895307"/>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sp>
        <p:nvSpPr>
          <p:cNvPr id="159" name="Snip Diagonal Corner Rectangle 2"/>
          <p:cNvSpPr/>
          <p:nvPr/>
        </p:nvSpPr>
        <p:spPr>
          <a:xfrm>
            <a:off x="4331673" y="4753589"/>
            <a:ext cx="406263" cy="303059"/>
          </a:xfrm>
          <a:prstGeom prst="snip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99" dirty="0">
                <a:latin typeface="Arial" panose="020B0604020202020204" pitchFamily="34" charset="0"/>
              </a:rPr>
              <a:t>¥</a:t>
            </a:r>
            <a:endParaRPr lang="zh-CN" altLang="en-US" sz="1799" dirty="0">
              <a:latin typeface="Arial" panose="020B0604020202020204" pitchFamily="34" charset="0"/>
            </a:endParaRPr>
          </a:p>
        </p:txBody>
      </p:sp>
      <p:sp>
        <p:nvSpPr>
          <p:cNvPr id="160" name="Snip Diagonal Corner Rectangle 2"/>
          <p:cNvSpPr/>
          <p:nvPr/>
        </p:nvSpPr>
        <p:spPr>
          <a:xfrm>
            <a:off x="4464528" y="4773664"/>
            <a:ext cx="406263" cy="303059"/>
          </a:xfrm>
          <a:prstGeom prst="snip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99" dirty="0">
                <a:latin typeface="Arial" panose="020B0604020202020204" pitchFamily="34" charset="0"/>
              </a:rPr>
              <a:t>¥</a:t>
            </a:r>
            <a:endParaRPr lang="zh-CN" altLang="en-US" sz="1799" dirty="0">
              <a:latin typeface="Arial" panose="020B0604020202020204" pitchFamily="34" charset="0"/>
            </a:endParaRPr>
          </a:p>
        </p:txBody>
      </p:sp>
      <p:sp>
        <p:nvSpPr>
          <p:cNvPr id="162" name="椭圆 161"/>
          <p:cNvSpPr/>
          <p:nvPr/>
        </p:nvSpPr>
        <p:spPr>
          <a:xfrm>
            <a:off x="9435017" y="5505351"/>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sp>
        <p:nvSpPr>
          <p:cNvPr id="163" name="椭圆 162"/>
          <p:cNvSpPr/>
          <p:nvPr/>
        </p:nvSpPr>
        <p:spPr>
          <a:xfrm>
            <a:off x="11051816" y="5496649"/>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sp>
        <p:nvSpPr>
          <p:cNvPr id="164" name="椭圆 163"/>
          <p:cNvSpPr/>
          <p:nvPr/>
        </p:nvSpPr>
        <p:spPr>
          <a:xfrm>
            <a:off x="10263413" y="5505351"/>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sp>
        <p:nvSpPr>
          <p:cNvPr id="165" name="Text Box 37"/>
          <p:cNvSpPr txBox="1">
            <a:spLocks noChangeArrowheads="1"/>
          </p:cNvSpPr>
          <p:nvPr/>
        </p:nvSpPr>
        <p:spPr bwMode="auto">
          <a:xfrm>
            <a:off x="6150038" y="3954365"/>
            <a:ext cx="10518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000000"/>
                </a:solidFill>
              </a:rPr>
              <a:t>6 </a:t>
            </a:r>
            <a:r>
              <a:rPr lang="zh-CN" altLang="en-US" sz="1400">
                <a:solidFill>
                  <a:srgbClr val="000000"/>
                </a:solidFill>
              </a:rPr>
              <a:t>贷款偿还</a:t>
            </a:r>
            <a:endParaRPr lang="en-US" altLang="zh-CN" sz="1400" dirty="0">
              <a:solidFill>
                <a:srgbClr val="000000"/>
              </a:solidFill>
            </a:endParaRPr>
          </a:p>
        </p:txBody>
      </p:sp>
      <p:sp>
        <p:nvSpPr>
          <p:cNvPr id="167" name="KSO_Shape"/>
          <p:cNvSpPr/>
          <p:nvPr/>
        </p:nvSpPr>
        <p:spPr bwMode="auto">
          <a:xfrm>
            <a:off x="9491196" y="2378680"/>
            <a:ext cx="210747" cy="349085"/>
          </a:xfrm>
          <a:custGeom>
            <a:avLst/>
            <a:gdLst>
              <a:gd name="T0" fmla="*/ 634032 w 5088572"/>
              <a:gd name="T1" fmla="*/ 934506 h 7224750"/>
              <a:gd name="T2" fmla="*/ 521290 w 5088572"/>
              <a:gd name="T3" fmla="*/ 1047764 h 7224750"/>
              <a:gd name="T4" fmla="*/ 521290 w 5088572"/>
              <a:gd name="T5" fmla="*/ 1361315 h 7224750"/>
              <a:gd name="T6" fmla="*/ 634032 w 5088572"/>
              <a:gd name="T7" fmla="*/ 1474014 h 7224750"/>
              <a:gd name="T8" fmla="*/ 746774 w 5088572"/>
              <a:gd name="T9" fmla="*/ 1361315 h 7224750"/>
              <a:gd name="T10" fmla="*/ 746774 w 5088572"/>
              <a:gd name="T11" fmla="*/ 1047764 h 7224750"/>
              <a:gd name="T12" fmla="*/ 634032 w 5088572"/>
              <a:gd name="T13" fmla="*/ 934506 h 7224750"/>
              <a:gd name="T14" fmla="*/ 125579 w 5088572"/>
              <a:gd name="T15" fmla="*/ 658336 h 7224750"/>
              <a:gd name="T16" fmla="*/ 1142485 w 5088572"/>
              <a:gd name="T17" fmla="*/ 658336 h 7224750"/>
              <a:gd name="T18" fmla="*/ 1268064 w 5088572"/>
              <a:gd name="T19" fmla="*/ 783868 h 7224750"/>
              <a:gd name="T20" fmla="*/ 1268064 w 5088572"/>
              <a:gd name="T21" fmla="*/ 1674865 h 7224750"/>
              <a:gd name="T22" fmla="*/ 1142485 w 5088572"/>
              <a:gd name="T23" fmla="*/ 1800397 h 7224750"/>
              <a:gd name="T24" fmla="*/ 125579 w 5088572"/>
              <a:gd name="T25" fmla="*/ 1800397 h 7224750"/>
              <a:gd name="T26" fmla="*/ 0 w 5088572"/>
              <a:gd name="T27" fmla="*/ 1674865 h 7224750"/>
              <a:gd name="T28" fmla="*/ 0 w 5088572"/>
              <a:gd name="T29" fmla="*/ 783868 h 7224750"/>
              <a:gd name="T30" fmla="*/ 125579 w 5088572"/>
              <a:gd name="T31" fmla="*/ 658336 h 7224750"/>
              <a:gd name="T32" fmla="*/ 634032 w 5088572"/>
              <a:gd name="T33" fmla="*/ 0 h 7224750"/>
              <a:gd name="T34" fmla="*/ 1086137 w 5088572"/>
              <a:gd name="T35" fmla="*/ 451427 h 7224750"/>
              <a:gd name="T36" fmla="*/ 1086137 w 5088572"/>
              <a:gd name="T37" fmla="*/ 608784 h 7224750"/>
              <a:gd name="T38" fmla="*/ 897481 w 5088572"/>
              <a:gd name="T39" fmla="*/ 608784 h 7224750"/>
              <a:gd name="T40" fmla="*/ 897481 w 5088572"/>
              <a:gd name="T41" fmla="*/ 451427 h 7224750"/>
              <a:gd name="T42" fmla="*/ 634032 w 5088572"/>
              <a:gd name="T43" fmla="*/ 188048 h 7224750"/>
              <a:gd name="T44" fmla="*/ 370583 w 5088572"/>
              <a:gd name="T45" fmla="*/ 451427 h 7224750"/>
              <a:gd name="T46" fmla="*/ 370583 w 5088572"/>
              <a:gd name="T47" fmla="*/ 608784 h 7224750"/>
              <a:gd name="T48" fmla="*/ 181927 w 5088572"/>
              <a:gd name="T49" fmla="*/ 608784 h 7224750"/>
              <a:gd name="T50" fmla="*/ 181927 w 5088572"/>
              <a:gd name="T51" fmla="*/ 451427 h 7224750"/>
              <a:gd name="T52" fmla="*/ 634032 w 5088572"/>
              <a:gd name="T53" fmla="*/ 0 h 72247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088572" h="7224750">
                <a:moveTo>
                  <a:pt x="2544286" y="3750048"/>
                </a:moveTo>
                <a:cubicBezTo>
                  <a:pt x="2293441" y="3750048"/>
                  <a:pt x="2091869" y="3953784"/>
                  <a:pt x="2091869" y="4204536"/>
                </a:cubicBezTo>
                <a:cubicBezTo>
                  <a:pt x="2091869" y="4204536"/>
                  <a:pt x="2091869" y="4204536"/>
                  <a:pt x="2091869" y="5462772"/>
                </a:cubicBezTo>
                <a:cubicBezTo>
                  <a:pt x="2091869" y="5713523"/>
                  <a:pt x="2293441" y="5915020"/>
                  <a:pt x="2544286" y="5915020"/>
                </a:cubicBezTo>
                <a:cubicBezTo>
                  <a:pt x="2795131" y="5915020"/>
                  <a:pt x="2996703" y="5713523"/>
                  <a:pt x="2996703" y="5462772"/>
                </a:cubicBezTo>
                <a:lnTo>
                  <a:pt x="2996703" y="4204536"/>
                </a:lnTo>
                <a:cubicBezTo>
                  <a:pt x="2996703" y="3953784"/>
                  <a:pt x="2795131" y="3750048"/>
                  <a:pt x="2544286" y="3750048"/>
                </a:cubicBezTo>
                <a:close/>
                <a:moveTo>
                  <a:pt x="503930" y="2641815"/>
                </a:moveTo>
                <a:cubicBezTo>
                  <a:pt x="503930" y="2641815"/>
                  <a:pt x="503930" y="2641815"/>
                  <a:pt x="4584642" y="2641815"/>
                </a:cubicBezTo>
                <a:cubicBezTo>
                  <a:pt x="4862364" y="2641815"/>
                  <a:pt x="5088572" y="2867939"/>
                  <a:pt x="5088572" y="3145557"/>
                </a:cubicBezTo>
                <a:cubicBezTo>
                  <a:pt x="5088572" y="3145557"/>
                  <a:pt x="5088572" y="3145557"/>
                  <a:pt x="5088572" y="6721008"/>
                </a:cubicBezTo>
                <a:cubicBezTo>
                  <a:pt x="5088572" y="7000865"/>
                  <a:pt x="4862364" y="7224750"/>
                  <a:pt x="4584642" y="7224750"/>
                </a:cubicBezTo>
                <a:cubicBezTo>
                  <a:pt x="4584642" y="7224750"/>
                  <a:pt x="4584642" y="7224750"/>
                  <a:pt x="503930" y="7224750"/>
                </a:cubicBezTo>
                <a:cubicBezTo>
                  <a:pt x="226208" y="7224750"/>
                  <a:pt x="0" y="7000865"/>
                  <a:pt x="0" y="6721008"/>
                </a:cubicBezTo>
                <a:cubicBezTo>
                  <a:pt x="0" y="6721008"/>
                  <a:pt x="0" y="6721008"/>
                  <a:pt x="0" y="3145557"/>
                </a:cubicBezTo>
                <a:cubicBezTo>
                  <a:pt x="0" y="2867939"/>
                  <a:pt x="226208" y="2641815"/>
                  <a:pt x="503930" y="2641815"/>
                </a:cubicBezTo>
                <a:close/>
                <a:moveTo>
                  <a:pt x="2544286" y="0"/>
                </a:moveTo>
                <a:cubicBezTo>
                  <a:pt x="3543236" y="0"/>
                  <a:pt x="4358522" y="812830"/>
                  <a:pt x="4358522" y="1811514"/>
                </a:cubicBezTo>
                <a:cubicBezTo>
                  <a:pt x="4358522" y="1811514"/>
                  <a:pt x="4358522" y="1811514"/>
                  <a:pt x="4358522" y="2442969"/>
                </a:cubicBezTo>
                <a:cubicBezTo>
                  <a:pt x="4358522" y="2442969"/>
                  <a:pt x="4358522" y="2442969"/>
                  <a:pt x="3601471" y="2442969"/>
                </a:cubicBezTo>
                <a:cubicBezTo>
                  <a:pt x="3601471" y="2442969"/>
                  <a:pt x="3601471" y="2442969"/>
                  <a:pt x="3601471" y="1811514"/>
                </a:cubicBezTo>
                <a:cubicBezTo>
                  <a:pt x="3601471" y="1229322"/>
                  <a:pt x="3126633" y="754611"/>
                  <a:pt x="2544286" y="754611"/>
                </a:cubicBezTo>
                <a:cubicBezTo>
                  <a:pt x="1959699" y="754611"/>
                  <a:pt x="1487102" y="1229322"/>
                  <a:pt x="1487102" y="1811514"/>
                </a:cubicBezTo>
                <a:cubicBezTo>
                  <a:pt x="1487102" y="1811514"/>
                  <a:pt x="1487102" y="1811514"/>
                  <a:pt x="1487102" y="2442969"/>
                </a:cubicBezTo>
                <a:lnTo>
                  <a:pt x="730050" y="2442969"/>
                </a:lnTo>
                <a:cubicBezTo>
                  <a:pt x="730050" y="2442969"/>
                  <a:pt x="730050" y="2442969"/>
                  <a:pt x="730050" y="1811514"/>
                </a:cubicBezTo>
                <a:cubicBezTo>
                  <a:pt x="730050" y="812830"/>
                  <a:pt x="1543097" y="0"/>
                  <a:pt x="2544286" y="0"/>
                </a:cubicBezTo>
                <a:close/>
              </a:path>
            </a:pathLst>
          </a:custGeom>
          <a:solidFill>
            <a:srgbClr val="FF0000"/>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799">
              <a:latin typeface="Arial" panose="020B0604020202020204" pitchFamily="34" charset="0"/>
            </a:endParaRPr>
          </a:p>
        </p:txBody>
      </p:sp>
      <p:sp>
        <p:nvSpPr>
          <p:cNvPr id="168" name="KSO_Shape"/>
          <p:cNvSpPr/>
          <p:nvPr/>
        </p:nvSpPr>
        <p:spPr bwMode="auto">
          <a:xfrm>
            <a:off x="9495273" y="2378680"/>
            <a:ext cx="205993" cy="349085"/>
          </a:xfrm>
          <a:custGeom>
            <a:avLst/>
            <a:gdLst>
              <a:gd name="T0" fmla="*/ 619079 w 2880569"/>
              <a:gd name="T1" fmla="*/ 953678 h 4188619"/>
              <a:gd name="T2" fmla="*/ 508809 w 2880569"/>
              <a:gd name="T3" fmla="*/ 1063998 h 4188619"/>
              <a:gd name="T4" fmla="*/ 508809 w 2880569"/>
              <a:gd name="T5" fmla="*/ 1370878 h 4188619"/>
              <a:gd name="T6" fmla="*/ 619079 w 2880569"/>
              <a:gd name="T7" fmla="*/ 1481197 h 4188619"/>
              <a:gd name="T8" fmla="*/ 729348 w 2880569"/>
              <a:gd name="T9" fmla="*/ 1370878 h 4188619"/>
              <a:gd name="T10" fmla="*/ 729348 w 2880569"/>
              <a:gd name="T11" fmla="*/ 1063998 h 4188619"/>
              <a:gd name="T12" fmla="*/ 619079 w 2880569"/>
              <a:gd name="T13" fmla="*/ 953678 h 4188619"/>
              <a:gd name="T14" fmla="*/ 122584 w 2880569"/>
              <a:gd name="T15" fmla="*/ 683758 h 4188619"/>
              <a:gd name="T16" fmla="*/ 1115573 w 2880569"/>
              <a:gd name="T17" fmla="*/ 683758 h 4188619"/>
              <a:gd name="T18" fmla="*/ 1238157 w 2880569"/>
              <a:gd name="T19" fmla="*/ 806398 h 4188619"/>
              <a:gd name="T20" fmla="*/ 1238157 w 2880569"/>
              <a:gd name="T21" fmla="*/ 1677197 h 4188619"/>
              <a:gd name="T22" fmla="*/ 1115573 w 2880569"/>
              <a:gd name="T23" fmla="*/ 1800397 h 4188619"/>
              <a:gd name="T24" fmla="*/ 122584 w 2880569"/>
              <a:gd name="T25" fmla="*/ 1800397 h 4188619"/>
              <a:gd name="T26" fmla="*/ 0 w 2880569"/>
              <a:gd name="T27" fmla="*/ 1677197 h 4188619"/>
              <a:gd name="T28" fmla="*/ 0 w 2880569"/>
              <a:gd name="T29" fmla="*/ 806398 h 4188619"/>
              <a:gd name="T30" fmla="*/ 122584 w 2880569"/>
              <a:gd name="T31" fmla="*/ 683758 h 4188619"/>
              <a:gd name="T32" fmla="*/ 640909 w 2880569"/>
              <a:gd name="T33" fmla="*/ 0 h 4188619"/>
              <a:gd name="T34" fmla="*/ 953132 w 2880569"/>
              <a:gd name="T35" fmla="*/ 128944 h 4188619"/>
              <a:gd name="T36" fmla="*/ 1040439 w 2880569"/>
              <a:gd name="T37" fmla="*/ 629039 h 4188619"/>
              <a:gd name="T38" fmla="*/ 817693 w 2880569"/>
              <a:gd name="T39" fmla="*/ 629039 h 4188619"/>
              <a:gd name="T40" fmla="*/ 822730 w 2880569"/>
              <a:gd name="T41" fmla="*/ 623439 h 4188619"/>
              <a:gd name="T42" fmla="*/ 822730 w 2880569"/>
              <a:gd name="T43" fmla="*/ 259428 h 4188619"/>
              <a:gd name="T44" fmla="*/ 458949 w 2880569"/>
              <a:gd name="T45" fmla="*/ 259428 h 4188619"/>
              <a:gd name="T46" fmla="*/ 350374 w 2880569"/>
              <a:gd name="T47" fmla="*/ 367511 h 4188619"/>
              <a:gd name="T48" fmla="*/ 220532 w 2880569"/>
              <a:gd name="T49" fmla="*/ 237587 h 4188619"/>
              <a:gd name="T50" fmla="*/ 329107 w 2880569"/>
              <a:gd name="T51" fmla="*/ 128944 h 4188619"/>
              <a:gd name="T52" fmla="*/ 640909 w 2880569"/>
              <a:gd name="T53" fmla="*/ 0 h 41886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80569" h="4188619">
                <a:moveTo>
                  <a:pt x="1440285" y="2218729"/>
                </a:moveTo>
                <a:cubicBezTo>
                  <a:pt x="1298340" y="2218729"/>
                  <a:pt x="1183742" y="2333379"/>
                  <a:pt x="1183742" y="2475388"/>
                </a:cubicBezTo>
                <a:cubicBezTo>
                  <a:pt x="1183742" y="2475388"/>
                  <a:pt x="1183742" y="2475388"/>
                  <a:pt x="1183742" y="3189343"/>
                </a:cubicBezTo>
                <a:cubicBezTo>
                  <a:pt x="1183742" y="3331352"/>
                  <a:pt x="1298340" y="3446002"/>
                  <a:pt x="1440285" y="3446002"/>
                </a:cubicBezTo>
                <a:cubicBezTo>
                  <a:pt x="1582230" y="3446002"/>
                  <a:pt x="1696827" y="3331352"/>
                  <a:pt x="1696827" y="3189343"/>
                </a:cubicBezTo>
                <a:lnTo>
                  <a:pt x="1696827" y="2475388"/>
                </a:lnTo>
                <a:cubicBezTo>
                  <a:pt x="1696827" y="2333379"/>
                  <a:pt x="1582230" y="2218729"/>
                  <a:pt x="1440285" y="2218729"/>
                </a:cubicBezTo>
                <a:close/>
                <a:moveTo>
                  <a:pt x="285192" y="1590761"/>
                </a:moveTo>
                <a:cubicBezTo>
                  <a:pt x="285192" y="1590761"/>
                  <a:pt x="285192" y="1590761"/>
                  <a:pt x="2595377" y="1590761"/>
                </a:cubicBezTo>
                <a:cubicBezTo>
                  <a:pt x="2752949" y="1590761"/>
                  <a:pt x="2880569" y="1718439"/>
                  <a:pt x="2880569" y="1876083"/>
                </a:cubicBezTo>
                <a:cubicBezTo>
                  <a:pt x="2880569" y="1876083"/>
                  <a:pt x="2880569" y="1876083"/>
                  <a:pt x="2880569" y="3901995"/>
                </a:cubicBezTo>
                <a:cubicBezTo>
                  <a:pt x="2880569" y="4059638"/>
                  <a:pt x="2752949" y="4188619"/>
                  <a:pt x="2595377" y="4188619"/>
                </a:cubicBezTo>
                <a:cubicBezTo>
                  <a:pt x="2595377" y="4188619"/>
                  <a:pt x="2595377" y="4188619"/>
                  <a:pt x="285192" y="4188619"/>
                </a:cubicBezTo>
                <a:cubicBezTo>
                  <a:pt x="127620" y="4188619"/>
                  <a:pt x="0" y="4059638"/>
                  <a:pt x="0" y="3901995"/>
                </a:cubicBezTo>
                <a:cubicBezTo>
                  <a:pt x="0" y="3901995"/>
                  <a:pt x="0" y="3901995"/>
                  <a:pt x="0" y="1876083"/>
                </a:cubicBezTo>
                <a:cubicBezTo>
                  <a:pt x="0" y="1718439"/>
                  <a:pt x="127620" y="1590761"/>
                  <a:pt x="285192" y="1590761"/>
                </a:cubicBezTo>
                <a:close/>
                <a:moveTo>
                  <a:pt x="1491074" y="0"/>
                </a:moveTo>
                <a:cubicBezTo>
                  <a:pt x="1753927" y="0"/>
                  <a:pt x="2016942" y="99996"/>
                  <a:pt x="2217458" y="299988"/>
                </a:cubicBezTo>
                <a:cubicBezTo>
                  <a:pt x="2531253" y="613982"/>
                  <a:pt x="2598960" y="1083018"/>
                  <a:pt x="2420579" y="1463458"/>
                </a:cubicBezTo>
                <a:cubicBezTo>
                  <a:pt x="2420579" y="1463458"/>
                  <a:pt x="2420579" y="1463458"/>
                  <a:pt x="1902361" y="1463458"/>
                </a:cubicBezTo>
                <a:cubicBezTo>
                  <a:pt x="1902361" y="1463458"/>
                  <a:pt x="1902361" y="1463458"/>
                  <a:pt x="1914079" y="1450429"/>
                </a:cubicBezTo>
                <a:cubicBezTo>
                  <a:pt x="2148449" y="1217214"/>
                  <a:pt x="2148449" y="836774"/>
                  <a:pt x="1914079" y="603559"/>
                </a:cubicBezTo>
                <a:cubicBezTo>
                  <a:pt x="1681011" y="369040"/>
                  <a:pt x="1300811" y="369040"/>
                  <a:pt x="1067744" y="603559"/>
                </a:cubicBezTo>
                <a:lnTo>
                  <a:pt x="815145" y="855014"/>
                </a:lnTo>
                <a:cubicBezTo>
                  <a:pt x="815145" y="855014"/>
                  <a:pt x="815145" y="855014"/>
                  <a:pt x="513068" y="552746"/>
                </a:cubicBezTo>
                <a:cubicBezTo>
                  <a:pt x="513068" y="552746"/>
                  <a:pt x="513068" y="552746"/>
                  <a:pt x="765667" y="299988"/>
                </a:cubicBezTo>
                <a:cubicBezTo>
                  <a:pt x="965532" y="99996"/>
                  <a:pt x="1228222" y="0"/>
                  <a:pt x="149107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799">
              <a:latin typeface="Arial" panose="020B0604020202020204" pitchFamily="34" charset="0"/>
            </a:endParaRPr>
          </a:p>
        </p:txBody>
      </p:sp>
      <p:sp>
        <p:nvSpPr>
          <p:cNvPr id="169" name="KSO_Shape"/>
          <p:cNvSpPr/>
          <p:nvPr/>
        </p:nvSpPr>
        <p:spPr bwMode="auto">
          <a:xfrm>
            <a:off x="10305542" y="2378680"/>
            <a:ext cx="210747" cy="349085"/>
          </a:xfrm>
          <a:custGeom>
            <a:avLst/>
            <a:gdLst>
              <a:gd name="T0" fmla="*/ 634032 w 5088572"/>
              <a:gd name="T1" fmla="*/ 934506 h 7224750"/>
              <a:gd name="T2" fmla="*/ 521290 w 5088572"/>
              <a:gd name="T3" fmla="*/ 1047764 h 7224750"/>
              <a:gd name="T4" fmla="*/ 521290 w 5088572"/>
              <a:gd name="T5" fmla="*/ 1361315 h 7224750"/>
              <a:gd name="T6" fmla="*/ 634032 w 5088572"/>
              <a:gd name="T7" fmla="*/ 1474014 h 7224750"/>
              <a:gd name="T8" fmla="*/ 746774 w 5088572"/>
              <a:gd name="T9" fmla="*/ 1361315 h 7224750"/>
              <a:gd name="T10" fmla="*/ 746774 w 5088572"/>
              <a:gd name="T11" fmla="*/ 1047764 h 7224750"/>
              <a:gd name="T12" fmla="*/ 634032 w 5088572"/>
              <a:gd name="T13" fmla="*/ 934506 h 7224750"/>
              <a:gd name="T14" fmla="*/ 125579 w 5088572"/>
              <a:gd name="T15" fmla="*/ 658336 h 7224750"/>
              <a:gd name="T16" fmla="*/ 1142485 w 5088572"/>
              <a:gd name="T17" fmla="*/ 658336 h 7224750"/>
              <a:gd name="T18" fmla="*/ 1268064 w 5088572"/>
              <a:gd name="T19" fmla="*/ 783868 h 7224750"/>
              <a:gd name="T20" fmla="*/ 1268064 w 5088572"/>
              <a:gd name="T21" fmla="*/ 1674865 h 7224750"/>
              <a:gd name="T22" fmla="*/ 1142485 w 5088572"/>
              <a:gd name="T23" fmla="*/ 1800397 h 7224750"/>
              <a:gd name="T24" fmla="*/ 125579 w 5088572"/>
              <a:gd name="T25" fmla="*/ 1800397 h 7224750"/>
              <a:gd name="T26" fmla="*/ 0 w 5088572"/>
              <a:gd name="T27" fmla="*/ 1674865 h 7224750"/>
              <a:gd name="T28" fmla="*/ 0 w 5088572"/>
              <a:gd name="T29" fmla="*/ 783868 h 7224750"/>
              <a:gd name="T30" fmla="*/ 125579 w 5088572"/>
              <a:gd name="T31" fmla="*/ 658336 h 7224750"/>
              <a:gd name="T32" fmla="*/ 634032 w 5088572"/>
              <a:gd name="T33" fmla="*/ 0 h 7224750"/>
              <a:gd name="T34" fmla="*/ 1086137 w 5088572"/>
              <a:gd name="T35" fmla="*/ 451427 h 7224750"/>
              <a:gd name="T36" fmla="*/ 1086137 w 5088572"/>
              <a:gd name="T37" fmla="*/ 608784 h 7224750"/>
              <a:gd name="T38" fmla="*/ 897481 w 5088572"/>
              <a:gd name="T39" fmla="*/ 608784 h 7224750"/>
              <a:gd name="T40" fmla="*/ 897481 w 5088572"/>
              <a:gd name="T41" fmla="*/ 451427 h 7224750"/>
              <a:gd name="T42" fmla="*/ 634032 w 5088572"/>
              <a:gd name="T43" fmla="*/ 188048 h 7224750"/>
              <a:gd name="T44" fmla="*/ 370583 w 5088572"/>
              <a:gd name="T45" fmla="*/ 451427 h 7224750"/>
              <a:gd name="T46" fmla="*/ 370583 w 5088572"/>
              <a:gd name="T47" fmla="*/ 608784 h 7224750"/>
              <a:gd name="T48" fmla="*/ 181927 w 5088572"/>
              <a:gd name="T49" fmla="*/ 608784 h 7224750"/>
              <a:gd name="T50" fmla="*/ 181927 w 5088572"/>
              <a:gd name="T51" fmla="*/ 451427 h 7224750"/>
              <a:gd name="T52" fmla="*/ 634032 w 5088572"/>
              <a:gd name="T53" fmla="*/ 0 h 72247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088572" h="7224750">
                <a:moveTo>
                  <a:pt x="2544286" y="3750048"/>
                </a:moveTo>
                <a:cubicBezTo>
                  <a:pt x="2293441" y="3750048"/>
                  <a:pt x="2091869" y="3953784"/>
                  <a:pt x="2091869" y="4204536"/>
                </a:cubicBezTo>
                <a:cubicBezTo>
                  <a:pt x="2091869" y="4204536"/>
                  <a:pt x="2091869" y="4204536"/>
                  <a:pt x="2091869" y="5462772"/>
                </a:cubicBezTo>
                <a:cubicBezTo>
                  <a:pt x="2091869" y="5713523"/>
                  <a:pt x="2293441" y="5915020"/>
                  <a:pt x="2544286" y="5915020"/>
                </a:cubicBezTo>
                <a:cubicBezTo>
                  <a:pt x="2795131" y="5915020"/>
                  <a:pt x="2996703" y="5713523"/>
                  <a:pt x="2996703" y="5462772"/>
                </a:cubicBezTo>
                <a:lnTo>
                  <a:pt x="2996703" y="4204536"/>
                </a:lnTo>
                <a:cubicBezTo>
                  <a:pt x="2996703" y="3953784"/>
                  <a:pt x="2795131" y="3750048"/>
                  <a:pt x="2544286" y="3750048"/>
                </a:cubicBezTo>
                <a:close/>
                <a:moveTo>
                  <a:pt x="503930" y="2641815"/>
                </a:moveTo>
                <a:cubicBezTo>
                  <a:pt x="503930" y="2641815"/>
                  <a:pt x="503930" y="2641815"/>
                  <a:pt x="4584642" y="2641815"/>
                </a:cubicBezTo>
                <a:cubicBezTo>
                  <a:pt x="4862364" y="2641815"/>
                  <a:pt x="5088572" y="2867939"/>
                  <a:pt x="5088572" y="3145557"/>
                </a:cubicBezTo>
                <a:cubicBezTo>
                  <a:pt x="5088572" y="3145557"/>
                  <a:pt x="5088572" y="3145557"/>
                  <a:pt x="5088572" y="6721008"/>
                </a:cubicBezTo>
                <a:cubicBezTo>
                  <a:pt x="5088572" y="7000865"/>
                  <a:pt x="4862364" y="7224750"/>
                  <a:pt x="4584642" y="7224750"/>
                </a:cubicBezTo>
                <a:cubicBezTo>
                  <a:pt x="4584642" y="7224750"/>
                  <a:pt x="4584642" y="7224750"/>
                  <a:pt x="503930" y="7224750"/>
                </a:cubicBezTo>
                <a:cubicBezTo>
                  <a:pt x="226208" y="7224750"/>
                  <a:pt x="0" y="7000865"/>
                  <a:pt x="0" y="6721008"/>
                </a:cubicBezTo>
                <a:cubicBezTo>
                  <a:pt x="0" y="6721008"/>
                  <a:pt x="0" y="6721008"/>
                  <a:pt x="0" y="3145557"/>
                </a:cubicBezTo>
                <a:cubicBezTo>
                  <a:pt x="0" y="2867939"/>
                  <a:pt x="226208" y="2641815"/>
                  <a:pt x="503930" y="2641815"/>
                </a:cubicBezTo>
                <a:close/>
                <a:moveTo>
                  <a:pt x="2544286" y="0"/>
                </a:moveTo>
                <a:cubicBezTo>
                  <a:pt x="3543236" y="0"/>
                  <a:pt x="4358522" y="812830"/>
                  <a:pt x="4358522" y="1811514"/>
                </a:cubicBezTo>
                <a:cubicBezTo>
                  <a:pt x="4358522" y="1811514"/>
                  <a:pt x="4358522" y="1811514"/>
                  <a:pt x="4358522" y="2442969"/>
                </a:cubicBezTo>
                <a:cubicBezTo>
                  <a:pt x="4358522" y="2442969"/>
                  <a:pt x="4358522" y="2442969"/>
                  <a:pt x="3601471" y="2442969"/>
                </a:cubicBezTo>
                <a:cubicBezTo>
                  <a:pt x="3601471" y="2442969"/>
                  <a:pt x="3601471" y="2442969"/>
                  <a:pt x="3601471" y="1811514"/>
                </a:cubicBezTo>
                <a:cubicBezTo>
                  <a:pt x="3601471" y="1229322"/>
                  <a:pt x="3126633" y="754611"/>
                  <a:pt x="2544286" y="754611"/>
                </a:cubicBezTo>
                <a:cubicBezTo>
                  <a:pt x="1959699" y="754611"/>
                  <a:pt x="1487102" y="1229322"/>
                  <a:pt x="1487102" y="1811514"/>
                </a:cubicBezTo>
                <a:cubicBezTo>
                  <a:pt x="1487102" y="1811514"/>
                  <a:pt x="1487102" y="1811514"/>
                  <a:pt x="1487102" y="2442969"/>
                </a:cubicBezTo>
                <a:lnTo>
                  <a:pt x="730050" y="2442969"/>
                </a:lnTo>
                <a:cubicBezTo>
                  <a:pt x="730050" y="2442969"/>
                  <a:pt x="730050" y="2442969"/>
                  <a:pt x="730050" y="1811514"/>
                </a:cubicBezTo>
                <a:cubicBezTo>
                  <a:pt x="730050" y="812830"/>
                  <a:pt x="1543097" y="0"/>
                  <a:pt x="2544286" y="0"/>
                </a:cubicBezTo>
                <a:close/>
              </a:path>
            </a:pathLst>
          </a:custGeom>
          <a:solidFill>
            <a:srgbClr val="FF0000"/>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799">
              <a:latin typeface="Arial" panose="020B0604020202020204" pitchFamily="34" charset="0"/>
            </a:endParaRPr>
          </a:p>
        </p:txBody>
      </p:sp>
      <p:sp>
        <p:nvSpPr>
          <p:cNvPr id="170" name="KSO_Shape"/>
          <p:cNvSpPr/>
          <p:nvPr/>
        </p:nvSpPr>
        <p:spPr bwMode="auto">
          <a:xfrm>
            <a:off x="9491196" y="2927598"/>
            <a:ext cx="210747" cy="349085"/>
          </a:xfrm>
          <a:custGeom>
            <a:avLst/>
            <a:gdLst>
              <a:gd name="T0" fmla="*/ 634032 w 5088572"/>
              <a:gd name="T1" fmla="*/ 934506 h 7224750"/>
              <a:gd name="T2" fmla="*/ 521290 w 5088572"/>
              <a:gd name="T3" fmla="*/ 1047764 h 7224750"/>
              <a:gd name="T4" fmla="*/ 521290 w 5088572"/>
              <a:gd name="T5" fmla="*/ 1361315 h 7224750"/>
              <a:gd name="T6" fmla="*/ 634032 w 5088572"/>
              <a:gd name="T7" fmla="*/ 1474014 h 7224750"/>
              <a:gd name="T8" fmla="*/ 746774 w 5088572"/>
              <a:gd name="T9" fmla="*/ 1361315 h 7224750"/>
              <a:gd name="T10" fmla="*/ 746774 w 5088572"/>
              <a:gd name="T11" fmla="*/ 1047764 h 7224750"/>
              <a:gd name="T12" fmla="*/ 634032 w 5088572"/>
              <a:gd name="T13" fmla="*/ 934506 h 7224750"/>
              <a:gd name="T14" fmla="*/ 125579 w 5088572"/>
              <a:gd name="T15" fmla="*/ 658336 h 7224750"/>
              <a:gd name="T16" fmla="*/ 1142485 w 5088572"/>
              <a:gd name="T17" fmla="*/ 658336 h 7224750"/>
              <a:gd name="T18" fmla="*/ 1268064 w 5088572"/>
              <a:gd name="T19" fmla="*/ 783868 h 7224750"/>
              <a:gd name="T20" fmla="*/ 1268064 w 5088572"/>
              <a:gd name="T21" fmla="*/ 1674865 h 7224750"/>
              <a:gd name="T22" fmla="*/ 1142485 w 5088572"/>
              <a:gd name="T23" fmla="*/ 1800397 h 7224750"/>
              <a:gd name="T24" fmla="*/ 125579 w 5088572"/>
              <a:gd name="T25" fmla="*/ 1800397 h 7224750"/>
              <a:gd name="T26" fmla="*/ 0 w 5088572"/>
              <a:gd name="T27" fmla="*/ 1674865 h 7224750"/>
              <a:gd name="T28" fmla="*/ 0 w 5088572"/>
              <a:gd name="T29" fmla="*/ 783868 h 7224750"/>
              <a:gd name="T30" fmla="*/ 125579 w 5088572"/>
              <a:gd name="T31" fmla="*/ 658336 h 7224750"/>
              <a:gd name="T32" fmla="*/ 634032 w 5088572"/>
              <a:gd name="T33" fmla="*/ 0 h 7224750"/>
              <a:gd name="T34" fmla="*/ 1086137 w 5088572"/>
              <a:gd name="T35" fmla="*/ 451427 h 7224750"/>
              <a:gd name="T36" fmla="*/ 1086137 w 5088572"/>
              <a:gd name="T37" fmla="*/ 608784 h 7224750"/>
              <a:gd name="T38" fmla="*/ 897481 w 5088572"/>
              <a:gd name="T39" fmla="*/ 608784 h 7224750"/>
              <a:gd name="T40" fmla="*/ 897481 w 5088572"/>
              <a:gd name="T41" fmla="*/ 451427 h 7224750"/>
              <a:gd name="T42" fmla="*/ 634032 w 5088572"/>
              <a:gd name="T43" fmla="*/ 188048 h 7224750"/>
              <a:gd name="T44" fmla="*/ 370583 w 5088572"/>
              <a:gd name="T45" fmla="*/ 451427 h 7224750"/>
              <a:gd name="T46" fmla="*/ 370583 w 5088572"/>
              <a:gd name="T47" fmla="*/ 608784 h 7224750"/>
              <a:gd name="T48" fmla="*/ 181927 w 5088572"/>
              <a:gd name="T49" fmla="*/ 608784 h 7224750"/>
              <a:gd name="T50" fmla="*/ 181927 w 5088572"/>
              <a:gd name="T51" fmla="*/ 451427 h 7224750"/>
              <a:gd name="T52" fmla="*/ 634032 w 5088572"/>
              <a:gd name="T53" fmla="*/ 0 h 72247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088572" h="7224750">
                <a:moveTo>
                  <a:pt x="2544286" y="3750048"/>
                </a:moveTo>
                <a:cubicBezTo>
                  <a:pt x="2293441" y="3750048"/>
                  <a:pt x="2091869" y="3953784"/>
                  <a:pt x="2091869" y="4204536"/>
                </a:cubicBezTo>
                <a:cubicBezTo>
                  <a:pt x="2091869" y="4204536"/>
                  <a:pt x="2091869" y="4204536"/>
                  <a:pt x="2091869" y="5462772"/>
                </a:cubicBezTo>
                <a:cubicBezTo>
                  <a:pt x="2091869" y="5713523"/>
                  <a:pt x="2293441" y="5915020"/>
                  <a:pt x="2544286" y="5915020"/>
                </a:cubicBezTo>
                <a:cubicBezTo>
                  <a:pt x="2795131" y="5915020"/>
                  <a:pt x="2996703" y="5713523"/>
                  <a:pt x="2996703" y="5462772"/>
                </a:cubicBezTo>
                <a:lnTo>
                  <a:pt x="2996703" y="4204536"/>
                </a:lnTo>
                <a:cubicBezTo>
                  <a:pt x="2996703" y="3953784"/>
                  <a:pt x="2795131" y="3750048"/>
                  <a:pt x="2544286" y="3750048"/>
                </a:cubicBezTo>
                <a:close/>
                <a:moveTo>
                  <a:pt x="503930" y="2641815"/>
                </a:moveTo>
                <a:cubicBezTo>
                  <a:pt x="503930" y="2641815"/>
                  <a:pt x="503930" y="2641815"/>
                  <a:pt x="4584642" y="2641815"/>
                </a:cubicBezTo>
                <a:cubicBezTo>
                  <a:pt x="4862364" y="2641815"/>
                  <a:pt x="5088572" y="2867939"/>
                  <a:pt x="5088572" y="3145557"/>
                </a:cubicBezTo>
                <a:cubicBezTo>
                  <a:pt x="5088572" y="3145557"/>
                  <a:pt x="5088572" y="3145557"/>
                  <a:pt x="5088572" y="6721008"/>
                </a:cubicBezTo>
                <a:cubicBezTo>
                  <a:pt x="5088572" y="7000865"/>
                  <a:pt x="4862364" y="7224750"/>
                  <a:pt x="4584642" y="7224750"/>
                </a:cubicBezTo>
                <a:cubicBezTo>
                  <a:pt x="4584642" y="7224750"/>
                  <a:pt x="4584642" y="7224750"/>
                  <a:pt x="503930" y="7224750"/>
                </a:cubicBezTo>
                <a:cubicBezTo>
                  <a:pt x="226208" y="7224750"/>
                  <a:pt x="0" y="7000865"/>
                  <a:pt x="0" y="6721008"/>
                </a:cubicBezTo>
                <a:cubicBezTo>
                  <a:pt x="0" y="6721008"/>
                  <a:pt x="0" y="6721008"/>
                  <a:pt x="0" y="3145557"/>
                </a:cubicBezTo>
                <a:cubicBezTo>
                  <a:pt x="0" y="2867939"/>
                  <a:pt x="226208" y="2641815"/>
                  <a:pt x="503930" y="2641815"/>
                </a:cubicBezTo>
                <a:close/>
                <a:moveTo>
                  <a:pt x="2544286" y="0"/>
                </a:moveTo>
                <a:cubicBezTo>
                  <a:pt x="3543236" y="0"/>
                  <a:pt x="4358522" y="812830"/>
                  <a:pt x="4358522" y="1811514"/>
                </a:cubicBezTo>
                <a:cubicBezTo>
                  <a:pt x="4358522" y="1811514"/>
                  <a:pt x="4358522" y="1811514"/>
                  <a:pt x="4358522" y="2442969"/>
                </a:cubicBezTo>
                <a:cubicBezTo>
                  <a:pt x="4358522" y="2442969"/>
                  <a:pt x="4358522" y="2442969"/>
                  <a:pt x="3601471" y="2442969"/>
                </a:cubicBezTo>
                <a:cubicBezTo>
                  <a:pt x="3601471" y="2442969"/>
                  <a:pt x="3601471" y="2442969"/>
                  <a:pt x="3601471" y="1811514"/>
                </a:cubicBezTo>
                <a:cubicBezTo>
                  <a:pt x="3601471" y="1229322"/>
                  <a:pt x="3126633" y="754611"/>
                  <a:pt x="2544286" y="754611"/>
                </a:cubicBezTo>
                <a:cubicBezTo>
                  <a:pt x="1959699" y="754611"/>
                  <a:pt x="1487102" y="1229322"/>
                  <a:pt x="1487102" y="1811514"/>
                </a:cubicBezTo>
                <a:cubicBezTo>
                  <a:pt x="1487102" y="1811514"/>
                  <a:pt x="1487102" y="1811514"/>
                  <a:pt x="1487102" y="2442969"/>
                </a:cubicBezTo>
                <a:lnTo>
                  <a:pt x="730050" y="2442969"/>
                </a:lnTo>
                <a:cubicBezTo>
                  <a:pt x="730050" y="2442969"/>
                  <a:pt x="730050" y="2442969"/>
                  <a:pt x="730050" y="1811514"/>
                </a:cubicBezTo>
                <a:cubicBezTo>
                  <a:pt x="730050" y="812830"/>
                  <a:pt x="1543097" y="0"/>
                  <a:pt x="2544286" y="0"/>
                </a:cubicBezTo>
                <a:close/>
              </a:path>
            </a:pathLst>
          </a:custGeom>
          <a:solidFill>
            <a:srgbClr val="FF0000"/>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799">
              <a:latin typeface="Arial" panose="020B0604020202020204" pitchFamily="34" charset="0"/>
            </a:endParaRPr>
          </a:p>
        </p:txBody>
      </p:sp>
      <p:sp>
        <p:nvSpPr>
          <p:cNvPr id="171" name="KSO_Shape"/>
          <p:cNvSpPr/>
          <p:nvPr/>
        </p:nvSpPr>
        <p:spPr bwMode="auto">
          <a:xfrm>
            <a:off x="10305542" y="2927598"/>
            <a:ext cx="210747" cy="349085"/>
          </a:xfrm>
          <a:custGeom>
            <a:avLst/>
            <a:gdLst>
              <a:gd name="T0" fmla="*/ 634032 w 5088572"/>
              <a:gd name="T1" fmla="*/ 934506 h 7224750"/>
              <a:gd name="T2" fmla="*/ 521290 w 5088572"/>
              <a:gd name="T3" fmla="*/ 1047764 h 7224750"/>
              <a:gd name="T4" fmla="*/ 521290 w 5088572"/>
              <a:gd name="T5" fmla="*/ 1361315 h 7224750"/>
              <a:gd name="T6" fmla="*/ 634032 w 5088572"/>
              <a:gd name="T7" fmla="*/ 1474014 h 7224750"/>
              <a:gd name="T8" fmla="*/ 746774 w 5088572"/>
              <a:gd name="T9" fmla="*/ 1361315 h 7224750"/>
              <a:gd name="T10" fmla="*/ 746774 w 5088572"/>
              <a:gd name="T11" fmla="*/ 1047764 h 7224750"/>
              <a:gd name="T12" fmla="*/ 634032 w 5088572"/>
              <a:gd name="T13" fmla="*/ 934506 h 7224750"/>
              <a:gd name="T14" fmla="*/ 125579 w 5088572"/>
              <a:gd name="T15" fmla="*/ 658336 h 7224750"/>
              <a:gd name="T16" fmla="*/ 1142485 w 5088572"/>
              <a:gd name="T17" fmla="*/ 658336 h 7224750"/>
              <a:gd name="T18" fmla="*/ 1268064 w 5088572"/>
              <a:gd name="T19" fmla="*/ 783868 h 7224750"/>
              <a:gd name="T20" fmla="*/ 1268064 w 5088572"/>
              <a:gd name="T21" fmla="*/ 1674865 h 7224750"/>
              <a:gd name="T22" fmla="*/ 1142485 w 5088572"/>
              <a:gd name="T23" fmla="*/ 1800397 h 7224750"/>
              <a:gd name="T24" fmla="*/ 125579 w 5088572"/>
              <a:gd name="T25" fmla="*/ 1800397 h 7224750"/>
              <a:gd name="T26" fmla="*/ 0 w 5088572"/>
              <a:gd name="T27" fmla="*/ 1674865 h 7224750"/>
              <a:gd name="T28" fmla="*/ 0 w 5088572"/>
              <a:gd name="T29" fmla="*/ 783868 h 7224750"/>
              <a:gd name="T30" fmla="*/ 125579 w 5088572"/>
              <a:gd name="T31" fmla="*/ 658336 h 7224750"/>
              <a:gd name="T32" fmla="*/ 634032 w 5088572"/>
              <a:gd name="T33" fmla="*/ 0 h 7224750"/>
              <a:gd name="T34" fmla="*/ 1086137 w 5088572"/>
              <a:gd name="T35" fmla="*/ 451427 h 7224750"/>
              <a:gd name="T36" fmla="*/ 1086137 w 5088572"/>
              <a:gd name="T37" fmla="*/ 608784 h 7224750"/>
              <a:gd name="T38" fmla="*/ 897481 w 5088572"/>
              <a:gd name="T39" fmla="*/ 608784 h 7224750"/>
              <a:gd name="T40" fmla="*/ 897481 w 5088572"/>
              <a:gd name="T41" fmla="*/ 451427 h 7224750"/>
              <a:gd name="T42" fmla="*/ 634032 w 5088572"/>
              <a:gd name="T43" fmla="*/ 188048 h 7224750"/>
              <a:gd name="T44" fmla="*/ 370583 w 5088572"/>
              <a:gd name="T45" fmla="*/ 451427 h 7224750"/>
              <a:gd name="T46" fmla="*/ 370583 w 5088572"/>
              <a:gd name="T47" fmla="*/ 608784 h 7224750"/>
              <a:gd name="T48" fmla="*/ 181927 w 5088572"/>
              <a:gd name="T49" fmla="*/ 608784 h 7224750"/>
              <a:gd name="T50" fmla="*/ 181927 w 5088572"/>
              <a:gd name="T51" fmla="*/ 451427 h 7224750"/>
              <a:gd name="T52" fmla="*/ 634032 w 5088572"/>
              <a:gd name="T53" fmla="*/ 0 h 72247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088572" h="7224750">
                <a:moveTo>
                  <a:pt x="2544286" y="3750048"/>
                </a:moveTo>
                <a:cubicBezTo>
                  <a:pt x="2293441" y="3750048"/>
                  <a:pt x="2091869" y="3953784"/>
                  <a:pt x="2091869" y="4204536"/>
                </a:cubicBezTo>
                <a:cubicBezTo>
                  <a:pt x="2091869" y="4204536"/>
                  <a:pt x="2091869" y="4204536"/>
                  <a:pt x="2091869" y="5462772"/>
                </a:cubicBezTo>
                <a:cubicBezTo>
                  <a:pt x="2091869" y="5713523"/>
                  <a:pt x="2293441" y="5915020"/>
                  <a:pt x="2544286" y="5915020"/>
                </a:cubicBezTo>
                <a:cubicBezTo>
                  <a:pt x="2795131" y="5915020"/>
                  <a:pt x="2996703" y="5713523"/>
                  <a:pt x="2996703" y="5462772"/>
                </a:cubicBezTo>
                <a:lnTo>
                  <a:pt x="2996703" y="4204536"/>
                </a:lnTo>
                <a:cubicBezTo>
                  <a:pt x="2996703" y="3953784"/>
                  <a:pt x="2795131" y="3750048"/>
                  <a:pt x="2544286" y="3750048"/>
                </a:cubicBezTo>
                <a:close/>
                <a:moveTo>
                  <a:pt x="503930" y="2641815"/>
                </a:moveTo>
                <a:cubicBezTo>
                  <a:pt x="503930" y="2641815"/>
                  <a:pt x="503930" y="2641815"/>
                  <a:pt x="4584642" y="2641815"/>
                </a:cubicBezTo>
                <a:cubicBezTo>
                  <a:pt x="4862364" y="2641815"/>
                  <a:pt x="5088572" y="2867939"/>
                  <a:pt x="5088572" y="3145557"/>
                </a:cubicBezTo>
                <a:cubicBezTo>
                  <a:pt x="5088572" y="3145557"/>
                  <a:pt x="5088572" y="3145557"/>
                  <a:pt x="5088572" y="6721008"/>
                </a:cubicBezTo>
                <a:cubicBezTo>
                  <a:pt x="5088572" y="7000865"/>
                  <a:pt x="4862364" y="7224750"/>
                  <a:pt x="4584642" y="7224750"/>
                </a:cubicBezTo>
                <a:cubicBezTo>
                  <a:pt x="4584642" y="7224750"/>
                  <a:pt x="4584642" y="7224750"/>
                  <a:pt x="503930" y="7224750"/>
                </a:cubicBezTo>
                <a:cubicBezTo>
                  <a:pt x="226208" y="7224750"/>
                  <a:pt x="0" y="7000865"/>
                  <a:pt x="0" y="6721008"/>
                </a:cubicBezTo>
                <a:cubicBezTo>
                  <a:pt x="0" y="6721008"/>
                  <a:pt x="0" y="6721008"/>
                  <a:pt x="0" y="3145557"/>
                </a:cubicBezTo>
                <a:cubicBezTo>
                  <a:pt x="0" y="2867939"/>
                  <a:pt x="226208" y="2641815"/>
                  <a:pt x="503930" y="2641815"/>
                </a:cubicBezTo>
                <a:close/>
                <a:moveTo>
                  <a:pt x="2544286" y="0"/>
                </a:moveTo>
                <a:cubicBezTo>
                  <a:pt x="3543236" y="0"/>
                  <a:pt x="4358522" y="812830"/>
                  <a:pt x="4358522" y="1811514"/>
                </a:cubicBezTo>
                <a:cubicBezTo>
                  <a:pt x="4358522" y="1811514"/>
                  <a:pt x="4358522" y="1811514"/>
                  <a:pt x="4358522" y="2442969"/>
                </a:cubicBezTo>
                <a:cubicBezTo>
                  <a:pt x="4358522" y="2442969"/>
                  <a:pt x="4358522" y="2442969"/>
                  <a:pt x="3601471" y="2442969"/>
                </a:cubicBezTo>
                <a:cubicBezTo>
                  <a:pt x="3601471" y="2442969"/>
                  <a:pt x="3601471" y="2442969"/>
                  <a:pt x="3601471" y="1811514"/>
                </a:cubicBezTo>
                <a:cubicBezTo>
                  <a:pt x="3601471" y="1229322"/>
                  <a:pt x="3126633" y="754611"/>
                  <a:pt x="2544286" y="754611"/>
                </a:cubicBezTo>
                <a:cubicBezTo>
                  <a:pt x="1959699" y="754611"/>
                  <a:pt x="1487102" y="1229322"/>
                  <a:pt x="1487102" y="1811514"/>
                </a:cubicBezTo>
                <a:cubicBezTo>
                  <a:pt x="1487102" y="1811514"/>
                  <a:pt x="1487102" y="1811514"/>
                  <a:pt x="1487102" y="2442969"/>
                </a:cubicBezTo>
                <a:lnTo>
                  <a:pt x="730050" y="2442969"/>
                </a:lnTo>
                <a:cubicBezTo>
                  <a:pt x="730050" y="2442969"/>
                  <a:pt x="730050" y="2442969"/>
                  <a:pt x="730050" y="1811514"/>
                </a:cubicBezTo>
                <a:cubicBezTo>
                  <a:pt x="730050" y="812830"/>
                  <a:pt x="1543097" y="0"/>
                  <a:pt x="2544286" y="0"/>
                </a:cubicBezTo>
                <a:close/>
              </a:path>
            </a:pathLst>
          </a:custGeom>
          <a:solidFill>
            <a:srgbClr val="FF0000"/>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799">
              <a:latin typeface="Arial" panose="020B0604020202020204" pitchFamily="34" charset="0"/>
            </a:endParaRPr>
          </a:p>
        </p:txBody>
      </p:sp>
      <p:sp>
        <p:nvSpPr>
          <p:cNvPr id="172" name="KSO_Shape"/>
          <p:cNvSpPr/>
          <p:nvPr/>
        </p:nvSpPr>
        <p:spPr bwMode="auto">
          <a:xfrm>
            <a:off x="10309620" y="2373239"/>
            <a:ext cx="205993" cy="349085"/>
          </a:xfrm>
          <a:custGeom>
            <a:avLst/>
            <a:gdLst>
              <a:gd name="T0" fmla="*/ 619079 w 2880569"/>
              <a:gd name="T1" fmla="*/ 953678 h 4188619"/>
              <a:gd name="T2" fmla="*/ 508809 w 2880569"/>
              <a:gd name="T3" fmla="*/ 1063998 h 4188619"/>
              <a:gd name="T4" fmla="*/ 508809 w 2880569"/>
              <a:gd name="T5" fmla="*/ 1370878 h 4188619"/>
              <a:gd name="T6" fmla="*/ 619079 w 2880569"/>
              <a:gd name="T7" fmla="*/ 1481197 h 4188619"/>
              <a:gd name="T8" fmla="*/ 729348 w 2880569"/>
              <a:gd name="T9" fmla="*/ 1370878 h 4188619"/>
              <a:gd name="T10" fmla="*/ 729348 w 2880569"/>
              <a:gd name="T11" fmla="*/ 1063998 h 4188619"/>
              <a:gd name="T12" fmla="*/ 619079 w 2880569"/>
              <a:gd name="T13" fmla="*/ 953678 h 4188619"/>
              <a:gd name="T14" fmla="*/ 122584 w 2880569"/>
              <a:gd name="T15" fmla="*/ 683758 h 4188619"/>
              <a:gd name="T16" fmla="*/ 1115573 w 2880569"/>
              <a:gd name="T17" fmla="*/ 683758 h 4188619"/>
              <a:gd name="T18" fmla="*/ 1238157 w 2880569"/>
              <a:gd name="T19" fmla="*/ 806398 h 4188619"/>
              <a:gd name="T20" fmla="*/ 1238157 w 2880569"/>
              <a:gd name="T21" fmla="*/ 1677197 h 4188619"/>
              <a:gd name="T22" fmla="*/ 1115573 w 2880569"/>
              <a:gd name="T23" fmla="*/ 1800397 h 4188619"/>
              <a:gd name="T24" fmla="*/ 122584 w 2880569"/>
              <a:gd name="T25" fmla="*/ 1800397 h 4188619"/>
              <a:gd name="T26" fmla="*/ 0 w 2880569"/>
              <a:gd name="T27" fmla="*/ 1677197 h 4188619"/>
              <a:gd name="T28" fmla="*/ 0 w 2880569"/>
              <a:gd name="T29" fmla="*/ 806398 h 4188619"/>
              <a:gd name="T30" fmla="*/ 122584 w 2880569"/>
              <a:gd name="T31" fmla="*/ 683758 h 4188619"/>
              <a:gd name="T32" fmla="*/ 640909 w 2880569"/>
              <a:gd name="T33" fmla="*/ 0 h 4188619"/>
              <a:gd name="T34" fmla="*/ 953132 w 2880569"/>
              <a:gd name="T35" fmla="*/ 128944 h 4188619"/>
              <a:gd name="T36" fmla="*/ 1040439 w 2880569"/>
              <a:gd name="T37" fmla="*/ 629039 h 4188619"/>
              <a:gd name="T38" fmla="*/ 817693 w 2880569"/>
              <a:gd name="T39" fmla="*/ 629039 h 4188619"/>
              <a:gd name="T40" fmla="*/ 822730 w 2880569"/>
              <a:gd name="T41" fmla="*/ 623439 h 4188619"/>
              <a:gd name="T42" fmla="*/ 822730 w 2880569"/>
              <a:gd name="T43" fmla="*/ 259428 h 4188619"/>
              <a:gd name="T44" fmla="*/ 458949 w 2880569"/>
              <a:gd name="T45" fmla="*/ 259428 h 4188619"/>
              <a:gd name="T46" fmla="*/ 350374 w 2880569"/>
              <a:gd name="T47" fmla="*/ 367511 h 4188619"/>
              <a:gd name="T48" fmla="*/ 220532 w 2880569"/>
              <a:gd name="T49" fmla="*/ 237587 h 4188619"/>
              <a:gd name="T50" fmla="*/ 329107 w 2880569"/>
              <a:gd name="T51" fmla="*/ 128944 h 4188619"/>
              <a:gd name="T52" fmla="*/ 640909 w 2880569"/>
              <a:gd name="T53" fmla="*/ 0 h 41886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80569" h="4188619">
                <a:moveTo>
                  <a:pt x="1440285" y="2218729"/>
                </a:moveTo>
                <a:cubicBezTo>
                  <a:pt x="1298340" y="2218729"/>
                  <a:pt x="1183742" y="2333379"/>
                  <a:pt x="1183742" y="2475388"/>
                </a:cubicBezTo>
                <a:cubicBezTo>
                  <a:pt x="1183742" y="2475388"/>
                  <a:pt x="1183742" y="2475388"/>
                  <a:pt x="1183742" y="3189343"/>
                </a:cubicBezTo>
                <a:cubicBezTo>
                  <a:pt x="1183742" y="3331352"/>
                  <a:pt x="1298340" y="3446002"/>
                  <a:pt x="1440285" y="3446002"/>
                </a:cubicBezTo>
                <a:cubicBezTo>
                  <a:pt x="1582230" y="3446002"/>
                  <a:pt x="1696827" y="3331352"/>
                  <a:pt x="1696827" y="3189343"/>
                </a:cubicBezTo>
                <a:lnTo>
                  <a:pt x="1696827" y="2475388"/>
                </a:lnTo>
                <a:cubicBezTo>
                  <a:pt x="1696827" y="2333379"/>
                  <a:pt x="1582230" y="2218729"/>
                  <a:pt x="1440285" y="2218729"/>
                </a:cubicBezTo>
                <a:close/>
                <a:moveTo>
                  <a:pt x="285192" y="1590761"/>
                </a:moveTo>
                <a:cubicBezTo>
                  <a:pt x="285192" y="1590761"/>
                  <a:pt x="285192" y="1590761"/>
                  <a:pt x="2595377" y="1590761"/>
                </a:cubicBezTo>
                <a:cubicBezTo>
                  <a:pt x="2752949" y="1590761"/>
                  <a:pt x="2880569" y="1718439"/>
                  <a:pt x="2880569" y="1876083"/>
                </a:cubicBezTo>
                <a:cubicBezTo>
                  <a:pt x="2880569" y="1876083"/>
                  <a:pt x="2880569" y="1876083"/>
                  <a:pt x="2880569" y="3901995"/>
                </a:cubicBezTo>
                <a:cubicBezTo>
                  <a:pt x="2880569" y="4059638"/>
                  <a:pt x="2752949" y="4188619"/>
                  <a:pt x="2595377" y="4188619"/>
                </a:cubicBezTo>
                <a:cubicBezTo>
                  <a:pt x="2595377" y="4188619"/>
                  <a:pt x="2595377" y="4188619"/>
                  <a:pt x="285192" y="4188619"/>
                </a:cubicBezTo>
                <a:cubicBezTo>
                  <a:pt x="127620" y="4188619"/>
                  <a:pt x="0" y="4059638"/>
                  <a:pt x="0" y="3901995"/>
                </a:cubicBezTo>
                <a:cubicBezTo>
                  <a:pt x="0" y="3901995"/>
                  <a:pt x="0" y="3901995"/>
                  <a:pt x="0" y="1876083"/>
                </a:cubicBezTo>
                <a:cubicBezTo>
                  <a:pt x="0" y="1718439"/>
                  <a:pt x="127620" y="1590761"/>
                  <a:pt x="285192" y="1590761"/>
                </a:cubicBezTo>
                <a:close/>
                <a:moveTo>
                  <a:pt x="1491074" y="0"/>
                </a:moveTo>
                <a:cubicBezTo>
                  <a:pt x="1753927" y="0"/>
                  <a:pt x="2016942" y="99996"/>
                  <a:pt x="2217458" y="299988"/>
                </a:cubicBezTo>
                <a:cubicBezTo>
                  <a:pt x="2531253" y="613982"/>
                  <a:pt x="2598960" y="1083018"/>
                  <a:pt x="2420579" y="1463458"/>
                </a:cubicBezTo>
                <a:cubicBezTo>
                  <a:pt x="2420579" y="1463458"/>
                  <a:pt x="2420579" y="1463458"/>
                  <a:pt x="1902361" y="1463458"/>
                </a:cubicBezTo>
                <a:cubicBezTo>
                  <a:pt x="1902361" y="1463458"/>
                  <a:pt x="1902361" y="1463458"/>
                  <a:pt x="1914079" y="1450429"/>
                </a:cubicBezTo>
                <a:cubicBezTo>
                  <a:pt x="2148449" y="1217214"/>
                  <a:pt x="2148449" y="836774"/>
                  <a:pt x="1914079" y="603559"/>
                </a:cubicBezTo>
                <a:cubicBezTo>
                  <a:pt x="1681011" y="369040"/>
                  <a:pt x="1300811" y="369040"/>
                  <a:pt x="1067744" y="603559"/>
                </a:cubicBezTo>
                <a:lnTo>
                  <a:pt x="815145" y="855014"/>
                </a:lnTo>
                <a:cubicBezTo>
                  <a:pt x="815145" y="855014"/>
                  <a:pt x="815145" y="855014"/>
                  <a:pt x="513068" y="552746"/>
                </a:cubicBezTo>
                <a:cubicBezTo>
                  <a:pt x="513068" y="552746"/>
                  <a:pt x="513068" y="552746"/>
                  <a:pt x="765667" y="299988"/>
                </a:cubicBezTo>
                <a:cubicBezTo>
                  <a:pt x="965532" y="99996"/>
                  <a:pt x="1228222" y="0"/>
                  <a:pt x="149107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799">
              <a:latin typeface="Arial" panose="020B0604020202020204" pitchFamily="34" charset="0"/>
            </a:endParaRPr>
          </a:p>
        </p:txBody>
      </p:sp>
      <p:sp>
        <p:nvSpPr>
          <p:cNvPr id="173" name="KSO_Shape"/>
          <p:cNvSpPr/>
          <p:nvPr/>
        </p:nvSpPr>
        <p:spPr bwMode="auto">
          <a:xfrm>
            <a:off x="9495273" y="2927598"/>
            <a:ext cx="205993" cy="349085"/>
          </a:xfrm>
          <a:custGeom>
            <a:avLst/>
            <a:gdLst>
              <a:gd name="T0" fmla="*/ 619079 w 2880569"/>
              <a:gd name="T1" fmla="*/ 953678 h 4188619"/>
              <a:gd name="T2" fmla="*/ 508809 w 2880569"/>
              <a:gd name="T3" fmla="*/ 1063998 h 4188619"/>
              <a:gd name="T4" fmla="*/ 508809 w 2880569"/>
              <a:gd name="T5" fmla="*/ 1370878 h 4188619"/>
              <a:gd name="T6" fmla="*/ 619079 w 2880569"/>
              <a:gd name="T7" fmla="*/ 1481197 h 4188619"/>
              <a:gd name="T8" fmla="*/ 729348 w 2880569"/>
              <a:gd name="T9" fmla="*/ 1370878 h 4188619"/>
              <a:gd name="T10" fmla="*/ 729348 w 2880569"/>
              <a:gd name="T11" fmla="*/ 1063998 h 4188619"/>
              <a:gd name="T12" fmla="*/ 619079 w 2880569"/>
              <a:gd name="T13" fmla="*/ 953678 h 4188619"/>
              <a:gd name="T14" fmla="*/ 122584 w 2880569"/>
              <a:gd name="T15" fmla="*/ 683758 h 4188619"/>
              <a:gd name="T16" fmla="*/ 1115573 w 2880569"/>
              <a:gd name="T17" fmla="*/ 683758 h 4188619"/>
              <a:gd name="T18" fmla="*/ 1238157 w 2880569"/>
              <a:gd name="T19" fmla="*/ 806398 h 4188619"/>
              <a:gd name="T20" fmla="*/ 1238157 w 2880569"/>
              <a:gd name="T21" fmla="*/ 1677197 h 4188619"/>
              <a:gd name="T22" fmla="*/ 1115573 w 2880569"/>
              <a:gd name="T23" fmla="*/ 1800397 h 4188619"/>
              <a:gd name="T24" fmla="*/ 122584 w 2880569"/>
              <a:gd name="T25" fmla="*/ 1800397 h 4188619"/>
              <a:gd name="T26" fmla="*/ 0 w 2880569"/>
              <a:gd name="T27" fmla="*/ 1677197 h 4188619"/>
              <a:gd name="T28" fmla="*/ 0 w 2880569"/>
              <a:gd name="T29" fmla="*/ 806398 h 4188619"/>
              <a:gd name="T30" fmla="*/ 122584 w 2880569"/>
              <a:gd name="T31" fmla="*/ 683758 h 4188619"/>
              <a:gd name="T32" fmla="*/ 640909 w 2880569"/>
              <a:gd name="T33" fmla="*/ 0 h 4188619"/>
              <a:gd name="T34" fmla="*/ 953132 w 2880569"/>
              <a:gd name="T35" fmla="*/ 128944 h 4188619"/>
              <a:gd name="T36" fmla="*/ 1040439 w 2880569"/>
              <a:gd name="T37" fmla="*/ 629039 h 4188619"/>
              <a:gd name="T38" fmla="*/ 817693 w 2880569"/>
              <a:gd name="T39" fmla="*/ 629039 h 4188619"/>
              <a:gd name="T40" fmla="*/ 822730 w 2880569"/>
              <a:gd name="T41" fmla="*/ 623439 h 4188619"/>
              <a:gd name="T42" fmla="*/ 822730 w 2880569"/>
              <a:gd name="T43" fmla="*/ 259428 h 4188619"/>
              <a:gd name="T44" fmla="*/ 458949 w 2880569"/>
              <a:gd name="T45" fmla="*/ 259428 h 4188619"/>
              <a:gd name="T46" fmla="*/ 350374 w 2880569"/>
              <a:gd name="T47" fmla="*/ 367511 h 4188619"/>
              <a:gd name="T48" fmla="*/ 220532 w 2880569"/>
              <a:gd name="T49" fmla="*/ 237587 h 4188619"/>
              <a:gd name="T50" fmla="*/ 329107 w 2880569"/>
              <a:gd name="T51" fmla="*/ 128944 h 4188619"/>
              <a:gd name="T52" fmla="*/ 640909 w 2880569"/>
              <a:gd name="T53" fmla="*/ 0 h 41886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80569" h="4188619">
                <a:moveTo>
                  <a:pt x="1440285" y="2218729"/>
                </a:moveTo>
                <a:cubicBezTo>
                  <a:pt x="1298340" y="2218729"/>
                  <a:pt x="1183742" y="2333379"/>
                  <a:pt x="1183742" y="2475388"/>
                </a:cubicBezTo>
                <a:cubicBezTo>
                  <a:pt x="1183742" y="2475388"/>
                  <a:pt x="1183742" y="2475388"/>
                  <a:pt x="1183742" y="3189343"/>
                </a:cubicBezTo>
                <a:cubicBezTo>
                  <a:pt x="1183742" y="3331352"/>
                  <a:pt x="1298340" y="3446002"/>
                  <a:pt x="1440285" y="3446002"/>
                </a:cubicBezTo>
                <a:cubicBezTo>
                  <a:pt x="1582230" y="3446002"/>
                  <a:pt x="1696827" y="3331352"/>
                  <a:pt x="1696827" y="3189343"/>
                </a:cubicBezTo>
                <a:lnTo>
                  <a:pt x="1696827" y="2475388"/>
                </a:lnTo>
                <a:cubicBezTo>
                  <a:pt x="1696827" y="2333379"/>
                  <a:pt x="1582230" y="2218729"/>
                  <a:pt x="1440285" y="2218729"/>
                </a:cubicBezTo>
                <a:close/>
                <a:moveTo>
                  <a:pt x="285192" y="1590761"/>
                </a:moveTo>
                <a:cubicBezTo>
                  <a:pt x="285192" y="1590761"/>
                  <a:pt x="285192" y="1590761"/>
                  <a:pt x="2595377" y="1590761"/>
                </a:cubicBezTo>
                <a:cubicBezTo>
                  <a:pt x="2752949" y="1590761"/>
                  <a:pt x="2880569" y="1718439"/>
                  <a:pt x="2880569" y="1876083"/>
                </a:cubicBezTo>
                <a:cubicBezTo>
                  <a:pt x="2880569" y="1876083"/>
                  <a:pt x="2880569" y="1876083"/>
                  <a:pt x="2880569" y="3901995"/>
                </a:cubicBezTo>
                <a:cubicBezTo>
                  <a:pt x="2880569" y="4059638"/>
                  <a:pt x="2752949" y="4188619"/>
                  <a:pt x="2595377" y="4188619"/>
                </a:cubicBezTo>
                <a:cubicBezTo>
                  <a:pt x="2595377" y="4188619"/>
                  <a:pt x="2595377" y="4188619"/>
                  <a:pt x="285192" y="4188619"/>
                </a:cubicBezTo>
                <a:cubicBezTo>
                  <a:pt x="127620" y="4188619"/>
                  <a:pt x="0" y="4059638"/>
                  <a:pt x="0" y="3901995"/>
                </a:cubicBezTo>
                <a:cubicBezTo>
                  <a:pt x="0" y="3901995"/>
                  <a:pt x="0" y="3901995"/>
                  <a:pt x="0" y="1876083"/>
                </a:cubicBezTo>
                <a:cubicBezTo>
                  <a:pt x="0" y="1718439"/>
                  <a:pt x="127620" y="1590761"/>
                  <a:pt x="285192" y="1590761"/>
                </a:cubicBezTo>
                <a:close/>
                <a:moveTo>
                  <a:pt x="1491074" y="0"/>
                </a:moveTo>
                <a:cubicBezTo>
                  <a:pt x="1753927" y="0"/>
                  <a:pt x="2016942" y="99996"/>
                  <a:pt x="2217458" y="299988"/>
                </a:cubicBezTo>
                <a:cubicBezTo>
                  <a:pt x="2531253" y="613982"/>
                  <a:pt x="2598960" y="1083018"/>
                  <a:pt x="2420579" y="1463458"/>
                </a:cubicBezTo>
                <a:cubicBezTo>
                  <a:pt x="2420579" y="1463458"/>
                  <a:pt x="2420579" y="1463458"/>
                  <a:pt x="1902361" y="1463458"/>
                </a:cubicBezTo>
                <a:cubicBezTo>
                  <a:pt x="1902361" y="1463458"/>
                  <a:pt x="1902361" y="1463458"/>
                  <a:pt x="1914079" y="1450429"/>
                </a:cubicBezTo>
                <a:cubicBezTo>
                  <a:pt x="2148449" y="1217214"/>
                  <a:pt x="2148449" y="836774"/>
                  <a:pt x="1914079" y="603559"/>
                </a:cubicBezTo>
                <a:cubicBezTo>
                  <a:pt x="1681011" y="369040"/>
                  <a:pt x="1300811" y="369040"/>
                  <a:pt x="1067744" y="603559"/>
                </a:cubicBezTo>
                <a:lnTo>
                  <a:pt x="815145" y="855014"/>
                </a:lnTo>
                <a:cubicBezTo>
                  <a:pt x="815145" y="855014"/>
                  <a:pt x="815145" y="855014"/>
                  <a:pt x="513068" y="552746"/>
                </a:cubicBezTo>
                <a:cubicBezTo>
                  <a:pt x="513068" y="552746"/>
                  <a:pt x="513068" y="552746"/>
                  <a:pt x="765667" y="299988"/>
                </a:cubicBezTo>
                <a:cubicBezTo>
                  <a:pt x="965532" y="99996"/>
                  <a:pt x="1228222" y="0"/>
                  <a:pt x="149107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799">
              <a:latin typeface="Arial" panose="020B0604020202020204" pitchFamily="34" charset="0"/>
            </a:endParaRPr>
          </a:p>
        </p:txBody>
      </p:sp>
      <p:sp>
        <p:nvSpPr>
          <p:cNvPr id="174" name="KSO_Shape"/>
          <p:cNvSpPr/>
          <p:nvPr/>
        </p:nvSpPr>
        <p:spPr bwMode="auto">
          <a:xfrm>
            <a:off x="10309620" y="2937140"/>
            <a:ext cx="205993" cy="349085"/>
          </a:xfrm>
          <a:custGeom>
            <a:avLst/>
            <a:gdLst>
              <a:gd name="T0" fmla="*/ 619079 w 2880569"/>
              <a:gd name="T1" fmla="*/ 953678 h 4188619"/>
              <a:gd name="T2" fmla="*/ 508809 w 2880569"/>
              <a:gd name="T3" fmla="*/ 1063998 h 4188619"/>
              <a:gd name="T4" fmla="*/ 508809 w 2880569"/>
              <a:gd name="T5" fmla="*/ 1370878 h 4188619"/>
              <a:gd name="T6" fmla="*/ 619079 w 2880569"/>
              <a:gd name="T7" fmla="*/ 1481197 h 4188619"/>
              <a:gd name="T8" fmla="*/ 729348 w 2880569"/>
              <a:gd name="T9" fmla="*/ 1370878 h 4188619"/>
              <a:gd name="T10" fmla="*/ 729348 w 2880569"/>
              <a:gd name="T11" fmla="*/ 1063998 h 4188619"/>
              <a:gd name="T12" fmla="*/ 619079 w 2880569"/>
              <a:gd name="T13" fmla="*/ 953678 h 4188619"/>
              <a:gd name="T14" fmla="*/ 122584 w 2880569"/>
              <a:gd name="T15" fmla="*/ 683758 h 4188619"/>
              <a:gd name="T16" fmla="*/ 1115573 w 2880569"/>
              <a:gd name="T17" fmla="*/ 683758 h 4188619"/>
              <a:gd name="T18" fmla="*/ 1238157 w 2880569"/>
              <a:gd name="T19" fmla="*/ 806398 h 4188619"/>
              <a:gd name="T20" fmla="*/ 1238157 w 2880569"/>
              <a:gd name="T21" fmla="*/ 1677197 h 4188619"/>
              <a:gd name="T22" fmla="*/ 1115573 w 2880569"/>
              <a:gd name="T23" fmla="*/ 1800397 h 4188619"/>
              <a:gd name="T24" fmla="*/ 122584 w 2880569"/>
              <a:gd name="T25" fmla="*/ 1800397 h 4188619"/>
              <a:gd name="T26" fmla="*/ 0 w 2880569"/>
              <a:gd name="T27" fmla="*/ 1677197 h 4188619"/>
              <a:gd name="T28" fmla="*/ 0 w 2880569"/>
              <a:gd name="T29" fmla="*/ 806398 h 4188619"/>
              <a:gd name="T30" fmla="*/ 122584 w 2880569"/>
              <a:gd name="T31" fmla="*/ 683758 h 4188619"/>
              <a:gd name="T32" fmla="*/ 640909 w 2880569"/>
              <a:gd name="T33" fmla="*/ 0 h 4188619"/>
              <a:gd name="T34" fmla="*/ 953132 w 2880569"/>
              <a:gd name="T35" fmla="*/ 128944 h 4188619"/>
              <a:gd name="T36" fmla="*/ 1040439 w 2880569"/>
              <a:gd name="T37" fmla="*/ 629039 h 4188619"/>
              <a:gd name="T38" fmla="*/ 817693 w 2880569"/>
              <a:gd name="T39" fmla="*/ 629039 h 4188619"/>
              <a:gd name="T40" fmla="*/ 822730 w 2880569"/>
              <a:gd name="T41" fmla="*/ 623439 h 4188619"/>
              <a:gd name="T42" fmla="*/ 822730 w 2880569"/>
              <a:gd name="T43" fmla="*/ 259428 h 4188619"/>
              <a:gd name="T44" fmla="*/ 458949 w 2880569"/>
              <a:gd name="T45" fmla="*/ 259428 h 4188619"/>
              <a:gd name="T46" fmla="*/ 350374 w 2880569"/>
              <a:gd name="T47" fmla="*/ 367511 h 4188619"/>
              <a:gd name="T48" fmla="*/ 220532 w 2880569"/>
              <a:gd name="T49" fmla="*/ 237587 h 4188619"/>
              <a:gd name="T50" fmla="*/ 329107 w 2880569"/>
              <a:gd name="T51" fmla="*/ 128944 h 4188619"/>
              <a:gd name="T52" fmla="*/ 640909 w 2880569"/>
              <a:gd name="T53" fmla="*/ 0 h 41886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880569" h="4188619">
                <a:moveTo>
                  <a:pt x="1440285" y="2218729"/>
                </a:moveTo>
                <a:cubicBezTo>
                  <a:pt x="1298340" y="2218729"/>
                  <a:pt x="1183742" y="2333379"/>
                  <a:pt x="1183742" y="2475388"/>
                </a:cubicBezTo>
                <a:cubicBezTo>
                  <a:pt x="1183742" y="2475388"/>
                  <a:pt x="1183742" y="2475388"/>
                  <a:pt x="1183742" y="3189343"/>
                </a:cubicBezTo>
                <a:cubicBezTo>
                  <a:pt x="1183742" y="3331352"/>
                  <a:pt x="1298340" y="3446002"/>
                  <a:pt x="1440285" y="3446002"/>
                </a:cubicBezTo>
                <a:cubicBezTo>
                  <a:pt x="1582230" y="3446002"/>
                  <a:pt x="1696827" y="3331352"/>
                  <a:pt x="1696827" y="3189343"/>
                </a:cubicBezTo>
                <a:lnTo>
                  <a:pt x="1696827" y="2475388"/>
                </a:lnTo>
                <a:cubicBezTo>
                  <a:pt x="1696827" y="2333379"/>
                  <a:pt x="1582230" y="2218729"/>
                  <a:pt x="1440285" y="2218729"/>
                </a:cubicBezTo>
                <a:close/>
                <a:moveTo>
                  <a:pt x="285192" y="1590761"/>
                </a:moveTo>
                <a:cubicBezTo>
                  <a:pt x="285192" y="1590761"/>
                  <a:pt x="285192" y="1590761"/>
                  <a:pt x="2595377" y="1590761"/>
                </a:cubicBezTo>
                <a:cubicBezTo>
                  <a:pt x="2752949" y="1590761"/>
                  <a:pt x="2880569" y="1718439"/>
                  <a:pt x="2880569" y="1876083"/>
                </a:cubicBezTo>
                <a:cubicBezTo>
                  <a:pt x="2880569" y="1876083"/>
                  <a:pt x="2880569" y="1876083"/>
                  <a:pt x="2880569" y="3901995"/>
                </a:cubicBezTo>
                <a:cubicBezTo>
                  <a:pt x="2880569" y="4059638"/>
                  <a:pt x="2752949" y="4188619"/>
                  <a:pt x="2595377" y="4188619"/>
                </a:cubicBezTo>
                <a:cubicBezTo>
                  <a:pt x="2595377" y="4188619"/>
                  <a:pt x="2595377" y="4188619"/>
                  <a:pt x="285192" y="4188619"/>
                </a:cubicBezTo>
                <a:cubicBezTo>
                  <a:pt x="127620" y="4188619"/>
                  <a:pt x="0" y="4059638"/>
                  <a:pt x="0" y="3901995"/>
                </a:cubicBezTo>
                <a:cubicBezTo>
                  <a:pt x="0" y="3901995"/>
                  <a:pt x="0" y="3901995"/>
                  <a:pt x="0" y="1876083"/>
                </a:cubicBezTo>
                <a:cubicBezTo>
                  <a:pt x="0" y="1718439"/>
                  <a:pt x="127620" y="1590761"/>
                  <a:pt x="285192" y="1590761"/>
                </a:cubicBezTo>
                <a:close/>
                <a:moveTo>
                  <a:pt x="1491074" y="0"/>
                </a:moveTo>
                <a:cubicBezTo>
                  <a:pt x="1753927" y="0"/>
                  <a:pt x="2016942" y="99996"/>
                  <a:pt x="2217458" y="299988"/>
                </a:cubicBezTo>
                <a:cubicBezTo>
                  <a:pt x="2531253" y="613982"/>
                  <a:pt x="2598960" y="1083018"/>
                  <a:pt x="2420579" y="1463458"/>
                </a:cubicBezTo>
                <a:cubicBezTo>
                  <a:pt x="2420579" y="1463458"/>
                  <a:pt x="2420579" y="1463458"/>
                  <a:pt x="1902361" y="1463458"/>
                </a:cubicBezTo>
                <a:cubicBezTo>
                  <a:pt x="1902361" y="1463458"/>
                  <a:pt x="1902361" y="1463458"/>
                  <a:pt x="1914079" y="1450429"/>
                </a:cubicBezTo>
                <a:cubicBezTo>
                  <a:pt x="2148449" y="1217214"/>
                  <a:pt x="2148449" y="836774"/>
                  <a:pt x="1914079" y="603559"/>
                </a:cubicBezTo>
                <a:cubicBezTo>
                  <a:pt x="1681011" y="369040"/>
                  <a:pt x="1300811" y="369040"/>
                  <a:pt x="1067744" y="603559"/>
                </a:cubicBezTo>
                <a:lnTo>
                  <a:pt x="815145" y="855014"/>
                </a:lnTo>
                <a:cubicBezTo>
                  <a:pt x="815145" y="855014"/>
                  <a:pt x="815145" y="855014"/>
                  <a:pt x="513068" y="552746"/>
                </a:cubicBezTo>
                <a:cubicBezTo>
                  <a:pt x="513068" y="552746"/>
                  <a:pt x="513068" y="552746"/>
                  <a:pt x="765667" y="299988"/>
                </a:cubicBezTo>
                <a:cubicBezTo>
                  <a:pt x="965532" y="99996"/>
                  <a:pt x="1228222" y="0"/>
                  <a:pt x="149107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1799">
              <a:latin typeface="Arial" panose="020B0604020202020204" pitchFamily="34" charset="0"/>
            </a:endParaRPr>
          </a:p>
        </p:txBody>
      </p:sp>
      <p:sp>
        <p:nvSpPr>
          <p:cNvPr id="175" name="下箭头 174"/>
          <p:cNvSpPr/>
          <p:nvPr/>
        </p:nvSpPr>
        <p:spPr>
          <a:xfrm>
            <a:off x="6472746" y="5663273"/>
            <a:ext cx="383729" cy="255379"/>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schemeClr val="accent2">
                  <a:lumMod val="75000"/>
                </a:schemeClr>
              </a:solidFill>
              <a:latin typeface="Arial" panose="020B0604020202020204" pitchFamily="34" charset="0"/>
            </a:endParaRPr>
          </a:p>
        </p:txBody>
      </p:sp>
      <p:sp>
        <p:nvSpPr>
          <p:cNvPr id="176" name="文本框 175"/>
          <p:cNvSpPr txBox="1"/>
          <p:nvPr/>
        </p:nvSpPr>
        <p:spPr>
          <a:xfrm>
            <a:off x="5817544" y="6001204"/>
            <a:ext cx="1844992" cy="379335"/>
          </a:xfrm>
          <a:prstGeom prst="rect">
            <a:avLst/>
          </a:prstGeom>
          <a:noFill/>
        </p:spPr>
        <p:txBody>
          <a:bodyPr wrap="none" rtlCol="0">
            <a:spAutoFit/>
          </a:bodyPr>
          <a:lstStyle/>
          <a:p>
            <a:r>
              <a:rPr lang="en-US" altLang="zh-CN" sz="1865">
                <a:solidFill>
                  <a:srgbClr val="7030A0"/>
                </a:solidFill>
                <a:latin typeface="Arial" panose="020B0604020202020204" pitchFamily="34" charset="0"/>
                <a:ea typeface="+mj-ea"/>
              </a:rPr>
              <a:t>CFCA </a:t>
            </a:r>
            <a:r>
              <a:rPr lang="zh-CN" altLang="en-US" sz="1865">
                <a:solidFill>
                  <a:srgbClr val="7030A0"/>
                </a:solidFill>
                <a:latin typeface="Arial" panose="020B0604020202020204" pitchFamily="34" charset="0"/>
                <a:ea typeface="+mj-ea"/>
              </a:rPr>
              <a:t>数据合同</a:t>
            </a:r>
            <a:endParaRPr lang="zh-CN" altLang="en-US" sz="1865" dirty="0">
              <a:solidFill>
                <a:srgbClr val="7030A0"/>
              </a:solidFill>
              <a:latin typeface="Arial" panose="020B0604020202020204" pitchFamily="34" charset="0"/>
              <a:ea typeface="+mj-ea"/>
            </a:endParaRPr>
          </a:p>
        </p:txBody>
      </p:sp>
      <p:sp>
        <p:nvSpPr>
          <p:cNvPr id="177" name="椭圆 176"/>
          <p:cNvSpPr/>
          <p:nvPr/>
        </p:nvSpPr>
        <p:spPr>
          <a:xfrm>
            <a:off x="10249363" y="3620957"/>
            <a:ext cx="323106" cy="323106"/>
          </a:xfrm>
          <a:prstGeom prst="ellipse">
            <a:avLst/>
          </a:prstGeom>
          <a:solidFill>
            <a:schemeClr val="accent1">
              <a:lumMod val="60000"/>
              <a:lumOff val="40000"/>
            </a:schemeClr>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99">
              <a:latin typeface="Arial" panose="020B0604020202020204" pitchFamily="34" charset="0"/>
            </a:endParaRPr>
          </a:p>
        </p:txBody>
      </p:sp>
      <p:sp>
        <p:nvSpPr>
          <p:cNvPr id="146" name="矩形 145">
            <a:extLst>
              <a:ext uri="{FF2B5EF4-FFF2-40B4-BE49-F238E27FC236}">
                <a16:creationId xmlns:a16="http://schemas.microsoft.com/office/drawing/2014/main" id="{BA9B2F72-87C3-46E8-B7E7-370171277460}"/>
              </a:ext>
            </a:extLst>
          </p:cNvPr>
          <p:cNvSpPr/>
          <p:nvPr/>
        </p:nvSpPr>
        <p:spPr>
          <a:xfrm>
            <a:off x="2060" y="309707"/>
            <a:ext cx="527248" cy="671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7" rIns="91414" bIns="45707" rtlCol="0" anchor="ctr"/>
          <a:lstStyle/>
          <a:p>
            <a:pPr algn="ctr" defTabSz="913188"/>
            <a:endParaRPr lang="zh-CN" altLang="en-US" sz="1865" dirty="0">
              <a:solidFill>
                <a:srgbClr val="E7E6E6">
                  <a:lumMod val="50000"/>
                </a:srgbClr>
              </a:solidFill>
              <a:latin typeface="Arial" panose="020B0604020202020204" pitchFamily="34" charset="0"/>
              <a:cs typeface="+mn-ea"/>
              <a:sym typeface="+mn-lt"/>
            </a:endParaRPr>
          </a:p>
        </p:txBody>
      </p:sp>
      <p:sp>
        <p:nvSpPr>
          <p:cNvPr id="147" name="文本框 37">
            <a:extLst>
              <a:ext uri="{FF2B5EF4-FFF2-40B4-BE49-F238E27FC236}">
                <a16:creationId xmlns:a16="http://schemas.microsoft.com/office/drawing/2014/main" id="{2CD74094-DC1F-4C3B-A1FE-73C10E5C00E8}"/>
              </a:ext>
            </a:extLst>
          </p:cNvPr>
          <p:cNvSpPr txBox="1"/>
          <p:nvPr/>
        </p:nvSpPr>
        <p:spPr>
          <a:xfrm>
            <a:off x="597964" y="385297"/>
            <a:ext cx="7873682" cy="502440"/>
          </a:xfrm>
          <a:prstGeom prst="rect">
            <a:avLst/>
          </a:prstGeom>
          <a:noFill/>
        </p:spPr>
        <p:txBody>
          <a:bodyPr wrap="square" lIns="91414" tIns="45707" rIns="91414" bIns="45707" rtlCol="0">
            <a:spAutoFit/>
          </a:bodyPr>
          <a:lstStyle/>
          <a:p>
            <a:pPr lvl="0"/>
            <a:r>
              <a:rPr lang="zh-CN" altLang="en-US" sz="2665" b="1">
                <a:solidFill>
                  <a:schemeClr val="accent1"/>
                </a:solidFill>
                <a:latin typeface="Arial" panose="020B0604020202020204" pitchFamily="34" charset="0"/>
                <a:ea typeface="微软雅黑" panose="020B0503020204020204" pitchFamily="34" charset="-122"/>
                <a:sym typeface="+mn-lt"/>
              </a:rPr>
              <a:t>供应链金融方案</a:t>
            </a:r>
            <a:endParaRPr lang="zh-CN" altLang="en-US" sz="2665" b="1" dirty="0">
              <a:solidFill>
                <a:schemeClr val="accent1"/>
              </a:solidFill>
              <a:latin typeface="Arial" panose="020B0604020202020204" pitchFamily="34" charset="0"/>
              <a:ea typeface="微软雅黑" panose="020B0503020204020204" pitchFamily="34" charset="-122"/>
              <a:sym typeface="+mn-lt"/>
            </a:endParaRPr>
          </a:p>
        </p:txBody>
      </p:sp>
      <p:pic>
        <p:nvPicPr>
          <p:cNvPr id="161" name="图片 160">
            <a:extLst>
              <a:ext uri="{FF2B5EF4-FFF2-40B4-BE49-F238E27FC236}">
                <a16:creationId xmlns:a16="http://schemas.microsoft.com/office/drawing/2014/main" id="{A077489C-5D06-4FA1-BF2F-2FB5CE0617A8}"/>
              </a:ext>
            </a:extLst>
          </p:cNvPr>
          <p:cNvPicPr>
            <a:picLocks noChangeAspect="1"/>
          </p:cNvPicPr>
          <p:nvPr/>
        </p:nvPicPr>
        <p:blipFill>
          <a:blip r:embed="rId8" cstate="print"/>
          <a:stretch>
            <a:fillRect/>
          </a:stretch>
        </p:blipFill>
        <p:spPr>
          <a:xfrm>
            <a:off x="3504587" y="2309333"/>
            <a:ext cx="1317915" cy="872551"/>
          </a:xfrm>
          <a:prstGeom prst="rect">
            <a:avLst/>
          </a:prstGeom>
        </p:spPr>
      </p:pic>
      <p:sp>
        <p:nvSpPr>
          <p:cNvPr id="5" name="文本框 4"/>
          <p:cNvSpPr txBox="1"/>
          <p:nvPr/>
        </p:nvSpPr>
        <p:spPr>
          <a:xfrm>
            <a:off x="3490219" y="3125648"/>
            <a:ext cx="1415772" cy="338554"/>
          </a:xfrm>
          <a:prstGeom prst="rect">
            <a:avLst/>
          </a:prstGeom>
          <a:noFill/>
        </p:spPr>
        <p:txBody>
          <a:bodyPr wrap="none" rtlCol="0">
            <a:spAutoFit/>
          </a:bodyPr>
          <a:lstStyle/>
          <a:p>
            <a:r>
              <a:rPr lang="zh-CN" altLang="en-US" sz="1600">
                <a:solidFill>
                  <a:schemeClr val="tx2">
                    <a:lumMod val="75000"/>
                  </a:schemeClr>
                </a:solidFill>
                <a:latin typeface="Arial" panose="020B0604020202020204" pitchFamily="34" charset="0"/>
              </a:rPr>
              <a:t>可信数据中心</a:t>
            </a:r>
            <a:endParaRPr lang="zh-CN" altLang="en-US" sz="1600" dirty="0">
              <a:solidFill>
                <a:schemeClr val="tx2">
                  <a:lumMod val="75000"/>
                </a:schemeClr>
              </a:solidFill>
              <a:latin typeface="Arial" panose="020B0604020202020204" pitchFamily="34" charset="0"/>
            </a:endParaRPr>
          </a:p>
        </p:txBody>
      </p:sp>
      <p:grpSp>
        <p:nvGrpSpPr>
          <p:cNvPr id="166" name="组合 165"/>
          <p:cNvGrpSpPr/>
          <p:nvPr/>
        </p:nvGrpSpPr>
        <p:grpSpPr>
          <a:xfrm rot="18510797">
            <a:off x="3725430" y="3627704"/>
            <a:ext cx="854299" cy="219739"/>
            <a:chOff x="9278632" y="3188493"/>
            <a:chExt cx="1235822" cy="341817"/>
          </a:xfrm>
        </p:grpSpPr>
        <p:cxnSp>
          <p:nvCxnSpPr>
            <p:cNvPr id="178" name="直接箭头连接符 177"/>
            <p:cNvCxnSpPr/>
            <p:nvPr/>
          </p:nvCxnSpPr>
          <p:spPr>
            <a:xfrm rot="3089203" flipH="1">
              <a:off x="9772464" y="2694661"/>
              <a:ext cx="18971" cy="1006635"/>
            </a:xfrm>
            <a:prstGeom prst="straightConnector1">
              <a:avLst/>
            </a:prstGeom>
            <a:noFill/>
            <a:ln w="28575" cap="flat" cmpd="sng" algn="ctr">
              <a:solidFill>
                <a:srgbClr val="2072A4"/>
              </a:solidFill>
              <a:prstDash val="sysDash"/>
              <a:tailEnd type="triangle"/>
            </a:ln>
            <a:effectLst/>
          </p:spPr>
        </p:cxnSp>
        <p:cxnSp>
          <p:nvCxnSpPr>
            <p:cNvPr id="179" name="直接箭头连接符 178"/>
            <p:cNvCxnSpPr/>
            <p:nvPr/>
          </p:nvCxnSpPr>
          <p:spPr>
            <a:xfrm rot="3089203" flipH="1">
              <a:off x="9884819" y="2855119"/>
              <a:ext cx="31752" cy="1006631"/>
            </a:xfrm>
            <a:prstGeom prst="straightConnector1">
              <a:avLst/>
            </a:prstGeom>
            <a:noFill/>
            <a:ln w="28575" cap="flat" cmpd="sng" algn="ctr">
              <a:solidFill>
                <a:srgbClr val="2072A4"/>
              </a:solidFill>
              <a:prstDash val="sysDash"/>
              <a:tailEnd type="triangle"/>
            </a:ln>
            <a:effectLst/>
          </p:spPr>
        </p:cxnSp>
        <p:cxnSp>
          <p:nvCxnSpPr>
            <p:cNvPr id="180" name="直接箭头连接符 179"/>
            <p:cNvCxnSpPr/>
            <p:nvPr/>
          </p:nvCxnSpPr>
          <p:spPr>
            <a:xfrm rot="3089203" flipH="1">
              <a:off x="9988499" y="3004354"/>
              <a:ext cx="45278" cy="1006633"/>
            </a:xfrm>
            <a:prstGeom prst="straightConnector1">
              <a:avLst/>
            </a:prstGeom>
            <a:noFill/>
            <a:ln w="28575" cap="flat" cmpd="sng" algn="ctr">
              <a:solidFill>
                <a:srgbClr val="2072A4"/>
              </a:solidFill>
              <a:prstDash val="sysDash"/>
              <a:tailEnd type="triangle"/>
            </a:ln>
            <a:effectLst/>
          </p:spPr>
        </p:cxnSp>
      </p:grpSp>
      <p:sp>
        <p:nvSpPr>
          <p:cNvPr id="17" name="文本框 16"/>
          <p:cNvSpPr txBox="1"/>
          <p:nvPr/>
        </p:nvSpPr>
        <p:spPr>
          <a:xfrm>
            <a:off x="735276" y="1448667"/>
            <a:ext cx="630301" cy="358881"/>
          </a:xfrm>
          <a:prstGeom prst="rect">
            <a:avLst/>
          </a:prstGeom>
          <a:noFill/>
        </p:spPr>
        <p:txBody>
          <a:bodyPr wrap="none" rtlCol="0">
            <a:spAutoFit/>
          </a:bodyPr>
          <a:lstStyle/>
          <a:p>
            <a:r>
              <a:rPr lang="zh-CN" altLang="en-US" sz="1732">
                <a:solidFill>
                  <a:srgbClr val="7030A0"/>
                </a:solidFill>
                <a:latin typeface="Arial" panose="020B0604020202020204" pitchFamily="34" charset="0"/>
              </a:rPr>
              <a:t>授权</a:t>
            </a:r>
            <a:endParaRPr lang="zh-CN" altLang="en-US" sz="1732" dirty="0">
              <a:solidFill>
                <a:srgbClr val="7030A0"/>
              </a:solidFill>
              <a:latin typeface="Arial" panose="020B0604020202020204" pitchFamily="34" charset="0"/>
            </a:endParaRPr>
          </a:p>
        </p:txBody>
      </p:sp>
      <p:sp>
        <p:nvSpPr>
          <p:cNvPr id="181" name="文本框 180"/>
          <p:cNvSpPr txBox="1"/>
          <p:nvPr/>
        </p:nvSpPr>
        <p:spPr>
          <a:xfrm>
            <a:off x="6203620" y="1124648"/>
            <a:ext cx="630301" cy="625428"/>
          </a:xfrm>
          <a:prstGeom prst="rect">
            <a:avLst/>
          </a:prstGeom>
          <a:noFill/>
        </p:spPr>
        <p:txBody>
          <a:bodyPr wrap="none" rtlCol="0">
            <a:spAutoFit/>
          </a:bodyPr>
          <a:lstStyle/>
          <a:p>
            <a:r>
              <a:rPr lang="zh-CN" altLang="en-US" sz="1732">
                <a:solidFill>
                  <a:srgbClr val="7030A0"/>
                </a:solidFill>
                <a:latin typeface="Arial" panose="020B0604020202020204" pitchFamily="34" charset="0"/>
              </a:rPr>
              <a:t>授权</a:t>
            </a:r>
          </a:p>
          <a:p>
            <a:endParaRPr lang="zh-CN" altLang="en-US" sz="1732" dirty="0">
              <a:solidFill>
                <a:srgbClr val="7030A0"/>
              </a:solidFill>
              <a:latin typeface="Arial" panose="020B0604020202020204" pitchFamily="34" charset="0"/>
            </a:endParaRPr>
          </a:p>
        </p:txBody>
      </p:sp>
      <p:sp>
        <p:nvSpPr>
          <p:cNvPr id="30" name="Text Box 37"/>
          <p:cNvSpPr txBox="1">
            <a:spLocks noChangeArrowheads="1"/>
          </p:cNvSpPr>
          <p:nvPr/>
        </p:nvSpPr>
        <p:spPr bwMode="auto">
          <a:xfrm>
            <a:off x="3188161" y="1443693"/>
            <a:ext cx="18547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035">
              <a:defRPr/>
            </a:pPr>
            <a:r>
              <a:rPr lang="en-US" altLang="zh-CN" sz="1400" kern="0">
                <a:solidFill>
                  <a:srgbClr val="000000"/>
                </a:solidFill>
                <a:sym typeface="+mn-ea"/>
              </a:rPr>
              <a:t>2 </a:t>
            </a:r>
            <a:r>
              <a:rPr lang="zh-CN" altLang="en-US" sz="1400" kern="0">
                <a:solidFill>
                  <a:srgbClr val="000000"/>
                </a:solidFill>
                <a:sym typeface="+mn-ea"/>
              </a:rPr>
              <a:t>商品交付</a:t>
            </a:r>
            <a:endParaRPr lang="en-US" altLang="zh-CN" sz="1400" kern="0" dirty="0">
              <a:solidFill>
                <a:srgbClr val="000000"/>
              </a:solidFill>
            </a:endParaRPr>
          </a:p>
        </p:txBody>
      </p:sp>
      <p:sp>
        <p:nvSpPr>
          <p:cNvPr id="145" name="Text Box 37"/>
          <p:cNvSpPr txBox="1">
            <a:spLocks noChangeArrowheads="1"/>
          </p:cNvSpPr>
          <p:nvPr/>
        </p:nvSpPr>
        <p:spPr bwMode="auto">
          <a:xfrm>
            <a:off x="3595330" y="936420"/>
            <a:ext cx="10518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035">
              <a:defRPr/>
            </a:pPr>
            <a:r>
              <a:rPr lang="en-US" altLang="zh-CN" sz="1400" kern="0">
                <a:solidFill>
                  <a:srgbClr val="000000"/>
                </a:solidFill>
                <a:sym typeface="+mn-ea"/>
              </a:rPr>
              <a:t>2 </a:t>
            </a:r>
            <a:r>
              <a:rPr lang="zh-CN" altLang="en-US" sz="1400" kern="0">
                <a:solidFill>
                  <a:srgbClr val="000000"/>
                </a:solidFill>
                <a:sym typeface="+mn-ea"/>
              </a:rPr>
              <a:t>签订合同</a:t>
            </a:r>
            <a:endParaRPr lang="en-US" altLang="zh-CN" sz="1400" kern="0" dirty="0">
              <a:solidFill>
                <a:srgbClr val="000000"/>
              </a:solidFill>
            </a:endParaRPr>
          </a:p>
        </p:txBody>
      </p:sp>
    </p:spTree>
    <p:extLst>
      <p:ext uri="{BB962C8B-B14F-4D97-AF65-F5344CB8AC3E}">
        <p14:creationId xmlns:p14="http://schemas.microsoft.com/office/powerpoint/2010/main" val="2264204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2000"/>
                                        <p:tgtEl>
                                          <p:spTgt spid="24"/>
                                        </p:tgtEl>
                                      </p:cBhvr>
                                    </p:animEffect>
                                  </p:childTnLst>
                                </p:cTn>
                              </p:par>
                              <p:par>
                                <p:cTn id="8" presetID="6" presetClass="entr" presetSubtype="16"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ircle(in)">
                                      <p:cBhvr>
                                        <p:cTn id="10" dur="2000"/>
                                        <p:tgtEl>
                                          <p:spTgt spid="27"/>
                                        </p:tgtEl>
                                      </p:cBhvr>
                                    </p:animEffect>
                                  </p:childTnLst>
                                </p:cTn>
                              </p:par>
                              <p:par>
                                <p:cTn id="11" presetID="6" presetClass="entr" presetSubtype="16"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circle(in)">
                                      <p:cBhvr>
                                        <p:cTn id="13" dur="2000"/>
                                        <p:tgtEl>
                                          <p:spTgt spid="42"/>
                                        </p:tgtEl>
                                      </p:cBhvr>
                                    </p:animEffect>
                                  </p:childTnLst>
                                </p:cTn>
                              </p:par>
                              <p:par>
                                <p:cTn id="14" presetID="14" presetClass="entr" presetSubtype="10" fill="hold" nodeType="withEffect">
                                  <p:stCondLst>
                                    <p:cond delay="0"/>
                                  </p:stCondLst>
                                  <p:childTnLst>
                                    <p:set>
                                      <p:cBhvr>
                                        <p:cTn id="15" dur="1" fill="hold">
                                          <p:stCondLst>
                                            <p:cond delay="0"/>
                                          </p:stCondLst>
                                        </p:cTn>
                                        <p:tgtEl>
                                          <p:spTgt spid="161"/>
                                        </p:tgtEl>
                                        <p:attrNameLst>
                                          <p:attrName>style.visibility</p:attrName>
                                        </p:attrNameLst>
                                      </p:cBhvr>
                                      <p:to>
                                        <p:strVal val="visible"/>
                                      </p:to>
                                    </p:set>
                                    <p:animEffect transition="in" filter="randombar(horizontal)">
                                      <p:cBhvr>
                                        <p:cTn id="16" dur="500"/>
                                        <p:tgtEl>
                                          <p:spTgt spid="161"/>
                                        </p:tgtEl>
                                      </p:cBhvr>
                                    </p:animEffect>
                                  </p:childTnLst>
                                </p:cTn>
                              </p:par>
                            </p:childTnLst>
                          </p:cTn>
                        </p:par>
                        <p:par>
                          <p:cTn id="17" fill="hold">
                            <p:stCondLst>
                              <p:cond delay="2000"/>
                            </p:stCondLst>
                            <p:childTnLst>
                              <p:par>
                                <p:cTn id="18" presetID="16" presetClass="entr" presetSubtype="2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par>
                                <p:cTn id="21" presetID="6" presetClass="entr" presetSubtype="16" fill="hold" nodeType="with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circle(in)">
                                      <p:cBhvr>
                                        <p:cTn id="23" dur="2000"/>
                                        <p:tgtEl>
                                          <p:spTgt spid="134"/>
                                        </p:tgtEl>
                                      </p:cBhvr>
                                    </p:animEffect>
                                  </p:childTnLst>
                                </p:cTn>
                              </p:par>
                            </p:childTnLst>
                          </p:cTn>
                        </p:par>
                        <p:par>
                          <p:cTn id="24" fill="hold">
                            <p:stCondLst>
                              <p:cond delay="40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500" fill="hold"/>
                                        <p:tgtEl>
                                          <p:spTgt spid="59"/>
                                        </p:tgtEl>
                                        <p:attrNameLst>
                                          <p:attrName>ppt_w</p:attrName>
                                        </p:attrNameLst>
                                      </p:cBhvr>
                                      <p:tavLst>
                                        <p:tav tm="0">
                                          <p:val>
                                            <p:fltVal val="0"/>
                                          </p:val>
                                        </p:tav>
                                        <p:tav tm="100000">
                                          <p:val>
                                            <p:strVal val="#ppt_w"/>
                                          </p:val>
                                        </p:tav>
                                      </p:tavLst>
                                    </p:anim>
                                    <p:anim calcmode="lin" valueType="num">
                                      <p:cBhvr>
                                        <p:cTn id="33" dur="500" fill="hold"/>
                                        <p:tgtEl>
                                          <p:spTgt spid="59"/>
                                        </p:tgtEl>
                                        <p:attrNameLst>
                                          <p:attrName>ppt_h</p:attrName>
                                        </p:attrNameLst>
                                      </p:cBhvr>
                                      <p:tavLst>
                                        <p:tav tm="0">
                                          <p:val>
                                            <p:fltVal val="0"/>
                                          </p:val>
                                        </p:tav>
                                        <p:tav tm="100000">
                                          <p:val>
                                            <p:strVal val="#ppt_h"/>
                                          </p:val>
                                        </p:tav>
                                      </p:tavLst>
                                    </p:anim>
                                    <p:animEffect transition="in" filter="fade">
                                      <p:cBhvr>
                                        <p:cTn id="34" dur="500"/>
                                        <p:tgtEl>
                                          <p:spTgt spid="59"/>
                                        </p:tgtEl>
                                      </p:cBhvr>
                                    </p:animEffect>
                                  </p:childTnLst>
                                </p:cTn>
                              </p:par>
                            </p:childTnLst>
                          </p:cTn>
                        </p:par>
                        <p:par>
                          <p:cTn id="35" fill="hold">
                            <p:stCondLst>
                              <p:cond delay="500"/>
                            </p:stCondLst>
                            <p:childTnLst>
                              <p:par>
                                <p:cTn id="36" presetID="6" presetClass="entr" presetSubtype="16" fill="hold" grpId="0" nodeType="afterEffect">
                                  <p:stCondLst>
                                    <p:cond delay="0"/>
                                  </p:stCondLst>
                                  <p:childTnLst>
                                    <p:set>
                                      <p:cBhvr>
                                        <p:cTn id="37" dur="1" fill="hold">
                                          <p:stCondLst>
                                            <p:cond delay="0"/>
                                          </p:stCondLst>
                                        </p:cTn>
                                        <p:tgtEl>
                                          <p:spTgt spid="145"/>
                                        </p:tgtEl>
                                        <p:attrNameLst>
                                          <p:attrName>style.visibility</p:attrName>
                                        </p:attrNameLst>
                                      </p:cBhvr>
                                      <p:to>
                                        <p:strVal val="visible"/>
                                      </p:to>
                                    </p:set>
                                    <p:animEffect transition="in" filter="circle(in)">
                                      <p:cBhvr>
                                        <p:cTn id="38" dur="1000"/>
                                        <p:tgtEl>
                                          <p:spTgt spid="145"/>
                                        </p:tgtEl>
                                      </p:cBhvr>
                                    </p:animEffect>
                                  </p:childTnLst>
                                </p:cTn>
                              </p:par>
                            </p:childTnLst>
                          </p:cTn>
                        </p:par>
                        <p:par>
                          <p:cTn id="39" fill="hold">
                            <p:stCondLst>
                              <p:cond delay="1500"/>
                            </p:stCondLst>
                            <p:childTnLst>
                              <p:par>
                                <p:cTn id="40" presetID="1" presetClass="entr" presetSubtype="0" fill="hold" nodeType="after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par>
                                <p:cTn id="42" presetID="0" presetClass="path" presetSubtype="0" repeatCount="indefinite" accel="50000" decel="50000" fill="hold" nodeType="withEffect">
                                  <p:stCondLst>
                                    <p:cond delay="0"/>
                                  </p:stCondLst>
                                  <p:endCondLst>
                                    <p:cond evt="onNext" delay="0">
                                      <p:tgtEl>
                                        <p:sldTgt/>
                                      </p:tgtEl>
                                    </p:cond>
                                  </p:endCondLst>
                                  <p:childTnLst>
                                    <p:animMotion origin="layout" path="M 3.61111E-6 -1.48102E-6 C 0.02378 -0.01635 0.0717 -0.06603 0.13975 -0.08115 C 0.20781 -0.09627 0.30034 -0.07652 0.3408 -0.07528 C 0.3809 -0.07436 0.34461 -0.07528 0.3408 -0.07528 " pathEditMode="relative" rAng="0" ptsTypes="AAAA">
                                      <p:cBhvr>
                                        <p:cTn id="43" dur="2000" fill="hold"/>
                                        <p:tgtEl>
                                          <p:spTgt spid="36"/>
                                        </p:tgtEl>
                                        <p:attrNameLst>
                                          <p:attrName>ppt_x</p:attrName>
                                          <p:attrName>ppt_y</p:attrName>
                                        </p:attrNameLst>
                                      </p:cBhvr>
                                      <p:rCtr x="17969" y="-4351"/>
                                    </p:animMotion>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167"/>
                                        </p:tgtEl>
                                        <p:attrNameLst>
                                          <p:attrName>style.visibility</p:attrName>
                                        </p:attrNameLst>
                                      </p:cBhvr>
                                      <p:to>
                                        <p:strVal val="visible"/>
                                      </p:to>
                                    </p:set>
                                    <p:anim calcmode="lin" valueType="num">
                                      <p:cBhvr>
                                        <p:cTn id="47" dur="500" fill="hold"/>
                                        <p:tgtEl>
                                          <p:spTgt spid="167"/>
                                        </p:tgtEl>
                                        <p:attrNameLst>
                                          <p:attrName>ppt_w</p:attrName>
                                        </p:attrNameLst>
                                      </p:cBhvr>
                                      <p:tavLst>
                                        <p:tav tm="0">
                                          <p:val>
                                            <p:fltVal val="0"/>
                                          </p:val>
                                        </p:tav>
                                        <p:tav tm="100000">
                                          <p:val>
                                            <p:strVal val="#ppt_w"/>
                                          </p:val>
                                        </p:tav>
                                      </p:tavLst>
                                    </p:anim>
                                    <p:anim calcmode="lin" valueType="num">
                                      <p:cBhvr>
                                        <p:cTn id="48" dur="500" fill="hold"/>
                                        <p:tgtEl>
                                          <p:spTgt spid="167"/>
                                        </p:tgtEl>
                                        <p:attrNameLst>
                                          <p:attrName>ppt_h</p:attrName>
                                        </p:attrNameLst>
                                      </p:cBhvr>
                                      <p:tavLst>
                                        <p:tav tm="0">
                                          <p:val>
                                            <p:fltVal val="0"/>
                                          </p:val>
                                        </p:tav>
                                        <p:tav tm="100000">
                                          <p:val>
                                            <p:strVal val="#ppt_h"/>
                                          </p:val>
                                        </p:tav>
                                      </p:tavLst>
                                    </p:anim>
                                    <p:animEffect transition="in" filter="fade">
                                      <p:cBhvr>
                                        <p:cTn id="49" dur="500"/>
                                        <p:tgtEl>
                                          <p:spTgt spid="16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69"/>
                                        </p:tgtEl>
                                        <p:attrNameLst>
                                          <p:attrName>style.visibility</p:attrName>
                                        </p:attrNameLst>
                                      </p:cBhvr>
                                      <p:to>
                                        <p:strVal val="visible"/>
                                      </p:to>
                                    </p:set>
                                    <p:anim calcmode="lin" valueType="num">
                                      <p:cBhvr>
                                        <p:cTn id="52" dur="500" fill="hold"/>
                                        <p:tgtEl>
                                          <p:spTgt spid="169"/>
                                        </p:tgtEl>
                                        <p:attrNameLst>
                                          <p:attrName>ppt_w</p:attrName>
                                        </p:attrNameLst>
                                      </p:cBhvr>
                                      <p:tavLst>
                                        <p:tav tm="0">
                                          <p:val>
                                            <p:fltVal val="0"/>
                                          </p:val>
                                        </p:tav>
                                        <p:tav tm="100000">
                                          <p:val>
                                            <p:strVal val="#ppt_w"/>
                                          </p:val>
                                        </p:tav>
                                      </p:tavLst>
                                    </p:anim>
                                    <p:anim calcmode="lin" valueType="num">
                                      <p:cBhvr>
                                        <p:cTn id="53" dur="500" fill="hold"/>
                                        <p:tgtEl>
                                          <p:spTgt spid="169"/>
                                        </p:tgtEl>
                                        <p:attrNameLst>
                                          <p:attrName>ppt_h</p:attrName>
                                        </p:attrNameLst>
                                      </p:cBhvr>
                                      <p:tavLst>
                                        <p:tav tm="0">
                                          <p:val>
                                            <p:fltVal val="0"/>
                                          </p:val>
                                        </p:tav>
                                        <p:tav tm="100000">
                                          <p:val>
                                            <p:strVal val="#ppt_h"/>
                                          </p:val>
                                        </p:tav>
                                      </p:tavLst>
                                    </p:anim>
                                    <p:animEffect transition="in" filter="fade">
                                      <p:cBhvr>
                                        <p:cTn id="54" dur="500"/>
                                        <p:tgtEl>
                                          <p:spTgt spid="16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36"/>
                                        </p:tgtEl>
                                        <p:attrNameLst>
                                          <p:attrName>style.visibility</p:attrName>
                                        </p:attrNameLst>
                                      </p:cBhvr>
                                      <p:to>
                                        <p:strVal val="hidden"/>
                                      </p:to>
                                    </p:set>
                                  </p:childTnLst>
                                </p:cTn>
                              </p:par>
                              <p:par>
                                <p:cTn id="59" presetID="53" presetClass="entr" presetSubtype="16"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1000" fill="hold"/>
                                        <p:tgtEl>
                                          <p:spTgt spid="30"/>
                                        </p:tgtEl>
                                        <p:attrNameLst>
                                          <p:attrName>ppt_w</p:attrName>
                                        </p:attrNameLst>
                                      </p:cBhvr>
                                      <p:tavLst>
                                        <p:tav tm="0">
                                          <p:val>
                                            <p:fltVal val="0"/>
                                          </p:val>
                                        </p:tav>
                                        <p:tav tm="100000">
                                          <p:val>
                                            <p:strVal val="#ppt_w"/>
                                          </p:val>
                                        </p:tav>
                                      </p:tavLst>
                                    </p:anim>
                                    <p:anim calcmode="lin" valueType="num">
                                      <p:cBhvr>
                                        <p:cTn id="62" dur="1000" fill="hold"/>
                                        <p:tgtEl>
                                          <p:spTgt spid="30"/>
                                        </p:tgtEl>
                                        <p:attrNameLst>
                                          <p:attrName>ppt_h</p:attrName>
                                        </p:attrNameLst>
                                      </p:cBhvr>
                                      <p:tavLst>
                                        <p:tav tm="0">
                                          <p:val>
                                            <p:fltVal val="0"/>
                                          </p:val>
                                        </p:tav>
                                        <p:tav tm="100000">
                                          <p:val>
                                            <p:strVal val="#ppt_h"/>
                                          </p:val>
                                        </p:tav>
                                      </p:tavLst>
                                    </p:anim>
                                    <p:animEffect transition="in" filter="fade">
                                      <p:cBhvr>
                                        <p:cTn id="63" dur="1000"/>
                                        <p:tgtEl>
                                          <p:spTgt spid="30"/>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77"/>
                                        </p:tgtEl>
                                        <p:attrNameLst>
                                          <p:attrName>style.visibility</p:attrName>
                                        </p:attrNameLst>
                                      </p:cBhvr>
                                      <p:to>
                                        <p:strVal val="visible"/>
                                      </p:to>
                                    </p:set>
                                  </p:childTnLst>
                                </p:cTn>
                              </p:par>
                              <p:par>
                                <p:cTn id="66" presetID="37" presetClass="path" presetSubtype="0" repeatCount="4000" accel="50000" decel="50000" fill="hold" grpId="1" nodeType="withEffect">
                                  <p:stCondLst>
                                    <p:cond delay="0"/>
                                  </p:stCondLst>
                                  <p:childTnLst>
                                    <p:animMotion origin="layout" path="M -1.94444E-6 -1.38846E-7 L 0.08316 -0.08423 C 0.10087 -0.10429 0.12743 -0.1154 0.15643 -0.12095 C 0.18837 -0.12496 0.21545 -0.12404 0.2342 -0.11231 L 0.32535 -0.0506 " pathEditMode="relative" rAng="21300000" ptsTypes="AAAAA">
                                      <p:cBhvr>
                                        <p:cTn id="67" dur="2000" fill="hold"/>
                                        <p:tgtEl>
                                          <p:spTgt spid="77"/>
                                        </p:tgtEl>
                                        <p:attrNameLst>
                                          <p:attrName>ppt_x</p:attrName>
                                          <p:attrName>ppt_y</p:attrName>
                                        </p:attrNameLst>
                                      </p:cBhvr>
                                      <p:rCtr x="16024" y="-7313"/>
                                    </p:animMotion>
                                  </p:childTnLst>
                                </p:cTn>
                              </p:par>
                              <p:par>
                                <p:cTn id="68" presetID="6" presetClass="entr" presetSubtype="16"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circle(in)">
                                      <p:cBhvr>
                                        <p:cTn id="70" dur="2000"/>
                                        <p:tgtEl>
                                          <p:spTgt spid="3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animEffect transition="in" filter="circle(in)">
                                      <p:cBhvr>
                                        <p:cTn id="73" dur="2000"/>
                                        <p:tgtEl>
                                          <p:spTgt spid="144"/>
                                        </p:tgtEl>
                                      </p:cBhvr>
                                    </p:animEffect>
                                  </p:childTnLst>
                                </p:cTn>
                              </p:par>
                              <p:par>
                                <p:cTn id="74" presetID="22" presetClass="entr" presetSubtype="1" repeatCount="400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up)">
                                      <p:cBhvr>
                                        <p:cTn id="76" dur="2000"/>
                                        <p:tgtEl>
                                          <p:spTgt spid="55"/>
                                        </p:tgtEl>
                                      </p:cBhvr>
                                    </p:animEffect>
                                  </p:childTnLst>
                                </p:cTn>
                              </p:par>
                              <p:par>
                                <p:cTn id="77" presetID="22" presetClass="entr" presetSubtype="1" repeatCount="4000" fill="hold"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wipe(up)">
                                      <p:cBhvr>
                                        <p:cTn id="79" dur="2000"/>
                                        <p:tgtEl>
                                          <p:spTgt spid="83"/>
                                        </p:tgtEl>
                                      </p:cBhvr>
                                    </p:animEffect>
                                  </p:childTnLst>
                                </p:cTn>
                              </p:par>
                              <p:par>
                                <p:cTn id="80" presetID="53" presetClass="entr" presetSubtype="16" fill="hold" grpId="0" nodeType="withEffect">
                                  <p:stCondLst>
                                    <p:cond delay="2000"/>
                                  </p:stCondLst>
                                  <p:childTnLst>
                                    <p:set>
                                      <p:cBhvr>
                                        <p:cTn id="81" dur="1" fill="hold">
                                          <p:stCondLst>
                                            <p:cond delay="0"/>
                                          </p:stCondLst>
                                        </p:cTn>
                                        <p:tgtEl>
                                          <p:spTgt spid="170"/>
                                        </p:tgtEl>
                                        <p:attrNameLst>
                                          <p:attrName>style.visibility</p:attrName>
                                        </p:attrNameLst>
                                      </p:cBhvr>
                                      <p:to>
                                        <p:strVal val="visible"/>
                                      </p:to>
                                    </p:set>
                                    <p:anim calcmode="lin" valueType="num">
                                      <p:cBhvr>
                                        <p:cTn id="82" dur="500" fill="hold"/>
                                        <p:tgtEl>
                                          <p:spTgt spid="170"/>
                                        </p:tgtEl>
                                        <p:attrNameLst>
                                          <p:attrName>ppt_w</p:attrName>
                                        </p:attrNameLst>
                                      </p:cBhvr>
                                      <p:tavLst>
                                        <p:tav tm="0">
                                          <p:val>
                                            <p:fltVal val="0"/>
                                          </p:val>
                                        </p:tav>
                                        <p:tav tm="100000">
                                          <p:val>
                                            <p:strVal val="#ppt_w"/>
                                          </p:val>
                                        </p:tav>
                                      </p:tavLst>
                                    </p:anim>
                                    <p:anim calcmode="lin" valueType="num">
                                      <p:cBhvr>
                                        <p:cTn id="83" dur="500" fill="hold"/>
                                        <p:tgtEl>
                                          <p:spTgt spid="170"/>
                                        </p:tgtEl>
                                        <p:attrNameLst>
                                          <p:attrName>ppt_h</p:attrName>
                                        </p:attrNameLst>
                                      </p:cBhvr>
                                      <p:tavLst>
                                        <p:tav tm="0">
                                          <p:val>
                                            <p:fltVal val="0"/>
                                          </p:val>
                                        </p:tav>
                                        <p:tav tm="100000">
                                          <p:val>
                                            <p:strVal val="#ppt_h"/>
                                          </p:val>
                                        </p:tav>
                                      </p:tavLst>
                                    </p:anim>
                                    <p:animEffect transition="in" filter="fade">
                                      <p:cBhvr>
                                        <p:cTn id="84" dur="500"/>
                                        <p:tgtEl>
                                          <p:spTgt spid="170"/>
                                        </p:tgtEl>
                                      </p:cBhvr>
                                    </p:animEffect>
                                  </p:childTnLst>
                                </p:cTn>
                              </p:par>
                              <p:par>
                                <p:cTn id="85" presetID="53" presetClass="entr" presetSubtype="16" fill="hold" grpId="0" nodeType="withEffect">
                                  <p:stCondLst>
                                    <p:cond delay="2000"/>
                                  </p:stCondLst>
                                  <p:childTnLst>
                                    <p:set>
                                      <p:cBhvr>
                                        <p:cTn id="86" dur="1" fill="hold">
                                          <p:stCondLst>
                                            <p:cond delay="0"/>
                                          </p:stCondLst>
                                        </p:cTn>
                                        <p:tgtEl>
                                          <p:spTgt spid="171"/>
                                        </p:tgtEl>
                                        <p:attrNameLst>
                                          <p:attrName>style.visibility</p:attrName>
                                        </p:attrNameLst>
                                      </p:cBhvr>
                                      <p:to>
                                        <p:strVal val="visible"/>
                                      </p:to>
                                    </p:set>
                                    <p:anim calcmode="lin" valueType="num">
                                      <p:cBhvr>
                                        <p:cTn id="87" dur="500" fill="hold"/>
                                        <p:tgtEl>
                                          <p:spTgt spid="171"/>
                                        </p:tgtEl>
                                        <p:attrNameLst>
                                          <p:attrName>ppt_w</p:attrName>
                                        </p:attrNameLst>
                                      </p:cBhvr>
                                      <p:tavLst>
                                        <p:tav tm="0">
                                          <p:val>
                                            <p:fltVal val="0"/>
                                          </p:val>
                                        </p:tav>
                                        <p:tav tm="100000">
                                          <p:val>
                                            <p:strVal val="#ppt_w"/>
                                          </p:val>
                                        </p:tav>
                                      </p:tavLst>
                                    </p:anim>
                                    <p:anim calcmode="lin" valueType="num">
                                      <p:cBhvr>
                                        <p:cTn id="88" dur="500" fill="hold"/>
                                        <p:tgtEl>
                                          <p:spTgt spid="171"/>
                                        </p:tgtEl>
                                        <p:attrNameLst>
                                          <p:attrName>ppt_h</p:attrName>
                                        </p:attrNameLst>
                                      </p:cBhvr>
                                      <p:tavLst>
                                        <p:tav tm="0">
                                          <p:val>
                                            <p:fltVal val="0"/>
                                          </p:val>
                                        </p:tav>
                                        <p:tav tm="100000">
                                          <p:val>
                                            <p:strVal val="#ppt_h"/>
                                          </p:val>
                                        </p:tav>
                                      </p:tavLst>
                                    </p:anim>
                                    <p:animEffect transition="in" filter="fade">
                                      <p:cBhvr>
                                        <p:cTn id="89" dur="500"/>
                                        <p:tgtEl>
                                          <p:spTgt spid="171"/>
                                        </p:tgtEl>
                                      </p:cBhvr>
                                    </p:animEffect>
                                  </p:childTnLst>
                                </p:cTn>
                              </p:par>
                            </p:childTnLst>
                          </p:cTn>
                        </p:par>
                      </p:childTnLst>
                    </p:cTn>
                  </p:par>
                  <p:par>
                    <p:cTn id="90" fill="hold">
                      <p:stCondLst>
                        <p:cond delay="indefinite"/>
                      </p:stCondLst>
                      <p:childTnLst>
                        <p:par>
                          <p:cTn id="91" fill="hold">
                            <p:stCondLst>
                              <p:cond delay="0"/>
                            </p:stCondLst>
                            <p:childTnLst>
                              <p:par>
                                <p:cTn id="92" presetID="26" presetClass="emph" presetSubtype="0" fill="hold" nodeType="clickEffect">
                                  <p:stCondLst>
                                    <p:cond delay="0"/>
                                  </p:stCondLst>
                                  <p:childTnLst>
                                    <p:animEffect transition="out" filter="fade">
                                      <p:cBhvr>
                                        <p:cTn id="93" dur="500" tmFilter="0, 0; .2, .5; .8, .5; 1, 0"/>
                                        <p:tgtEl>
                                          <p:spTgt spid="24"/>
                                        </p:tgtEl>
                                      </p:cBhvr>
                                    </p:animEffect>
                                    <p:animScale>
                                      <p:cBhvr>
                                        <p:cTn id="94" dur="250" autoRev="1" fill="hold"/>
                                        <p:tgtEl>
                                          <p:spTgt spid="24"/>
                                        </p:tgtEl>
                                      </p:cBhvr>
                                      <p:by x="105000" y="105000"/>
                                    </p:animScale>
                                  </p:childTnLst>
                                </p:cTn>
                              </p:par>
                              <p:par>
                                <p:cTn id="95" presetID="26" presetClass="emph" presetSubtype="0" fill="hold" nodeType="withEffect">
                                  <p:stCondLst>
                                    <p:cond delay="0"/>
                                  </p:stCondLst>
                                  <p:childTnLst>
                                    <p:animEffect transition="out" filter="fade">
                                      <p:cBhvr>
                                        <p:cTn id="96" dur="500" tmFilter="0, 0; .2, .5; .8, .5; 1, 0"/>
                                        <p:tgtEl>
                                          <p:spTgt spid="27"/>
                                        </p:tgtEl>
                                      </p:cBhvr>
                                    </p:animEffect>
                                    <p:animScale>
                                      <p:cBhvr>
                                        <p:cTn id="97" dur="250" autoRev="1" fill="hold"/>
                                        <p:tgtEl>
                                          <p:spTgt spid="27"/>
                                        </p:tgtEl>
                                      </p:cBhvr>
                                      <p:by x="105000" y="105000"/>
                                    </p:animScale>
                                  </p:childTnLst>
                                </p:cTn>
                              </p:par>
                            </p:childTnLst>
                          </p:cTn>
                        </p:par>
                        <p:par>
                          <p:cTn id="98" fill="hold">
                            <p:stCondLst>
                              <p:cond delay="500"/>
                            </p:stCondLst>
                            <p:childTnLst>
                              <p:par>
                                <p:cTn id="99" presetID="14" presetClass="entr" presetSubtype="10" repeatCount="2000"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randombar(horizontal)">
                                      <p:cBhvr>
                                        <p:cTn id="101" dur="1000"/>
                                        <p:tgtEl>
                                          <p:spTgt spid="17"/>
                                        </p:tgtEl>
                                      </p:cBhvr>
                                    </p:animEffect>
                                  </p:childTnLst>
                                </p:cTn>
                              </p:par>
                              <p:par>
                                <p:cTn id="102" presetID="14" presetClass="entr" presetSubtype="10" repeatCount="2000" fill="hold" grpId="0" nodeType="withEffect">
                                  <p:stCondLst>
                                    <p:cond delay="0"/>
                                  </p:stCondLst>
                                  <p:childTnLst>
                                    <p:set>
                                      <p:cBhvr>
                                        <p:cTn id="103" dur="1" fill="hold">
                                          <p:stCondLst>
                                            <p:cond delay="0"/>
                                          </p:stCondLst>
                                        </p:cTn>
                                        <p:tgtEl>
                                          <p:spTgt spid="181"/>
                                        </p:tgtEl>
                                        <p:attrNameLst>
                                          <p:attrName>style.visibility</p:attrName>
                                        </p:attrNameLst>
                                      </p:cBhvr>
                                      <p:to>
                                        <p:strVal val="visible"/>
                                      </p:to>
                                    </p:set>
                                    <p:animEffect transition="in" filter="randombar(horizontal)">
                                      <p:cBhvr>
                                        <p:cTn id="104" dur="1000"/>
                                        <p:tgtEl>
                                          <p:spTgt spid="181"/>
                                        </p:tgtEl>
                                      </p:cBhvr>
                                    </p:animEffect>
                                  </p:childTnLst>
                                </p:cTn>
                              </p:par>
                            </p:childTnLst>
                          </p:cTn>
                        </p:par>
                        <p:par>
                          <p:cTn id="105" fill="hold">
                            <p:stCondLst>
                              <p:cond delay="2500"/>
                            </p:stCondLst>
                            <p:childTnLst>
                              <p:par>
                                <p:cTn id="106" presetID="22" presetClass="entr" presetSubtype="1" repeatCount="4000" fill="hold" nodeType="afterEffect">
                                  <p:stCondLst>
                                    <p:cond delay="0"/>
                                  </p:stCondLst>
                                  <p:childTnLst>
                                    <p:set>
                                      <p:cBhvr>
                                        <p:cTn id="107" dur="1" fill="hold">
                                          <p:stCondLst>
                                            <p:cond delay="0"/>
                                          </p:stCondLst>
                                        </p:cTn>
                                        <p:tgtEl>
                                          <p:spTgt spid="166"/>
                                        </p:tgtEl>
                                        <p:attrNameLst>
                                          <p:attrName>style.visibility</p:attrName>
                                        </p:attrNameLst>
                                      </p:cBhvr>
                                      <p:to>
                                        <p:strVal val="visible"/>
                                      </p:to>
                                    </p:set>
                                    <p:animEffect transition="in" filter="wipe(up)">
                                      <p:cBhvr>
                                        <p:cTn id="108" dur="2000"/>
                                        <p:tgtEl>
                                          <p:spTgt spid="166"/>
                                        </p:tgtEl>
                                      </p:cBhvr>
                                    </p:animEffect>
                                  </p:childTnLst>
                                </p:cTn>
                              </p:par>
                              <p:par>
                                <p:cTn id="109" presetID="10" presetClass="exit" presetSubtype="0" fill="hold" grpId="1" nodeType="withEffect">
                                  <p:stCondLst>
                                    <p:cond delay="0"/>
                                  </p:stCondLst>
                                  <p:childTnLst>
                                    <p:animEffect transition="out" filter="fade">
                                      <p:cBhvr>
                                        <p:cTn id="110" dur="500"/>
                                        <p:tgtEl>
                                          <p:spTgt spid="17"/>
                                        </p:tgtEl>
                                      </p:cBhvr>
                                    </p:animEffect>
                                    <p:set>
                                      <p:cBhvr>
                                        <p:cTn id="111" dur="1" fill="hold">
                                          <p:stCondLst>
                                            <p:cond delay="499"/>
                                          </p:stCondLst>
                                        </p:cTn>
                                        <p:tgtEl>
                                          <p:spTgt spid="17"/>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81"/>
                                        </p:tgtEl>
                                      </p:cBhvr>
                                    </p:animEffect>
                                    <p:set>
                                      <p:cBhvr>
                                        <p:cTn id="114" dur="1" fill="hold">
                                          <p:stCondLst>
                                            <p:cond delay="499"/>
                                          </p:stCondLst>
                                        </p:cTn>
                                        <p:tgtEl>
                                          <p:spTgt spid="18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 nodeType="clickEffect">
                                  <p:stCondLst>
                                    <p:cond delay="0"/>
                                  </p:stCondLst>
                                  <p:childTnLst>
                                    <p:set>
                                      <p:cBhvr>
                                        <p:cTn id="118" dur="1" fill="hold">
                                          <p:stCondLst>
                                            <p:cond delay="0"/>
                                          </p:stCondLst>
                                        </p:cTn>
                                        <p:tgtEl>
                                          <p:spTgt spid="77"/>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140"/>
                                        </p:tgtEl>
                                        <p:attrNameLst>
                                          <p:attrName>style.visibility</p:attrName>
                                        </p:attrNameLst>
                                      </p:cBhvr>
                                      <p:to>
                                        <p:strVal val="visible"/>
                                      </p:to>
                                    </p:set>
                                  </p:childTnLst>
                                </p:cTn>
                              </p:par>
                            </p:childTnLst>
                          </p:cTn>
                        </p:par>
                        <p:par>
                          <p:cTn id="121" fill="hold">
                            <p:stCondLst>
                              <p:cond delay="0"/>
                            </p:stCondLst>
                            <p:childTnLst>
                              <p:par>
                                <p:cTn id="122" presetID="0" presetClass="path" presetSubtype="0" accel="50000" decel="50000" fill="hold" nodeType="afterEffect">
                                  <p:stCondLst>
                                    <p:cond delay="0"/>
                                  </p:stCondLst>
                                  <p:childTnLst>
                                    <p:animMotion origin="layout" path="M -0.00659 -0.14132 L -0.00156 0.01419 " pathEditMode="relative" rAng="0" ptsTypes="AA">
                                      <p:cBhvr>
                                        <p:cTn id="123" dur="2000" fill="hold"/>
                                        <p:tgtEl>
                                          <p:spTgt spid="140"/>
                                        </p:tgtEl>
                                        <p:attrNameLst>
                                          <p:attrName>ppt_x</p:attrName>
                                          <p:attrName>ppt_y</p:attrName>
                                        </p:attrNameLst>
                                      </p:cBhvr>
                                      <p:rCtr x="243" y="7775"/>
                                    </p:animMotion>
                                  </p:childTnLst>
                                </p:cTn>
                              </p:par>
                            </p:childTnLst>
                          </p:cTn>
                        </p:par>
                        <p:par>
                          <p:cTn id="124" fill="hold">
                            <p:stCondLst>
                              <p:cond delay="2000"/>
                            </p:stCondLst>
                            <p:childTnLst>
                              <p:par>
                                <p:cTn id="125" presetID="6" presetClass="entr" presetSubtype="16" fill="hold" grpId="0" nodeType="afterEffect">
                                  <p:stCondLst>
                                    <p:cond delay="0"/>
                                  </p:stCondLst>
                                  <p:childTnLst>
                                    <p:set>
                                      <p:cBhvr>
                                        <p:cTn id="126" dur="1" fill="hold">
                                          <p:stCondLst>
                                            <p:cond delay="0"/>
                                          </p:stCondLst>
                                        </p:cTn>
                                        <p:tgtEl>
                                          <p:spTgt spid="149"/>
                                        </p:tgtEl>
                                        <p:attrNameLst>
                                          <p:attrName>style.visibility</p:attrName>
                                        </p:attrNameLst>
                                      </p:cBhvr>
                                      <p:to>
                                        <p:strVal val="visible"/>
                                      </p:to>
                                    </p:set>
                                    <p:animEffect transition="in" filter="circle(in)">
                                      <p:cBhvr>
                                        <p:cTn id="127" dur="2000"/>
                                        <p:tgtEl>
                                          <p:spTgt spid="149"/>
                                        </p:tgtEl>
                                      </p:cBhvr>
                                    </p:animEffect>
                                  </p:childTnLst>
                                </p:cTn>
                              </p:par>
                            </p:childTnLst>
                          </p:cTn>
                        </p:par>
                      </p:childTnLst>
                    </p:cTn>
                  </p:par>
                  <p:par>
                    <p:cTn id="128" fill="hold">
                      <p:stCondLst>
                        <p:cond delay="indefinite"/>
                      </p:stCondLst>
                      <p:childTnLst>
                        <p:par>
                          <p:cTn id="129" fill="hold">
                            <p:stCondLst>
                              <p:cond delay="0"/>
                            </p:stCondLst>
                            <p:childTnLst>
                              <p:par>
                                <p:cTn id="130" presetID="53" presetClass="entr" presetSubtype="16" fill="hold" grpId="0" nodeType="clickEffect">
                                  <p:stCondLst>
                                    <p:cond delay="0"/>
                                  </p:stCondLst>
                                  <p:childTnLst>
                                    <p:set>
                                      <p:cBhvr>
                                        <p:cTn id="131" dur="1" fill="hold">
                                          <p:stCondLst>
                                            <p:cond delay="0"/>
                                          </p:stCondLst>
                                        </p:cTn>
                                        <p:tgtEl>
                                          <p:spTgt spid="150"/>
                                        </p:tgtEl>
                                        <p:attrNameLst>
                                          <p:attrName>style.visibility</p:attrName>
                                        </p:attrNameLst>
                                      </p:cBhvr>
                                      <p:to>
                                        <p:strVal val="visible"/>
                                      </p:to>
                                    </p:set>
                                    <p:anim calcmode="lin" valueType="num">
                                      <p:cBhvr>
                                        <p:cTn id="132" dur="500" fill="hold"/>
                                        <p:tgtEl>
                                          <p:spTgt spid="150"/>
                                        </p:tgtEl>
                                        <p:attrNameLst>
                                          <p:attrName>ppt_w</p:attrName>
                                        </p:attrNameLst>
                                      </p:cBhvr>
                                      <p:tavLst>
                                        <p:tav tm="0">
                                          <p:val>
                                            <p:fltVal val="0"/>
                                          </p:val>
                                        </p:tav>
                                        <p:tav tm="100000">
                                          <p:val>
                                            <p:strVal val="#ppt_w"/>
                                          </p:val>
                                        </p:tav>
                                      </p:tavLst>
                                    </p:anim>
                                    <p:anim calcmode="lin" valueType="num">
                                      <p:cBhvr>
                                        <p:cTn id="133" dur="500" fill="hold"/>
                                        <p:tgtEl>
                                          <p:spTgt spid="150"/>
                                        </p:tgtEl>
                                        <p:attrNameLst>
                                          <p:attrName>ppt_h</p:attrName>
                                        </p:attrNameLst>
                                      </p:cBhvr>
                                      <p:tavLst>
                                        <p:tav tm="0">
                                          <p:val>
                                            <p:fltVal val="0"/>
                                          </p:val>
                                        </p:tav>
                                        <p:tav tm="100000">
                                          <p:val>
                                            <p:strVal val="#ppt_h"/>
                                          </p:val>
                                        </p:tav>
                                      </p:tavLst>
                                    </p:anim>
                                    <p:animEffect transition="in" filter="fade">
                                      <p:cBhvr>
                                        <p:cTn id="134" dur="500"/>
                                        <p:tgtEl>
                                          <p:spTgt spid="150"/>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177"/>
                                        </p:tgtEl>
                                        <p:attrNameLst>
                                          <p:attrName>style.visibility</p:attrName>
                                        </p:attrNameLst>
                                      </p:cBhvr>
                                      <p:to>
                                        <p:strVal val="visible"/>
                                      </p:to>
                                    </p:set>
                                    <p:anim calcmode="lin" valueType="num">
                                      <p:cBhvr>
                                        <p:cTn id="137" dur="500" fill="hold"/>
                                        <p:tgtEl>
                                          <p:spTgt spid="177"/>
                                        </p:tgtEl>
                                        <p:attrNameLst>
                                          <p:attrName>ppt_w</p:attrName>
                                        </p:attrNameLst>
                                      </p:cBhvr>
                                      <p:tavLst>
                                        <p:tav tm="0">
                                          <p:val>
                                            <p:fltVal val="0"/>
                                          </p:val>
                                        </p:tav>
                                        <p:tav tm="100000">
                                          <p:val>
                                            <p:strVal val="#ppt_w"/>
                                          </p:val>
                                        </p:tav>
                                      </p:tavLst>
                                    </p:anim>
                                    <p:anim calcmode="lin" valueType="num">
                                      <p:cBhvr>
                                        <p:cTn id="138" dur="500" fill="hold"/>
                                        <p:tgtEl>
                                          <p:spTgt spid="177"/>
                                        </p:tgtEl>
                                        <p:attrNameLst>
                                          <p:attrName>ppt_h</p:attrName>
                                        </p:attrNameLst>
                                      </p:cBhvr>
                                      <p:tavLst>
                                        <p:tav tm="0">
                                          <p:val>
                                            <p:fltVal val="0"/>
                                          </p:val>
                                        </p:tav>
                                        <p:tav tm="100000">
                                          <p:val>
                                            <p:strVal val="#ppt_h"/>
                                          </p:val>
                                        </p:tav>
                                      </p:tavLst>
                                    </p:anim>
                                    <p:animEffect transition="in" filter="fade">
                                      <p:cBhvr>
                                        <p:cTn id="139" dur="500"/>
                                        <p:tgtEl>
                                          <p:spTgt spid="177"/>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154"/>
                                        </p:tgtEl>
                                        <p:attrNameLst>
                                          <p:attrName>style.visibility</p:attrName>
                                        </p:attrNameLst>
                                      </p:cBhvr>
                                      <p:to>
                                        <p:strVal val="visible"/>
                                      </p:to>
                                    </p:set>
                                    <p:anim calcmode="lin" valueType="num">
                                      <p:cBhvr>
                                        <p:cTn id="142" dur="500" fill="hold"/>
                                        <p:tgtEl>
                                          <p:spTgt spid="154"/>
                                        </p:tgtEl>
                                        <p:attrNameLst>
                                          <p:attrName>ppt_w</p:attrName>
                                        </p:attrNameLst>
                                      </p:cBhvr>
                                      <p:tavLst>
                                        <p:tav tm="0">
                                          <p:val>
                                            <p:fltVal val="0"/>
                                          </p:val>
                                        </p:tav>
                                        <p:tav tm="100000">
                                          <p:val>
                                            <p:strVal val="#ppt_w"/>
                                          </p:val>
                                        </p:tav>
                                      </p:tavLst>
                                    </p:anim>
                                    <p:anim calcmode="lin" valueType="num">
                                      <p:cBhvr>
                                        <p:cTn id="143" dur="500" fill="hold"/>
                                        <p:tgtEl>
                                          <p:spTgt spid="154"/>
                                        </p:tgtEl>
                                        <p:attrNameLst>
                                          <p:attrName>ppt_h</p:attrName>
                                        </p:attrNameLst>
                                      </p:cBhvr>
                                      <p:tavLst>
                                        <p:tav tm="0">
                                          <p:val>
                                            <p:fltVal val="0"/>
                                          </p:val>
                                        </p:tav>
                                        <p:tav tm="100000">
                                          <p:val>
                                            <p:strVal val="#ppt_h"/>
                                          </p:val>
                                        </p:tav>
                                      </p:tavLst>
                                    </p:anim>
                                    <p:animEffect transition="in" filter="fade">
                                      <p:cBhvr>
                                        <p:cTn id="144" dur="500"/>
                                        <p:tgtEl>
                                          <p:spTgt spid="154"/>
                                        </p:tgtEl>
                                      </p:cBhvr>
                                    </p:animEffect>
                                  </p:childTnLst>
                                </p:cTn>
                              </p:par>
                              <p:par>
                                <p:cTn id="145" presetID="22" presetClass="entr" presetSubtype="1" repeatCount="3000" fill="hold" nodeType="withEffect">
                                  <p:stCondLst>
                                    <p:cond delay="0"/>
                                  </p:stCondLst>
                                  <p:childTnLst>
                                    <p:set>
                                      <p:cBhvr>
                                        <p:cTn id="146" dur="1" fill="hold">
                                          <p:stCondLst>
                                            <p:cond delay="0"/>
                                          </p:stCondLst>
                                        </p:cTn>
                                        <p:tgtEl>
                                          <p:spTgt spid="151"/>
                                        </p:tgtEl>
                                        <p:attrNameLst>
                                          <p:attrName>style.visibility</p:attrName>
                                        </p:attrNameLst>
                                      </p:cBhvr>
                                      <p:to>
                                        <p:strVal val="visible"/>
                                      </p:to>
                                    </p:set>
                                    <p:animEffect transition="in" filter="wipe(up)">
                                      <p:cBhvr>
                                        <p:cTn id="147" dur="1000"/>
                                        <p:tgtEl>
                                          <p:spTgt spid="151"/>
                                        </p:tgtEl>
                                      </p:cBhvr>
                                    </p:animEffect>
                                  </p:childTnLst>
                                </p:cTn>
                              </p:par>
                              <p:par>
                                <p:cTn id="148" presetID="42" presetClass="entr" presetSubtype="0" fill="hold" grpId="0" nodeType="withEffect">
                                  <p:stCondLst>
                                    <p:cond delay="0"/>
                                  </p:stCondLst>
                                  <p:childTnLst>
                                    <p:set>
                                      <p:cBhvr>
                                        <p:cTn id="149" dur="1" fill="hold">
                                          <p:stCondLst>
                                            <p:cond delay="0"/>
                                          </p:stCondLst>
                                        </p:cTn>
                                        <p:tgtEl>
                                          <p:spTgt spid="152"/>
                                        </p:tgtEl>
                                        <p:attrNameLst>
                                          <p:attrName>style.visibility</p:attrName>
                                        </p:attrNameLst>
                                      </p:cBhvr>
                                      <p:to>
                                        <p:strVal val="visible"/>
                                      </p:to>
                                    </p:set>
                                    <p:animEffect transition="in" filter="fade">
                                      <p:cBhvr>
                                        <p:cTn id="150" dur="1000"/>
                                        <p:tgtEl>
                                          <p:spTgt spid="152"/>
                                        </p:tgtEl>
                                      </p:cBhvr>
                                    </p:animEffect>
                                    <p:anim calcmode="lin" valueType="num">
                                      <p:cBhvr>
                                        <p:cTn id="151" dur="1000" fill="hold"/>
                                        <p:tgtEl>
                                          <p:spTgt spid="152"/>
                                        </p:tgtEl>
                                        <p:attrNameLst>
                                          <p:attrName>ppt_x</p:attrName>
                                        </p:attrNameLst>
                                      </p:cBhvr>
                                      <p:tavLst>
                                        <p:tav tm="0">
                                          <p:val>
                                            <p:strVal val="#ppt_x"/>
                                          </p:val>
                                        </p:tav>
                                        <p:tav tm="100000">
                                          <p:val>
                                            <p:strVal val="#ppt_x"/>
                                          </p:val>
                                        </p:tav>
                                      </p:tavLst>
                                    </p:anim>
                                    <p:anim calcmode="lin" valueType="num">
                                      <p:cBhvr>
                                        <p:cTn id="152" dur="1000" fill="hold"/>
                                        <p:tgtEl>
                                          <p:spTgt spid="152"/>
                                        </p:tgtEl>
                                        <p:attrNameLst>
                                          <p:attrName>ppt_y</p:attrName>
                                        </p:attrNameLst>
                                      </p:cBhvr>
                                      <p:tavLst>
                                        <p:tav tm="0">
                                          <p:val>
                                            <p:strVal val="#ppt_y+.1"/>
                                          </p:val>
                                        </p:tav>
                                        <p:tav tm="100000">
                                          <p:val>
                                            <p:strVal val="#ppt_y"/>
                                          </p:val>
                                        </p:tav>
                                      </p:tavLst>
                                    </p:anim>
                                  </p:childTnLst>
                                </p:cTn>
                              </p:par>
                            </p:childTnLst>
                          </p:cTn>
                        </p:par>
                        <p:par>
                          <p:cTn id="153" fill="hold">
                            <p:stCondLst>
                              <p:cond delay="500"/>
                            </p:stCondLst>
                            <p:childTnLst>
                              <p:par>
                                <p:cTn id="154" presetID="10" presetClass="exit" presetSubtype="0" fill="hold" grpId="1" nodeType="afterEffect">
                                  <p:stCondLst>
                                    <p:cond delay="0"/>
                                  </p:stCondLst>
                                  <p:childTnLst>
                                    <p:animEffect transition="out" filter="fade">
                                      <p:cBhvr>
                                        <p:cTn id="155" dur="500"/>
                                        <p:tgtEl>
                                          <p:spTgt spid="167"/>
                                        </p:tgtEl>
                                      </p:cBhvr>
                                    </p:animEffect>
                                    <p:set>
                                      <p:cBhvr>
                                        <p:cTn id="156" dur="1" fill="hold">
                                          <p:stCondLst>
                                            <p:cond delay="499"/>
                                          </p:stCondLst>
                                        </p:cTn>
                                        <p:tgtEl>
                                          <p:spTgt spid="167"/>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69"/>
                                        </p:tgtEl>
                                      </p:cBhvr>
                                    </p:animEffect>
                                    <p:set>
                                      <p:cBhvr>
                                        <p:cTn id="159" dur="1" fill="hold">
                                          <p:stCondLst>
                                            <p:cond delay="499"/>
                                          </p:stCondLst>
                                        </p:cTn>
                                        <p:tgtEl>
                                          <p:spTgt spid="169"/>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170"/>
                                        </p:tgtEl>
                                      </p:cBhvr>
                                    </p:animEffect>
                                    <p:set>
                                      <p:cBhvr>
                                        <p:cTn id="162" dur="1" fill="hold">
                                          <p:stCondLst>
                                            <p:cond delay="499"/>
                                          </p:stCondLst>
                                        </p:cTn>
                                        <p:tgtEl>
                                          <p:spTgt spid="170"/>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171"/>
                                        </p:tgtEl>
                                      </p:cBhvr>
                                    </p:animEffect>
                                    <p:set>
                                      <p:cBhvr>
                                        <p:cTn id="165" dur="1" fill="hold">
                                          <p:stCondLst>
                                            <p:cond delay="499"/>
                                          </p:stCondLst>
                                        </p:cTn>
                                        <p:tgtEl>
                                          <p:spTgt spid="171"/>
                                        </p:tgtEl>
                                        <p:attrNameLst>
                                          <p:attrName>style.visibility</p:attrName>
                                        </p:attrNameLst>
                                      </p:cBhvr>
                                      <p:to>
                                        <p:strVal val="hidden"/>
                                      </p:to>
                                    </p:set>
                                  </p:childTnLst>
                                </p:cTn>
                              </p:par>
                            </p:childTnLst>
                          </p:cTn>
                        </p:par>
                        <p:par>
                          <p:cTn id="166" fill="hold">
                            <p:stCondLst>
                              <p:cond delay="1000"/>
                            </p:stCondLst>
                            <p:childTnLst>
                              <p:par>
                                <p:cTn id="167" presetID="53" presetClass="entr" presetSubtype="16" fill="hold" grpId="0" nodeType="afterEffect">
                                  <p:stCondLst>
                                    <p:cond delay="0"/>
                                  </p:stCondLst>
                                  <p:childTnLst>
                                    <p:set>
                                      <p:cBhvr>
                                        <p:cTn id="168" dur="1" fill="hold">
                                          <p:stCondLst>
                                            <p:cond delay="0"/>
                                          </p:stCondLst>
                                        </p:cTn>
                                        <p:tgtEl>
                                          <p:spTgt spid="168"/>
                                        </p:tgtEl>
                                        <p:attrNameLst>
                                          <p:attrName>style.visibility</p:attrName>
                                        </p:attrNameLst>
                                      </p:cBhvr>
                                      <p:to>
                                        <p:strVal val="visible"/>
                                      </p:to>
                                    </p:set>
                                    <p:anim calcmode="lin" valueType="num">
                                      <p:cBhvr>
                                        <p:cTn id="169" dur="500" fill="hold"/>
                                        <p:tgtEl>
                                          <p:spTgt spid="168"/>
                                        </p:tgtEl>
                                        <p:attrNameLst>
                                          <p:attrName>ppt_w</p:attrName>
                                        </p:attrNameLst>
                                      </p:cBhvr>
                                      <p:tavLst>
                                        <p:tav tm="0">
                                          <p:val>
                                            <p:fltVal val="0"/>
                                          </p:val>
                                        </p:tav>
                                        <p:tav tm="100000">
                                          <p:val>
                                            <p:strVal val="#ppt_w"/>
                                          </p:val>
                                        </p:tav>
                                      </p:tavLst>
                                    </p:anim>
                                    <p:anim calcmode="lin" valueType="num">
                                      <p:cBhvr>
                                        <p:cTn id="170" dur="500" fill="hold"/>
                                        <p:tgtEl>
                                          <p:spTgt spid="168"/>
                                        </p:tgtEl>
                                        <p:attrNameLst>
                                          <p:attrName>ppt_h</p:attrName>
                                        </p:attrNameLst>
                                      </p:cBhvr>
                                      <p:tavLst>
                                        <p:tav tm="0">
                                          <p:val>
                                            <p:fltVal val="0"/>
                                          </p:val>
                                        </p:tav>
                                        <p:tav tm="100000">
                                          <p:val>
                                            <p:strVal val="#ppt_h"/>
                                          </p:val>
                                        </p:tav>
                                      </p:tavLst>
                                    </p:anim>
                                    <p:animEffect transition="in" filter="fade">
                                      <p:cBhvr>
                                        <p:cTn id="171" dur="500"/>
                                        <p:tgtEl>
                                          <p:spTgt spid="168"/>
                                        </p:tgtEl>
                                      </p:cBhvr>
                                    </p:animEffect>
                                  </p:childTnLst>
                                </p:cTn>
                              </p:par>
                              <p:par>
                                <p:cTn id="172" presetID="53" presetClass="entr" presetSubtype="16" fill="hold" grpId="0" nodeType="withEffect">
                                  <p:stCondLst>
                                    <p:cond delay="0"/>
                                  </p:stCondLst>
                                  <p:childTnLst>
                                    <p:set>
                                      <p:cBhvr>
                                        <p:cTn id="173" dur="1" fill="hold">
                                          <p:stCondLst>
                                            <p:cond delay="0"/>
                                          </p:stCondLst>
                                        </p:cTn>
                                        <p:tgtEl>
                                          <p:spTgt spid="172"/>
                                        </p:tgtEl>
                                        <p:attrNameLst>
                                          <p:attrName>style.visibility</p:attrName>
                                        </p:attrNameLst>
                                      </p:cBhvr>
                                      <p:to>
                                        <p:strVal val="visible"/>
                                      </p:to>
                                    </p:set>
                                    <p:anim calcmode="lin" valueType="num">
                                      <p:cBhvr>
                                        <p:cTn id="174" dur="500" fill="hold"/>
                                        <p:tgtEl>
                                          <p:spTgt spid="172"/>
                                        </p:tgtEl>
                                        <p:attrNameLst>
                                          <p:attrName>ppt_w</p:attrName>
                                        </p:attrNameLst>
                                      </p:cBhvr>
                                      <p:tavLst>
                                        <p:tav tm="0">
                                          <p:val>
                                            <p:fltVal val="0"/>
                                          </p:val>
                                        </p:tav>
                                        <p:tav tm="100000">
                                          <p:val>
                                            <p:strVal val="#ppt_w"/>
                                          </p:val>
                                        </p:tav>
                                      </p:tavLst>
                                    </p:anim>
                                    <p:anim calcmode="lin" valueType="num">
                                      <p:cBhvr>
                                        <p:cTn id="175" dur="500" fill="hold"/>
                                        <p:tgtEl>
                                          <p:spTgt spid="172"/>
                                        </p:tgtEl>
                                        <p:attrNameLst>
                                          <p:attrName>ppt_h</p:attrName>
                                        </p:attrNameLst>
                                      </p:cBhvr>
                                      <p:tavLst>
                                        <p:tav tm="0">
                                          <p:val>
                                            <p:fltVal val="0"/>
                                          </p:val>
                                        </p:tav>
                                        <p:tav tm="100000">
                                          <p:val>
                                            <p:strVal val="#ppt_h"/>
                                          </p:val>
                                        </p:tav>
                                      </p:tavLst>
                                    </p:anim>
                                    <p:animEffect transition="in" filter="fade">
                                      <p:cBhvr>
                                        <p:cTn id="176" dur="500"/>
                                        <p:tgtEl>
                                          <p:spTgt spid="172"/>
                                        </p:tgtEl>
                                      </p:cBhvr>
                                    </p:animEffect>
                                  </p:childTnLst>
                                </p:cTn>
                              </p:par>
                              <p:par>
                                <p:cTn id="177" presetID="53" presetClass="entr" presetSubtype="16" fill="hold" grpId="0" nodeType="withEffect">
                                  <p:stCondLst>
                                    <p:cond delay="0"/>
                                  </p:stCondLst>
                                  <p:childTnLst>
                                    <p:set>
                                      <p:cBhvr>
                                        <p:cTn id="178" dur="1" fill="hold">
                                          <p:stCondLst>
                                            <p:cond delay="0"/>
                                          </p:stCondLst>
                                        </p:cTn>
                                        <p:tgtEl>
                                          <p:spTgt spid="173"/>
                                        </p:tgtEl>
                                        <p:attrNameLst>
                                          <p:attrName>style.visibility</p:attrName>
                                        </p:attrNameLst>
                                      </p:cBhvr>
                                      <p:to>
                                        <p:strVal val="visible"/>
                                      </p:to>
                                    </p:set>
                                    <p:anim calcmode="lin" valueType="num">
                                      <p:cBhvr>
                                        <p:cTn id="179" dur="500" fill="hold"/>
                                        <p:tgtEl>
                                          <p:spTgt spid="173"/>
                                        </p:tgtEl>
                                        <p:attrNameLst>
                                          <p:attrName>ppt_w</p:attrName>
                                        </p:attrNameLst>
                                      </p:cBhvr>
                                      <p:tavLst>
                                        <p:tav tm="0">
                                          <p:val>
                                            <p:fltVal val="0"/>
                                          </p:val>
                                        </p:tav>
                                        <p:tav tm="100000">
                                          <p:val>
                                            <p:strVal val="#ppt_w"/>
                                          </p:val>
                                        </p:tav>
                                      </p:tavLst>
                                    </p:anim>
                                    <p:anim calcmode="lin" valueType="num">
                                      <p:cBhvr>
                                        <p:cTn id="180" dur="500" fill="hold"/>
                                        <p:tgtEl>
                                          <p:spTgt spid="173"/>
                                        </p:tgtEl>
                                        <p:attrNameLst>
                                          <p:attrName>ppt_h</p:attrName>
                                        </p:attrNameLst>
                                      </p:cBhvr>
                                      <p:tavLst>
                                        <p:tav tm="0">
                                          <p:val>
                                            <p:fltVal val="0"/>
                                          </p:val>
                                        </p:tav>
                                        <p:tav tm="100000">
                                          <p:val>
                                            <p:strVal val="#ppt_h"/>
                                          </p:val>
                                        </p:tav>
                                      </p:tavLst>
                                    </p:anim>
                                    <p:animEffect transition="in" filter="fade">
                                      <p:cBhvr>
                                        <p:cTn id="181" dur="500"/>
                                        <p:tgtEl>
                                          <p:spTgt spid="173"/>
                                        </p:tgtEl>
                                      </p:cBhvr>
                                    </p:animEffect>
                                  </p:childTnLst>
                                </p:cTn>
                              </p:par>
                              <p:par>
                                <p:cTn id="182" presetID="53" presetClass="entr" presetSubtype="16" fill="hold" grpId="0" nodeType="withEffect">
                                  <p:stCondLst>
                                    <p:cond delay="0"/>
                                  </p:stCondLst>
                                  <p:childTnLst>
                                    <p:set>
                                      <p:cBhvr>
                                        <p:cTn id="183" dur="1" fill="hold">
                                          <p:stCondLst>
                                            <p:cond delay="0"/>
                                          </p:stCondLst>
                                        </p:cTn>
                                        <p:tgtEl>
                                          <p:spTgt spid="174"/>
                                        </p:tgtEl>
                                        <p:attrNameLst>
                                          <p:attrName>style.visibility</p:attrName>
                                        </p:attrNameLst>
                                      </p:cBhvr>
                                      <p:to>
                                        <p:strVal val="visible"/>
                                      </p:to>
                                    </p:set>
                                    <p:anim calcmode="lin" valueType="num">
                                      <p:cBhvr>
                                        <p:cTn id="184" dur="500" fill="hold"/>
                                        <p:tgtEl>
                                          <p:spTgt spid="174"/>
                                        </p:tgtEl>
                                        <p:attrNameLst>
                                          <p:attrName>ppt_w</p:attrName>
                                        </p:attrNameLst>
                                      </p:cBhvr>
                                      <p:tavLst>
                                        <p:tav tm="0">
                                          <p:val>
                                            <p:fltVal val="0"/>
                                          </p:val>
                                        </p:tav>
                                        <p:tav tm="100000">
                                          <p:val>
                                            <p:strVal val="#ppt_w"/>
                                          </p:val>
                                        </p:tav>
                                      </p:tavLst>
                                    </p:anim>
                                    <p:anim calcmode="lin" valueType="num">
                                      <p:cBhvr>
                                        <p:cTn id="185" dur="500" fill="hold"/>
                                        <p:tgtEl>
                                          <p:spTgt spid="174"/>
                                        </p:tgtEl>
                                        <p:attrNameLst>
                                          <p:attrName>ppt_h</p:attrName>
                                        </p:attrNameLst>
                                      </p:cBhvr>
                                      <p:tavLst>
                                        <p:tav tm="0">
                                          <p:val>
                                            <p:fltVal val="0"/>
                                          </p:val>
                                        </p:tav>
                                        <p:tav tm="100000">
                                          <p:val>
                                            <p:strVal val="#ppt_h"/>
                                          </p:val>
                                        </p:tav>
                                      </p:tavLst>
                                    </p:anim>
                                    <p:animEffect transition="in" filter="fade">
                                      <p:cBhvr>
                                        <p:cTn id="186" dur="500"/>
                                        <p:tgtEl>
                                          <p:spTgt spid="174"/>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67"/>
                                        </p:tgtEl>
                                        <p:attrNameLst>
                                          <p:attrName>style.visibility</p:attrName>
                                        </p:attrNameLst>
                                      </p:cBhvr>
                                      <p:to>
                                        <p:strVal val="visible"/>
                                      </p:to>
                                    </p:set>
                                    <p:animEffect transition="in" filter="fade">
                                      <p:cBhvr>
                                        <p:cTn id="191" dur="500"/>
                                        <p:tgtEl>
                                          <p:spTgt spid="67"/>
                                        </p:tgtEl>
                                      </p:cBhvr>
                                    </p:animEffect>
                                  </p:childTnLst>
                                </p:cTn>
                              </p:par>
                            </p:childTnLst>
                          </p:cTn>
                        </p:par>
                        <p:par>
                          <p:cTn id="192" fill="hold">
                            <p:stCondLst>
                              <p:cond delay="500"/>
                            </p:stCondLst>
                            <p:childTnLst>
                              <p:par>
                                <p:cTn id="193" presetID="0" presetClass="path" presetSubtype="0" repeatCount="indefinite" accel="50000" decel="50000" fill="hold" nodeType="afterEffect">
                                  <p:stCondLst>
                                    <p:cond delay="0"/>
                                  </p:stCondLst>
                                  <p:endCondLst>
                                    <p:cond evt="onNext" delay="0">
                                      <p:tgtEl>
                                        <p:sldTgt/>
                                      </p:tgtEl>
                                    </p:cond>
                                  </p:endCondLst>
                                  <p:childTnLst>
                                    <p:animMotion origin="layout" path="M -0.00329 9.56495E-8 C 0.00296 0.03394 0.00243 0.11663 0.04341 0.18544 C 0.08455 0.25393 0.14219 0.31132 0.20191 0.34372 C 0.26164 0.37612 0.29636 0.36594 0.34202 0.34742 C 0.38733 0.32891 0.41146 0.27029 0.42882 0.25116 C 0.44618 0.23172 0.42882 0.25116 0.42882 0.25147 " pathEditMode="relative" rAng="0" ptsTypes="AAAAAA">
                                      <p:cBhvr>
                                        <p:cTn id="194" dur="3000" fill="hold"/>
                                        <p:tgtEl>
                                          <p:spTgt spid="67"/>
                                        </p:tgtEl>
                                        <p:attrNameLst>
                                          <p:attrName>ppt_x</p:attrName>
                                          <p:attrName>ppt_y</p:attrName>
                                        </p:attrNameLst>
                                      </p:cBhvr>
                                      <p:rCtr x="21979" y="18235"/>
                                    </p:animMotion>
                                  </p:childTnLst>
                                </p:cTn>
                              </p:par>
                              <p:par>
                                <p:cTn id="195" presetID="6" presetClass="entr" presetSubtype="16" fill="hold" grpId="0" nodeType="withEffect">
                                  <p:stCondLst>
                                    <p:cond delay="0"/>
                                  </p:stCondLst>
                                  <p:childTnLst>
                                    <p:set>
                                      <p:cBhvr>
                                        <p:cTn id="196" dur="1" fill="hold">
                                          <p:stCondLst>
                                            <p:cond delay="0"/>
                                          </p:stCondLst>
                                        </p:cTn>
                                        <p:tgtEl>
                                          <p:spTgt spid="153"/>
                                        </p:tgtEl>
                                        <p:attrNameLst>
                                          <p:attrName>style.visibility</p:attrName>
                                        </p:attrNameLst>
                                      </p:cBhvr>
                                      <p:to>
                                        <p:strVal val="visible"/>
                                      </p:to>
                                    </p:set>
                                    <p:animEffect transition="in" filter="circle(in)">
                                      <p:cBhvr>
                                        <p:cTn id="197" dur="2000"/>
                                        <p:tgtEl>
                                          <p:spTgt spid="153"/>
                                        </p:tgtEl>
                                      </p:cBhvr>
                                    </p:animEffect>
                                  </p:childTnLst>
                                </p:cTn>
                              </p:par>
                            </p:childTnLst>
                          </p:cTn>
                        </p:par>
                        <p:par>
                          <p:cTn id="198" fill="hold">
                            <p:stCondLst>
                              <p:cond delay="3500"/>
                            </p:stCondLst>
                            <p:childTnLst>
                              <p:par>
                                <p:cTn id="199" presetID="22" presetClass="entr" presetSubtype="1" repeatCount="2000" fill="hold" grpId="0" nodeType="afterEffect">
                                  <p:stCondLst>
                                    <p:cond delay="0"/>
                                  </p:stCondLst>
                                  <p:childTnLst>
                                    <p:set>
                                      <p:cBhvr>
                                        <p:cTn id="200" dur="1" fill="hold">
                                          <p:stCondLst>
                                            <p:cond delay="0"/>
                                          </p:stCondLst>
                                        </p:cTn>
                                        <p:tgtEl>
                                          <p:spTgt spid="175"/>
                                        </p:tgtEl>
                                        <p:attrNameLst>
                                          <p:attrName>style.visibility</p:attrName>
                                        </p:attrNameLst>
                                      </p:cBhvr>
                                      <p:to>
                                        <p:strVal val="visible"/>
                                      </p:to>
                                    </p:set>
                                    <p:animEffect transition="in" filter="wipe(up)">
                                      <p:cBhvr>
                                        <p:cTn id="201" dur="500"/>
                                        <p:tgtEl>
                                          <p:spTgt spid="175"/>
                                        </p:tgtEl>
                                      </p:cBhvr>
                                    </p:animEffect>
                                  </p:childTnLst>
                                </p:cTn>
                              </p:par>
                            </p:childTnLst>
                          </p:cTn>
                        </p:par>
                        <p:par>
                          <p:cTn id="202" fill="hold">
                            <p:stCondLst>
                              <p:cond delay="4000"/>
                            </p:stCondLst>
                            <p:childTnLst>
                              <p:par>
                                <p:cTn id="203" presetID="53" presetClass="entr" presetSubtype="16" fill="hold" grpId="0" nodeType="afterEffect">
                                  <p:stCondLst>
                                    <p:cond delay="0"/>
                                  </p:stCondLst>
                                  <p:childTnLst>
                                    <p:set>
                                      <p:cBhvr>
                                        <p:cTn id="204" dur="1" fill="hold">
                                          <p:stCondLst>
                                            <p:cond delay="0"/>
                                          </p:stCondLst>
                                        </p:cTn>
                                        <p:tgtEl>
                                          <p:spTgt spid="176"/>
                                        </p:tgtEl>
                                        <p:attrNameLst>
                                          <p:attrName>style.visibility</p:attrName>
                                        </p:attrNameLst>
                                      </p:cBhvr>
                                      <p:to>
                                        <p:strVal val="visible"/>
                                      </p:to>
                                    </p:set>
                                    <p:anim calcmode="lin" valueType="num">
                                      <p:cBhvr>
                                        <p:cTn id="205" dur="500" fill="hold"/>
                                        <p:tgtEl>
                                          <p:spTgt spid="176"/>
                                        </p:tgtEl>
                                        <p:attrNameLst>
                                          <p:attrName>ppt_w</p:attrName>
                                        </p:attrNameLst>
                                      </p:cBhvr>
                                      <p:tavLst>
                                        <p:tav tm="0">
                                          <p:val>
                                            <p:fltVal val="0"/>
                                          </p:val>
                                        </p:tav>
                                        <p:tav tm="100000">
                                          <p:val>
                                            <p:strVal val="#ppt_w"/>
                                          </p:val>
                                        </p:tav>
                                      </p:tavLst>
                                    </p:anim>
                                    <p:anim calcmode="lin" valueType="num">
                                      <p:cBhvr>
                                        <p:cTn id="206" dur="500" fill="hold"/>
                                        <p:tgtEl>
                                          <p:spTgt spid="176"/>
                                        </p:tgtEl>
                                        <p:attrNameLst>
                                          <p:attrName>ppt_h</p:attrName>
                                        </p:attrNameLst>
                                      </p:cBhvr>
                                      <p:tavLst>
                                        <p:tav tm="0">
                                          <p:val>
                                            <p:fltVal val="0"/>
                                          </p:val>
                                        </p:tav>
                                        <p:tav tm="100000">
                                          <p:val>
                                            <p:strVal val="#ppt_h"/>
                                          </p:val>
                                        </p:tav>
                                      </p:tavLst>
                                    </p:anim>
                                    <p:animEffect transition="in" filter="fade">
                                      <p:cBhvr>
                                        <p:cTn id="207" dur="500"/>
                                        <p:tgtEl>
                                          <p:spTgt spid="176"/>
                                        </p:tgtEl>
                                      </p:cBhvr>
                                    </p:animEffect>
                                  </p:childTnLst>
                                </p:cTn>
                              </p:par>
                              <p:par>
                                <p:cTn id="208" presetID="53" presetClass="entr" presetSubtype="16" fill="hold" grpId="0" nodeType="withEffect">
                                  <p:stCondLst>
                                    <p:cond delay="0"/>
                                  </p:stCondLst>
                                  <p:childTnLst>
                                    <p:set>
                                      <p:cBhvr>
                                        <p:cTn id="209" dur="1" fill="hold">
                                          <p:stCondLst>
                                            <p:cond delay="0"/>
                                          </p:stCondLst>
                                        </p:cTn>
                                        <p:tgtEl>
                                          <p:spTgt spid="155"/>
                                        </p:tgtEl>
                                        <p:attrNameLst>
                                          <p:attrName>style.visibility</p:attrName>
                                        </p:attrNameLst>
                                      </p:cBhvr>
                                      <p:to>
                                        <p:strVal val="visible"/>
                                      </p:to>
                                    </p:set>
                                    <p:anim calcmode="lin" valueType="num">
                                      <p:cBhvr>
                                        <p:cTn id="210" dur="500" fill="hold"/>
                                        <p:tgtEl>
                                          <p:spTgt spid="155"/>
                                        </p:tgtEl>
                                        <p:attrNameLst>
                                          <p:attrName>ppt_w</p:attrName>
                                        </p:attrNameLst>
                                      </p:cBhvr>
                                      <p:tavLst>
                                        <p:tav tm="0">
                                          <p:val>
                                            <p:fltVal val="0"/>
                                          </p:val>
                                        </p:tav>
                                        <p:tav tm="100000">
                                          <p:val>
                                            <p:strVal val="#ppt_w"/>
                                          </p:val>
                                        </p:tav>
                                      </p:tavLst>
                                    </p:anim>
                                    <p:anim calcmode="lin" valueType="num">
                                      <p:cBhvr>
                                        <p:cTn id="211" dur="500" fill="hold"/>
                                        <p:tgtEl>
                                          <p:spTgt spid="155"/>
                                        </p:tgtEl>
                                        <p:attrNameLst>
                                          <p:attrName>ppt_h</p:attrName>
                                        </p:attrNameLst>
                                      </p:cBhvr>
                                      <p:tavLst>
                                        <p:tav tm="0">
                                          <p:val>
                                            <p:fltVal val="0"/>
                                          </p:val>
                                        </p:tav>
                                        <p:tav tm="100000">
                                          <p:val>
                                            <p:strVal val="#ppt_h"/>
                                          </p:val>
                                        </p:tav>
                                      </p:tavLst>
                                    </p:anim>
                                    <p:animEffect transition="in" filter="fade">
                                      <p:cBhvr>
                                        <p:cTn id="212" dur="500"/>
                                        <p:tgtEl>
                                          <p:spTgt spid="155"/>
                                        </p:tgtEl>
                                      </p:cBhvr>
                                    </p:animEffect>
                                  </p:childTnLst>
                                </p:cTn>
                              </p:par>
                              <p:par>
                                <p:cTn id="213" presetID="53" presetClass="entr" presetSubtype="16" fill="hold" grpId="0" nodeType="withEffect">
                                  <p:stCondLst>
                                    <p:cond delay="0"/>
                                  </p:stCondLst>
                                  <p:childTnLst>
                                    <p:set>
                                      <p:cBhvr>
                                        <p:cTn id="214" dur="1" fill="hold">
                                          <p:stCondLst>
                                            <p:cond delay="0"/>
                                          </p:stCondLst>
                                        </p:cTn>
                                        <p:tgtEl>
                                          <p:spTgt spid="156"/>
                                        </p:tgtEl>
                                        <p:attrNameLst>
                                          <p:attrName>style.visibility</p:attrName>
                                        </p:attrNameLst>
                                      </p:cBhvr>
                                      <p:to>
                                        <p:strVal val="visible"/>
                                      </p:to>
                                    </p:set>
                                    <p:anim calcmode="lin" valueType="num">
                                      <p:cBhvr>
                                        <p:cTn id="215" dur="500" fill="hold"/>
                                        <p:tgtEl>
                                          <p:spTgt spid="156"/>
                                        </p:tgtEl>
                                        <p:attrNameLst>
                                          <p:attrName>ppt_w</p:attrName>
                                        </p:attrNameLst>
                                      </p:cBhvr>
                                      <p:tavLst>
                                        <p:tav tm="0">
                                          <p:val>
                                            <p:fltVal val="0"/>
                                          </p:val>
                                        </p:tav>
                                        <p:tav tm="100000">
                                          <p:val>
                                            <p:strVal val="#ppt_w"/>
                                          </p:val>
                                        </p:tav>
                                      </p:tavLst>
                                    </p:anim>
                                    <p:anim calcmode="lin" valueType="num">
                                      <p:cBhvr>
                                        <p:cTn id="216" dur="500" fill="hold"/>
                                        <p:tgtEl>
                                          <p:spTgt spid="156"/>
                                        </p:tgtEl>
                                        <p:attrNameLst>
                                          <p:attrName>ppt_h</p:attrName>
                                        </p:attrNameLst>
                                      </p:cBhvr>
                                      <p:tavLst>
                                        <p:tav tm="0">
                                          <p:val>
                                            <p:fltVal val="0"/>
                                          </p:val>
                                        </p:tav>
                                        <p:tav tm="100000">
                                          <p:val>
                                            <p:strVal val="#ppt_h"/>
                                          </p:val>
                                        </p:tav>
                                      </p:tavLst>
                                    </p:anim>
                                    <p:animEffect transition="in" filter="fade">
                                      <p:cBhvr>
                                        <p:cTn id="217" dur="500"/>
                                        <p:tgtEl>
                                          <p:spTgt spid="156"/>
                                        </p:tgtEl>
                                      </p:cBhvr>
                                    </p:animEffec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nodeType="clickEffect">
                                  <p:stCondLst>
                                    <p:cond delay="0"/>
                                  </p:stCondLst>
                                  <p:childTnLst>
                                    <p:set>
                                      <p:cBhvr>
                                        <p:cTn id="221" dur="1" fill="hold">
                                          <p:stCondLst>
                                            <p:cond delay="0"/>
                                          </p:stCondLst>
                                        </p:cTn>
                                        <p:tgtEl>
                                          <p:spTgt spid="67"/>
                                        </p:tgtEl>
                                        <p:attrNameLst>
                                          <p:attrName>style.visibility</p:attrName>
                                        </p:attrNameLst>
                                      </p:cBhvr>
                                      <p:to>
                                        <p:strVal val="hidden"/>
                                      </p:to>
                                    </p:set>
                                  </p:childTnLst>
                                </p:cTn>
                              </p:par>
                              <p:par>
                                <p:cTn id="222" presetID="6" presetClass="entr" presetSubtype="16" fill="hold" grpId="0" nodeType="withEffect">
                                  <p:stCondLst>
                                    <p:cond delay="0"/>
                                  </p:stCondLst>
                                  <p:childTnLst>
                                    <p:set>
                                      <p:cBhvr>
                                        <p:cTn id="223" dur="1" fill="hold">
                                          <p:stCondLst>
                                            <p:cond delay="0"/>
                                          </p:stCondLst>
                                        </p:cTn>
                                        <p:tgtEl>
                                          <p:spTgt spid="35"/>
                                        </p:tgtEl>
                                        <p:attrNameLst>
                                          <p:attrName>style.visibility</p:attrName>
                                        </p:attrNameLst>
                                      </p:cBhvr>
                                      <p:to>
                                        <p:strVal val="visible"/>
                                      </p:to>
                                    </p:set>
                                    <p:animEffect transition="in" filter="circle(in)">
                                      <p:cBhvr>
                                        <p:cTn id="224" dur="2000"/>
                                        <p:tgtEl>
                                          <p:spTgt spid="35"/>
                                        </p:tgtEl>
                                      </p:cBhvr>
                                    </p:animEffect>
                                  </p:childTnLst>
                                </p:cTn>
                              </p:par>
                              <p:par>
                                <p:cTn id="225" presetID="6" presetClass="entr" presetSubtype="16" fill="hold" nodeType="withEffect">
                                  <p:stCondLst>
                                    <p:cond delay="0"/>
                                  </p:stCondLst>
                                  <p:childTnLst>
                                    <p:set>
                                      <p:cBhvr>
                                        <p:cTn id="226" dur="1" fill="hold">
                                          <p:stCondLst>
                                            <p:cond delay="0"/>
                                          </p:stCondLst>
                                        </p:cTn>
                                        <p:tgtEl>
                                          <p:spTgt spid="31"/>
                                        </p:tgtEl>
                                        <p:attrNameLst>
                                          <p:attrName>style.visibility</p:attrName>
                                        </p:attrNameLst>
                                      </p:cBhvr>
                                      <p:to>
                                        <p:strVal val="visible"/>
                                      </p:to>
                                    </p:set>
                                    <p:animEffect transition="in" filter="circle(in)">
                                      <p:cBhvr>
                                        <p:cTn id="227" dur="2000"/>
                                        <p:tgtEl>
                                          <p:spTgt spid="31"/>
                                        </p:tgtEl>
                                      </p:cBhvr>
                                    </p:animEffect>
                                  </p:childTnLst>
                                </p:cTn>
                              </p:par>
                            </p:childTnLst>
                          </p:cTn>
                        </p:par>
                        <p:par>
                          <p:cTn id="228" fill="hold">
                            <p:stCondLst>
                              <p:cond delay="0"/>
                            </p:stCondLst>
                            <p:childTnLst>
                              <p:par>
                                <p:cTn id="229" presetID="1" presetClass="entr" presetSubtype="0" fill="hold" grpId="0" nodeType="afterEffect">
                                  <p:stCondLst>
                                    <p:cond delay="0"/>
                                  </p:stCondLst>
                                  <p:childTnLst>
                                    <p:set>
                                      <p:cBhvr>
                                        <p:cTn id="230" dur="1" fill="hold">
                                          <p:stCondLst>
                                            <p:cond delay="0"/>
                                          </p:stCondLst>
                                        </p:cTn>
                                        <p:tgtEl>
                                          <p:spTgt spid="133"/>
                                        </p:tgtEl>
                                        <p:attrNameLst>
                                          <p:attrName>style.visibility</p:attrName>
                                        </p:attrNameLst>
                                      </p:cBhvr>
                                      <p:to>
                                        <p:strVal val="visible"/>
                                      </p:to>
                                    </p:set>
                                  </p:childTnLst>
                                </p:cTn>
                              </p:par>
                            </p:childTnLst>
                          </p:cTn>
                        </p:par>
                        <p:par>
                          <p:cTn id="231" fill="hold">
                            <p:stCondLst>
                              <p:cond delay="0"/>
                            </p:stCondLst>
                            <p:childTnLst>
                              <p:par>
                                <p:cTn id="232" presetID="37" presetClass="path" presetSubtype="0" repeatCount="indefinite" accel="50000" decel="50000" fill="hold" grpId="1" nodeType="afterEffect">
                                  <p:stCondLst>
                                    <p:cond delay="0"/>
                                  </p:stCondLst>
                                  <p:endCondLst>
                                    <p:cond evt="onNext" delay="0">
                                      <p:tgtEl>
                                        <p:sldTgt/>
                                      </p:tgtEl>
                                    </p:cond>
                                  </p:endCondLst>
                                  <p:childTnLst>
                                    <p:animMotion origin="layout" path="M 0.00244 0.00401 L -0.06163 -1.18173E-6 C -0.07569 -0.00092 -0.09513 -0.00247 -0.11423 -0.00432 C -0.13593 -0.00617 -0.15243 -0.00802 -0.16371 -0.00926 L -0.21666 -0.01604 " pathEditMode="relative" rAng="0" ptsTypes="AAAAA">
                                      <p:cBhvr>
                                        <p:cTn id="233" dur="2000" fill="hold"/>
                                        <p:tgtEl>
                                          <p:spTgt spid="133"/>
                                        </p:tgtEl>
                                        <p:attrNameLst>
                                          <p:attrName>ppt_x</p:attrName>
                                          <p:attrName>ppt_y</p:attrName>
                                        </p:attrNameLst>
                                      </p:cBhvr>
                                      <p:rCtr x="-10955" y="-1018"/>
                                    </p:animMotion>
                                  </p:childTnLst>
                                </p:cTn>
                              </p:par>
                            </p:childTnLst>
                          </p:cTn>
                        </p:par>
                        <p:par>
                          <p:cTn id="234" fill="hold">
                            <p:stCondLst>
                              <p:cond delay="2000"/>
                            </p:stCondLst>
                            <p:childTnLst>
                              <p:par>
                                <p:cTn id="235" presetID="1" presetClass="entr" presetSubtype="0" fill="hold" grpId="0" nodeType="afterEffect">
                                  <p:stCondLst>
                                    <p:cond delay="0"/>
                                  </p:stCondLst>
                                  <p:childTnLst>
                                    <p:set>
                                      <p:cBhvr>
                                        <p:cTn id="236" dur="1" fill="hold">
                                          <p:stCondLst>
                                            <p:cond delay="0"/>
                                          </p:stCondLst>
                                        </p:cTn>
                                        <p:tgtEl>
                                          <p:spTgt spid="86"/>
                                        </p:tgtEl>
                                        <p:attrNameLst>
                                          <p:attrName>style.visibility</p:attrName>
                                        </p:attrNameLst>
                                      </p:cBhvr>
                                      <p:to>
                                        <p:strVal val="visible"/>
                                      </p:to>
                                    </p:set>
                                  </p:childTnLst>
                                </p:cTn>
                              </p:par>
                            </p:childTnLst>
                          </p:cTn>
                        </p:par>
                        <p:par>
                          <p:cTn id="237" fill="hold">
                            <p:stCondLst>
                              <p:cond delay="2000"/>
                            </p:stCondLst>
                            <p:childTnLst>
                              <p:par>
                                <p:cTn id="238" presetID="37" presetClass="path" presetSubtype="0" repeatCount="indefinite" accel="50000" decel="50000" fill="hold" grpId="1" nodeType="afterEffect">
                                  <p:stCondLst>
                                    <p:cond delay="0"/>
                                  </p:stCondLst>
                                  <p:endCondLst>
                                    <p:cond evt="onNext" delay="0">
                                      <p:tgtEl>
                                        <p:sldTgt/>
                                      </p:tgtEl>
                                    </p:cond>
                                  </p:endCondLst>
                                  <p:childTnLst>
                                    <p:animMotion origin="layout" path="M -2.77778E-7 -4.90589E-7 L -0.06181 -0.06757 C -0.07552 -0.08115 -0.09427 -0.10645 -0.11267 -0.13483 C -0.13368 -0.16847 -0.14983 -0.1984 -0.16059 -0.22123 L -0.21163 -0.33261 " pathEditMode="relative" rAng="0" ptsTypes="AAAAA">
                                      <p:cBhvr>
                                        <p:cTn id="239" dur="2000" fill="hold"/>
                                        <p:tgtEl>
                                          <p:spTgt spid="86"/>
                                        </p:tgtEl>
                                        <p:attrNameLst>
                                          <p:attrName>ppt_x</p:attrName>
                                          <p:attrName>ppt_y</p:attrName>
                                        </p:attrNameLst>
                                      </p:cBhvr>
                                      <p:rCtr x="-10590" y="-16631"/>
                                    </p:animMotion>
                                  </p:childTnLst>
                                </p:cTn>
                              </p:par>
                              <p:par>
                                <p:cTn id="240" presetID="53" presetClass="entr" presetSubtype="16" fill="hold" grpId="0" nodeType="withEffect">
                                  <p:stCondLst>
                                    <p:cond delay="0"/>
                                  </p:stCondLst>
                                  <p:childTnLst>
                                    <p:set>
                                      <p:cBhvr>
                                        <p:cTn id="241" dur="1" fill="hold">
                                          <p:stCondLst>
                                            <p:cond delay="0"/>
                                          </p:stCondLst>
                                        </p:cTn>
                                        <p:tgtEl>
                                          <p:spTgt spid="157"/>
                                        </p:tgtEl>
                                        <p:attrNameLst>
                                          <p:attrName>style.visibility</p:attrName>
                                        </p:attrNameLst>
                                      </p:cBhvr>
                                      <p:to>
                                        <p:strVal val="visible"/>
                                      </p:to>
                                    </p:set>
                                    <p:anim calcmode="lin" valueType="num">
                                      <p:cBhvr>
                                        <p:cTn id="242" dur="500" fill="hold"/>
                                        <p:tgtEl>
                                          <p:spTgt spid="157"/>
                                        </p:tgtEl>
                                        <p:attrNameLst>
                                          <p:attrName>ppt_w</p:attrName>
                                        </p:attrNameLst>
                                      </p:cBhvr>
                                      <p:tavLst>
                                        <p:tav tm="0">
                                          <p:val>
                                            <p:fltVal val="0"/>
                                          </p:val>
                                        </p:tav>
                                        <p:tav tm="100000">
                                          <p:val>
                                            <p:strVal val="#ppt_w"/>
                                          </p:val>
                                        </p:tav>
                                      </p:tavLst>
                                    </p:anim>
                                    <p:anim calcmode="lin" valueType="num">
                                      <p:cBhvr>
                                        <p:cTn id="243" dur="500" fill="hold"/>
                                        <p:tgtEl>
                                          <p:spTgt spid="157"/>
                                        </p:tgtEl>
                                        <p:attrNameLst>
                                          <p:attrName>ppt_h</p:attrName>
                                        </p:attrNameLst>
                                      </p:cBhvr>
                                      <p:tavLst>
                                        <p:tav tm="0">
                                          <p:val>
                                            <p:fltVal val="0"/>
                                          </p:val>
                                        </p:tav>
                                        <p:tav tm="100000">
                                          <p:val>
                                            <p:strVal val="#ppt_h"/>
                                          </p:val>
                                        </p:tav>
                                      </p:tavLst>
                                    </p:anim>
                                    <p:animEffect transition="in" filter="fade">
                                      <p:cBhvr>
                                        <p:cTn id="244" dur="500"/>
                                        <p:tgtEl>
                                          <p:spTgt spid="157"/>
                                        </p:tgtEl>
                                      </p:cBhvr>
                                    </p:animEffect>
                                  </p:childTnLst>
                                </p:cTn>
                              </p:par>
                              <p:par>
                                <p:cTn id="245" presetID="53" presetClass="entr" presetSubtype="16" fill="hold" grpId="0" nodeType="withEffect">
                                  <p:stCondLst>
                                    <p:cond delay="0"/>
                                  </p:stCondLst>
                                  <p:childTnLst>
                                    <p:set>
                                      <p:cBhvr>
                                        <p:cTn id="246" dur="1" fill="hold">
                                          <p:stCondLst>
                                            <p:cond delay="0"/>
                                          </p:stCondLst>
                                        </p:cTn>
                                        <p:tgtEl>
                                          <p:spTgt spid="158"/>
                                        </p:tgtEl>
                                        <p:attrNameLst>
                                          <p:attrName>style.visibility</p:attrName>
                                        </p:attrNameLst>
                                      </p:cBhvr>
                                      <p:to>
                                        <p:strVal val="visible"/>
                                      </p:to>
                                    </p:set>
                                    <p:anim calcmode="lin" valueType="num">
                                      <p:cBhvr>
                                        <p:cTn id="247" dur="500" fill="hold"/>
                                        <p:tgtEl>
                                          <p:spTgt spid="158"/>
                                        </p:tgtEl>
                                        <p:attrNameLst>
                                          <p:attrName>ppt_w</p:attrName>
                                        </p:attrNameLst>
                                      </p:cBhvr>
                                      <p:tavLst>
                                        <p:tav tm="0">
                                          <p:val>
                                            <p:fltVal val="0"/>
                                          </p:val>
                                        </p:tav>
                                        <p:tav tm="100000">
                                          <p:val>
                                            <p:strVal val="#ppt_w"/>
                                          </p:val>
                                        </p:tav>
                                      </p:tavLst>
                                    </p:anim>
                                    <p:anim calcmode="lin" valueType="num">
                                      <p:cBhvr>
                                        <p:cTn id="248" dur="500" fill="hold"/>
                                        <p:tgtEl>
                                          <p:spTgt spid="158"/>
                                        </p:tgtEl>
                                        <p:attrNameLst>
                                          <p:attrName>ppt_h</p:attrName>
                                        </p:attrNameLst>
                                      </p:cBhvr>
                                      <p:tavLst>
                                        <p:tav tm="0">
                                          <p:val>
                                            <p:fltVal val="0"/>
                                          </p:val>
                                        </p:tav>
                                        <p:tav tm="100000">
                                          <p:val>
                                            <p:strVal val="#ppt_h"/>
                                          </p:val>
                                        </p:tav>
                                      </p:tavLst>
                                    </p:anim>
                                    <p:animEffect transition="in" filter="fade">
                                      <p:cBhvr>
                                        <p:cTn id="249" dur="500"/>
                                        <p:tgtEl>
                                          <p:spTgt spid="158"/>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2" nodeType="clickEffect">
                                  <p:stCondLst>
                                    <p:cond delay="0"/>
                                  </p:stCondLst>
                                  <p:childTnLst>
                                    <p:set>
                                      <p:cBhvr>
                                        <p:cTn id="253" dur="1" fill="hold">
                                          <p:stCondLst>
                                            <p:cond delay="0"/>
                                          </p:stCondLst>
                                        </p:cTn>
                                        <p:tgtEl>
                                          <p:spTgt spid="86"/>
                                        </p:tgtEl>
                                        <p:attrNameLst>
                                          <p:attrName>style.visibility</p:attrName>
                                        </p:attrNameLst>
                                      </p:cBhvr>
                                      <p:to>
                                        <p:strVal val="hidden"/>
                                      </p:to>
                                    </p:set>
                                  </p:childTnLst>
                                </p:cTn>
                              </p:par>
                              <p:par>
                                <p:cTn id="254" presetID="1" presetClass="exit" presetSubtype="0" fill="hold" grpId="2" nodeType="withEffect">
                                  <p:stCondLst>
                                    <p:cond delay="0"/>
                                  </p:stCondLst>
                                  <p:childTnLst>
                                    <p:set>
                                      <p:cBhvr>
                                        <p:cTn id="255" dur="1" fill="hold">
                                          <p:stCondLst>
                                            <p:cond delay="0"/>
                                          </p:stCondLst>
                                        </p:cTn>
                                        <p:tgtEl>
                                          <p:spTgt spid="133"/>
                                        </p:tgtEl>
                                        <p:attrNameLst>
                                          <p:attrName>style.visibility</p:attrName>
                                        </p:attrNameLst>
                                      </p:cBhvr>
                                      <p:to>
                                        <p:strVal val="hidden"/>
                                      </p:to>
                                    </p:set>
                                  </p:childTnLst>
                                </p:cTn>
                              </p:par>
                              <p:par>
                                <p:cTn id="256" presetID="10" presetClass="exit" presetSubtype="0" fill="hold" nodeType="withEffect">
                                  <p:stCondLst>
                                    <p:cond delay="0"/>
                                  </p:stCondLst>
                                  <p:childTnLst>
                                    <p:animEffect transition="out" filter="fade">
                                      <p:cBhvr>
                                        <p:cTn id="257" dur="500"/>
                                        <p:tgtEl>
                                          <p:spTgt spid="67"/>
                                        </p:tgtEl>
                                      </p:cBhvr>
                                    </p:animEffect>
                                    <p:set>
                                      <p:cBhvr>
                                        <p:cTn id="258" dur="1" fill="hold">
                                          <p:stCondLst>
                                            <p:cond delay="499"/>
                                          </p:stCondLst>
                                        </p:cTn>
                                        <p:tgtEl>
                                          <p:spTgt spid="67"/>
                                        </p:tgtEl>
                                        <p:attrNameLst>
                                          <p:attrName>style.visibility</p:attrName>
                                        </p:attrNameLst>
                                      </p:cBhvr>
                                      <p:to>
                                        <p:strVal val="hidden"/>
                                      </p:to>
                                    </p:set>
                                  </p:childTnLst>
                                </p:cTn>
                              </p:par>
                              <p:par>
                                <p:cTn id="259" presetID="6" presetClass="entr" presetSubtype="16" fill="hold" grpId="0" nodeType="withEffect">
                                  <p:stCondLst>
                                    <p:cond delay="0"/>
                                  </p:stCondLst>
                                  <p:childTnLst>
                                    <p:set>
                                      <p:cBhvr>
                                        <p:cTn id="260" dur="1" fill="hold">
                                          <p:stCondLst>
                                            <p:cond delay="0"/>
                                          </p:stCondLst>
                                        </p:cTn>
                                        <p:tgtEl>
                                          <p:spTgt spid="165"/>
                                        </p:tgtEl>
                                        <p:attrNameLst>
                                          <p:attrName>style.visibility</p:attrName>
                                        </p:attrNameLst>
                                      </p:cBhvr>
                                      <p:to>
                                        <p:strVal val="visible"/>
                                      </p:to>
                                    </p:set>
                                    <p:animEffect transition="in" filter="circle(in)">
                                      <p:cBhvr>
                                        <p:cTn id="261" dur="2000"/>
                                        <p:tgtEl>
                                          <p:spTgt spid="165"/>
                                        </p:tgtEl>
                                      </p:cBhvr>
                                    </p:animEffect>
                                  </p:childTnLst>
                                </p:cTn>
                              </p:par>
                              <p:par>
                                <p:cTn id="262" presetID="1" presetClass="entr" presetSubtype="0" fill="hold" grpId="0" nodeType="withEffect">
                                  <p:stCondLst>
                                    <p:cond delay="0"/>
                                  </p:stCondLst>
                                  <p:childTnLst>
                                    <p:set>
                                      <p:cBhvr>
                                        <p:cTn id="263" dur="1" fill="hold">
                                          <p:stCondLst>
                                            <p:cond delay="0"/>
                                          </p:stCondLst>
                                        </p:cTn>
                                        <p:tgtEl>
                                          <p:spTgt spid="143"/>
                                        </p:tgtEl>
                                        <p:attrNameLst>
                                          <p:attrName>style.visibility</p:attrName>
                                        </p:attrNameLst>
                                      </p:cBhvr>
                                      <p:to>
                                        <p:strVal val="visible"/>
                                      </p:to>
                                    </p:set>
                                  </p:childTnLst>
                                </p:cTn>
                              </p:par>
                            </p:childTnLst>
                          </p:cTn>
                        </p:par>
                        <p:par>
                          <p:cTn id="264" fill="hold">
                            <p:stCondLst>
                              <p:cond delay="0"/>
                            </p:stCondLst>
                            <p:childTnLst>
                              <p:par>
                                <p:cTn id="265" presetID="37" presetClass="path" presetSubtype="0" repeatCount="indefinite" accel="50000" decel="50000" fill="hold" grpId="1" nodeType="afterEffect">
                                  <p:stCondLst>
                                    <p:cond delay="0"/>
                                  </p:stCondLst>
                                  <p:endCondLst>
                                    <p:cond evt="onNext" delay="0">
                                      <p:tgtEl>
                                        <p:sldTgt/>
                                      </p:tgtEl>
                                    </p:cond>
                                  </p:endCondLst>
                                  <p:childTnLst>
                                    <p:animMotion origin="layout" path="M 4.16667E-6 4.92132E-6 L -0.04532 0.10614 L -0.04601 0.10829 C -0.0573 0.12742 -0.07535 0.18049 -0.0908 0.2203 C -0.10799 0.26658 -0.11893 0.29003 -0.12813 0.32119 L -0.17639 0.45911 " pathEditMode="relative" rAng="0" ptsTypes="AAAAAA">
                                      <p:cBhvr>
                                        <p:cTn id="266" dur="2000" fill="hold"/>
                                        <p:tgtEl>
                                          <p:spTgt spid="143"/>
                                        </p:tgtEl>
                                        <p:attrNameLst>
                                          <p:attrName>ppt_x</p:attrName>
                                          <p:attrName>ppt_y</p:attrName>
                                        </p:attrNameLst>
                                      </p:cBhvr>
                                      <p:rCtr x="-8819" y="22956"/>
                                    </p:animMotion>
                                  </p:childTnLst>
                                </p:cTn>
                              </p:par>
                            </p:childTnLst>
                          </p:cTn>
                        </p:par>
                        <p:par>
                          <p:cTn id="267" fill="hold">
                            <p:stCondLst>
                              <p:cond delay="2000"/>
                            </p:stCondLst>
                            <p:childTnLst>
                              <p:par>
                                <p:cTn id="268" presetID="1" presetClass="entr" presetSubtype="0" fill="hold" grpId="0" nodeType="afterEffect">
                                  <p:stCondLst>
                                    <p:cond delay="0"/>
                                  </p:stCondLst>
                                  <p:childTnLst>
                                    <p:set>
                                      <p:cBhvr>
                                        <p:cTn id="269" dur="1" fill="hold">
                                          <p:stCondLst>
                                            <p:cond delay="0"/>
                                          </p:stCondLst>
                                        </p:cTn>
                                        <p:tgtEl>
                                          <p:spTgt spid="159"/>
                                        </p:tgtEl>
                                        <p:attrNameLst>
                                          <p:attrName>style.visibility</p:attrName>
                                        </p:attrNameLst>
                                      </p:cBhvr>
                                      <p:to>
                                        <p:strVal val="visible"/>
                                      </p:to>
                                    </p:set>
                                  </p:childTnLst>
                                </p:cTn>
                              </p:par>
                              <p:par>
                                <p:cTn id="270" presetID="1" presetClass="entr" presetSubtype="0" fill="hold" grpId="0" nodeType="withEffect">
                                  <p:stCondLst>
                                    <p:cond delay="0"/>
                                  </p:stCondLst>
                                  <p:childTnLst>
                                    <p:set>
                                      <p:cBhvr>
                                        <p:cTn id="271" dur="1" fill="hold">
                                          <p:stCondLst>
                                            <p:cond delay="0"/>
                                          </p:stCondLst>
                                        </p:cTn>
                                        <p:tgtEl>
                                          <p:spTgt spid="160"/>
                                        </p:tgtEl>
                                        <p:attrNameLst>
                                          <p:attrName>style.visibility</p:attrName>
                                        </p:attrNameLst>
                                      </p:cBhvr>
                                      <p:to>
                                        <p:strVal val="visible"/>
                                      </p:to>
                                    </p:set>
                                  </p:childTnLst>
                                </p:cTn>
                              </p:par>
                              <p:par>
                                <p:cTn id="272" presetID="0" presetClass="path" presetSubtype="0" repeatCount="indefinite" accel="50000" decel="50000" fill="hold" grpId="1" nodeType="withEffect">
                                  <p:stCondLst>
                                    <p:cond delay="0"/>
                                  </p:stCondLst>
                                  <p:endCondLst>
                                    <p:cond evt="onNext" delay="0">
                                      <p:tgtEl>
                                        <p:sldTgt/>
                                      </p:tgtEl>
                                    </p:cond>
                                  </p:endCondLst>
                                  <p:childTnLst>
                                    <p:animMotion origin="layout" path="M 3.05556E-6 1.72478E-6 C -0.0257 -0.01605 -0.09115 -0.0398 -0.13872 -0.09905 C -0.18611 -0.15859 -0.21598 -0.25394 -0.23785 -0.29682 C -0.25955 -0.33971 -0.24775 -0.31441 -0.24775 -0.31349 " pathEditMode="relative" rAng="0" ptsTypes="AAAA">
                                      <p:cBhvr>
                                        <p:cTn id="273" dur="2000" fill="hold"/>
                                        <p:tgtEl>
                                          <p:spTgt spid="159"/>
                                        </p:tgtEl>
                                        <p:attrNameLst>
                                          <p:attrName>ppt_x</p:attrName>
                                          <p:attrName>ppt_y</p:attrName>
                                        </p:attrNameLst>
                                      </p:cBhvr>
                                      <p:rCtr x="-12552" y="-16106"/>
                                    </p:animMotion>
                                  </p:childTnLst>
                                </p:cTn>
                              </p:par>
                              <p:par>
                                <p:cTn id="274" presetID="0" presetClass="path" presetSubtype="0" repeatCount="indefinite" accel="50000" decel="50000" fill="hold" grpId="1" nodeType="withEffect">
                                  <p:stCondLst>
                                    <p:cond delay="0"/>
                                  </p:stCondLst>
                                  <p:endCondLst>
                                    <p:cond evt="onNext" delay="0">
                                      <p:tgtEl>
                                        <p:sldTgt/>
                                      </p:tgtEl>
                                    </p:cond>
                                  </p:endCondLst>
                                  <p:childTnLst>
                                    <p:animMotion origin="layout" path="M 0.00972 0.00216 C 0.02657 0.00895 0.06632 0.03024 0.10209 0.03672 C 0.13768 0.04319 0.17257 0.03579 0.18785 0.03486 " pathEditMode="relative" rAng="0" ptsTypes="AAA">
                                      <p:cBhvr>
                                        <p:cTn id="275" dur="2000" fill="hold"/>
                                        <p:tgtEl>
                                          <p:spTgt spid="160"/>
                                        </p:tgtEl>
                                        <p:attrNameLst>
                                          <p:attrName>ppt_x</p:attrName>
                                          <p:attrName>ppt_y</p:attrName>
                                        </p:attrNameLst>
                                      </p:cBhvr>
                                      <p:rCtr x="8906" y="1851"/>
                                    </p:animMotion>
                                  </p:childTnLst>
                                </p:cTn>
                              </p:par>
                              <p:par>
                                <p:cTn id="276" presetID="53" presetClass="entr" presetSubtype="16" fill="hold" grpId="0" nodeType="withEffect">
                                  <p:stCondLst>
                                    <p:cond delay="0"/>
                                  </p:stCondLst>
                                  <p:childTnLst>
                                    <p:set>
                                      <p:cBhvr>
                                        <p:cTn id="277" dur="1" fill="hold">
                                          <p:stCondLst>
                                            <p:cond delay="0"/>
                                          </p:stCondLst>
                                        </p:cTn>
                                        <p:tgtEl>
                                          <p:spTgt spid="162"/>
                                        </p:tgtEl>
                                        <p:attrNameLst>
                                          <p:attrName>style.visibility</p:attrName>
                                        </p:attrNameLst>
                                      </p:cBhvr>
                                      <p:to>
                                        <p:strVal val="visible"/>
                                      </p:to>
                                    </p:set>
                                    <p:anim calcmode="lin" valueType="num">
                                      <p:cBhvr>
                                        <p:cTn id="278" dur="500" fill="hold"/>
                                        <p:tgtEl>
                                          <p:spTgt spid="162"/>
                                        </p:tgtEl>
                                        <p:attrNameLst>
                                          <p:attrName>ppt_w</p:attrName>
                                        </p:attrNameLst>
                                      </p:cBhvr>
                                      <p:tavLst>
                                        <p:tav tm="0">
                                          <p:val>
                                            <p:fltVal val="0"/>
                                          </p:val>
                                        </p:tav>
                                        <p:tav tm="100000">
                                          <p:val>
                                            <p:strVal val="#ppt_w"/>
                                          </p:val>
                                        </p:tav>
                                      </p:tavLst>
                                    </p:anim>
                                    <p:anim calcmode="lin" valueType="num">
                                      <p:cBhvr>
                                        <p:cTn id="279" dur="500" fill="hold"/>
                                        <p:tgtEl>
                                          <p:spTgt spid="162"/>
                                        </p:tgtEl>
                                        <p:attrNameLst>
                                          <p:attrName>ppt_h</p:attrName>
                                        </p:attrNameLst>
                                      </p:cBhvr>
                                      <p:tavLst>
                                        <p:tav tm="0">
                                          <p:val>
                                            <p:fltVal val="0"/>
                                          </p:val>
                                        </p:tav>
                                        <p:tav tm="100000">
                                          <p:val>
                                            <p:strVal val="#ppt_h"/>
                                          </p:val>
                                        </p:tav>
                                      </p:tavLst>
                                    </p:anim>
                                    <p:animEffect transition="in" filter="fade">
                                      <p:cBhvr>
                                        <p:cTn id="280" dur="500"/>
                                        <p:tgtEl>
                                          <p:spTgt spid="162"/>
                                        </p:tgtEl>
                                      </p:cBhvr>
                                    </p:animEffect>
                                  </p:childTnLst>
                                </p:cTn>
                              </p:par>
                              <p:par>
                                <p:cTn id="281" presetID="53" presetClass="entr" presetSubtype="16" fill="hold" grpId="0" nodeType="withEffect">
                                  <p:stCondLst>
                                    <p:cond delay="0"/>
                                  </p:stCondLst>
                                  <p:childTnLst>
                                    <p:set>
                                      <p:cBhvr>
                                        <p:cTn id="282" dur="1" fill="hold">
                                          <p:stCondLst>
                                            <p:cond delay="0"/>
                                          </p:stCondLst>
                                        </p:cTn>
                                        <p:tgtEl>
                                          <p:spTgt spid="163"/>
                                        </p:tgtEl>
                                        <p:attrNameLst>
                                          <p:attrName>style.visibility</p:attrName>
                                        </p:attrNameLst>
                                      </p:cBhvr>
                                      <p:to>
                                        <p:strVal val="visible"/>
                                      </p:to>
                                    </p:set>
                                    <p:anim calcmode="lin" valueType="num">
                                      <p:cBhvr>
                                        <p:cTn id="283" dur="500" fill="hold"/>
                                        <p:tgtEl>
                                          <p:spTgt spid="163"/>
                                        </p:tgtEl>
                                        <p:attrNameLst>
                                          <p:attrName>ppt_w</p:attrName>
                                        </p:attrNameLst>
                                      </p:cBhvr>
                                      <p:tavLst>
                                        <p:tav tm="0">
                                          <p:val>
                                            <p:fltVal val="0"/>
                                          </p:val>
                                        </p:tav>
                                        <p:tav tm="100000">
                                          <p:val>
                                            <p:strVal val="#ppt_w"/>
                                          </p:val>
                                        </p:tav>
                                      </p:tavLst>
                                    </p:anim>
                                    <p:anim calcmode="lin" valueType="num">
                                      <p:cBhvr>
                                        <p:cTn id="284" dur="500" fill="hold"/>
                                        <p:tgtEl>
                                          <p:spTgt spid="163"/>
                                        </p:tgtEl>
                                        <p:attrNameLst>
                                          <p:attrName>ppt_h</p:attrName>
                                        </p:attrNameLst>
                                      </p:cBhvr>
                                      <p:tavLst>
                                        <p:tav tm="0">
                                          <p:val>
                                            <p:fltVal val="0"/>
                                          </p:val>
                                        </p:tav>
                                        <p:tav tm="100000">
                                          <p:val>
                                            <p:strVal val="#ppt_h"/>
                                          </p:val>
                                        </p:tav>
                                      </p:tavLst>
                                    </p:anim>
                                    <p:animEffect transition="in" filter="fade">
                                      <p:cBhvr>
                                        <p:cTn id="285" dur="500"/>
                                        <p:tgtEl>
                                          <p:spTgt spid="163"/>
                                        </p:tgtEl>
                                      </p:cBhvr>
                                    </p:animEffect>
                                  </p:childTnLst>
                                </p:cTn>
                              </p:par>
                            </p:childTnLst>
                          </p:cTn>
                        </p:par>
                        <p:par>
                          <p:cTn id="286" fill="hold">
                            <p:stCondLst>
                              <p:cond delay="2000"/>
                            </p:stCondLst>
                            <p:childTnLst>
                              <p:par>
                                <p:cTn id="287" presetID="53" presetClass="entr" presetSubtype="16" fill="hold" grpId="0" nodeType="afterEffect">
                                  <p:stCondLst>
                                    <p:cond delay="0"/>
                                  </p:stCondLst>
                                  <p:childTnLst>
                                    <p:set>
                                      <p:cBhvr>
                                        <p:cTn id="288" dur="1" fill="hold">
                                          <p:stCondLst>
                                            <p:cond delay="0"/>
                                          </p:stCondLst>
                                        </p:cTn>
                                        <p:tgtEl>
                                          <p:spTgt spid="164"/>
                                        </p:tgtEl>
                                        <p:attrNameLst>
                                          <p:attrName>style.visibility</p:attrName>
                                        </p:attrNameLst>
                                      </p:cBhvr>
                                      <p:to>
                                        <p:strVal val="visible"/>
                                      </p:to>
                                    </p:set>
                                    <p:anim calcmode="lin" valueType="num">
                                      <p:cBhvr>
                                        <p:cTn id="289" dur="500" fill="hold"/>
                                        <p:tgtEl>
                                          <p:spTgt spid="164"/>
                                        </p:tgtEl>
                                        <p:attrNameLst>
                                          <p:attrName>ppt_w</p:attrName>
                                        </p:attrNameLst>
                                      </p:cBhvr>
                                      <p:tavLst>
                                        <p:tav tm="0">
                                          <p:val>
                                            <p:fltVal val="0"/>
                                          </p:val>
                                        </p:tav>
                                        <p:tav tm="100000">
                                          <p:val>
                                            <p:strVal val="#ppt_w"/>
                                          </p:val>
                                        </p:tav>
                                      </p:tavLst>
                                    </p:anim>
                                    <p:anim calcmode="lin" valueType="num">
                                      <p:cBhvr>
                                        <p:cTn id="290" dur="500" fill="hold"/>
                                        <p:tgtEl>
                                          <p:spTgt spid="164"/>
                                        </p:tgtEl>
                                        <p:attrNameLst>
                                          <p:attrName>ppt_h</p:attrName>
                                        </p:attrNameLst>
                                      </p:cBhvr>
                                      <p:tavLst>
                                        <p:tav tm="0">
                                          <p:val>
                                            <p:fltVal val="0"/>
                                          </p:val>
                                        </p:tav>
                                        <p:tav tm="100000">
                                          <p:val>
                                            <p:strVal val="#ppt_h"/>
                                          </p:val>
                                        </p:tav>
                                      </p:tavLst>
                                    </p:anim>
                                    <p:animEffect transition="in" filter="fade">
                                      <p:cBhvr>
                                        <p:cTn id="291" dur="500"/>
                                        <p:tgtEl>
                                          <p:spTgt spid="164"/>
                                        </p:tgtEl>
                                      </p:cBhvr>
                                    </p:animEffect>
                                  </p:childTnLst>
                                </p:cTn>
                              </p:par>
                            </p:childTnLst>
                          </p:cTn>
                        </p:par>
                      </p:childTnLst>
                    </p:cTn>
                  </p:par>
                  <p:par>
                    <p:cTn id="292" fill="hold">
                      <p:stCondLst>
                        <p:cond delay="indefinite"/>
                      </p:stCondLst>
                      <p:childTnLst>
                        <p:par>
                          <p:cTn id="293" fill="hold">
                            <p:stCondLst>
                              <p:cond delay="0"/>
                            </p:stCondLst>
                            <p:childTnLst>
                              <p:par>
                                <p:cTn id="294" presetID="1" presetClass="exit" presetSubtype="0" fill="hold" grpId="2" nodeType="clickEffect">
                                  <p:stCondLst>
                                    <p:cond delay="0"/>
                                  </p:stCondLst>
                                  <p:childTnLst>
                                    <p:set>
                                      <p:cBhvr>
                                        <p:cTn id="295" dur="1" fill="hold">
                                          <p:stCondLst>
                                            <p:cond delay="0"/>
                                          </p:stCondLst>
                                        </p:cTn>
                                        <p:tgtEl>
                                          <p:spTgt spid="143"/>
                                        </p:tgtEl>
                                        <p:attrNameLst>
                                          <p:attrName>style.visibility</p:attrName>
                                        </p:attrNameLst>
                                      </p:cBhvr>
                                      <p:to>
                                        <p:strVal val="hidden"/>
                                      </p:to>
                                    </p:set>
                                  </p:childTnLst>
                                </p:cTn>
                              </p:par>
                              <p:par>
                                <p:cTn id="296" presetID="1" presetClass="exit" presetSubtype="0" fill="hold" grpId="2" nodeType="withEffect">
                                  <p:stCondLst>
                                    <p:cond delay="0"/>
                                  </p:stCondLst>
                                  <p:childTnLst>
                                    <p:set>
                                      <p:cBhvr>
                                        <p:cTn id="297" dur="1" fill="hold">
                                          <p:stCondLst>
                                            <p:cond delay="0"/>
                                          </p:stCondLst>
                                        </p:cTn>
                                        <p:tgtEl>
                                          <p:spTgt spid="160"/>
                                        </p:tgtEl>
                                        <p:attrNameLst>
                                          <p:attrName>style.visibility</p:attrName>
                                        </p:attrNameLst>
                                      </p:cBhvr>
                                      <p:to>
                                        <p:strVal val="hidden"/>
                                      </p:to>
                                    </p:set>
                                  </p:childTnLst>
                                </p:cTn>
                              </p:par>
                              <p:par>
                                <p:cTn id="298" presetID="1" presetClass="exit" presetSubtype="0" fill="hold" grpId="2" nodeType="withEffect">
                                  <p:stCondLst>
                                    <p:cond delay="0"/>
                                  </p:stCondLst>
                                  <p:childTnLst>
                                    <p:set>
                                      <p:cBhvr>
                                        <p:cTn id="299" dur="1" fill="hold">
                                          <p:stCondLst>
                                            <p:cond delay="0"/>
                                          </p:stCondLst>
                                        </p:cTn>
                                        <p:tgtEl>
                                          <p:spTgt spid="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77" grpId="0" bldLvl="0" animBg="1"/>
      <p:bldP spid="77" grpId="1" bldLvl="0" animBg="1"/>
      <p:bldP spid="77" grpId="2" bldLvl="0" animBg="1"/>
      <p:bldP spid="86" grpId="0" bldLvl="0" animBg="1"/>
      <p:bldP spid="86" grpId="1" bldLvl="0" animBg="1"/>
      <p:bldP spid="86" grpId="2" bldLvl="0" animBg="1"/>
      <p:bldP spid="133" grpId="0" bldLvl="0" animBg="1"/>
      <p:bldP spid="133" grpId="1" bldLvl="0" animBg="1"/>
      <p:bldP spid="133" grpId="2" bldLvl="0" animBg="1"/>
      <p:bldP spid="143" grpId="0" bldLvl="0" animBg="1"/>
      <p:bldP spid="143" grpId="1" bldLvl="0" animBg="1"/>
      <p:bldP spid="143" grpId="2" bldLvl="0" animBg="1"/>
      <p:bldP spid="144" grpId="0"/>
      <p:bldP spid="149" grpId="0"/>
      <p:bldP spid="150" grpId="0" animBg="1"/>
      <p:bldP spid="152" grpId="0"/>
      <p:bldP spid="153" grpId="0"/>
      <p:bldP spid="154" grpId="0" animBg="1"/>
      <p:bldP spid="155" grpId="0" animBg="1"/>
      <p:bldP spid="156" grpId="0" animBg="1"/>
      <p:bldP spid="157" grpId="0" animBg="1"/>
      <p:bldP spid="158" grpId="0" animBg="1"/>
      <p:bldP spid="159" grpId="0" bldLvl="0" animBg="1"/>
      <p:bldP spid="159" grpId="1" bldLvl="0" animBg="1"/>
      <p:bldP spid="159" grpId="2" bldLvl="0" animBg="1"/>
      <p:bldP spid="160" grpId="0" bldLvl="0" animBg="1"/>
      <p:bldP spid="160" grpId="1" bldLvl="0" animBg="1"/>
      <p:bldP spid="160" grpId="2" bldLvl="0" animBg="1"/>
      <p:bldP spid="162" grpId="0" animBg="1"/>
      <p:bldP spid="163" grpId="0" animBg="1"/>
      <p:bldP spid="164" grpId="0" animBg="1"/>
      <p:bldP spid="165" grpId="0"/>
      <p:bldP spid="167" grpId="0" animBg="1"/>
      <p:bldP spid="167" grpId="1" animBg="1"/>
      <p:bldP spid="168" grpId="0" animBg="1"/>
      <p:bldP spid="169" grpId="0" animBg="1"/>
      <p:bldP spid="169" grpId="1" animBg="1"/>
      <p:bldP spid="170" grpId="0" animBg="1"/>
      <p:bldP spid="170" grpId="1" animBg="1"/>
      <p:bldP spid="171" grpId="0" animBg="1"/>
      <p:bldP spid="171" grpId="1" animBg="1"/>
      <p:bldP spid="172" grpId="0" animBg="1"/>
      <p:bldP spid="173" grpId="0" animBg="1"/>
      <p:bldP spid="174" grpId="0" animBg="1"/>
      <p:bldP spid="175" grpId="0" animBg="1"/>
      <p:bldP spid="176" grpId="0"/>
      <p:bldP spid="177" grpId="0" animBg="1"/>
      <p:bldP spid="5" grpId="0"/>
      <p:bldP spid="17" grpId="0"/>
      <p:bldP spid="17" grpId="1"/>
      <p:bldP spid="181" grpId="0"/>
      <p:bldP spid="181" grpId="1"/>
      <p:bldP spid="30" grpId="0"/>
      <p:bldP spid="1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900C321-36AD-4ED3-A620-B3D174A07F53}"/>
              </a:ext>
            </a:extLst>
          </p:cNvPr>
          <p:cNvSpPr/>
          <p:nvPr/>
        </p:nvSpPr>
        <p:spPr>
          <a:xfrm>
            <a:off x="1787334" y="427521"/>
            <a:ext cx="783652" cy="32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t>保理公司</a:t>
            </a:r>
          </a:p>
        </p:txBody>
      </p:sp>
      <p:sp>
        <p:nvSpPr>
          <p:cNvPr id="9" name="矩形 8">
            <a:extLst>
              <a:ext uri="{FF2B5EF4-FFF2-40B4-BE49-F238E27FC236}">
                <a16:creationId xmlns:a16="http://schemas.microsoft.com/office/drawing/2014/main" id="{06188D16-691C-43E0-82DC-CB6AB55F0C75}"/>
              </a:ext>
            </a:extLst>
          </p:cNvPr>
          <p:cNvSpPr/>
          <p:nvPr/>
        </p:nvSpPr>
        <p:spPr>
          <a:xfrm>
            <a:off x="273244" y="1057798"/>
            <a:ext cx="443355" cy="72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t>合同</a:t>
            </a:r>
          </a:p>
        </p:txBody>
      </p:sp>
      <p:sp>
        <p:nvSpPr>
          <p:cNvPr id="10" name="矩形 9">
            <a:extLst>
              <a:ext uri="{FF2B5EF4-FFF2-40B4-BE49-F238E27FC236}">
                <a16:creationId xmlns:a16="http://schemas.microsoft.com/office/drawing/2014/main" id="{C2AE0525-C1A9-4929-A193-8527D1B20FC8}"/>
              </a:ext>
            </a:extLst>
          </p:cNvPr>
          <p:cNvSpPr/>
          <p:nvPr/>
        </p:nvSpPr>
        <p:spPr>
          <a:xfrm>
            <a:off x="3602956" y="427521"/>
            <a:ext cx="783652" cy="32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t>核心企业</a:t>
            </a:r>
          </a:p>
        </p:txBody>
      </p:sp>
      <p:sp>
        <p:nvSpPr>
          <p:cNvPr id="11" name="矩形 10">
            <a:extLst>
              <a:ext uri="{FF2B5EF4-FFF2-40B4-BE49-F238E27FC236}">
                <a16:creationId xmlns:a16="http://schemas.microsoft.com/office/drawing/2014/main" id="{BED15936-3F9D-4B6D-B284-DFCE3DA437F4}"/>
              </a:ext>
            </a:extLst>
          </p:cNvPr>
          <p:cNvSpPr/>
          <p:nvPr/>
        </p:nvSpPr>
        <p:spPr>
          <a:xfrm>
            <a:off x="5418580" y="427521"/>
            <a:ext cx="783653" cy="32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t>银行</a:t>
            </a:r>
            <a:endParaRPr lang="zh-CN" altLang="en-US"/>
          </a:p>
        </p:txBody>
      </p:sp>
      <p:sp>
        <p:nvSpPr>
          <p:cNvPr id="12" name="矩形 11">
            <a:extLst>
              <a:ext uri="{FF2B5EF4-FFF2-40B4-BE49-F238E27FC236}">
                <a16:creationId xmlns:a16="http://schemas.microsoft.com/office/drawing/2014/main" id="{44C119A6-3145-439C-AF6B-8E36CB722655}"/>
              </a:ext>
            </a:extLst>
          </p:cNvPr>
          <p:cNvSpPr/>
          <p:nvPr/>
        </p:nvSpPr>
        <p:spPr>
          <a:xfrm>
            <a:off x="7234204" y="427521"/>
            <a:ext cx="783653" cy="32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t>供应商</a:t>
            </a:r>
          </a:p>
        </p:txBody>
      </p:sp>
      <p:sp>
        <p:nvSpPr>
          <p:cNvPr id="13" name="矩形 12">
            <a:extLst>
              <a:ext uri="{FF2B5EF4-FFF2-40B4-BE49-F238E27FC236}">
                <a16:creationId xmlns:a16="http://schemas.microsoft.com/office/drawing/2014/main" id="{A4D67738-F89B-4C85-B49F-ED490328A25A}"/>
              </a:ext>
            </a:extLst>
          </p:cNvPr>
          <p:cNvSpPr/>
          <p:nvPr/>
        </p:nvSpPr>
        <p:spPr>
          <a:xfrm>
            <a:off x="9049828" y="427521"/>
            <a:ext cx="783653" cy="32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t>担保鉴定</a:t>
            </a:r>
          </a:p>
        </p:txBody>
      </p:sp>
      <p:sp>
        <p:nvSpPr>
          <p:cNvPr id="14" name="矩形 13">
            <a:extLst>
              <a:ext uri="{FF2B5EF4-FFF2-40B4-BE49-F238E27FC236}">
                <a16:creationId xmlns:a16="http://schemas.microsoft.com/office/drawing/2014/main" id="{1480038E-8E84-4066-9459-04D0A37F7FF1}"/>
              </a:ext>
            </a:extLst>
          </p:cNvPr>
          <p:cNvSpPr/>
          <p:nvPr/>
        </p:nvSpPr>
        <p:spPr>
          <a:xfrm>
            <a:off x="273244" y="2373822"/>
            <a:ext cx="443355" cy="81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t>债务凭据</a:t>
            </a:r>
          </a:p>
        </p:txBody>
      </p:sp>
      <p:sp>
        <p:nvSpPr>
          <p:cNvPr id="15" name="矩形 14">
            <a:extLst>
              <a:ext uri="{FF2B5EF4-FFF2-40B4-BE49-F238E27FC236}">
                <a16:creationId xmlns:a16="http://schemas.microsoft.com/office/drawing/2014/main" id="{7F7798CD-0B53-4FC9-BB8C-15E3B70A8693}"/>
              </a:ext>
            </a:extLst>
          </p:cNvPr>
          <p:cNvSpPr/>
          <p:nvPr/>
        </p:nvSpPr>
        <p:spPr>
          <a:xfrm>
            <a:off x="282336" y="3769636"/>
            <a:ext cx="443355" cy="72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t>发票</a:t>
            </a:r>
          </a:p>
        </p:txBody>
      </p:sp>
      <p:sp>
        <p:nvSpPr>
          <p:cNvPr id="16" name="矩形 15">
            <a:extLst>
              <a:ext uri="{FF2B5EF4-FFF2-40B4-BE49-F238E27FC236}">
                <a16:creationId xmlns:a16="http://schemas.microsoft.com/office/drawing/2014/main" id="{ED4D157B-A274-4392-911F-6035A6666076}"/>
              </a:ext>
            </a:extLst>
          </p:cNvPr>
          <p:cNvSpPr/>
          <p:nvPr/>
        </p:nvSpPr>
        <p:spPr>
          <a:xfrm>
            <a:off x="11077920" y="1201834"/>
            <a:ext cx="512888" cy="3247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区块链</a:t>
            </a:r>
          </a:p>
        </p:txBody>
      </p:sp>
      <p:cxnSp>
        <p:nvCxnSpPr>
          <p:cNvPr id="22" name="直接箭头连接符 21">
            <a:extLst>
              <a:ext uri="{FF2B5EF4-FFF2-40B4-BE49-F238E27FC236}">
                <a16:creationId xmlns:a16="http://schemas.microsoft.com/office/drawing/2014/main" id="{C98D32A6-5EE5-42EE-A35D-63049A937304}"/>
              </a:ext>
            </a:extLst>
          </p:cNvPr>
          <p:cNvCxnSpPr>
            <a:cxnSpLocks/>
            <a:stCxn id="14" idx="3"/>
            <a:endCxn id="16" idx="1"/>
          </p:cNvCxnSpPr>
          <p:nvPr/>
        </p:nvCxnSpPr>
        <p:spPr>
          <a:xfrm>
            <a:off x="716599" y="2779200"/>
            <a:ext cx="10361321" cy="4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CE6A4D2-9C07-4C50-BFF8-38DE41E717C2}"/>
              </a:ext>
            </a:extLst>
          </p:cNvPr>
          <p:cNvCxnSpPr>
            <a:cxnSpLocks/>
          </p:cNvCxnSpPr>
          <p:nvPr/>
        </p:nvCxnSpPr>
        <p:spPr>
          <a:xfrm>
            <a:off x="2088046" y="752843"/>
            <a:ext cx="0" cy="338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23CB058-E33C-46EB-904A-00637F848754}"/>
              </a:ext>
            </a:extLst>
          </p:cNvPr>
          <p:cNvCxnSpPr/>
          <p:nvPr/>
        </p:nvCxnSpPr>
        <p:spPr>
          <a:xfrm>
            <a:off x="3803879" y="715171"/>
            <a:ext cx="0" cy="714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557EA2F6-B73E-4A4B-9AE7-DD8BC22B0070}"/>
              </a:ext>
            </a:extLst>
          </p:cNvPr>
          <p:cNvSpPr txBox="1"/>
          <p:nvPr/>
        </p:nvSpPr>
        <p:spPr>
          <a:xfrm>
            <a:off x="7613420" y="2224281"/>
            <a:ext cx="439299" cy="258536"/>
          </a:xfrm>
          <a:prstGeom prst="rect">
            <a:avLst/>
          </a:prstGeom>
          <a:noFill/>
        </p:spPr>
        <p:txBody>
          <a:bodyPr wrap="none" rtlCol="0">
            <a:spAutoFit/>
          </a:bodyPr>
          <a:lstStyle/>
          <a:p>
            <a:r>
              <a:rPr lang="zh-CN" altLang="en-US"/>
              <a:t>批准</a:t>
            </a:r>
          </a:p>
        </p:txBody>
      </p:sp>
      <p:sp>
        <p:nvSpPr>
          <p:cNvPr id="60" name="文本框 59">
            <a:extLst>
              <a:ext uri="{FF2B5EF4-FFF2-40B4-BE49-F238E27FC236}">
                <a16:creationId xmlns:a16="http://schemas.microsoft.com/office/drawing/2014/main" id="{E6727818-F1A2-4862-B458-BBB185FED942}"/>
              </a:ext>
            </a:extLst>
          </p:cNvPr>
          <p:cNvSpPr txBox="1"/>
          <p:nvPr/>
        </p:nvSpPr>
        <p:spPr>
          <a:xfrm>
            <a:off x="3935412" y="2254162"/>
            <a:ext cx="439299" cy="258536"/>
          </a:xfrm>
          <a:prstGeom prst="rect">
            <a:avLst/>
          </a:prstGeom>
          <a:noFill/>
        </p:spPr>
        <p:txBody>
          <a:bodyPr wrap="none" rtlCol="0">
            <a:spAutoFit/>
          </a:bodyPr>
          <a:lstStyle/>
          <a:p>
            <a:r>
              <a:rPr lang="zh-CN" altLang="en-US"/>
              <a:t>批准</a:t>
            </a:r>
          </a:p>
        </p:txBody>
      </p:sp>
      <p:sp>
        <p:nvSpPr>
          <p:cNvPr id="61" name="文本框 60">
            <a:extLst>
              <a:ext uri="{FF2B5EF4-FFF2-40B4-BE49-F238E27FC236}">
                <a16:creationId xmlns:a16="http://schemas.microsoft.com/office/drawing/2014/main" id="{D362245B-BE8B-44B2-9EA9-BBA1ECFEAC7C}"/>
              </a:ext>
            </a:extLst>
          </p:cNvPr>
          <p:cNvSpPr txBox="1"/>
          <p:nvPr/>
        </p:nvSpPr>
        <p:spPr>
          <a:xfrm>
            <a:off x="4172040" y="1019345"/>
            <a:ext cx="439299" cy="258536"/>
          </a:xfrm>
          <a:prstGeom prst="rect">
            <a:avLst/>
          </a:prstGeom>
          <a:noFill/>
        </p:spPr>
        <p:txBody>
          <a:bodyPr wrap="none" rtlCol="0">
            <a:spAutoFit/>
          </a:bodyPr>
          <a:lstStyle/>
          <a:p>
            <a:r>
              <a:rPr lang="zh-CN" altLang="en-US"/>
              <a:t>提交</a:t>
            </a:r>
          </a:p>
        </p:txBody>
      </p:sp>
      <p:sp>
        <p:nvSpPr>
          <p:cNvPr id="62" name="文本框 61">
            <a:extLst>
              <a:ext uri="{FF2B5EF4-FFF2-40B4-BE49-F238E27FC236}">
                <a16:creationId xmlns:a16="http://schemas.microsoft.com/office/drawing/2014/main" id="{15546CE1-9685-4F27-A953-80229BC78541}"/>
              </a:ext>
            </a:extLst>
          </p:cNvPr>
          <p:cNvSpPr txBox="1"/>
          <p:nvPr/>
        </p:nvSpPr>
        <p:spPr>
          <a:xfrm>
            <a:off x="9402349" y="2393155"/>
            <a:ext cx="439299" cy="258536"/>
          </a:xfrm>
          <a:prstGeom prst="rect">
            <a:avLst/>
          </a:prstGeom>
          <a:noFill/>
        </p:spPr>
        <p:txBody>
          <a:bodyPr wrap="none" rtlCol="0">
            <a:spAutoFit/>
          </a:bodyPr>
          <a:lstStyle/>
          <a:p>
            <a:r>
              <a:rPr lang="zh-CN" altLang="en-US"/>
              <a:t>确认</a:t>
            </a:r>
          </a:p>
        </p:txBody>
      </p:sp>
      <p:sp>
        <p:nvSpPr>
          <p:cNvPr id="63" name="文本框 62">
            <a:extLst>
              <a:ext uri="{FF2B5EF4-FFF2-40B4-BE49-F238E27FC236}">
                <a16:creationId xmlns:a16="http://schemas.microsoft.com/office/drawing/2014/main" id="{11E984A9-D380-4DBB-BFC9-E2158FFE8084}"/>
              </a:ext>
            </a:extLst>
          </p:cNvPr>
          <p:cNvSpPr txBox="1"/>
          <p:nvPr/>
        </p:nvSpPr>
        <p:spPr>
          <a:xfrm>
            <a:off x="7789372" y="1040478"/>
            <a:ext cx="439299" cy="258536"/>
          </a:xfrm>
          <a:prstGeom prst="rect">
            <a:avLst/>
          </a:prstGeom>
          <a:noFill/>
        </p:spPr>
        <p:txBody>
          <a:bodyPr wrap="none" rtlCol="0">
            <a:spAutoFit/>
          </a:bodyPr>
          <a:lstStyle/>
          <a:p>
            <a:r>
              <a:rPr lang="zh-CN" altLang="en-US"/>
              <a:t>确认</a:t>
            </a:r>
          </a:p>
        </p:txBody>
      </p:sp>
      <p:sp>
        <p:nvSpPr>
          <p:cNvPr id="64" name="文本框 63">
            <a:extLst>
              <a:ext uri="{FF2B5EF4-FFF2-40B4-BE49-F238E27FC236}">
                <a16:creationId xmlns:a16="http://schemas.microsoft.com/office/drawing/2014/main" id="{486F4C15-FFB6-4417-971B-B811C81ED098}"/>
              </a:ext>
            </a:extLst>
          </p:cNvPr>
          <p:cNvSpPr txBox="1"/>
          <p:nvPr/>
        </p:nvSpPr>
        <p:spPr>
          <a:xfrm>
            <a:off x="4901674" y="3718334"/>
            <a:ext cx="439299" cy="258536"/>
          </a:xfrm>
          <a:prstGeom prst="rect">
            <a:avLst/>
          </a:prstGeom>
          <a:noFill/>
        </p:spPr>
        <p:txBody>
          <a:bodyPr wrap="none" rtlCol="0">
            <a:spAutoFit/>
          </a:bodyPr>
          <a:lstStyle/>
          <a:p>
            <a:r>
              <a:rPr lang="zh-CN" altLang="en-US"/>
              <a:t>确认</a:t>
            </a:r>
          </a:p>
        </p:txBody>
      </p:sp>
      <p:sp>
        <p:nvSpPr>
          <p:cNvPr id="65" name="文本框 64">
            <a:extLst>
              <a:ext uri="{FF2B5EF4-FFF2-40B4-BE49-F238E27FC236}">
                <a16:creationId xmlns:a16="http://schemas.microsoft.com/office/drawing/2014/main" id="{A6017370-3281-4B63-BA12-7D378E275570}"/>
              </a:ext>
            </a:extLst>
          </p:cNvPr>
          <p:cNvSpPr txBox="1"/>
          <p:nvPr/>
        </p:nvSpPr>
        <p:spPr>
          <a:xfrm>
            <a:off x="3233579" y="1027938"/>
            <a:ext cx="439299" cy="258536"/>
          </a:xfrm>
          <a:prstGeom prst="rect">
            <a:avLst/>
          </a:prstGeom>
          <a:noFill/>
        </p:spPr>
        <p:txBody>
          <a:bodyPr wrap="none" rtlCol="0">
            <a:spAutoFit/>
          </a:bodyPr>
          <a:lstStyle/>
          <a:p>
            <a:r>
              <a:rPr lang="zh-CN" altLang="en-US"/>
              <a:t>确认</a:t>
            </a:r>
          </a:p>
        </p:txBody>
      </p:sp>
      <p:sp>
        <p:nvSpPr>
          <p:cNvPr id="66" name="文本框 65">
            <a:extLst>
              <a:ext uri="{FF2B5EF4-FFF2-40B4-BE49-F238E27FC236}">
                <a16:creationId xmlns:a16="http://schemas.microsoft.com/office/drawing/2014/main" id="{D45852D7-D0A7-4BE2-9D7A-A44F7EA30768}"/>
              </a:ext>
            </a:extLst>
          </p:cNvPr>
          <p:cNvSpPr txBox="1"/>
          <p:nvPr/>
        </p:nvSpPr>
        <p:spPr>
          <a:xfrm>
            <a:off x="5960064" y="2314149"/>
            <a:ext cx="439299" cy="258536"/>
          </a:xfrm>
          <a:prstGeom prst="rect">
            <a:avLst/>
          </a:prstGeom>
          <a:noFill/>
        </p:spPr>
        <p:txBody>
          <a:bodyPr wrap="none" rtlCol="0">
            <a:spAutoFit/>
          </a:bodyPr>
          <a:lstStyle/>
          <a:p>
            <a:r>
              <a:rPr lang="zh-CN" altLang="en-US"/>
              <a:t>确认</a:t>
            </a:r>
          </a:p>
        </p:txBody>
      </p:sp>
      <p:sp>
        <p:nvSpPr>
          <p:cNvPr id="67" name="文本框 66">
            <a:extLst>
              <a:ext uri="{FF2B5EF4-FFF2-40B4-BE49-F238E27FC236}">
                <a16:creationId xmlns:a16="http://schemas.microsoft.com/office/drawing/2014/main" id="{1BF27675-64B8-4085-859C-2347C8EEB49E}"/>
              </a:ext>
            </a:extLst>
          </p:cNvPr>
          <p:cNvSpPr txBox="1"/>
          <p:nvPr/>
        </p:nvSpPr>
        <p:spPr>
          <a:xfrm>
            <a:off x="2356483" y="1995626"/>
            <a:ext cx="439299" cy="258536"/>
          </a:xfrm>
          <a:prstGeom prst="rect">
            <a:avLst/>
          </a:prstGeom>
          <a:noFill/>
        </p:spPr>
        <p:txBody>
          <a:bodyPr wrap="none" rtlCol="0">
            <a:spAutoFit/>
          </a:bodyPr>
          <a:lstStyle/>
          <a:p>
            <a:r>
              <a:rPr lang="zh-CN" altLang="en-US"/>
              <a:t>确认</a:t>
            </a:r>
          </a:p>
        </p:txBody>
      </p:sp>
      <p:sp>
        <p:nvSpPr>
          <p:cNvPr id="68" name="文本框 67">
            <a:extLst>
              <a:ext uri="{FF2B5EF4-FFF2-40B4-BE49-F238E27FC236}">
                <a16:creationId xmlns:a16="http://schemas.microsoft.com/office/drawing/2014/main" id="{4C22EFF1-3EB0-461D-9798-10BDB6083323}"/>
              </a:ext>
            </a:extLst>
          </p:cNvPr>
          <p:cNvSpPr txBox="1"/>
          <p:nvPr/>
        </p:nvSpPr>
        <p:spPr>
          <a:xfrm>
            <a:off x="7414736" y="3624273"/>
            <a:ext cx="439299" cy="258536"/>
          </a:xfrm>
          <a:prstGeom prst="rect">
            <a:avLst/>
          </a:prstGeom>
          <a:noFill/>
        </p:spPr>
        <p:txBody>
          <a:bodyPr wrap="none" rtlCol="0">
            <a:spAutoFit/>
          </a:bodyPr>
          <a:lstStyle/>
          <a:p>
            <a:r>
              <a:rPr lang="zh-CN" altLang="en-US"/>
              <a:t>提交</a:t>
            </a:r>
          </a:p>
        </p:txBody>
      </p:sp>
      <p:sp>
        <p:nvSpPr>
          <p:cNvPr id="69" name="文本框 68">
            <a:extLst>
              <a:ext uri="{FF2B5EF4-FFF2-40B4-BE49-F238E27FC236}">
                <a16:creationId xmlns:a16="http://schemas.microsoft.com/office/drawing/2014/main" id="{44E43238-E2EB-4F25-9139-721A7B068174}"/>
              </a:ext>
            </a:extLst>
          </p:cNvPr>
          <p:cNvSpPr txBox="1"/>
          <p:nvPr/>
        </p:nvSpPr>
        <p:spPr>
          <a:xfrm>
            <a:off x="2002378" y="3423443"/>
            <a:ext cx="439299" cy="258536"/>
          </a:xfrm>
          <a:prstGeom prst="rect">
            <a:avLst/>
          </a:prstGeom>
          <a:noFill/>
        </p:spPr>
        <p:txBody>
          <a:bodyPr wrap="none" rtlCol="0">
            <a:spAutoFit/>
          </a:bodyPr>
          <a:lstStyle/>
          <a:p>
            <a:r>
              <a:rPr lang="zh-CN" altLang="en-US"/>
              <a:t>确认</a:t>
            </a:r>
          </a:p>
        </p:txBody>
      </p:sp>
      <p:cxnSp>
        <p:nvCxnSpPr>
          <p:cNvPr id="80" name="直接箭头连接符 79">
            <a:extLst>
              <a:ext uri="{FF2B5EF4-FFF2-40B4-BE49-F238E27FC236}">
                <a16:creationId xmlns:a16="http://schemas.microsoft.com/office/drawing/2014/main" id="{F2E17F2C-EBA3-4C90-B147-2E32747AB599}"/>
              </a:ext>
            </a:extLst>
          </p:cNvPr>
          <p:cNvCxnSpPr>
            <a:stCxn id="15" idx="3"/>
          </p:cNvCxnSpPr>
          <p:nvPr/>
        </p:nvCxnSpPr>
        <p:spPr>
          <a:xfrm>
            <a:off x="725691" y="4133991"/>
            <a:ext cx="103522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3C398882-5518-4D7A-9EC9-15EA79B10ED5}"/>
              </a:ext>
            </a:extLst>
          </p:cNvPr>
          <p:cNvCxnSpPr>
            <a:stCxn id="9" idx="3"/>
          </p:cNvCxnSpPr>
          <p:nvPr/>
        </p:nvCxnSpPr>
        <p:spPr>
          <a:xfrm>
            <a:off x="716599" y="1422153"/>
            <a:ext cx="10361321" cy="7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E62DD983-DF8B-4786-B4C4-BCBB32BD790D}"/>
              </a:ext>
            </a:extLst>
          </p:cNvPr>
          <p:cNvCxnSpPr/>
          <p:nvPr/>
        </p:nvCxnSpPr>
        <p:spPr>
          <a:xfrm>
            <a:off x="2392218" y="752843"/>
            <a:ext cx="0" cy="204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0FEA1913-047F-4475-9C8D-2274974B3AAC}"/>
              </a:ext>
            </a:extLst>
          </p:cNvPr>
          <p:cNvCxnSpPr>
            <a:stCxn id="10" idx="2"/>
          </p:cNvCxnSpPr>
          <p:nvPr/>
        </p:nvCxnSpPr>
        <p:spPr>
          <a:xfrm>
            <a:off x="3994782" y="752843"/>
            <a:ext cx="0" cy="204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7A70A2C0-FEC0-415F-8BB6-5373EA9AA71D}"/>
              </a:ext>
            </a:extLst>
          </p:cNvPr>
          <p:cNvCxnSpPr/>
          <p:nvPr/>
        </p:nvCxnSpPr>
        <p:spPr>
          <a:xfrm>
            <a:off x="4228952" y="745169"/>
            <a:ext cx="0" cy="67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24914201-7738-474A-8711-151E935DDD75}"/>
              </a:ext>
            </a:extLst>
          </p:cNvPr>
          <p:cNvCxnSpPr/>
          <p:nvPr/>
        </p:nvCxnSpPr>
        <p:spPr>
          <a:xfrm flipH="1">
            <a:off x="5561178" y="752843"/>
            <a:ext cx="49805" cy="338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73A02B9E-D621-49C9-B2AB-2E92A1E33DFC}"/>
              </a:ext>
            </a:extLst>
          </p:cNvPr>
          <p:cNvCxnSpPr/>
          <p:nvPr/>
        </p:nvCxnSpPr>
        <p:spPr>
          <a:xfrm>
            <a:off x="5994400" y="752843"/>
            <a:ext cx="0" cy="204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56E39843-5485-41DD-A703-918353120EA4}"/>
              </a:ext>
            </a:extLst>
          </p:cNvPr>
          <p:cNvCxnSpPr/>
          <p:nvPr/>
        </p:nvCxnSpPr>
        <p:spPr>
          <a:xfrm>
            <a:off x="7389091" y="752843"/>
            <a:ext cx="0" cy="338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246F579E-E0D7-4B1B-A916-A23C0E090308}"/>
              </a:ext>
            </a:extLst>
          </p:cNvPr>
          <p:cNvCxnSpPr>
            <a:stCxn id="12" idx="2"/>
          </p:cNvCxnSpPr>
          <p:nvPr/>
        </p:nvCxnSpPr>
        <p:spPr>
          <a:xfrm flipH="1">
            <a:off x="7626030" y="752843"/>
            <a:ext cx="1" cy="204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34EF9FA3-4737-4DF0-928B-D0CB44890D0D}"/>
              </a:ext>
            </a:extLst>
          </p:cNvPr>
          <p:cNvCxnSpPr/>
          <p:nvPr/>
        </p:nvCxnSpPr>
        <p:spPr>
          <a:xfrm>
            <a:off x="7854035" y="752843"/>
            <a:ext cx="0" cy="66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5765F6C1-710D-4B21-858A-1004C69FF276}"/>
              </a:ext>
            </a:extLst>
          </p:cNvPr>
          <p:cNvCxnSpPr>
            <a:stCxn id="13" idx="2"/>
          </p:cNvCxnSpPr>
          <p:nvPr/>
        </p:nvCxnSpPr>
        <p:spPr>
          <a:xfrm flipH="1">
            <a:off x="9441654" y="752843"/>
            <a:ext cx="1" cy="2072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内容占位符 2">
            <a:extLst>
              <a:ext uri="{FF2B5EF4-FFF2-40B4-BE49-F238E27FC236}">
                <a16:creationId xmlns:a16="http://schemas.microsoft.com/office/drawing/2014/main" id="{257EB6D6-E287-40AA-A503-F7718388A4D8}"/>
              </a:ext>
            </a:extLst>
          </p:cNvPr>
          <p:cNvSpPr>
            <a:spLocks noGrp="1"/>
          </p:cNvSpPr>
          <p:nvPr>
            <p:ph idx="1"/>
          </p:nvPr>
        </p:nvSpPr>
        <p:spPr>
          <a:xfrm>
            <a:off x="456778" y="4693588"/>
            <a:ext cx="10707255" cy="1771768"/>
          </a:xfrm>
        </p:spPr>
        <p:txBody>
          <a:bodyPr>
            <a:normAutofit/>
          </a:bodyPr>
          <a:lstStyle/>
          <a:p>
            <a:pPr marL="0" indent="0">
              <a:buNone/>
            </a:pPr>
            <a:r>
              <a:rPr lang="zh-CN" altLang="en-US" sz="2000">
                <a:latin typeface="宋体" panose="02010600030101010101" pitchFamily="2" charset="-122"/>
                <a:ea typeface="宋体" panose="02010600030101010101" pitchFamily="2" charset="-122"/>
              </a:rPr>
              <a:t>上图中，简单列出了业务合同、 债权凭据和发票的状态变化情况，单据在写入区块链时候会附加状态变化参数，以方便办理业务过程中对单据状态变化的追溯和监控，以合同为例，由核心企业提交合同原件后，单据状态为 “提交”。合同需要得到核心企业和供应商的确认签字，后状态变为 “确认”，至此合同签名生效。 又如债权凭据，经由核心企业和供应商确认应付应收款后，单据状态变为 “批准”，保理公司、银行和鉴定机构在审核完债权凭据后，会将单据状态变为 “确认”状态。 </a:t>
            </a:r>
          </a:p>
        </p:txBody>
      </p:sp>
    </p:spTree>
    <p:extLst>
      <p:ext uri="{BB962C8B-B14F-4D97-AF65-F5344CB8AC3E}">
        <p14:creationId xmlns:p14="http://schemas.microsoft.com/office/powerpoint/2010/main" val="77244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6843BC-014B-4C24-A94B-5B2545AD983D}"/>
              </a:ext>
            </a:extLst>
          </p:cNvPr>
          <p:cNvSpPr>
            <a:spLocks noGrp="1"/>
          </p:cNvSpPr>
          <p:nvPr>
            <p:ph idx="1"/>
          </p:nvPr>
        </p:nvSpPr>
        <p:spPr>
          <a:xfrm>
            <a:off x="699653" y="4833755"/>
            <a:ext cx="10605655" cy="1707057"/>
          </a:xfrm>
        </p:spPr>
        <p:txBody>
          <a:bodyPr>
            <a:normAutofit lnSpcReduction="10000"/>
          </a:bodyPr>
          <a:lstStyle/>
          <a:p>
            <a:pPr marL="0" indent="0">
              <a:buNone/>
            </a:pPr>
            <a:r>
              <a:rPr lang="zh-CN" altLang="en-US" sz="2000">
                <a:latin typeface="宋体" panose="02010600030101010101" pitchFamily="2" charset="-122"/>
                <a:ea typeface="宋体" panose="02010600030101010101" pitchFamily="2" charset="-122"/>
              </a:rPr>
              <a:t>核心企业与一级供应商签订采购合同后，后续供应商的融资贷款和债务凭据拆分处理，会生成债务凭据并进行债务确权。在核心企业和供应商分别确认了应付和应收账款后，形成债务凭据单。在基于区块链的供应链金融网络中会纳入担保公司及金融机构等企业，其目的是为供应链金融业务中产生的单据做背书、鉴定和担保。在确权业务中，金融机构将提供资金托管服务，而担保公司将提供债务担保，并将所有信息写入区块链账本。 </a:t>
            </a:r>
            <a:br>
              <a:rPr lang="zh-CN" altLang="en-US" sz="2000">
                <a:latin typeface="宋体" panose="02010600030101010101" pitchFamily="2" charset="-122"/>
                <a:ea typeface="宋体" panose="02010600030101010101" pitchFamily="2" charset="-122"/>
              </a:rPr>
            </a:br>
            <a:endParaRPr lang="zh-CN" altLang="en-US" sz="200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30591EB4-083B-43C9-AB80-03825C090008}"/>
              </a:ext>
            </a:extLst>
          </p:cNvPr>
          <p:cNvSpPr/>
          <p:nvPr/>
        </p:nvSpPr>
        <p:spPr>
          <a:xfrm>
            <a:off x="2409346" y="1706273"/>
            <a:ext cx="1233996" cy="435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核心企业</a:t>
            </a:r>
          </a:p>
        </p:txBody>
      </p:sp>
      <p:sp>
        <p:nvSpPr>
          <p:cNvPr id="4" name="矩形 3">
            <a:extLst>
              <a:ext uri="{FF2B5EF4-FFF2-40B4-BE49-F238E27FC236}">
                <a16:creationId xmlns:a16="http://schemas.microsoft.com/office/drawing/2014/main" id="{07B8E5B0-CF7E-4A7A-BAFF-B07417056F73}"/>
              </a:ext>
            </a:extLst>
          </p:cNvPr>
          <p:cNvSpPr/>
          <p:nvPr/>
        </p:nvSpPr>
        <p:spPr>
          <a:xfrm>
            <a:off x="2409346" y="3595321"/>
            <a:ext cx="1233996" cy="563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一级</a:t>
            </a:r>
            <a:endParaRPr lang="en-US" altLang="zh-CN"/>
          </a:p>
          <a:p>
            <a:pPr algn="ctr"/>
            <a:r>
              <a:rPr lang="zh-CN" altLang="en-US"/>
              <a:t>供应商</a:t>
            </a:r>
          </a:p>
        </p:txBody>
      </p:sp>
      <p:sp>
        <p:nvSpPr>
          <p:cNvPr id="5" name="矩形 4">
            <a:extLst>
              <a:ext uri="{FF2B5EF4-FFF2-40B4-BE49-F238E27FC236}">
                <a16:creationId xmlns:a16="http://schemas.microsoft.com/office/drawing/2014/main" id="{A171CE95-E2D6-45EA-9D55-BCF710D05212}"/>
              </a:ext>
            </a:extLst>
          </p:cNvPr>
          <p:cNvSpPr/>
          <p:nvPr/>
        </p:nvSpPr>
        <p:spPr>
          <a:xfrm>
            <a:off x="589423" y="2667605"/>
            <a:ext cx="719091"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合同</a:t>
            </a:r>
          </a:p>
        </p:txBody>
      </p:sp>
      <p:sp>
        <p:nvSpPr>
          <p:cNvPr id="6" name="矩形 5">
            <a:extLst>
              <a:ext uri="{FF2B5EF4-FFF2-40B4-BE49-F238E27FC236}">
                <a16:creationId xmlns:a16="http://schemas.microsoft.com/office/drawing/2014/main" id="{8D071233-D438-4D96-9CC7-C47234DA875D}"/>
              </a:ext>
            </a:extLst>
          </p:cNvPr>
          <p:cNvSpPr/>
          <p:nvPr/>
        </p:nvSpPr>
        <p:spPr>
          <a:xfrm>
            <a:off x="4784121" y="2738626"/>
            <a:ext cx="1358284" cy="363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债务凭据</a:t>
            </a:r>
          </a:p>
        </p:txBody>
      </p:sp>
      <p:cxnSp>
        <p:nvCxnSpPr>
          <p:cNvPr id="8" name="直接箭头连接符 7">
            <a:extLst>
              <a:ext uri="{FF2B5EF4-FFF2-40B4-BE49-F238E27FC236}">
                <a16:creationId xmlns:a16="http://schemas.microsoft.com/office/drawing/2014/main" id="{3D97500C-A7E4-443D-AAF4-45D72C03981A}"/>
              </a:ext>
            </a:extLst>
          </p:cNvPr>
          <p:cNvCxnSpPr>
            <a:stCxn id="5" idx="3"/>
            <a:endCxn id="6" idx="1"/>
          </p:cNvCxnSpPr>
          <p:nvPr/>
        </p:nvCxnSpPr>
        <p:spPr>
          <a:xfrm flipV="1">
            <a:off x="1308514" y="2920618"/>
            <a:ext cx="34756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41731E5-4FA5-476F-97FE-943BE8260332}"/>
              </a:ext>
            </a:extLst>
          </p:cNvPr>
          <p:cNvCxnSpPr>
            <a:stCxn id="2" idx="2"/>
          </p:cNvCxnSpPr>
          <p:nvPr/>
        </p:nvCxnSpPr>
        <p:spPr>
          <a:xfrm>
            <a:off x="3026344" y="2141279"/>
            <a:ext cx="0" cy="77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2B9B4EC-135D-4B7F-871D-46B1F04EEEF7}"/>
              </a:ext>
            </a:extLst>
          </p:cNvPr>
          <p:cNvCxnSpPr>
            <a:stCxn id="4" idx="0"/>
          </p:cNvCxnSpPr>
          <p:nvPr/>
        </p:nvCxnSpPr>
        <p:spPr>
          <a:xfrm flipV="1">
            <a:off x="3026344" y="2920618"/>
            <a:ext cx="0" cy="67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D2049A3-BAB3-441E-9DC7-993063B7AA98}"/>
              </a:ext>
            </a:extLst>
          </p:cNvPr>
          <p:cNvSpPr txBox="1"/>
          <p:nvPr/>
        </p:nvSpPr>
        <p:spPr>
          <a:xfrm>
            <a:off x="1479516" y="2500039"/>
            <a:ext cx="1415772" cy="338554"/>
          </a:xfrm>
          <a:prstGeom prst="rect">
            <a:avLst/>
          </a:prstGeom>
          <a:noFill/>
        </p:spPr>
        <p:txBody>
          <a:bodyPr wrap="none" rtlCol="0">
            <a:spAutoFit/>
          </a:bodyPr>
          <a:lstStyle/>
          <a:p>
            <a:r>
              <a:rPr lang="zh-CN" altLang="en-US" sz="1600"/>
              <a:t>确认应付账款</a:t>
            </a:r>
          </a:p>
        </p:txBody>
      </p:sp>
      <p:sp>
        <p:nvSpPr>
          <p:cNvPr id="14" name="文本框 13">
            <a:extLst>
              <a:ext uri="{FF2B5EF4-FFF2-40B4-BE49-F238E27FC236}">
                <a16:creationId xmlns:a16="http://schemas.microsoft.com/office/drawing/2014/main" id="{440DEF2B-86E5-4841-9B49-9AFC490B4BA8}"/>
              </a:ext>
            </a:extLst>
          </p:cNvPr>
          <p:cNvSpPr txBox="1"/>
          <p:nvPr/>
        </p:nvSpPr>
        <p:spPr>
          <a:xfrm>
            <a:off x="1479516" y="3051287"/>
            <a:ext cx="1415772" cy="338554"/>
          </a:xfrm>
          <a:prstGeom prst="rect">
            <a:avLst/>
          </a:prstGeom>
          <a:noFill/>
        </p:spPr>
        <p:txBody>
          <a:bodyPr wrap="none" rtlCol="0">
            <a:spAutoFit/>
          </a:bodyPr>
          <a:lstStyle/>
          <a:p>
            <a:r>
              <a:rPr lang="zh-CN" altLang="en-US" sz="1600"/>
              <a:t>确认应收账款</a:t>
            </a:r>
          </a:p>
        </p:txBody>
      </p:sp>
      <p:sp>
        <p:nvSpPr>
          <p:cNvPr id="15" name="矩形 14">
            <a:extLst>
              <a:ext uri="{FF2B5EF4-FFF2-40B4-BE49-F238E27FC236}">
                <a16:creationId xmlns:a16="http://schemas.microsoft.com/office/drawing/2014/main" id="{857B9267-564A-40C6-830F-DAF5496D6504}"/>
              </a:ext>
            </a:extLst>
          </p:cNvPr>
          <p:cNvSpPr/>
          <p:nvPr/>
        </p:nvSpPr>
        <p:spPr>
          <a:xfrm>
            <a:off x="7435586" y="1706273"/>
            <a:ext cx="1233996" cy="435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担保公司</a:t>
            </a:r>
          </a:p>
        </p:txBody>
      </p:sp>
      <p:sp>
        <p:nvSpPr>
          <p:cNvPr id="16" name="矩形 15">
            <a:extLst>
              <a:ext uri="{FF2B5EF4-FFF2-40B4-BE49-F238E27FC236}">
                <a16:creationId xmlns:a16="http://schemas.microsoft.com/office/drawing/2014/main" id="{787E6598-62E0-43CD-9DDB-24826FDA072C}"/>
              </a:ext>
            </a:extLst>
          </p:cNvPr>
          <p:cNvSpPr/>
          <p:nvPr/>
        </p:nvSpPr>
        <p:spPr>
          <a:xfrm>
            <a:off x="7435586" y="3659684"/>
            <a:ext cx="1233996" cy="435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金融机构</a:t>
            </a:r>
          </a:p>
        </p:txBody>
      </p:sp>
      <p:sp>
        <p:nvSpPr>
          <p:cNvPr id="17" name="矩形 16">
            <a:extLst>
              <a:ext uri="{FF2B5EF4-FFF2-40B4-BE49-F238E27FC236}">
                <a16:creationId xmlns:a16="http://schemas.microsoft.com/office/drawing/2014/main" id="{569793D2-1F17-40ED-90F3-CCB9DC48924A}"/>
              </a:ext>
            </a:extLst>
          </p:cNvPr>
          <p:cNvSpPr/>
          <p:nvPr/>
        </p:nvSpPr>
        <p:spPr>
          <a:xfrm>
            <a:off x="10114425" y="2089284"/>
            <a:ext cx="1100829" cy="1662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区块链</a:t>
            </a:r>
          </a:p>
        </p:txBody>
      </p:sp>
      <p:cxnSp>
        <p:nvCxnSpPr>
          <p:cNvPr id="19" name="直接箭头连接符 18">
            <a:extLst>
              <a:ext uri="{FF2B5EF4-FFF2-40B4-BE49-F238E27FC236}">
                <a16:creationId xmlns:a16="http://schemas.microsoft.com/office/drawing/2014/main" id="{C943E1E6-5213-40F5-8A75-7D3B5236B3F9}"/>
              </a:ext>
            </a:extLst>
          </p:cNvPr>
          <p:cNvCxnSpPr>
            <a:stCxn id="6" idx="3"/>
            <a:endCxn id="17" idx="1"/>
          </p:cNvCxnSpPr>
          <p:nvPr/>
        </p:nvCxnSpPr>
        <p:spPr>
          <a:xfrm>
            <a:off x="6142405" y="2920618"/>
            <a:ext cx="3972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3668BBD-BDAF-4BFB-A31E-93B18781E47B}"/>
              </a:ext>
            </a:extLst>
          </p:cNvPr>
          <p:cNvCxnSpPr>
            <a:stCxn id="15" idx="2"/>
          </p:cNvCxnSpPr>
          <p:nvPr/>
        </p:nvCxnSpPr>
        <p:spPr>
          <a:xfrm>
            <a:off x="8052584" y="2141279"/>
            <a:ext cx="0" cy="779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9002430-77EE-47FE-AA76-2A210CDAAA9D}"/>
              </a:ext>
            </a:extLst>
          </p:cNvPr>
          <p:cNvCxnSpPr>
            <a:stCxn id="16" idx="0"/>
          </p:cNvCxnSpPr>
          <p:nvPr/>
        </p:nvCxnSpPr>
        <p:spPr>
          <a:xfrm flipV="1">
            <a:off x="8052584" y="2920618"/>
            <a:ext cx="0" cy="73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201D2CDD-F165-494C-AD5E-1D0E27112289}"/>
              </a:ext>
            </a:extLst>
          </p:cNvPr>
          <p:cNvSpPr txBox="1"/>
          <p:nvPr/>
        </p:nvSpPr>
        <p:spPr>
          <a:xfrm>
            <a:off x="8052584" y="2491068"/>
            <a:ext cx="1005403" cy="338554"/>
          </a:xfrm>
          <a:prstGeom prst="rect">
            <a:avLst/>
          </a:prstGeom>
          <a:noFill/>
        </p:spPr>
        <p:txBody>
          <a:bodyPr wrap="none" rtlCol="0">
            <a:spAutoFit/>
          </a:bodyPr>
          <a:lstStyle/>
          <a:p>
            <a:r>
              <a:rPr lang="zh-CN" altLang="en-US" sz="1600"/>
              <a:t>支付担保</a:t>
            </a:r>
          </a:p>
        </p:txBody>
      </p:sp>
      <p:sp>
        <p:nvSpPr>
          <p:cNvPr id="25" name="文本框 24">
            <a:extLst>
              <a:ext uri="{FF2B5EF4-FFF2-40B4-BE49-F238E27FC236}">
                <a16:creationId xmlns:a16="http://schemas.microsoft.com/office/drawing/2014/main" id="{A2BA7A4B-6DAC-4EE6-BBDA-612E2AEFFF39}"/>
              </a:ext>
            </a:extLst>
          </p:cNvPr>
          <p:cNvSpPr txBox="1"/>
          <p:nvPr/>
        </p:nvSpPr>
        <p:spPr>
          <a:xfrm>
            <a:off x="8086237" y="2951597"/>
            <a:ext cx="1005403" cy="338554"/>
          </a:xfrm>
          <a:prstGeom prst="rect">
            <a:avLst/>
          </a:prstGeom>
          <a:noFill/>
        </p:spPr>
        <p:txBody>
          <a:bodyPr wrap="none" rtlCol="0">
            <a:spAutoFit/>
          </a:bodyPr>
          <a:lstStyle/>
          <a:p>
            <a:r>
              <a:rPr lang="zh-CN" altLang="en-US" sz="1600"/>
              <a:t>资金托管</a:t>
            </a:r>
          </a:p>
        </p:txBody>
      </p:sp>
      <p:sp>
        <p:nvSpPr>
          <p:cNvPr id="26" name="标题 1">
            <a:extLst>
              <a:ext uri="{FF2B5EF4-FFF2-40B4-BE49-F238E27FC236}">
                <a16:creationId xmlns:a16="http://schemas.microsoft.com/office/drawing/2014/main" id="{A5BC7526-5A7D-48D5-99B4-7F3EF7FBDD58}"/>
              </a:ext>
            </a:extLst>
          </p:cNvPr>
          <p:cNvSpPr>
            <a:spLocks noGrp="1"/>
          </p:cNvSpPr>
          <p:nvPr>
            <p:ph type="title"/>
          </p:nvPr>
        </p:nvSpPr>
        <p:spPr>
          <a:xfrm>
            <a:off x="412139" y="365125"/>
            <a:ext cx="10941661" cy="952703"/>
          </a:xfrm>
        </p:spPr>
        <p:txBody>
          <a:bodyPr>
            <a:normAutofit/>
          </a:bodyPr>
          <a:lstStyle/>
          <a:p>
            <a:r>
              <a:rPr lang="zh-CN" altLang="en-US"/>
              <a:t>基于区块链的债权确权流程 </a:t>
            </a:r>
          </a:p>
        </p:txBody>
      </p:sp>
    </p:spTree>
    <p:extLst>
      <p:ext uri="{BB962C8B-B14F-4D97-AF65-F5344CB8AC3E}">
        <p14:creationId xmlns:p14="http://schemas.microsoft.com/office/powerpoint/2010/main" val="276004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4C9E811-0036-48A6-8AD2-005068EBB765}"/>
              </a:ext>
            </a:extLst>
          </p:cNvPr>
          <p:cNvSpPr>
            <a:spLocks noGrp="1"/>
          </p:cNvSpPr>
          <p:nvPr>
            <p:ph idx="1"/>
          </p:nvPr>
        </p:nvSpPr>
        <p:spPr>
          <a:xfrm>
            <a:off x="412139" y="5317656"/>
            <a:ext cx="10717680" cy="1340041"/>
          </a:xfrm>
        </p:spPr>
        <p:txBody>
          <a:bodyPr>
            <a:normAutofit lnSpcReduction="10000"/>
          </a:bodyPr>
          <a:lstStyle/>
          <a:p>
            <a:pPr marL="0" indent="0">
              <a:buNone/>
            </a:pPr>
            <a:r>
              <a:rPr lang="zh-CN" altLang="en-US" sz="2000">
                <a:latin typeface="宋体" panose="02010600030101010101" pitchFamily="2" charset="-122"/>
                <a:ea typeface="宋体" panose="02010600030101010101" pitchFamily="2" charset="-122"/>
              </a:rPr>
              <a:t>区块链能够解决供应链金融信任传递问题，通过如上图所示，通过拆分一级供应商与核心企业签订的债务凭据，使得二级供应商及以下供应商均能够获得在供应链中应收账款的债务凭据， 从而向金融机构及保理公司提出融资申请。此外，债务凭据的拆分，及融资过程中涉及的业务流程均记录在区块链账本中，形成可信任、可追溯但不可篡改的记账模式。 </a:t>
            </a:r>
            <a:br>
              <a:rPr lang="zh-CN" altLang="en-US" sz="2000">
                <a:latin typeface="宋体" panose="02010600030101010101" pitchFamily="2" charset="-122"/>
                <a:ea typeface="宋体" panose="02010600030101010101" pitchFamily="2" charset="-122"/>
              </a:rPr>
            </a:br>
            <a:endParaRPr lang="zh-CN" altLang="en-US" sz="200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BF9C9463-388F-40A8-AEC9-89DC48240E60}"/>
              </a:ext>
            </a:extLst>
          </p:cNvPr>
          <p:cNvSpPr/>
          <p:nvPr/>
        </p:nvSpPr>
        <p:spPr>
          <a:xfrm>
            <a:off x="4418413" y="1706274"/>
            <a:ext cx="1385455" cy="367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核心企业</a:t>
            </a:r>
          </a:p>
        </p:txBody>
      </p:sp>
      <p:sp>
        <p:nvSpPr>
          <p:cNvPr id="8" name="矩形 7">
            <a:extLst>
              <a:ext uri="{FF2B5EF4-FFF2-40B4-BE49-F238E27FC236}">
                <a16:creationId xmlns:a16="http://schemas.microsoft.com/office/drawing/2014/main" id="{48FA8B50-B785-437F-807F-E7A6334BC9C7}"/>
              </a:ext>
            </a:extLst>
          </p:cNvPr>
          <p:cNvSpPr/>
          <p:nvPr/>
        </p:nvSpPr>
        <p:spPr>
          <a:xfrm>
            <a:off x="3178431" y="2930084"/>
            <a:ext cx="1385455" cy="367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债务凭据</a:t>
            </a:r>
          </a:p>
        </p:txBody>
      </p:sp>
      <p:sp>
        <p:nvSpPr>
          <p:cNvPr id="9" name="矩形 8">
            <a:extLst>
              <a:ext uri="{FF2B5EF4-FFF2-40B4-BE49-F238E27FC236}">
                <a16:creationId xmlns:a16="http://schemas.microsoft.com/office/drawing/2014/main" id="{2A27EFA5-D58C-41BB-9627-983CB7F9764D}"/>
              </a:ext>
            </a:extLst>
          </p:cNvPr>
          <p:cNvSpPr/>
          <p:nvPr/>
        </p:nvSpPr>
        <p:spPr>
          <a:xfrm>
            <a:off x="5669940" y="2940333"/>
            <a:ext cx="1385455" cy="367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二级供应商</a:t>
            </a:r>
          </a:p>
        </p:txBody>
      </p:sp>
      <p:sp>
        <p:nvSpPr>
          <p:cNvPr id="10" name="矩形 9">
            <a:extLst>
              <a:ext uri="{FF2B5EF4-FFF2-40B4-BE49-F238E27FC236}">
                <a16:creationId xmlns:a16="http://schemas.microsoft.com/office/drawing/2014/main" id="{E3C22BD1-3990-4C4A-B9B8-B446FE154486}"/>
              </a:ext>
            </a:extLst>
          </p:cNvPr>
          <p:cNvSpPr/>
          <p:nvPr/>
        </p:nvSpPr>
        <p:spPr>
          <a:xfrm>
            <a:off x="8161448" y="2953034"/>
            <a:ext cx="1385455" cy="367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N</a:t>
            </a:r>
            <a:r>
              <a:rPr lang="zh-CN" altLang="en-US"/>
              <a:t>级供应商</a:t>
            </a:r>
          </a:p>
        </p:txBody>
      </p:sp>
      <p:sp>
        <p:nvSpPr>
          <p:cNvPr id="11" name="矩形 10">
            <a:extLst>
              <a:ext uri="{FF2B5EF4-FFF2-40B4-BE49-F238E27FC236}">
                <a16:creationId xmlns:a16="http://schemas.microsoft.com/office/drawing/2014/main" id="{701CBE31-9424-4D65-88A9-C4BE3F4956D0}"/>
              </a:ext>
            </a:extLst>
          </p:cNvPr>
          <p:cNvSpPr/>
          <p:nvPr/>
        </p:nvSpPr>
        <p:spPr>
          <a:xfrm>
            <a:off x="4418413" y="4046740"/>
            <a:ext cx="1385455" cy="367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金融机构</a:t>
            </a:r>
          </a:p>
        </p:txBody>
      </p:sp>
      <p:sp>
        <p:nvSpPr>
          <p:cNvPr id="14" name="矩形 13">
            <a:extLst>
              <a:ext uri="{FF2B5EF4-FFF2-40B4-BE49-F238E27FC236}">
                <a16:creationId xmlns:a16="http://schemas.microsoft.com/office/drawing/2014/main" id="{452E75D2-898C-4B3B-8541-1203D63CA698}"/>
              </a:ext>
            </a:extLst>
          </p:cNvPr>
          <p:cNvSpPr/>
          <p:nvPr/>
        </p:nvSpPr>
        <p:spPr>
          <a:xfrm>
            <a:off x="686922" y="2930084"/>
            <a:ext cx="1385455" cy="367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债务凭据</a:t>
            </a:r>
          </a:p>
        </p:txBody>
      </p:sp>
      <p:cxnSp>
        <p:nvCxnSpPr>
          <p:cNvPr id="16" name="直接箭头连接符 15">
            <a:extLst>
              <a:ext uri="{FF2B5EF4-FFF2-40B4-BE49-F238E27FC236}">
                <a16:creationId xmlns:a16="http://schemas.microsoft.com/office/drawing/2014/main" id="{4590DBF9-41F2-4627-BCCE-897FDECE2631}"/>
              </a:ext>
            </a:extLst>
          </p:cNvPr>
          <p:cNvCxnSpPr>
            <a:stCxn id="14" idx="3"/>
            <a:endCxn id="8" idx="1"/>
          </p:cNvCxnSpPr>
          <p:nvPr/>
        </p:nvCxnSpPr>
        <p:spPr>
          <a:xfrm>
            <a:off x="2072377" y="3113585"/>
            <a:ext cx="1106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60B9859-FF77-4113-92BB-5874BCB41C2D}"/>
              </a:ext>
            </a:extLst>
          </p:cNvPr>
          <p:cNvCxnSpPr>
            <a:cxnSpLocks/>
            <a:stCxn id="8" idx="0"/>
            <a:endCxn id="6" idx="1"/>
          </p:cNvCxnSpPr>
          <p:nvPr/>
        </p:nvCxnSpPr>
        <p:spPr>
          <a:xfrm flipV="1">
            <a:off x="3871159" y="1889775"/>
            <a:ext cx="547254" cy="1040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14C5561-8816-408C-8063-B24AB541CD9C}"/>
              </a:ext>
            </a:extLst>
          </p:cNvPr>
          <p:cNvCxnSpPr>
            <a:stCxn id="9" idx="0"/>
            <a:endCxn id="6" idx="2"/>
          </p:cNvCxnSpPr>
          <p:nvPr/>
        </p:nvCxnSpPr>
        <p:spPr>
          <a:xfrm flipH="1" flipV="1">
            <a:off x="5111141" y="2073276"/>
            <a:ext cx="1251527" cy="86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CEB315F-A45F-4421-A604-55E1DB073697}"/>
              </a:ext>
            </a:extLst>
          </p:cNvPr>
          <p:cNvCxnSpPr>
            <a:stCxn id="10" idx="0"/>
            <a:endCxn id="6" idx="3"/>
          </p:cNvCxnSpPr>
          <p:nvPr/>
        </p:nvCxnSpPr>
        <p:spPr>
          <a:xfrm flipH="1" flipV="1">
            <a:off x="5803868" y="1889775"/>
            <a:ext cx="3050308" cy="106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F71B6C6-44FA-49C9-90C7-3BB5D0FFC61A}"/>
              </a:ext>
            </a:extLst>
          </p:cNvPr>
          <p:cNvCxnSpPr>
            <a:stCxn id="8" idx="2"/>
            <a:endCxn id="11" idx="1"/>
          </p:cNvCxnSpPr>
          <p:nvPr/>
        </p:nvCxnSpPr>
        <p:spPr>
          <a:xfrm>
            <a:off x="3871159" y="3297086"/>
            <a:ext cx="547254" cy="933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2439568F-1685-4C14-9587-1731AE704169}"/>
              </a:ext>
            </a:extLst>
          </p:cNvPr>
          <p:cNvCxnSpPr>
            <a:stCxn id="9" idx="2"/>
            <a:endCxn id="11" idx="0"/>
          </p:cNvCxnSpPr>
          <p:nvPr/>
        </p:nvCxnSpPr>
        <p:spPr>
          <a:xfrm flipH="1">
            <a:off x="5111141" y="3307335"/>
            <a:ext cx="1251527" cy="739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D2D484F-823D-40BC-8C14-C8463FA44770}"/>
              </a:ext>
            </a:extLst>
          </p:cNvPr>
          <p:cNvCxnSpPr>
            <a:stCxn id="10" idx="2"/>
            <a:endCxn id="11" idx="3"/>
          </p:cNvCxnSpPr>
          <p:nvPr/>
        </p:nvCxnSpPr>
        <p:spPr>
          <a:xfrm flipH="1">
            <a:off x="5803868" y="3320036"/>
            <a:ext cx="3050308" cy="910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77070DFA-A5B0-492F-AAAE-FCD86D24459C}"/>
              </a:ext>
            </a:extLst>
          </p:cNvPr>
          <p:cNvSpPr txBox="1"/>
          <p:nvPr/>
        </p:nvSpPr>
        <p:spPr>
          <a:xfrm>
            <a:off x="3449147" y="3545616"/>
            <a:ext cx="1107996" cy="369332"/>
          </a:xfrm>
          <a:prstGeom prst="rect">
            <a:avLst/>
          </a:prstGeom>
          <a:noFill/>
        </p:spPr>
        <p:txBody>
          <a:bodyPr wrap="none" rtlCol="0">
            <a:spAutoFit/>
          </a:bodyPr>
          <a:lstStyle/>
          <a:p>
            <a:r>
              <a:rPr lang="zh-CN" altLang="en-US"/>
              <a:t>申请融资</a:t>
            </a:r>
          </a:p>
        </p:txBody>
      </p:sp>
      <p:sp>
        <p:nvSpPr>
          <p:cNvPr id="33" name="文本框 32">
            <a:extLst>
              <a:ext uri="{FF2B5EF4-FFF2-40B4-BE49-F238E27FC236}">
                <a16:creationId xmlns:a16="http://schemas.microsoft.com/office/drawing/2014/main" id="{4D5F8FA4-617F-4440-844F-8D1F732B1065}"/>
              </a:ext>
            </a:extLst>
          </p:cNvPr>
          <p:cNvSpPr txBox="1"/>
          <p:nvPr/>
        </p:nvSpPr>
        <p:spPr>
          <a:xfrm>
            <a:off x="5346774" y="3510720"/>
            <a:ext cx="646331" cy="369332"/>
          </a:xfrm>
          <a:prstGeom prst="rect">
            <a:avLst/>
          </a:prstGeom>
          <a:noFill/>
        </p:spPr>
        <p:txBody>
          <a:bodyPr wrap="none" rtlCol="0">
            <a:spAutoFit/>
          </a:bodyPr>
          <a:lstStyle/>
          <a:p>
            <a:r>
              <a:rPr lang="zh-CN" altLang="en-US"/>
              <a:t>融资</a:t>
            </a:r>
          </a:p>
        </p:txBody>
      </p:sp>
      <p:sp>
        <p:nvSpPr>
          <p:cNvPr id="34" name="文本框 33">
            <a:extLst>
              <a:ext uri="{FF2B5EF4-FFF2-40B4-BE49-F238E27FC236}">
                <a16:creationId xmlns:a16="http://schemas.microsoft.com/office/drawing/2014/main" id="{BCF180D3-210C-43A3-B82D-37DCCE719AB7}"/>
              </a:ext>
            </a:extLst>
          </p:cNvPr>
          <p:cNvSpPr txBox="1"/>
          <p:nvPr/>
        </p:nvSpPr>
        <p:spPr>
          <a:xfrm>
            <a:off x="6740201" y="3701530"/>
            <a:ext cx="646331" cy="369332"/>
          </a:xfrm>
          <a:prstGeom prst="rect">
            <a:avLst/>
          </a:prstGeom>
          <a:noFill/>
        </p:spPr>
        <p:txBody>
          <a:bodyPr wrap="none" rtlCol="0">
            <a:spAutoFit/>
          </a:bodyPr>
          <a:lstStyle/>
          <a:p>
            <a:r>
              <a:rPr lang="zh-CN" altLang="en-US"/>
              <a:t>融资</a:t>
            </a:r>
          </a:p>
        </p:txBody>
      </p:sp>
      <p:cxnSp>
        <p:nvCxnSpPr>
          <p:cNvPr id="36" name="直接箭头连接符 35">
            <a:extLst>
              <a:ext uri="{FF2B5EF4-FFF2-40B4-BE49-F238E27FC236}">
                <a16:creationId xmlns:a16="http://schemas.microsoft.com/office/drawing/2014/main" id="{3D9E2EDD-9632-4E9A-9F1C-D2AAE70E0495}"/>
              </a:ext>
            </a:extLst>
          </p:cNvPr>
          <p:cNvCxnSpPr>
            <a:stCxn id="8" idx="3"/>
            <a:endCxn id="9" idx="1"/>
          </p:cNvCxnSpPr>
          <p:nvPr/>
        </p:nvCxnSpPr>
        <p:spPr>
          <a:xfrm>
            <a:off x="4563886" y="3113585"/>
            <a:ext cx="1106054" cy="10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B757B427-E4C7-4D25-8BDD-CD93741EB5E4}"/>
              </a:ext>
            </a:extLst>
          </p:cNvPr>
          <p:cNvCxnSpPr>
            <a:stCxn id="9" idx="3"/>
            <a:endCxn id="10" idx="1"/>
          </p:cNvCxnSpPr>
          <p:nvPr/>
        </p:nvCxnSpPr>
        <p:spPr>
          <a:xfrm>
            <a:off x="7055395" y="3123834"/>
            <a:ext cx="1106053" cy="127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59162BB5-6026-485E-9592-DC7397D8FA0D}"/>
              </a:ext>
            </a:extLst>
          </p:cNvPr>
          <p:cNvSpPr txBox="1"/>
          <p:nvPr/>
        </p:nvSpPr>
        <p:spPr>
          <a:xfrm>
            <a:off x="4561943" y="2702039"/>
            <a:ext cx="1107996" cy="369332"/>
          </a:xfrm>
          <a:prstGeom prst="rect">
            <a:avLst/>
          </a:prstGeom>
          <a:noFill/>
        </p:spPr>
        <p:txBody>
          <a:bodyPr wrap="none" rtlCol="0">
            <a:spAutoFit/>
          </a:bodyPr>
          <a:lstStyle/>
          <a:p>
            <a:r>
              <a:rPr lang="zh-CN" altLang="en-US"/>
              <a:t>债务拆分</a:t>
            </a:r>
          </a:p>
        </p:txBody>
      </p:sp>
      <p:sp>
        <p:nvSpPr>
          <p:cNvPr id="40" name="文本框 39">
            <a:extLst>
              <a:ext uri="{FF2B5EF4-FFF2-40B4-BE49-F238E27FC236}">
                <a16:creationId xmlns:a16="http://schemas.microsoft.com/office/drawing/2014/main" id="{81CAF3ED-EC9A-4331-9D3B-AAB50F149685}"/>
              </a:ext>
            </a:extLst>
          </p:cNvPr>
          <p:cNvSpPr txBox="1"/>
          <p:nvPr/>
        </p:nvSpPr>
        <p:spPr>
          <a:xfrm>
            <a:off x="7053451" y="2715121"/>
            <a:ext cx="877163" cy="369332"/>
          </a:xfrm>
          <a:prstGeom prst="rect">
            <a:avLst/>
          </a:prstGeom>
          <a:noFill/>
        </p:spPr>
        <p:txBody>
          <a:bodyPr wrap="none" rtlCol="0">
            <a:spAutoFit/>
          </a:bodyPr>
          <a:lstStyle/>
          <a:p>
            <a:r>
              <a:rPr lang="zh-CN" altLang="en-US"/>
              <a:t>再拆分</a:t>
            </a:r>
          </a:p>
        </p:txBody>
      </p:sp>
      <p:sp>
        <p:nvSpPr>
          <p:cNvPr id="41" name="文本框 40">
            <a:extLst>
              <a:ext uri="{FF2B5EF4-FFF2-40B4-BE49-F238E27FC236}">
                <a16:creationId xmlns:a16="http://schemas.microsoft.com/office/drawing/2014/main" id="{D638E461-D467-4079-A40B-9F201E97378C}"/>
              </a:ext>
            </a:extLst>
          </p:cNvPr>
          <p:cNvSpPr txBox="1"/>
          <p:nvPr/>
        </p:nvSpPr>
        <p:spPr>
          <a:xfrm>
            <a:off x="3433347" y="2217969"/>
            <a:ext cx="1107996" cy="369332"/>
          </a:xfrm>
          <a:prstGeom prst="rect">
            <a:avLst/>
          </a:prstGeom>
          <a:noFill/>
        </p:spPr>
        <p:txBody>
          <a:bodyPr wrap="none" rtlCol="0">
            <a:spAutoFit/>
          </a:bodyPr>
          <a:lstStyle/>
          <a:p>
            <a:r>
              <a:rPr lang="zh-CN" altLang="en-US"/>
              <a:t>到期还款</a:t>
            </a:r>
          </a:p>
        </p:txBody>
      </p:sp>
      <p:sp>
        <p:nvSpPr>
          <p:cNvPr id="42" name="文本框 41">
            <a:extLst>
              <a:ext uri="{FF2B5EF4-FFF2-40B4-BE49-F238E27FC236}">
                <a16:creationId xmlns:a16="http://schemas.microsoft.com/office/drawing/2014/main" id="{ED73900F-3F9F-43E8-89D4-7CD588B78128}"/>
              </a:ext>
            </a:extLst>
          </p:cNvPr>
          <p:cNvSpPr txBox="1"/>
          <p:nvPr/>
        </p:nvSpPr>
        <p:spPr>
          <a:xfrm>
            <a:off x="5146431" y="2231015"/>
            <a:ext cx="646331" cy="369332"/>
          </a:xfrm>
          <a:prstGeom prst="rect">
            <a:avLst/>
          </a:prstGeom>
          <a:noFill/>
        </p:spPr>
        <p:txBody>
          <a:bodyPr wrap="none" rtlCol="0">
            <a:spAutoFit/>
          </a:bodyPr>
          <a:lstStyle/>
          <a:p>
            <a:r>
              <a:rPr lang="zh-CN" altLang="en-US"/>
              <a:t>还款</a:t>
            </a:r>
          </a:p>
        </p:txBody>
      </p:sp>
      <p:sp>
        <p:nvSpPr>
          <p:cNvPr id="43" name="文本框 42">
            <a:extLst>
              <a:ext uri="{FF2B5EF4-FFF2-40B4-BE49-F238E27FC236}">
                <a16:creationId xmlns:a16="http://schemas.microsoft.com/office/drawing/2014/main" id="{B6FD8EB8-5A22-4CD6-B8F7-D88B5A1C3A10}"/>
              </a:ext>
            </a:extLst>
          </p:cNvPr>
          <p:cNvSpPr txBox="1"/>
          <p:nvPr/>
        </p:nvSpPr>
        <p:spPr>
          <a:xfrm>
            <a:off x="6740201" y="2102798"/>
            <a:ext cx="646331" cy="369332"/>
          </a:xfrm>
          <a:prstGeom prst="rect">
            <a:avLst/>
          </a:prstGeom>
          <a:noFill/>
        </p:spPr>
        <p:txBody>
          <a:bodyPr wrap="none" rtlCol="0">
            <a:spAutoFit/>
          </a:bodyPr>
          <a:lstStyle/>
          <a:p>
            <a:r>
              <a:rPr lang="zh-CN" altLang="en-US"/>
              <a:t>还款</a:t>
            </a:r>
          </a:p>
        </p:txBody>
      </p:sp>
      <p:sp>
        <p:nvSpPr>
          <p:cNvPr id="44" name="矩形 43">
            <a:extLst>
              <a:ext uri="{FF2B5EF4-FFF2-40B4-BE49-F238E27FC236}">
                <a16:creationId xmlns:a16="http://schemas.microsoft.com/office/drawing/2014/main" id="{4CD7AFC1-8322-4C36-A047-73D5454B09A5}"/>
              </a:ext>
            </a:extLst>
          </p:cNvPr>
          <p:cNvSpPr/>
          <p:nvPr/>
        </p:nvSpPr>
        <p:spPr>
          <a:xfrm>
            <a:off x="10864639" y="2523729"/>
            <a:ext cx="1062182" cy="1212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区块链</a:t>
            </a:r>
          </a:p>
        </p:txBody>
      </p:sp>
      <p:sp>
        <p:nvSpPr>
          <p:cNvPr id="46" name="矩形 45">
            <a:extLst>
              <a:ext uri="{FF2B5EF4-FFF2-40B4-BE49-F238E27FC236}">
                <a16:creationId xmlns:a16="http://schemas.microsoft.com/office/drawing/2014/main" id="{C693D3C7-CD29-4DCD-8F35-D5BFC85948D2}"/>
              </a:ext>
            </a:extLst>
          </p:cNvPr>
          <p:cNvSpPr/>
          <p:nvPr/>
        </p:nvSpPr>
        <p:spPr>
          <a:xfrm>
            <a:off x="378692" y="1530783"/>
            <a:ext cx="9633527" cy="31865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FACB7B8F-D981-4EB9-9D76-1DC18923B6D2}"/>
              </a:ext>
            </a:extLst>
          </p:cNvPr>
          <p:cNvCxnSpPr>
            <a:stCxn id="46" idx="3"/>
            <a:endCxn id="44" idx="1"/>
          </p:cNvCxnSpPr>
          <p:nvPr/>
        </p:nvCxnSpPr>
        <p:spPr>
          <a:xfrm>
            <a:off x="10012219" y="3124056"/>
            <a:ext cx="852420" cy="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标题 1">
            <a:extLst>
              <a:ext uri="{FF2B5EF4-FFF2-40B4-BE49-F238E27FC236}">
                <a16:creationId xmlns:a16="http://schemas.microsoft.com/office/drawing/2014/main" id="{9D651A17-950F-4F24-9AD6-D6C70B1EA0A3}"/>
              </a:ext>
            </a:extLst>
          </p:cNvPr>
          <p:cNvSpPr>
            <a:spLocks noGrp="1"/>
          </p:cNvSpPr>
          <p:nvPr>
            <p:ph type="title"/>
          </p:nvPr>
        </p:nvSpPr>
        <p:spPr>
          <a:xfrm>
            <a:off x="412139" y="365125"/>
            <a:ext cx="10941661" cy="952703"/>
          </a:xfrm>
        </p:spPr>
        <p:txBody>
          <a:bodyPr>
            <a:normAutofit/>
          </a:bodyPr>
          <a:lstStyle/>
          <a:p>
            <a:r>
              <a:rPr lang="zh-CN" altLang="en-US"/>
              <a:t>基于区块链的供应链金融融资流程 </a:t>
            </a:r>
          </a:p>
        </p:txBody>
      </p:sp>
    </p:spTree>
    <p:extLst>
      <p:ext uri="{BB962C8B-B14F-4D97-AF65-F5344CB8AC3E}">
        <p14:creationId xmlns:p14="http://schemas.microsoft.com/office/powerpoint/2010/main" val="339238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79DF8C-B385-497E-925E-1D995F24191B}"/>
              </a:ext>
            </a:extLst>
          </p:cNvPr>
          <p:cNvSpPr>
            <a:spLocks noGrp="1"/>
          </p:cNvSpPr>
          <p:nvPr>
            <p:ph idx="1"/>
          </p:nvPr>
        </p:nvSpPr>
        <p:spPr>
          <a:xfrm>
            <a:off x="625136" y="4728623"/>
            <a:ext cx="10515600" cy="1894119"/>
          </a:xfrm>
        </p:spPr>
        <p:txBody>
          <a:bodyPr>
            <a:normAutofit/>
          </a:bodyPr>
          <a:lstStyle/>
          <a:p>
            <a:pPr marL="0" indent="0">
              <a:buNone/>
            </a:pPr>
            <a:r>
              <a:rPr lang="zh-CN" altLang="en-US" sz="2000">
                <a:latin typeface="宋体" panose="02010600030101010101" pitchFamily="2" charset="-122"/>
                <a:ea typeface="宋体" panose="02010600030101010101" pitchFamily="2" charset="-122"/>
              </a:rPr>
              <a:t>以三级供应商为例，若要获取拆分后的债权凭据需要通过一级供应商拆分、二级供应商拆分两个流程，拆分过程中各级供应商将留存属于自己的债权存证。各级供应商按照采购合同自身应收账款及下一供应商应收账款进行拆分，拆分过程及凭据全部记录在区块链账本中，实现了债权拆分的溯源。 </a:t>
            </a:r>
            <a:br>
              <a:rPr lang="zh-CN" altLang="en-US" sz="2000">
                <a:latin typeface="宋体" panose="02010600030101010101" pitchFamily="2" charset="-122"/>
                <a:ea typeface="宋体" panose="02010600030101010101" pitchFamily="2" charset="-122"/>
              </a:rPr>
            </a:br>
            <a:endParaRPr lang="zh-CN" altLang="en-US" sz="2000">
              <a:latin typeface="宋体" panose="02010600030101010101" pitchFamily="2" charset="-122"/>
              <a:ea typeface="宋体" panose="02010600030101010101" pitchFamily="2" charset="-122"/>
            </a:endParaRPr>
          </a:p>
        </p:txBody>
      </p:sp>
      <p:sp>
        <p:nvSpPr>
          <p:cNvPr id="4" name="标题 3">
            <a:extLst>
              <a:ext uri="{FF2B5EF4-FFF2-40B4-BE49-F238E27FC236}">
                <a16:creationId xmlns:a16="http://schemas.microsoft.com/office/drawing/2014/main" id="{78E5E94C-F552-450B-A90A-39835B83BA8C}"/>
              </a:ext>
            </a:extLst>
          </p:cNvPr>
          <p:cNvSpPr>
            <a:spLocks noGrp="1"/>
          </p:cNvSpPr>
          <p:nvPr>
            <p:ph type="title"/>
          </p:nvPr>
        </p:nvSpPr>
        <p:spPr>
          <a:xfrm>
            <a:off x="625136" y="365125"/>
            <a:ext cx="10515600" cy="1325563"/>
          </a:xfrm>
        </p:spPr>
        <p:txBody>
          <a:bodyPr/>
          <a:lstStyle/>
          <a:p>
            <a:r>
              <a:rPr lang="zh-CN" altLang="en-US"/>
              <a:t>基于区块链的债权拆分流程 </a:t>
            </a:r>
          </a:p>
        </p:txBody>
      </p:sp>
      <p:sp>
        <p:nvSpPr>
          <p:cNvPr id="5" name="矩形 4">
            <a:extLst>
              <a:ext uri="{FF2B5EF4-FFF2-40B4-BE49-F238E27FC236}">
                <a16:creationId xmlns:a16="http://schemas.microsoft.com/office/drawing/2014/main" id="{945F3152-D24B-47E7-BFB7-D3444FCBDE3F}"/>
              </a:ext>
            </a:extLst>
          </p:cNvPr>
          <p:cNvSpPr/>
          <p:nvPr/>
        </p:nvSpPr>
        <p:spPr>
          <a:xfrm>
            <a:off x="3226361" y="1690688"/>
            <a:ext cx="1420427" cy="34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一级供应商</a:t>
            </a:r>
          </a:p>
        </p:txBody>
      </p:sp>
      <p:sp>
        <p:nvSpPr>
          <p:cNvPr id="6" name="矩形 5">
            <a:extLst>
              <a:ext uri="{FF2B5EF4-FFF2-40B4-BE49-F238E27FC236}">
                <a16:creationId xmlns:a16="http://schemas.microsoft.com/office/drawing/2014/main" id="{923ACD02-CB10-4EC2-966A-8872197ED399}"/>
              </a:ext>
            </a:extLst>
          </p:cNvPr>
          <p:cNvSpPr/>
          <p:nvPr/>
        </p:nvSpPr>
        <p:spPr>
          <a:xfrm>
            <a:off x="5931091" y="1690688"/>
            <a:ext cx="1420427" cy="34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债权留存</a:t>
            </a:r>
          </a:p>
        </p:txBody>
      </p:sp>
      <p:sp>
        <p:nvSpPr>
          <p:cNvPr id="7" name="矩形 6">
            <a:extLst>
              <a:ext uri="{FF2B5EF4-FFF2-40B4-BE49-F238E27FC236}">
                <a16:creationId xmlns:a16="http://schemas.microsoft.com/office/drawing/2014/main" id="{9E4B0403-450D-4DD7-937B-317C4644AD67}"/>
              </a:ext>
            </a:extLst>
          </p:cNvPr>
          <p:cNvSpPr/>
          <p:nvPr/>
        </p:nvSpPr>
        <p:spPr>
          <a:xfrm>
            <a:off x="3936574" y="2766366"/>
            <a:ext cx="1420427" cy="34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二级供应商</a:t>
            </a:r>
          </a:p>
        </p:txBody>
      </p:sp>
      <p:sp>
        <p:nvSpPr>
          <p:cNvPr id="8" name="矩形 7">
            <a:extLst>
              <a:ext uri="{FF2B5EF4-FFF2-40B4-BE49-F238E27FC236}">
                <a16:creationId xmlns:a16="http://schemas.microsoft.com/office/drawing/2014/main" id="{09C72E35-F2B9-4D13-9F61-EDCDC8E1F77F}"/>
              </a:ext>
            </a:extLst>
          </p:cNvPr>
          <p:cNvSpPr/>
          <p:nvPr/>
        </p:nvSpPr>
        <p:spPr>
          <a:xfrm>
            <a:off x="6635386" y="2766366"/>
            <a:ext cx="1420427" cy="34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债权留存</a:t>
            </a:r>
          </a:p>
        </p:txBody>
      </p:sp>
      <p:sp>
        <p:nvSpPr>
          <p:cNvPr id="9" name="矩形 8">
            <a:extLst>
              <a:ext uri="{FF2B5EF4-FFF2-40B4-BE49-F238E27FC236}">
                <a16:creationId xmlns:a16="http://schemas.microsoft.com/office/drawing/2014/main" id="{EF057E8A-4F00-414B-8434-E67BA5F95C50}"/>
              </a:ext>
            </a:extLst>
          </p:cNvPr>
          <p:cNvSpPr/>
          <p:nvPr/>
        </p:nvSpPr>
        <p:spPr>
          <a:xfrm>
            <a:off x="4646787" y="3842044"/>
            <a:ext cx="1420427" cy="34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三级供应商</a:t>
            </a:r>
          </a:p>
        </p:txBody>
      </p:sp>
      <p:sp>
        <p:nvSpPr>
          <p:cNvPr id="10" name="矩形 9">
            <a:extLst>
              <a:ext uri="{FF2B5EF4-FFF2-40B4-BE49-F238E27FC236}">
                <a16:creationId xmlns:a16="http://schemas.microsoft.com/office/drawing/2014/main" id="{21DAD56B-F097-4376-A1FC-870ABEE5E5F8}"/>
              </a:ext>
            </a:extLst>
          </p:cNvPr>
          <p:cNvSpPr/>
          <p:nvPr/>
        </p:nvSpPr>
        <p:spPr>
          <a:xfrm>
            <a:off x="7345599" y="3842044"/>
            <a:ext cx="1420427" cy="34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债权留存</a:t>
            </a:r>
          </a:p>
        </p:txBody>
      </p:sp>
      <p:cxnSp>
        <p:nvCxnSpPr>
          <p:cNvPr id="12" name="直接箭头连接符 11">
            <a:extLst>
              <a:ext uri="{FF2B5EF4-FFF2-40B4-BE49-F238E27FC236}">
                <a16:creationId xmlns:a16="http://schemas.microsoft.com/office/drawing/2014/main" id="{9E8DE143-46E3-4D3A-A5AE-24206BC5EE1F}"/>
              </a:ext>
            </a:extLst>
          </p:cNvPr>
          <p:cNvCxnSpPr>
            <a:stCxn id="5" idx="3"/>
            <a:endCxn id="6" idx="1"/>
          </p:cNvCxnSpPr>
          <p:nvPr/>
        </p:nvCxnSpPr>
        <p:spPr>
          <a:xfrm>
            <a:off x="4646788" y="1861837"/>
            <a:ext cx="1284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79CECAF7-1568-4A49-9E90-1A6E111D47A2}"/>
              </a:ext>
            </a:extLst>
          </p:cNvPr>
          <p:cNvCxnSpPr>
            <a:stCxn id="5" idx="3"/>
            <a:endCxn id="7" idx="0"/>
          </p:cNvCxnSpPr>
          <p:nvPr/>
        </p:nvCxnSpPr>
        <p:spPr>
          <a:xfrm>
            <a:off x="4646788" y="1861837"/>
            <a:ext cx="12700" cy="904529"/>
          </a:xfrm>
          <a:prstGeom prst="bentConnector4">
            <a:avLst>
              <a:gd name="adj1" fmla="val 4910677"/>
              <a:gd name="adj2" fmla="val 59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D36A685-1EB2-4279-A22B-3101C0EE1D70}"/>
              </a:ext>
            </a:extLst>
          </p:cNvPr>
          <p:cNvCxnSpPr>
            <a:stCxn id="7" idx="3"/>
            <a:endCxn id="8" idx="1"/>
          </p:cNvCxnSpPr>
          <p:nvPr/>
        </p:nvCxnSpPr>
        <p:spPr>
          <a:xfrm>
            <a:off x="5357001" y="2937515"/>
            <a:ext cx="1278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17F590D5-0BDB-4B3D-AE34-BAF94066B34C}"/>
              </a:ext>
            </a:extLst>
          </p:cNvPr>
          <p:cNvCxnSpPr>
            <a:stCxn id="7" idx="3"/>
            <a:endCxn id="9" idx="0"/>
          </p:cNvCxnSpPr>
          <p:nvPr/>
        </p:nvCxnSpPr>
        <p:spPr>
          <a:xfrm>
            <a:off x="5357001" y="2937515"/>
            <a:ext cx="12700" cy="904529"/>
          </a:xfrm>
          <a:prstGeom prst="bentConnector4">
            <a:avLst>
              <a:gd name="adj1" fmla="val 4980583"/>
              <a:gd name="adj2" fmla="val 59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C1E5EBA-FBBD-406A-977B-E89900E90320}"/>
              </a:ext>
            </a:extLst>
          </p:cNvPr>
          <p:cNvCxnSpPr>
            <a:stCxn id="9" idx="3"/>
            <a:endCxn id="10" idx="1"/>
          </p:cNvCxnSpPr>
          <p:nvPr/>
        </p:nvCxnSpPr>
        <p:spPr>
          <a:xfrm>
            <a:off x="6067214" y="4013193"/>
            <a:ext cx="1278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EE102A81-3DA6-4E12-B4DC-A9960FA4AC9A}"/>
              </a:ext>
            </a:extLst>
          </p:cNvPr>
          <p:cNvCxnSpPr/>
          <p:nvPr/>
        </p:nvCxnSpPr>
        <p:spPr>
          <a:xfrm>
            <a:off x="2871254" y="1690688"/>
            <a:ext cx="1695635" cy="271263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93C1453-9739-4212-843E-70DE351AA943}"/>
              </a:ext>
            </a:extLst>
          </p:cNvPr>
          <p:cNvSpPr txBox="1"/>
          <p:nvPr/>
        </p:nvSpPr>
        <p:spPr>
          <a:xfrm>
            <a:off x="1963462" y="2937515"/>
            <a:ext cx="1755609" cy="1169551"/>
          </a:xfrm>
          <a:prstGeom prst="rect">
            <a:avLst/>
          </a:prstGeom>
          <a:noFill/>
        </p:spPr>
        <p:txBody>
          <a:bodyPr wrap="none" rtlCol="0">
            <a:spAutoFit/>
          </a:bodyPr>
          <a:lstStyle/>
          <a:p>
            <a:r>
              <a:rPr lang="en-US" altLang="zh-CN" sz="1400"/>
              <a:t>1.</a:t>
            </a:r>
            <a:r>
              <a:rPr lang="zh-CN" altLang="en-US" sz="1400"/>
              <a:t>债权按各级供应商</a:t>
            </a:r>
            <a:br>
              <a:rPr lang="zh-CN" altLang="en-US" sz="1400"/>
            </a:br>
            <a:r>
              <a:rPr lang="zh-CN" altLang="en-US" sz="1400"/>
              <a:t>应收额度自由拆分</a:t>
            </a:r>
            <a:br>
              <a:rPr lang="zh-CN" altLang="en-US" sz="1400"/>
            </a:br>
            <a:r>
              <a:rPr lang="en-US" altLang="zh-CN" sz="1400"/>
              <a:t>2.</a:t>
            </a:r>
            <a:r>
              <a:rPr lang="zh-CN" altLang="en-US" sz="1400"/>
              <a:t>各级供应商留存拆</a:t>
            </a:r>
            <a:br>
              <a:rPr lang="zh-CN" altLang="en-US" sz="1400"/>
            </a:br>
            <a:r>
              <a:rPr lang="zh-CN" altLang="en-US" sz="1400"/>
              <a:t>分后应收债权凭据 </a:t>
            </a:r>
            <a:br>
              <a:rPr lang="zh-CN" altLang="en-US" sz="1400"/>
            </a:br>
            <a:endParaRPr lang="zh-CN" altLang="en-US" sz="1400"/>
          </a:p>
        </p:txBody>
      </p:sp>
      <p:sp>
        <p:nvSpPr>
          <p:cNvPr id="29" name="矩形 28">
            <a:extLst>
              <a:ext uri="{FF2B5EF4-FFF2-40B4-BE49-F238E27FC236}">
                <a16:creationId xmlns:a16="http://schemas.microsoft.com/office/drawing/2014/main" id="{E8C3060B-6672-4671-A3F8-1C9F00BAB294}"/>
              </a:ext>
            </a:extLst>
          </p:cNvPr>
          <p:cNvSpPr/>
          <p:nvPr/>
        </p:nvSpPr>
        <p:spPr>
          <a:xfrm>
            <a:off x="10059917" y="2274730"/>
            <a:ext cx="145179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区块链</a:t>
            </a:r>
          </a:p>
        </p:txBody>
      </p:sp>
      <p:cxnSp>
        <p:nvCxnSpPr>
          <p:cNvPr id="34" name="直接箭头连接符 33">
            <a:extLst>
              <a:ext uri="{FF2B5EF4-FFF2-40B4-BE49-F238E27FC236}">
                <a16:creationId xmlns:a16="http://schemas.microsoft.com/office/drawing/2014/main" id="{1CAF2BE3-8BA4-4822-8BA0-1A6EAAC792D1}"/>
              </a:ext>
            </a:extLst>
          </p:cNvPr>
          <p:cNvCxnSpPr>
            <a:cxnSpLocks/>
          </p:cNvCxnSpPr>
          <p:nvPr/>
        </p:nvCxnSpPr>
        <p:spPr>
          <a:xfrm rot="10800000">
            <a:off x="7532514" y="1451822"/>
            <a:ext cx="1695635" cy="271263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箭头: 右 34">
            <a:extLst>
              <a:ext uri="{FF2B5EF4-FFF2-40B4-BE49-F238E27FC236}">
                <a16:creationId xmlns:a16="http://schemas.microsoft.com/office/drawing/2014/main" id="{0A188E4D-1A72-4475-ACFB-9CD47AA232BB}"/>
              </a:ext>
            </a:extLst>
          </p:cNvPr>
          <p:cNvSpPr/>
          <p:nvPr/>
        </p:nvSpPr>
        <p:spPr>
          <a:xfrm>
            <a:off x="8623167" y="2771005"/>
            <a:ext cx="1209964" cy="342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13043A4A-F7A8-46B0-BBAC-7DE6D87DFBA8}"/>
              </a:ext>
            </a:extLst>
          </p:cNvPr>
          <p:cNvSpPr txBox="1"/>
          <p:nvPr/>
        </p:nvSpPr>
        <p:spPr>
          <a:xfrm>
            <a:off x="8558735" y="2141391"/>
            <a:ext cx="1338828" cy="646331"/>
          </a:xfrm>
          <a:prstGeom prst="rect">
            <a:avLst/>
          </a:prstGeom>
          <a:noFill/>
        </p:spPr>
        <p:txBody>
          <a:bodyPr wrap="none" rtlCol="0">
            <a:spAutoFit/>
          </a:bodyPr>
          <a:lstStyle/>
          <a:p>
            <a:r>
              <a:rPr lang="zh-CN" altLang="en-US"/>
              <a:t>债权拆分过</a:t>
            </a:r>
            <a:endParaRPr lang="en-US" altLang="zh-CN"/>
          </a:p>
          <a:p>
            <a:r>
              <a:rPr lang="zh-CN" altLang="en-US"/>
              <a:t>程可溯源</a:t>
            </a:r>
          </a:p>
        </p:txBody>
      </p:sp>
    </p:spTree>
    <p:extLst>
      <p:ext uri="{BB962C8B-B14F-4D97-AF65-F5344CB8AC3E}">
        <p14:creationId xmlns:p14="http://schemas.microsoft.com/office/powerpoint/2010/main" val="166852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D22F4-F5D5-45CE-BD72-B0B7007B1DBF}"/>
              </a:ext>
            </a:extLst>
          </p:cNvPr>
          <p:cNvSpPr>
            <a:spLocks noGrp="1"/>
          </p:cNvSpPr>
          <p:nvPr>
            <p:ph type="title"/>
          </p:nvPr>
        </p:nvSpPr>
        <p:spPr/>
        <p:txBody>
          <a:bodyPr/>
          <a:lstStyle/>
          <a:p>
            <a:r>
              <a:rPr lang="zh-CN" altLang="en-US"/>
              <a:t>基于区块链的资金清收流程</a:t>
            </a:r>
          </a:p>
        </p:txBody>
      </p:sp>
      <p:sp>
        <p:nvSpPr>
          <p:cNvPr id="4" name="矩形 3">
            <a:extLst>
              <a:ext uri="{FF2B5EF4-FFF2-40B4-BE49-F238E27FC236}">
                <a16:creationId xmlns:a16="http://schemas.microsoft.com/office/drawing/2014/main" id="{0C44BD52-9086-475B-ABE4-DA75C45BA582}"/>
              </a:ext>
            </a:extLst>
          </p:cNvPr>
          <p:cNvSpPr/>
          <p:nvPr/>
        </p:nvSpPr>
        <p:spPr>
          <a:xfrm>
            <a:off x="4941454" y="1445924"/>
            <a:ext cx="2309091" cy="48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银行</a:t>
            </a:r>
          </a:p>
        </p:txBody>
      </p:sp>
      <p:sp>
        <p:nvSpPr>
          <p:cNvPr id="5" name="矩形 4">
            <a:extLst>
              <a:ext uri="{FF2B5EF4-FFF2-40B4-BE49-F238E27FC236}">
                <a16:creationId xmlns:a16="http://schemas.microsoft.com/office/drawing/2014/main" id="{0DC815DC-22D4-4CF7-8FB0-E19A55BB496E}"/>
              </a:ext>
            </a:extLst>
          </p:cNvPr>
          <p:cNvSpPr/>
          <p:nvPr/>
        </p:nvSpPr>
        <p:spPr>
          <a:xfrm>
            <a:off x="1713346" y="3677698"/>
            <a:ext cx="2309091" cy="48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一级供应商</a:t>
            </a:r>
          </a:p>
        </p:txBody>
      </p:sp>
      <p:sp>
        <p:nvSpPr>
          <p:cNvPr id="6" name="矩形 5">
            <a:extLst>
              <a:ext uri="{FF2B5EF4-FFF2-40B4-BE49-F238E27FC236}">
                <a16:creationId xmlns:a16="http://schemas.microsoft.com/office/drawing/2014/main" id="{468A1B62-FEE4-4C45-A695-F66B8F3383C0}"/>
              </a:ext>
            </a:extLst>
          </p:cNvPr>
          <p:cNvSpPr/>
          <p:nvPr/>
        </p:nvSpPr>
        <p:spPr>
          <a:xfrm>
            <a:off x="4941454" y="3677698"/>
            <a:ext cx="2309091" cy="48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二级供应商</a:t>
            </a:r>
          </a:p>
        </p:txBody>
      </p:sp>
      <p:sp>
        <p:nvSpPr>
          <p:cNvPr id="7" name="矩形 6">
            <a:extLst>
              <a:ext uri="{FF2B5EF4-FFF2-40B4-BE49-F238E27FC236}">
                <a16:creationId xmlns:a16="http://schemas.microsoft.com/office/drawing/2014/main" id="{1E576599-B342-4150-9316-457EE43E1719}"/>
              </a:ext>
            </a:extLst>
          </p:cNvPr>
          <p:cNvSpPr/>
          <p:nvPr/>
        </p:nvSpPr>
        <p:spPr>
          <a:xfrm>
            <a:off x="8169565" y="3677698"/>
            <a:ext cx="2309091" cy="489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三级供应商</a:t>
            </a:r>
          </a:p>
        </p:txBody>
      </p:sp>
      <p:sp>
        <p:nvSpPr>
          <p:cNvPr id="9" name="矩形: 圆角 8">
            <a:extLst>
              <a:ext uri="{FF2B5EF4-FFF2-40B4-BE49-F238E27FC236}">
                <a16:creationId xmlns:a16="http://schemas.microsoft.com/office/drawing/2014/main" id="{BA2FE3F5-E449-44F8-A74A-662A18F91010}"/>
              </a:ext>
            </a:extLst>
          </p:cNvPr>
          <p:cNvSpPr/>
          <p:nvPr/>
        </p:nvSpPr>
        <p:spPr>
          <a:xfrm>
            <a:off x="5486398" y="2248673"/>
            <a:ext cx="1219202" cy="98692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t>1 </a:t>
            </a:r>
            <a:r>
              <a:rPr lang="zh-CN" altLang="en-US" sz="1400"/>
              <a:t>到账日期</a:t>
            </a:r>
            <a:endParaRPr lang="en-US" altLang="zh-CN" sz="1400"/>
          </a:p>
          <a:p>
            <a:r>
              <a:rPr lang="en-US" altLang="zh-CN" sz="1400"/>
              <a:t>2 </a:t>
            </a:r>
            <a:r>
              <a:rPr lang="zh-CN" altLang="en-US" sz="1400"/>
              <a:t>应收账款</a:t>
            </a:r>
            <a:endParaRPr lang="en-US" altLang="zh-CN" sz="1400"/>
          </a:p>
          <a:p>
            <a:r>
              <a:rPr lang="en-US" altLang="zh-CN" sz="1400"/>
              <a:t>3 </a:t>
            </a:r>
            <a:r>
              <a:rPr lang="zh-CN" altLang="en-US" sz="1400"/>
              <a:t>企业签名</a:t>
            </a:r>
            <a:endParaRPr lang="en-US" altLang="zh-CN" sz="1400"/>
          </a:p>
          <a:p>
            <a:r>
              <a:rPr lang="en-US" altLang="zh-CN" sz="1400"/>
              <a:t>……</a:t>
            </a:r>
            <a:endParaRPr lang="zh-CN" altLang="en-US" sz="1400"/>
          </a:p>
        </p:txBody>
      </p:sp>
      <p:sp>
        <p:nvSpPr>
          <p:cNvPr id="10" name="文本框 9">
            <a:extLst>
              <a:ext uri="{FF2B5EF4-FFF2-40B4-BE49-F238E27FC236}">
                <a16:creationId xmlns:a16="http://schemas.microsoft.com/office/drawing/2014/main" id="{0C8AC7D7-78EB-402A-926F-53F3E1FE743A}"/>
              </a:ext>
            </a:extLst>
          </p:cNvPr>
          <p:cNvSpPr txBox="1"/>
          <p:nvPr/>
        </p:nvSpPr>
        <p:spPr>
          <a:xfrm>
            <a:off x="5624944" y="3272928"/>
            <a:ext cx="942109" cy="276999"/>
          </a:xfrm>
          <a:prstGeom prst="rect">
            <a:avLst/>
          </a:prstGeom>
          <a:noFill/>
        </p:spPr>
        <p:txBody>
          <a:bodyPr wrap="square" rtlCol="0">
            <a:spAutoFit/>
          </a:bodyPr>
          <a:lstStyle/>
          <a:p>
            <a:r>
              <a:rPr lang="zh-CN" altLang="en-US" sz="1200"/>
              <a:t>智能合约</a:t>
            </a:r>
          </a:p>
        </p:txBody>
      </p:sp>
      <p:cxnSp>
        <p:nvCxnSpPr>
          <p:cNvPr id="12" name="直接箭头连接符 11">
            <a:extLst>
              <a:ext uri="{FF2B5EF4-FFF2-40B4-BE49-F238E27FC236}">
                <a16:creationId xmlns:a16="http://schemas.microsoft.com/office/drawing/2014/main" id="{620EE24A-BE67-4A3F-8FA6-676449FB473A}"/>
              </a:ext>
            </a:extLst>
          </p:cNvPr>
          <p:cNvCxnSpPr>
            <a:cxnSpLocks/>
            <a:stCxn id="5" idx="0"/>
            <a:endCxn id="9" idx="1"/>
          </p:cNvCxnSpPr>
          <p:nvPr/>
        </p:nvCxnSpPr>
        <p:spPr>
          <a:xfrm flipV="1">
            <a:off x="2867892" y="2742134"/>
            <a:ext cx="2618506" cy="93556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C08A877-E2D5-420A-ADC6-6D42F9016D24}"/>
              </a:ext>
            </a:extLst>
          </p:cNvPr>
          <p:cNvCxnSpPr>
            <a:cxnSpLocks/>
            <a:stCxn id="6" idx="0"/>
            <a:endCxn id="9" idx="2"/>
          </p:cNvCxnSpPr>
          <p:nvPr/>
        </p:nvCxnSpPr>
        <p:spPr>
          <a:xfrm flipH="1" flipV="1">
            <a:off x="6095999" y="3235594"/>
            <a:ext cx="1" cy="44210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105699C-7B6C-431A-A2C2-30F0E17351C0}"/>
              </a:ext>
            </a:extLst>
          </p:cNvPr>
          <p:cNvCxnSpPr>
            <a:cxnSpLocks/>
            <a:stCxn id="7" idx="0"/>
            <a:endCxn id="9" idx="3"/>
          </p:cNvCxnSpPr>
          <p:nvPr/>
        </p:nvCxnSpPr>
        <p:spPr>
          <a:xfrm flipH="1" flipV="1">
            <a:off x="6705600" y="2742134"/>
            <a:ext cx="2618511" cy="93556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E383665-E106-4AF9-81CD-0B3D50E92F10}"/>
              </a:ext>
            </a:extLst>
          </p:cNvPr>
          <p:cNvSpPr txBox="1"/>
          <p:nvPr/>
        </p:nvSpPr>
        <p:spPr>
          <a:xfrm>
            <a:off x="941033" y="5291091"/>
            <a:ext cx="184731" cy="369332"/>
          </a:xfrm>
          <a:prstGeom prst="rect">
            <a:avLst/>
          </a:prstGeom>
          <a:noFill/>
        </p:spPr>
        <p:txBody>
          <a:bodyPr wrap="none" rtlCol="0">
            <a:spAutoFit/>
          </a:bodyPr>
          <a:lstStyle/>
          <a:p>
            <a:endParaRPr lang="zh-CN" altLang="en-US"/>
          </a:p>
        </p:txBody>
      </p:sp>
      <p:sp>
        <p:nvSpPr>
          <p:cNvPr id="36" name="文本框 35">
            <a:extLst>
              <a:ext uri="{FF2B5EF4-FFF2-40B4-BE49-F238E27FC236}">
                <a16:creationId xmlns:a16="http://schemas.microsoft.com/office/drawing/2014/main" id="{BC54A3FE-BDB7-4620-A66C-354DE98C7083}"/>
              </a:ext>
            </a:extLst>
          </p:cNvPr>
          <p:cNvSpPr txBox="1"/>
          <p:nvPr/>
        </p:nvSpPr>
        <p:spPr>
          <a:xfrm>
            <a:off x="1003177" y="4944862"/>
            <a:ext cx="10350623" cy="1200329"/>
          </a:xfrm>
          <a:prstGeom prst="rect">
            <a:avLst/>
          </a:prstGeom>
          <a:noFill/>
        </p:spPr>
        <p:txBody>
          <a:bodyPr wrap="square" rtlCol="0">
            <a:spAutoFit/>
          </a:bodyPr>
          <a:lstStyle/>
          <a:p>
            <a:r>
              <a:rPr lang="zh-CN" altLang="en-US"/>
              <a:t>各级供应商按照各自所持的债权凭据收取应收账款，这一环节通过区块链的智能合约技术能够实现安全、实时的资金清收。区块链系统中银行节点连接到银行内部支付系统，能够实现实时资金支付， 智 能合约中设计了到账日期、应收款额、核心企业签名等基础约束条件，一旦触发智能合约，银行系统将自动支付各级供应商应收账款。</a:t>
            </a:r>
          </a:p>
        </p:txBody>
      </p:sp>
      <p:cxnSp>
        <p:nvCxnSpPr>
          <p:cNvPr id="44" name="直接箭头连接符 43">
            <a:extLst>
              <a:ext uri="{FF2B5EF4-FFF2-40B4-BE49-F238E27FC236}">
                <a16:creationId xmlns:a16="http://schemas.microsoft.com/office/drawing/2014/main" id="{0A938BF3-E418-4CCF-9ABD-03142305194A}"/>
              </a:ext>
            </a:extLst>
          </p:cNvPr>
          <p:cNvCxnSpPr>
            <a:stCxn id="9" idx="0"/>
            <a:endCxn id="4" idx="2"/>
          </p:cNvCxnSpPr>
          <p:nvPr/>
        </p:nvCxnSpPr>
        <p:spPr>
          <a:xfrm flipV="1">
            <a:off x="6095999" y="1935451"/>
            <a:ext cx="1" cy="31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22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504109-8BCF-48EE-9172-5F7EF6FB66F6}"/>
              </a:ext>
            </a:extLst>
          </p:cNvPr>
          <p:cNvSpPr>
            <a:spLocks noGrp="1"/>
          </p:cNvSpPr>
          <p:nvPr>
            <p:ph idx="1"/>
          </p:nvPr>
        </p:nvSpPr>
        <p:spPr>
          <a:xfrm>
            <a:off x="838200" y="736847"/>
            <a:ext cx="10515600" cy="5440116"/>
          </a:xfrm>
        </p:spPr>
        <p:txBody>
          <a:bodyPr/>
          <a:lstStyle/>
          <a:p>
            <a:pPr marL="0" indent="0">
              <a:buNone/>
            </a:pPr>
            <a:r>
              <a:rPr lang="zh-CN" altLang="en-US"/>
              <a:t>节点包括核心企业、各级供应商（暂时提供到二级供应商）、担保公司及金融机构，共有四大类别。</a:t>
            </a:r>
            <a:endParaRPr lang="en-US" altLang="zh-CN"/>
          </a:p>
          <a:p>
            <a:pPr marL="0" indent="0">
              <a:buNone/>
            </a:pPr>
            <a:r>
              <a:rPr lang="zh-CN" altLang="en-US"/>
              <a:t>核心企业首先提交合同上链，经过一级供应商确认后，在链上生成债务票据，票据经由第三方担保公司确认后，由金融机构根据债务票据进行放款，同时此债务票据由金融机构保管，一级供应商拿到货款后，可以对货款进行拆分，发给下游各级供应商，在核心企业将货物销售完，在合同规定时间内向金融机构进行还款。</a:t>
            </a:r>
            <a:endParaRPr lang="en-US" altLang="zh-CN"/>
          </a:p>
        </p:txBody>
      </p:sp>
    </p:spTree>
    <p:extLst>
      <p:ext uri="{BB962C8B-B14F-4D97-AF65-F5344CB8AC3E}">
        <p14:creationId xmlns:p14="http://schemas.microsoft.com/office/powerpoint/2010/main" val="228184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504109-8BCF-48EE-9172-5F7EF6FB66F6}"/>
              </a:ext>
            </a:extLst>
          </p:cNvPr>
          <p:cNvSpPr>
            <a:spLocks noGrp="1"/>
          </p:cNvSpPr>
          <p:nvPr>
            <p:ph idx="1"/>
          </p:nvPr>
        </p:nvSpPr>
        <p:spPr>
          <a:xfrm>
            <a:off x="838200" y="870012"/>
            <a:ext cx="10515600" cy="5306951"/>
          </a:xfrm>
        </p:spPr>
        <p:txBody>
          <a:bodyPr>
            <a:normAutofit/>
          </a:bodyPr>
          <a:lstStyle/>
          <a:p>
            <a:pPr marL="0" indent="0">
              <a:buNone/>
            </a:pPr>
            <a:r>
              <a:rPr lang="zh-CN" altLang="en-US"/>
              <a:t>核心企业首先提交合同上链，需要合同原件照片及输入合同关键信息，照片存在自己数据库，然后将</a:t>
            </a:r>
            <a:r>
              <a:rPr lang="en-US" altLang="zh-CN"/>
              <a:t>json</a:t>
            </a:r>
            <a:r>
              <a:rPr lang="zh-CN" altLang="en-US"/>
              <a:t>格式的合同信息存入到链上（拥有者为核心企业），此时参与方可以看到合同信息。</a:t>
            </a:r>
            <a:endParaRPr lang="en-US" altLang="zh-CN"/>
          </a:p>
          <a:p>
            <a:pPr marL="0" indent="0">
              <a:buNone/>
            </a:pPr>
            <a:r>
              <a:rPr lang="zh-CN" altLang="en-US"/>
              <a:t>担保公司在链上查看合同的相关信息后，进行签名验证，此处可以设计为多签，即使用核心企业和担保公司公钥生成多签公钥（多签地址），只有经过两者共同签名后才可以生效进行下一步的操作。</a:t>
            </a:r>
            <a:endParaRPr lang="en-US" altLang="zh-CN"/>
          </a:p>
          <a:p>
            <a:pPr marL="0" indent="0">
              <a:buNone/>
            </a:pPr>
            <a:r>
              <a:rPr lang="zh-CN" altLang="en-US"/>
              <a:t>金融机构查看到合同的有效性后，将合同票据拥有人变为自己，同时对信息进行验证，通过之后对核心企业进行放款。</a:t>
            </a:r>
            <a:endParaRPr lang="en-US" altLang="zh-CN"/>
          </a:p>
          <a:p>
            <a:pPr marL="0" indent="0">
              <a:buNone/>
            </a:pPr>
            <a:r>
              <a:rPr lang="zh-CN" altLang="en-US"/>
              <a:t>核心企业在规定账期之前，对银行进行还款操作。</a:t>
            </a:r>
            <a:endParaRPr lang="en-US" altLang="zh-CN"/>
          </a:p>
        </p:txBody>
      </p:sp>
    </p:spTree>
    <p:extLst>
      <p:ext uri="{BB962C8B-B14F-4D97-AF65-F5344CB8AC3E}">
        <p14:creationId xmlns:p14="http://schemas.microsoft.com/office/powerpoint/2010/main" val="1019941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11154243"/>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TotalTime>
  <Words>1251</Words>
  <Application>Microsoft Office PowerPoint</Application>
  <PresentationFormat>宽屏</PresentationFormat>
  <Paragraphs>137</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等线</vt:lpstr>
      <vt:lpstr>等线 Light</vt:lpstr>
      <vt:lpstr>方正姚体</vt:lpstr>
      <vt:lpstr>仿宋</vt:lpstr>
      <vt:lpstr>华文彩云</vt:lpstr>
      <vt:lpstr>华文楷体</vt:lpstr>
      <vt:lpstr>宋体</vt:lpstr>
      <vt:lpstr>微软雅黑</vt:lpstr>
      <vt:lpstr>Arial</vt:lpstr>
      <vt:lpstr>Wingdings</vt:lpstr>
      <vt:lpstr>Office 主题​​</vt:lpstr>
      <vt:lpstr>供应链金融流程梳理</vt:lpstr>
      <vt:lpstr>PowerPoint 演示文稿</vt:lpstr>
      <vt:lpstr>PowerPoint 演示文稿</vt:lpstr>
      <vt:lpstr>基于区块链的债权确权流程 </vt:lpstr>
      <vt:lpstr>基于区块链的供应链金融融资流程 </vt:lpstr>
      <vt:lpstr>基于区块链的债权拆分流程 </vt:lpstr>
      <vt:lpstr>基于区块链的资金清收流程</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供应链金融流程梳理</dc:title>
  <dc:creator>Administor</dc:creator>
  <cp:lastModifiedBy>王 培基</cp:lastModifiedBy>
  <cp:revision>48</cp:revision>
  <dcterms:created xsi:type="dcterms:W3CDTF">2019-04-02T01:21:10Z</dcterms:created>
  <dcterms:modified xsi:type="dcterms:W3CDTF">2019-05-10T09:59:20Z</dcterms:modified>
</cp:coreProperties>
</file>