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3352-4593-4E3B-A31F-91AD6B204B0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0DD49-1009-49CB-B45C-DE56A7D08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4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0DD49-1009-49CB-B45C-DE56A7D0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D79EE-736B-496F-8633-27BDA5EC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05DE21-002B-4F26-810D-AB0ECF43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6E2C3-AD0B-43DB-9BBA-2C71F4B7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D2448-C03F-47CD-A001-1DAABB97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3DBB7-1219-43F1-8456-0112067F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B7825-6AE0-43A6-B58C-0BE7E29E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4B7B3-D53D-4555-B6F6-72FCFFAC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C4E68-E909-4EDC-8205-EDF6B351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7D2AD-4109-40A7-A162-03C3D3D9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4ED67-C460-4F89-B19F-B2F8DAE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3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AEC59F-DCED-4694-A2F9-29FF7D225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4D493-45A3-4C58-9AB0-DF9CFC63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B92E5-1496-4208-A943-40164510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DA4CC-F057-46ED-9845-2E550B0B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6830A-E0AC-406E-BF8E-3BBB1E04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6D8D9-DE68-453A-B800-ED6C538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0FD9B-3262-4ED7-8DCE-69FB205E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A8B3-CEDD-4C6E-8503-6DECFE1C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D54F9-E993-44E0-92EE-09A34BC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C2BE2-9999-44AA-85CF-338A8724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04CCE-3E7F-45C6-8ACE-ED946EC2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1451A-AAFD-4C1B-BB33-7200CF2C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2A862-9F6C-4B63-B704-AAF3C7E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D138C-C590-4C17-91FA-FED8E5E2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FCFDF-72DA-40F6-B2F7-088267E6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5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9E96-1AFD-46DD-BBBE-866FAF27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CA217-06F8-4840-8582-8E21B5360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494F6-E06A-4BA9-BF91-E69F27EF4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CD99D-2453-4D3C-9CAC-1CE4E589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873B7-07AA-4C4F-AF68-F3C07E02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36CA4-6CC5-47D7-B91B-189C6DBA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87D66-CB1A-4452-B20C-0CA8675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EBD43-E283-4E94-9C94-94B0C966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6B1F8-FC61-4C53-AC41-80DBB368E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4F96C-EB40-41CD-95B8-82B9F36D0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EE75D-5EF2-4A25-BA16-C0C8A856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D6A209-2AAB-42E8-A2FE-A8C49DF0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B53433-EC51-468D-AF39-721E1400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2C2BF-1F0E-48AD-AA08-BCD40E9B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6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C5F59-1DD6-417B-A541-0A4F7190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92F6C-EE8F-4B50-971A-E9BF5F3A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C4E1E-F2F5-4B32-BD3E-D37563FC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C48CE7-603E-4C4C-9588-00764FC2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18DEA1-1105-4CFD-8C2A-A96521B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80394-BAD2-49D1-974B-6584B2DB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1CC4E-9861-4563-BD8E-B25DCB62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9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99115-89CE-4ADB-9543-71D59B1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A6EC9-BABA-4D3A-BCD0-1EC56CB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D48A1-CC20-4FF7-8790-C0E2780C0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7B022-0935-46BC-94F9-396CB4D9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B6BD0-C7D4-4262-A5B4-0D3A5B40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B973A-5509-48B2-8E4A-895CB1B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7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2C4CA-BE6D-49E0-987F-9E10D7B9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7E08F6-6FF3-4C6D-82C8-84F430B21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03DFB-2749-4812-ACAD-5A1524E9D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28D3B-5A10-48A1-A144-D8F3D03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2B58E-0F56-49C5-BCBA-E5856A66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348DF-47DD-4049-B43B-0C59F2AE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2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CFA15-D6C3-48EF-A38C-C4069208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09DE5-BEB7-420A-B827-5437702F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467B5-52B9-4C0E-A918-B67DAEE1D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1225-F4D3-42A5-97F4-F2E65862D01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7E01B-CA60-4EA9-A146-D9EE09D9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F1441-EBED-4098-9456-E4B58074F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1A5C-43C8-4366-A5F8-6FB440098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1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3A266-D0CB-4BF4-8876-46491EC96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供应链金融方案</a:t>
            </a:r>
          </a:p>
        </p:txBody>
      </p:sp>
    </p:spTree>
    <p:extLst>
      <p:ext uri="{BB962C8B-B14F-4D97-AF65-F5344CB8AC3E}">
        <p14:creationId xmlns:p14="http://schemas.microsoft.com/office/powerpoint/2010/main" val="163020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607458F-8A35-4205-B725-C3482A375B9B}"/>
              </a:ext>
            </a:extLst>
          </p:cNvPr>
          <p:cNvGrpSpPr/>
          <p:nvPr/>
        </p:nvGrpSpPr>
        <p:grpSpPr>
          <a:xfrm>
            <a:off x="0" y="2376170"/>
            <a:ext cx="12192000" cy="4493282"/>
            <a:chOff x="0" y="3718"/>
            <a:chExt cx="19200" cy="683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585E8F-F414-4124-992D-E33FA405FB5D}"/>
                </a:ext>
              </a:extLst>
            </p:cNvPr>
            <p:cNvSpPr/>
            <p:nvPr/>
          </p:nvSpPr>
          <p:spPr>
            <a:xfrm>
              <a:off x="0" y="3718"/>
              <a:ext cx="19200" cy="68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CBBAE4E-A508-4621-9BF9-47E361B982EE}"/>
                </a:ext>
              </a:extLst>
            </p:cNvPr>
            <p:cNvGrpSpPr/>
            <p:nvPr/>
          </p:nvGrpSpPr>
          <p:grpSpPr>
            <a:xfrm>
              <a:off x="1154" y="4492"/>
              <a:ext cx="16967" cy="5304"/>
              <a:chOff x="1" y="2548843"/>
              <a:chExt cx="12192000" cy="3811573"/>
            </a:xfrm>
          </p:grpSpPr>
          <p:pic>
            <p:nvPicPr>
              <p:cNvPr id="9" name="图片 2">
                <a:extLst>
                  <a:ext uri="{FF2B5EF4-FFF2-40B4-BE49-F238E27FC236}">
                    <a16:creationId xmlns:a16="http://schemas.microsoft.com/office/drawing/2014/main" id="{B8E05F4A-737F-4794-BB9E-645E034B46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439261"/>
                <a:ext cx="12192000" cy="220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图片 17">
                <a:extLst>
                  <a:ext uri="{FF2B5EF4-FFF2-40B4-BE49-F238E27FC236}">
                    <a16:creationId xmlns:a16="http://schemas.microsoft.com/office/drawing/2014/main" id="{F7853FBD-1B68-4D7E-AEB3-750370D9B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4724" y="3126871"/>
                <a:ext cx="2152226" cy="1254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图片 19">
                <a:extLst>
                  <a:ext uri="{FF2B5EF4-FFF2-40B4-BE49-F238E27FC236}">
                    <a16:creationId xmlns:a16="http://schemas.microsoft.com/office/drawing/2014/main" id="{0DAAB58A-FA77-4873-A20B-5457BC2C8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0796" y="3784185"/>
                <a:ext cx="920803" cy="586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文本框 1">
                <a:extLst>
                  <a:ext uri="{FF2B5EF4-FFF2-40B4-BE49-F238E27FC236}">
                    <a16:creationId xmlns:a16="http://schemas.microsoft.com/office/drawing/2014/main" id="{85463C29-DD39-4520-AD8D-0ED6553EC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0269" y="3453492"/>
                <a:ext cx="1832703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钢贸商 加工 物流</a:t>
                </a:r>
              </a:p>
            </p:txBody>
          </p:sp>
          <p:pic>
            <p:nvPicPr>
              <p:cNvPr id="13" name="图片 21">
                <a:extLst>
                  <a:ext uri="{FF2B5EF4-FFF2-40B4-BE49-F238E27FC236}">
                    <a16:creationId xmlns:a16="http://schemas.microsoft.com/office/drawing/2014/main" id="{753DC400-0077-46A6-A7EC-7A0ABC00D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57627" y="3814938"/>
                <a:ext cx="592347" cy="595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">
                <a:extLst>
                  <a:ext uri="{FF2B5EF4-FFF2-40B4-BE49-F238E27FC236}">
                    <a16:creationId xmlns:a16="http://schemas.microsoft.com/office/drawing/2014/main" id="{BB81DFEB-2AC7-44C5-839C-C3B886512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2670" y="3470212"/>
                <a:ext cx="1046162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下游终端</a:t>
                </a:r>
              </a:p>
            </p:txBody>
          </p:sp>
          <p:pic>
            <p:nvPicPr>
              <p:cNvPr id="15" name="图片 24">
                <a:extLst>
                  <a:ext uri="{FF2B5EF4-FFF2-40B4-BE49-F238E27FC236}">
                    <a16:creationId xmlns:a16="http://schemas.microsoft.com/office/drawing/2014/main" id="{8A1F2469-3BA5-41B0-AF84-7B2D24BDD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6082" y="2548843"/>
                <a:ext cx="472348" cy="407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文本框 1">
                <a:extLst>
                  <a:ext uri="{FF2B5EF4-FFF2-40B4-BE49-F238E27FC236}">
                    <a16:creationId xmlns:a16="http://schemas.microsoft.com/office/drawing/2014/main" id="{554B7F62-F7EC-49F6-A56A-4D57A1219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5446" y="2956623"/>
                <a:ext cx="1046162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交易平台</a:t>
                </a:r>
                <a:endParaRPr kumimoji="1"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">
                <a:extLst>
                  <a:ext uri="{FF2B5EF4-FFF2-40B4-BE49-F238E27FC236}">
                    <a16:creationId xmlns:a16="http://schemas.microsoft.com/office/drawing/2014/main" id="{474160C9-2232-4E1F-BD46-1AA30DB89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8768" y="3120802"/>
                <a:ext cx="1706563" cy="504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钢铁集团</a:t>
                </a:r>
                <a:endPara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" name="图片 4">
                <a:extLst>
                  <a:ext uri="{FF2B5EF4-FFF2-40B4-BE49-F238E27FC236}">
                    <a16:creationId xmlns:a16="http://schemas.microsoft.com/office/drawing/2014/main" id="{0EAB078E-894C-44DD-9E84-CAB60B242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737" y="3814938"/>
                <a:ext cx="452740" cy="592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文本框 1">
                <a:extLst>
                  <a:ext uri="{FF2B5EF4-FFF2-40B4-BE49-F238E27FC236}">
                    <a16:creationId xmlns:a16="http://schemas.microsoft.com/office/drawing/2014/main" id="{A6BE1B8A-DE0D-474D-A934-39C630993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1793" y="3380001"/>
                <a:ext cx="1320800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上游供应商</a:t>
                </a:r>
                <a:endParaRPr kumimoji="1"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0" name="图片 13">
                <a:extLst>
                  <a:ext uri="{FF2B5EF4-FFF2-40B4-BE49-F238E27FC236}">
                    <a16:creationId xmlns:a16="http://schemas.microsoft.com/office/drawing/2014/main" id="{897F9E44-32BE-40CC-90E8-528143321F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232" y="5611526"/>
                <a:ext cx="801158" cy="748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4">
                <a:extLst>
                  <a:ext uri="{FF2B5EF4-FFF2-40B4-BE49-F238E27FC236}">
                    <a16:creationId xmlns:a16="http://schemas.microsoft.com/office/drawing/2014/main" id="{8A6971BD-93FA-464F-AD82-4651321BD3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500" y="5264246"/>
                <a:ext cx="905552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票据融资</a:t>
                </a: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E1FD61C-ACED-4BA9-8A88-BF5176908B71}"/>
                  </a:ext>
                </a:extLst>
              </p:cNvPr>
              <p:cNvGrpSpPr/>
              <p:nvPr/>
            </p:nvGrpSpPr>
            <p:grpSpPr>
              <a:xfrm>
                <a:off x="624604" y="5572130"/>
                <a:ext cx="753245" cy="748890"/>
                <a:chOff x="575474" y="4577104"/>
                <a:chExt cx="1123950" cy="1157287"/>
              </a:xfrm>
            </p:grpSpPr>
            <p:pic>
              <p:nvPicPr>
                <p:cNvPr id="51" name="图片 2">
                  <a:extLst>
                    <a:ext uri="{FF2B5EF4-FFF2-40B4-BE49-F238E27FC236}">
                      <a16:creationId xmlns:a16="http://schemas.microsoft.com/office/drawing/2014/main" id="{00655C07-220A-49AB-8E80-3A2F22BFA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5349" y="4892049"/>
                  <a:ext cx="584200" cy="487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AB0EC83D-44CF-4DB9-A7DD-FA0137E2B1F9}"/>
                    </a:ext>
                  </a:extLst>
                </p:cNvPr>
                <p:cNvSpPr/>
                <p:nvPr/>
              </p:nvSpPr>
              <p:spPr>
                <a:xfrm>
                  <a:off x="575474" y="4577104"/>
                  <a:ext cx="1123950" cy="1157287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文本框 29">
                <a:extLst>
                  <a:ext uri="{FF2B5EF4-FFF2-40B4-BE49-F238E27FC236}">
                    <a16:creationId xmlns:a16="http://schemas.microsoft.com/office/drawing/2014/main" id="{06519719-2951-4C78-A1C2-DF5AE710F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788" y="5280413"/>
                <a:ext cx="557263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保理</a:t>
                </a:r>
              </a:p>
            </p:txBody>
          </p:sp>
          <p:pic>
            <p:nvPicPr>
              <p:cNvPr id="24" name="图片 13">
                <a:extLst>
                  <a:ext uri="{FF2B5EF4-FFF2-40B4-BE49-F238E27FC236}">
                    <a16:creationId xmlns:a16="http://schemas.microsoft.com/office/drawing/2014/main" id="{A1B614E6-D558-46A7-830E-AEF0031530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4420" y="5572130"/>
                <a:ext cx="801158" cy="748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文本框 14">
                <a:extLst>
                  <a:ext uri="{FF2B5EF4-FFF2-40B4-BE49-F238E27FC236}">
                    <a16:creationId xmlns:a16="http://schemas.microsoft.com/office/drawing/2014/main" id="{E612C396-C617-4D20-A958-3750F758C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087" y="5263376"/>
                <a:ext cx="956344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iti SC Medium"/>
                  </a:rPr>
                  <a:t>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供方融资</a:t>
                </a:r>
              </a:p>
            </p:txBody>
          </p:sp>
          <p:pic>
            <p:nvPicPr>
              <p:cNvPr id="26" name="图片 17">
                <a:extLst>
                  <a:ext uri="{FF2B5EF4-FFF2-40B4-BE49-F238E27FC236}">
                    <a16:creationId xmlns:a16="http://schemas.microsoft.com/office/drawing/2014/main" id="{BD668213-4E62-4F44-95C4-11C7EF71F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9112" y="5549216"/>
                <a:ext cx="802258" cy="748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文本框 14">
                <a:extLst>
                  <a:ext uri="{FF2B5EF4-FFF2-40B4-BE49-F238E27FC236}">
                    <a16:creationId xmlns:a16="http://schemas.microsoft.com/office/drawing/2014/main" id="{DAA6C283-896C-41A3-AC68-E62064602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967" y="4790767"/>
                <a:ext cx="2124564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面向供应商应收账款服务</a:t>
                </a:r>
              </a:p>
            </p:txBody>
          </p:sp>
          <p:sp>
            <p:nvSpPr>
              <p:cNvPr id="31" name="文本框 14">
                <a:extLst>
                  <a:ext uri="{FF2B5EF4-FFF2-40B4-BE49-F238E27FC236}">
                    <a16:creationId xmlns:a16="http://schemas.microsoft.com/office/drawing/2014/main" id="{8FD2307F-0258-444D-AD6E-F7CC1B5D38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0480" y="4790767"/>
                <a:ext cx="1602130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企业流动资金理财</a:t>
                </a:r>
              </a:p>
            </p:txBody>
          </p:sp>
          <p:sp>
            <p:nvSpPr>
              <p:cNvPr id="32" name="文本框 14">
                <a:extLst>
                  <a:ext uri="{FF2B5EF4-FFF2-40B4-BE49-F238E27FC236}">
                    <a16:creationId xmlns:a16="http://schemas.microsoft.com/office/drawing/2014/main" id="{33DF83BA-9C6C-4A80-A5AE-CAA4A157A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6568" y="4790767"/>
                <a:ext cx="1950419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提前回笼电商平台货款</a:t>
                </a:r>
              </a:p>
            </p:txBody>
          </p:sp>
          <p:sp>
            <p:nvSpPr>
              <p:cNvPr id="33" name="文本框 14">
                <a:extLst>
                  <a:ext uri="{FF2B5EF4-FFF2-40B4-BE49-F238E27FC236}">
                    <a16:creationId xmlns:a16="http://schemas.microsoft.com/office/drawing/2014/main" id="{FF56259D-C89D-4B19-B4E9-FEC6DE768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87862" y="4790767"/>
                <a:ext cx="1427985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让库存快速变现</a:t>
                </a: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F39706A-7C60-4354-968C-AFDC931F139F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6918430" y="2752734"/>
                <a:ext cx="4379099" cy="1743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B7157E3-A46D-46B0-A9E6-94D50C4A4F3D}"/>
                  </a:ext>
                </a:extLst>
              </p:cNvPr>
              <p:cNvCxnSpPr/>
              <p:nvPr/>
            </p:nvCxnSpPr>
            <p:spPr>
              <a:xfrm>
                <a:off x="11353800" y="2778056"/>
                <a:ext cx="0" cy="472725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6261803-2B21-4919-ABBC-CACA52626725}"/>
                  </a:ext>
                </a:extLst>
              </p:cNvPr>
              <p:cNvCxnSpPr/>
              <p:nvPr/>
            </p:nvCxnSpPr>
            <p:spPr>
              <a:xfrm>
                <a:off x="4666592" y="2752733"/>
                <a:ext cx="1477826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0DD6291F-45CF-4357-BEC7-4918A1FFA301}"/>
                  </a:ext>
                </a:extLst>
              </p:cNvPr>
              <p:cNvCxnSpPr/>
              <p:nvPr/>
            </p:nvCxnSpPr>
            <p:spPr>
              <a:xfrm>
                <a:off x="4666592" y="2752733"/>
                <a:ext cx="0" cy="472725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188CFA2-CBF8-4BE5-B971-6B0E852850D0}"/>
                  </a:ext>
                </a:extLst>
              </p:cNvPr>
              <p:cNvCxnSpPr/>
              <p:nvPr/>
            </p:nvCxnSpPr>
            <p:spPr>
              <a:xfrm>
                <a:off x="9020073" y="2778055"/>
                <a:ext cx="0" cy="472724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F468A48-78D5-4926-AFC4-98105E950F42}"/>
                  </a:ext>
                </a:extLst>
              </p:cNvPr>
              <p:cNvCxnSpPr/>
              <p:nvPr/>
            </p:nvCxnSpPr>
            <p:spPr>
              <a:xfrm>
                <a:off x="9709744" y="4077495"/>
                <a:ext cx="1177321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A90B10E-C455-419A-AC74-318A1B70097C}"/>
                  </a:ext>
                </a:extLst>
              </p:cNvPr>
              <p:cNvCxnSpPr/>
              <p:nvPr/>
            </p:nvCxnSpPr>
            <p:spPr>
              <a:xfrm>
                <a:off x="1886102" y="4111112"/>
                <a:ext cx="1308265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8C6744D-DA88-4430-A2E3-1DBF404E36F9}"/>
                  </a:ext>
                </a:extLst>
              </p:cNvPr>
              <p:cNvCxnSpPr/>
              <p:nvPr/>
            </p:nvCxnSpPr>
            <p:spPr>
              <a:xfrm>
                <a:off x="5992969" y="4077494"/>
                <a:ext cx="2463514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">
                <a:extLst>
                  <a:ext uri="{FF2B5EF4-FFF2-40B4-BE49-F238E27FC236}">
                    <a16:creationId xmlns:a16="http://schemas.microsoft.com/office/drawing/2014/main" id="{59275251-97DF-4EAA-B3AC-F7946C3922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9421" y="5289089"/>
                <a:ext cx="847505" cy="296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买方融资</a:t>
                </a: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61A47D8C-89B1-40DD-9C05-71CF6B2B0510}"/>
                  </a:ext>
                </a:extLst>
              </p:cNvPr>
              <p:cNvGrpSpPr/>
              <p:nvPr/>
            </p:nvGrpSpPr>
            <p:grpSpPr>
              <a:xfrm>
                <a:off x="11030259" y="5607197"/>
                <a:ext cx="786211" cy="717236"/>
                <a:chOff x="8760822" y="4608152"/>
                <a:chExt cx="1123950" cy="1157287"/>
              </a:xfrm>
            </p:grpSpPr>
            <p:pic>
              <p:nvPicPr>
                <p:cNvPr id="49" name="图片 28">
                  <a:extLst>
                    <a:ext uri="{FF2B5EF4-FFF2-40B4-BE49-F238E27FC236}">
                      <a16:creationId xmlns:a16="http://schemas.microsoft.com/office/drawing/2014/main" id="{CC39C7FC-F66E-478A-B19E-FD22A82802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31491" y="4875097"/>
                  <a:ext cx="582613" cy="487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B5F377E-5CF2-43F2-B7A3-526237A3F3A1}"/>
                    </a:ext>
                  </a:extLst>
                </p:cNvPr>
                <p:cNvSpPr/>
                <p:nvPr/>
              </p:nvSpPr>
              <p:spPr>
                <a:xfrm>
                  <a:off x="8760822" y="4608152"/>
                  <a:ext cx="1123950" cy="1157287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文本框 14">
                <a:extLst>
                  <a:ext uri="{FF2B5EF4-FFF2-40B4-BE49-F238E27FC236}">
                    <a16:creationId xmlns:a16="http://schemas.microsoft.com/office/drawing/2014/main" id="{B3811233-D23F-452A-ADDF-7EEA8DB56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1374" y="4837651"/>
                <a:ext cx="905552" cy="31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订单融资</a:t>
                </a:r>
              </a:p>
            </p:txBody>
          </p:sp>
        </p:grpSp>
      </p:grpSp>
      <p:sp>
        <p:nvSpPr>
          <p:cNvPr id="53" name="标题 1">
            <a:extLst>
              <a:ext uri="{FF2B5EF4-FFF2-40B4-BE49-F238E27FC236}">
                <a16:creationId xmlns:a16="http://schemas.microsoft.com/office/drawing/2014/main" id="{D34F853D-A0C0-437E-8058-3A5BFB75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供应链金融流程</a:t>
            </a:r>
          </a:p>
        </p:txBody>
      </p:sp>
    </p:spTree>
    <p:extLst>
      <p:ext uri="{BB962C8B-B14F-4D97-AF65-F5344CB8AC3E}">
        <p14:creationId xmlns:p14="http://schemas.microsoft.com/office/powerpoint/2010/main" val="117842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71154F5-344B-417E-B4B6-D132EEA6CC5A}"/>
              </a:ext>
            </a:extLst>
          </p:cNvPr>
          <p:cNvSpPr/>
          <p:nvPr/>
        </p:nvSpPr>
        <p:spPr>
          <a:xfrm>
            <a:off x="568170" y="1313895"/>
            <a:ext cx="1597981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资产发行申请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B60B28-6054-412C-ADD9-7329406BA77F}"/>
              </a:ext>
            </a:extLst>
          </p:cNvPr>
          <p:cNvSpPr/>
          <p:nvPr/>
        </p:nvSpPr>
        <p:spPr>
          <a:xfrm>
            <a:off x="3036903" y="1313895"/>
            <a:ext cx="1597981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资产承诺背书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6E4819-C4AD-47B1-86E3-FF96CCD092E8}"/>
              </a:ext>
            </a:extLst>
          </p:cNvPr>
          <p:cNvSpPr/>
          <p:nvPr/>
        </p:nvSpPr>
        <p:spPr>
          <a:xfrm>
            <a:off x="6063450" y="4243525"/>
            <a:ext cx="208033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数字资产在线交易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5DA10B-251F-4E52-8025-B7D52CDAEE0F}"/>
              </a:ext>
            </a:extLst>
          </p:cNvPr>
          <p:cNvSpPr/>
          <p:nvPr/>
        </p:nvSpPr>
        <p:spPr>
          <a:xfrm>
            <a:off x="5505636" y="2618912"/>
            <a:ext cx="1597981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数字资产融资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8BA0BA-4661-452C-8497-39BE104932FF}"/>
              </a:ext>
            </a:extLst>
          </p:cNvPr>
          <p:cNvSpPr/>
          <p:nvPr/>
        </p:nvSpPr>
        <p:spPr>
          <a:xfrm>
            <a:off x="5505636" y="1313895"/>
            <a:ext cx="1597981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资产发行审核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FAD893-F6CA-4E64-BE7E-122250960FB9}"/>
              </a:ext>
            </a:extLst>
          </p:cNvPr>
          <p:cNvSpPr/>
          <p:nvPr/>
        </p:nvSpPr>
        <p:spPr>
          <a:xfrm>
            <a:off x="3036902" y="2618912"/>
            <a:ext cx="1597981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发行数字资产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970013-9CC0-48ED-8EA4-40A1137D7697}"/>
              </a:ext>
            </a:extLst>
          </p:cNvPr>
          <p:cNvSpPr/>
          <p:nvPr/>
        </p:nvSpPr>
        <p:spPr>
          <a:xfrm>
            <a:off x="568169" y="3543669"/>
            <a:ext cx="1766656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数字资产登记、共识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F29595-E8AB-41C5-A965-5059B348AFD7}"/>
              </a:ext>
            </a:extLst>
          </p:cNvPr>
          <p:cNvSpPr/>
          <p:nvPr/>
        </p:nvSpPr>
        <p:spPr>
          <a:xfrm>
            <a:off x="1212541" y="5868139"/>
            <a:ext cx="684468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MisChain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3BFDA6-C6C3-4294-A569-C9ED41132288}"/>
              </a:ext>
            </a:extLst>
          </p:cNvPr>
          <p:cNvSpPr/>
          <p:nvPr/>
        </p:nvSpPr>
        <p:spPr>
          <a:xfrm>
            <a:off x="3036901" y="270769"/>
            <a:ext cx="1597981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公司内部系统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60AFBAC-51FC-468F-AF42-AC143686AB00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835892" y="794552"/>
            <a:ext cx="2" cy="51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B66533-0F74-424A-BB3F-2D453D8F0C7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166151" y="1575787"/>
            <a:ext cx="87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1BBFBD6-119B-419A-B6B0-173A20C0B834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4634884" y="1575787"/>
            <a:ext cx="87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1369049-8EEA-4BBA-AAEF-541A83D544C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4679643" y="993928"/>
            <a:ext cx="781234" cy="2468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8E31BBA-6841-4BD1-B726-5FBCAB9A7049}"/>
              </a:ext>
            </a:extLst>
          </p:cNvPr>
          <p:cNvCxnSpPr>
            <a:stCxn id="23" idx="1"/>
            <a:endCxn id="24" idx="0"/>
          </p:cNvCxnSpPr>
          <p:nvPr/>
        </p:nvCxnSpPr>
        <p:spPr>
          <a:xfrm rot="10800000" flipV="1">
            <a:off x="1451498" y="2880803"/>
            <a:ext cx="1585405" cy="662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6DF6745-DC10-48F5-A05A-D99BFB3AFAD1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4634883" y="2880804"/>
            <a:ext cx="87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9188FC4A-9DC0-453B-B5C8-B66EEA02035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355976" y="2880246"/>
            <a:ext cx="1707474" cy="1625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B4855B1-C1D1-4737-9640-C77649C2CA5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451497" y="4067452"/>
            <a:ext cx="0" cy="180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6CC7FB8-635B-4BB9-9D0B-08062B2CE204}"/>
              </a:ext>
            </a:extLst>
          </p:cNvPr>
          <p:cNvCxnSpPr>
            <a:stCxn id="23" idx="2"/>
          </p:cNvCxnSpPr>
          <p:nvPr/>
        </p:nvCxnSpPr>
        <p:spPr>
          <a:xfrm flipH="1">
            <a:off x="3835891" y="3142695"/>
            <a:ext cx="2" cy="272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A8AEFFA-C9EA-4CEA-98A1-1585DE45F40C}"/>
              </a:ext>
            </a:extLst>
          </p:cNvPr>
          <p:cNvCxnSpPr>
            <a:stCxn id="20" idx="2"/>
          </p:cNvCxnSpPr>
          <p:nvPr/>
        </p:nvCxnSpPr>
        <p:spPr>
          <a:xfrm flipH="1">
            <a:off x="7103616" y="4767308"/>
            <a:ext cx="1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327B054-AAD7-492A-A530-A689CBEABA90}"/>
              </a:ext>
            </a:extLst>
          </p:cNvPr>
          <p:cNvCxnSpPr>
            <a:stCxn id="21" idx="2"/>
          </p:cNvCxnSpPr>
          <p:nvPr/>
        </p:nvCxnSpPr>
        <p:spPr>
          <a:xfrm rot="5400000">
            <a:off x="4542410" y="4105922"/>
            <a:ext cx="2725444" cy="798991"/>
          </a:xfrm>
          <a:prstGeom prst="bentConnector3">
            <a:avLst>
              <a:gd name="adj1" fmla="val 33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0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536A-7AED-4FA2-861B-683B5CE0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3700" cy="6826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仓单融资流程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A7BD5D-30A7-455B-BE6A-3208F97C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35017"/>
              </p:ext>
            </p:extLst>
          </p:nvPr>
        </p:nvGraphicFramePr>
        <p:xfrm>
          <a:off x="838199" y="1117070"/>
          <a:ext cx="10553700" cy="5375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221088474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411744871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4230021159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455304736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304921806"/>
                    </a:ext>
                  </a:extLst>
                </a:gridCol>
              </a:tblGrid>
              <a:tr h="518777"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融资申请流程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7045"/>
                  </a:ext>
                </a:extLst>
              </a:tr>
              <a:tr h="518777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融资申请人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认证厂家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服务平台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资产中心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资金方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81388"/>
                  </a:ext>
                </a:extLst>
              </a:tr>
              <a:tr h="43382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35650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CC83B6-A3DB-4DD5-8CA9-17D20C3035AB}"/>
              </a:ext>
            </a:extLst>
          </p:cNvPr>
          <p:cNvSpPr/>
          <p:nvPr/>
        </p:nvSpPr>
        <p:spPr>
          <a:xfrm>
            <a:off x="1289450" y="2818868"/>
            <a:ext cx="1209674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发起仓单融资申请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8EA4292-027C-4218-AD7D-8B194BA7914F}"/>
              </a:ext>
            </a:extLst>
          </p:cNvPr>
          <p:cNvSpPr/>
          <p:nvPr/>
        </p:nvSpPr>
        <p:spPr>
          <a:xfrm>
            <a:off x="3226600" y="2854588"/>
            <a:ext cx="153352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仓单核实、确认（承诺）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FFB41E-D260-4282-9977-34512A3A4ADC}"/>
              </a:ext>
            </a:extLst>
          </p:cNvPr>
          <p:cNvSpPr/>
          <p:nvPr/>
        </p:nvSpPr>
        <p:spPr>
          <a:xfrm>
            <a:off x="5122075" y="2552169"/>
            <a:ext cx="1947849" cy="124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仓单登记在区块链中，根据提供的信息对仓单下的货物估值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7210A05-0E8E-4F78-BFE7-AEF581D2EC6F}"/>
              </a:ext>
            </a:extLst>
          </p:cNvPr>
          <p:cNvSpPr/>
          <p:nvPr/>
        </p:nvSpPr>
        <p:spPr>
          <a:xfrm>
            <a:off x="7318790" y="2774814"/>
            <a:ext cx="1845472" cy="80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生成融资合同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9E0E30-B3E5-439C-BD7D-02A90286249F}"/>
              </a:ext>
            </a:extLst>
          </p:cNvPr>
          <p:cNvSpPr/>
          <p:nvPr/>
        </p:nvSpPr>
        <p:spPr>
          <a:xfrm>
            <a:off x="9610724" y="3577296"/>
            <a:ext cx="1419225" cy="155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审核融资申请，并进行放款（智能合约实现）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0F205BF-6D81-4977-A561-51E2CBEAB087}"/>
              </a:ext>
            </a:extLst>
          </p:cNvPr>
          <p:cNvSpPr/>
          <p:nvPr/>
        </p:nvSpPr>
        <p:spPr>
          <a:xfrm>
            <a:off x="7315203" y="4954586"/>
            <a:ext cx="1845472" cy="80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创建资金池，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892EDDC-02CD-4242-8FB9-3A3702F44914}"/>
              </a:ext>
            </a:extLst>
          </p:cNvPr>
          <p:cNvSpPr/>
          <p:nvPr/>
        </p:nvSpPr>
        <p:spPr>
          <a:xfrm>
            <a:off x="5141124" y="4731939"/>
            <a:ext cx="1947849" cy="124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智能合约对仓单进行锁定，平台登记，仓单公示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3941907-E55E-4D2C-A5F1-EEB15F8A2390}"/>
              </a:ext>
            </a:extLst>
          </p:cNvPr>
          <p:cNvSpPr/>
          <p:nvPr/>
        </p:nvSpPr>
        <p:spPr>
          <a:xfrm>
            <a:off x="3237310" y="5034359"/>
            <a:ext cx="153352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改变仓单状态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85AD29E-DFEB-4D29-BD64-9BC0EB03E7B6}"/>
              </a:ext>
            </a:extLst>
          </p:cNvPr>
          <p:cNvSpPr/>
          <p:nvPr/>
        </p:nvSpPr>
        <p:spPr>
          <a:xfrm>
            <a:off x="1110845" y="4883150"/>
            <a:ext cx="1508528" cy="945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智能合约确认仓单状态已变更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1FAF54-D7EE-4500-B526-2DC9C42E67D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99124" y="3176056"/>
            <a:ext cx="7274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9A9435-301C-44DB-A355-C160042FD8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760125" y="3176057"/>
            <a:ext cx="36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BFC5885-9C01-4ED3-BD94-2F5B03402EE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069924" y="3176055"/>
            <a:ext cx="24886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FEBC63A-3300-45EE-B63F-4DD301502718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9164262" y="3176055"/>
            <a:ext cx="1156075" cy="4012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5E03A87-8C10-4D5D-B80F-AEFF5AF51685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>
            <a:off x="9629183" y="4664672"/>
            <a:ext cx="222647" cy="1159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EE69642-140F-496F-936C-50F90D4D8D8C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7088973" y="5355827"/>
            <a:ext cx="226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5B3017A-4FFC-49DC-8278-9C4ECA7C6A38}"/>
              </a:ext>
            </a:extLst>
          </p:cNvPr>
          <p:cNvCxnSpPr>
            <a:endCxn id="15" idx="3"/>
          </p:cNvCxnSpPr>
          <p:nvPr/>
        </p:nvCxnSpPr>
        <p:spPr>
          <a:xfrm flipH="1">
            <a:off x="4770835" y="5355827"/>
            <a:ext cx="3512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E5A6005-8DFE-4B70-8E2B-158989B5A412}"/>
              </a:ext>
            </a:extLst>
          </p:cNvPr>
          <p:cNvCxnSpPr>
            <a:endCxn id="16" idx="3"/>
          </p:cNvCxnSpPr>
          <p:nvPr/>
        </p:nvCxnSpPr>
        <p:spPr>
          <a:xfrm flipH="1">
            <a:off x="2619373" y="5355827"/>
            <a:ext cx="60722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2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ABE8D-BF1C-43B4-87C7-874E7EFA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352425"/>
            <a:ext cx="11801475" cy="561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zh-CN"/>
              <a:t>融资前进行资产数字化，对仓单进行注册，审核，估值，上链登记。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zh-CN"/>
              <a:t>形成便于交易的数字资产触发智能合约，通知资产中心和资金方。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zh-CN"/>
              <a:t>融资中调用智能合约接口创建资金池，同时对资产按照流程进行集合。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zh-CN"/>
              <a:t>完成后触发智能合约对仓单状态进行锁定，完成平台登记、公示、盯市。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zh-CN"/>
              <a:t>智能合约将仓单信息推送给监管单位和仓储单位，最终请求融资申请人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zh-CN"/>
              <a:t>完成仓单状态变更。</a:t>
            </a:r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zh-CN"/>
              <a:t>仓单赎回过程中，动产平台选择需要赎回的仓单，融资平台进行还款。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zh-CN"/>
              <a:t>智能合约自动确认资金到账，提请审核。审核通过后触发智能合约，自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zh-CN"/>
              <a:t>动进行清算和账户报价。</a:t>
            </a:r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zh-CN"/>
              <a:t>仓单质押解除后，触发智能合约，自动注销仓单，通知仓库，解除货物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zh-CN"/>
              <a:t>锁定。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9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5B38-D6A8-4562-8BCB-8D7F0DC0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5075" cy="473075"/>
          </a:xfrm>
        </p:spPr>
        <p:txBody>
          <a:bodyPr>
            <a:noAutofit/>
          </a:bodyPr>
          <a:lstStyle/>
          <a:p>
            <a:r>
              <a:rPr lang="zh-CN" altLang="en-US" sz="3600"/>
              <a:t>仓单融资流程概述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65E60-4AA2-44CB-90DF-636263A67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076325"/>
            <a:ext cx="11134725" cy="54165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100" b="1"/>
              <a:t>1.</a:t>
            </a:r>
            <a:r>
              <a:rPr lang="zh-CN" altLang="en-US" sz="2100" b="1"/>
              <a:t>仓单注册</a:t>
            </a:r>
            <a:endParaRPr lang="en-US" altLang="zh-CN" sz="2100" b="1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100"/>
              <a:t>贸易商</a:t>
            </a:r>
            <a:r>
              <a:rPr lang="en-US" altLang="zh-CN" sz="2100"/>
              <a:t>A</a:t>
            </a:r>
            <a:r>
              <a:rPr lang="zh-CN" altLang="en-US" sz="2100"/>
              <a:t>以其存放在某仓储企业的现货库存发起仓单注册申请，仓储企业确认后签发仓单，仓单在第三方平台</a:t>
            </a:r>
            <a:endParaRPr lang="en-US" altLang="zh-CN" sz="21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100"/>
              <a:t>进行登记及公示。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/>
              <a:t>2.</a:t>
            </a:r>
            <a:r>
              <a:rPr lang="zh-CN" altLang="en-US" sz="2000" b="1"/>
              <a:t>借款流程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贸易商</a:t>
            </a:r>
            <a:r>
              <a:rPr lang="en-US" altLang="zh-CN" sz="2000"/>
              <a:t>A</a:t>
            </a:r>
            <a:r>
              <a:rPr lang="zh-CN" altLang="en-US" sz="2000"/>
              <a:t>将已完成登记的仓单向资金方进行融资借款。具体流程：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①贸易商</a:t>
            </a:r>
            <a:r>
              <a:rPr lang="en-US" altLang="zh-CN" sz="2000"/>
              <a:t>A</a:t>
            </a:r>
            <a:r>
              <a:rPr lang="zh-CN" altLang="en-US" sz="2000"/>
              <a:t>对已登记的仓单向第三方平台发起估值申请。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②贸易商</a:t>
            </a:r>
            <a:r>
              <a:rPr lang="en-US" altLang="zh-CN" sz="2000"/>
              <a:t>A</a:t>
            </a:r>
            <a:r>
              <a:rPr lang="zh-CN" altLang="en-US" sz="2000"/>
              <a:t>与资金方签订贸易合同，</a:t>
            </a:r>
            <a:r>
              <a:rPr lang="en-US" altLang="zh-CN" sz="2000"/>
              <a:t>A</a:t>
            </a:r>
            <a:r>
              <a:rPr lang="zh-CN" altLang="en-US" sz="2000"/>
              <a:t>为卖方，资金方为买方，合同标的为已完成估值的仓单项下的货物，</a:t>
            </a:r>
            <a:endParaRPr lang="en-US" altLang="zh-CN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拟定结算单价。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③资金方根据合同进行付款，贸易商</a:t>
            </a:r>
            <a:r>
              <a:rPr lang="en-US" altLang="zh-CN" sz="2000"/>
              <a:t>A</a:t>
            </a:r>
            <a:r>
              <a:rPr lang="zh-CN" altLang="en-US" sz="2000"/>
              <a:t>开票给资金方。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④资金方向第三方平台申请变更仓单持有人。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⑤第三方平台变更仓单持有人并将信息传递至仓储企业，并对仓单进行公示。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/>
              <a:t>3.</a:t>
            </a:r>
            <a:r>
              <a:rPr lang="zh-CN" altLang="en-US" sz="2000" b="1"/>
              <a:t>还款流程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①贸易商</a:t>
            </a:r>
            <a:r>
              <a:rPr lang="en-US" altLang="zh-CN" sz="2000"/>
              <a:t>A</a:t>
            </a:r>
            <a:r>
              <a:rPr lang="zh-CN" altLang="en-US" sz="2000"/>
              <a:t>与贸易商</a:t>
            </a:r>
            <a:r>
              <a:rPr lang="en-US" altLang="zh-CN" sz="2000"/>
              <a:t>B</a:t>
            </a:r>
            <a:r>
              <a:rPr lang="zh-CN" altLang="en-US" sz="2000"/>
              <a:t>签订贸易合同，</a:t>
            </a:r>
            <a:r>
              <a:rPr lang="en-US" altLang="zh-CN" sz="2000"/>
              <a:t>A</a:t>
            </a:r>
            <a:r>
              <a:rPr lang="zh-CN" altLang="en-US" sz="2000"/>
              <a:t>为买方，</a:t>
            </a:r>
            <a:r>
              <a:rPr lang="en-US" altLang="zh-CN" sz="2000"/>
              <a:t>B</a:t>
            </a:r>
            <a:r>
              <a:rPr lang="zh-CN" altLang="en-US" sz="2000"/>
              <a:t>为卖方，标的为已卖给资金方的货物，确定结算单价，由</a:t>
            </a:r>
            <a:r>
              <a:rPr lang="en-US" altLang="zh-CN" sz="2000"/>
              <a:t>A</a:t>
            </a:r>
            <a:r>
              <a:rPr lang="zh-CN" altLang="en-US" sz="2000"/>
              <a:t>按此总</a:t>
            </a:r>
            <a:endParaRPr lang="en-US" altLang="zh-CN" sz="20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/>
              <a:t>    </a:t>
            </a:r>
            <a:r>
              <a:rPr lang="zh-CN" altLang="en-US" sz="2000"/>
              <a:t>价款向</a:t>
            </a:r>
            <a:r>
              <a:rPr lang="en-US" altLang="zh-CN" sz="2000"/>
              <a:t>B</a:t>
            </a:r>
            <a:r>
              <a:rPr lang="zh-CN" altLang="en-US" sz="2000"/>
              <a:t>支付全额预付款。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②贸易商</a:t>
            </a:r>
            <a:r>
              <a:rPr lang="en-US" altLang="zh-CN" sz="2000"/>
              <a:t>B</a:t>
            </a:r>
            <a:r>
              <a:rPr lang="zh-CN" altLang="en-US" sz="2000"/>
              <a:t>和资金方签订贸易合同，</a:t>
            </a:r>
            <a:r>
              <a:rPr lang="en-US" altLang="zh-CN" sz="2000"/>
              <a:t>B</a:t>
            </a:r>
            <a:r>
              <a:rPr lang="zh-CN" altLang="en-US" sz="2000"/>
              <a:t>为买方，资金方为卖方，标的</a:t>
            </a:r>
            <a:r>
              <a:rPr lang="zh-CN" altLang="zh-CN" sz="2000"/>
              <a:t>为从贸易商</a:t>
            </a:r>
            <a:r>
              <a:rPr lang="en-US" altLang="zh-CN" sz="2000"/>
              <a:t>A</a:t>
            </a:r>
            <a:r>
              <a:rPr lang="zh-CN" altLang="zh-CN" sz="2000"/>
              <a:t>买入的货物，确定结算单价。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74807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59DB-D9C4-446C-9122-45EDE644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447675"/>
            <a:ext cx="11096625" cy="5729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700">
                <a:sym typeface="Wingdings" panose="05000000000000000000" pitchFamily="2" charset="2"/>
              </a:rPr>
              <a:t>③</a:t>
            </a:r>
            <a:r>
              <a:rPr lang="zh-CN" altLang="zh-CN" sz="1700"/>
              <a:t>贸易商</a:t>
            </a:r>
            <a:r>
              <a:rPr lang="en-US" altLang="zh-CN" sz="1700"/>
              <a:t>B</a:t>
            </a:r>
            <a:r>
              <a:rPr lang="zh-CN" altLang="zh-CN" sz="1700"/>
              <a:t>付款给资金方，资金方开票给</a:t>
            </a:r>
            <a:r>
              <a:rPr lang="en-US" altLang="zh-CN" sz="1700"/>
              <a:t>B</a:t>
            </a:r>
            <a:r>
              <a:rPr lang="zh-CN" altLang="zh-CN" sz="1700"/>
              <a:t>。</a:t>
            </a:r>
          </a:p>
          <a:p>
            <a:pPr marL="0" indent="0">
              <a:buNone/>
            </a:pPr>
            <a:r>
              <a:rPr lang="zh-CN" altLang="zh-CN" sz="1700"/>
              <a:t>④贸易商</a:t>
            </a:r>
            <a:r>
              <a:rPr lang="en-US" altLang="zh-CN" sz="1700"/>
              <a:t>B</a:t>
            </a:r>
            <a:r>
              <a:rPr lang="zh-CN" altLang="zh-CN" sz="1700"/>
              <a:t>向第三方平台发起仓单持有人变更申请。</a:t>
            </a:r>
          </a:p>
          <a:p>
            <a:pPr marL="0" indent="0">
              <a:buNone/>
            </a:pPr>
            <a:r>
              <a:rPr lang="zh-CN" altLang="zh-CN" sz="1700"/>
              <a:t>⑤第三方平台变更仓单持有人信息并传至仓储企业，同步进行仓单公示。</a:t>
            </a:r>
          </a:p>
          <a:p>
            <a:pPr marL="0" indent="0">
              <a:buNone/>
            </a:pPr>
            <a:r>
              <a:rPr lang="zh-CN" altLang="zh-CN" sz="1700"/>
              <a:t>⑥贸易商</a:t>
            </a:r>
            <a:r>
              <a:rPr lang="en-US" altLang="zh-CN" sz="1700"/>
              <a:t>B</a:t>
            </a:r>
            <a:r>
              <a:rPr lang="zh-CN" altLang="zh-CN" sz="1700"/>
              <a:t>将持有的仓单根据与贸易</a:t>
            </a:r>
            <a:r>
              <a:rPr lang="en-US" altLang="zh-CN" sz="1700"/>
              <a:t>A</a:t>
            </a:r>
            <a:r>
              <a:rPr lang="zh-CN" altLang="zh-CN" sz="1700"/>
              <a:t>的合同，开具发票给贸易商</a:t>
            </a:r>
            <a:r>
              <a:rPr lang="en-US" altLang="zh-CN" sz="1700"/>
              <a:t>A</a:t>
            </a:r>
            <a:r>
              <a:rPr lang="zh-CN" altLang="zh-CN" sz="1700"/>
              <a:t>。</a:t>
            </a:r>
          </a:p>
          <a:p>
            <a:pPr marL="0" indent="0">
              <a:buNone/>
            </a:pPr>
            <a:r>
              <a:rPr lang="zh-CN" altLang="zh-CN" sz="1700"/>
              <a:t>⑦贸易商</a:t>
            </a:r>
            <a:r>
              <a:rPr lang="en-US" altLang="zh-CN" sz="1700"/>
              <a:t>A</a:t>
            </a:r>
            <a:r>
              <a:rPr lang="zh-CN" altLang="zh-CN" sz="1700"/>
              <a:t>向第三方平台发起仓单持有人变更申请，仓储企业接受变更后的仓单信息。</a:t>
            </a:r>
          </a:p>
          <a:p>
            <a:pPr marL="0" lvl="0" indent="0">
              <a:buNone/>
            </a:pPr>
            <a:r>
              <a:rPr lang="en-US" altLang="zh-CN" sz="1700" b="1"/>
              <a:t>4.</a:t>
            </a:r>
            <a:r>
              <a:rPr lang="zh-CN" altLang="zh-CN" sz="1700" b="1"/>
              <a:t>仓单注销</a:t>
            </a:r>
          </a:p>
          <a:p>
            <a:pPr marL="0" indent="0">
              <a:buNone/>
            </a:pPr>
            <a:r>
              <a:rPr lang="zh-CN" altLang="zh-CN" sz="1700"/>
              <a:t>贸易商</a:t>
            </a:r>
            <a:r>
              <a:rPr lang="en-US" altLang="zh-CN" sz="1700"/>
              <a:t>A</a:t>
            </a:r>
            <a:r>
              <a:rPr lang="zh-CN" altLang="zh-CN" sz="1700"/>
              <a:t>完成借款及还款的全流程，在第三方平台发起仓单注销申请，完成仓单注销。</a:t>
            </a:r>
          </a:p>
          <a:p>
            <a:pPr marL="0" indent="0">
              <a:buNone/>
            </a:pPr>
            <a:endParaRPr lang="zh-CN" altLang="en-US" sz="1700"/>
          </a:p>
        </p:txBody>
      </p:sp>
    </p:spTree>
    <p:extLst>
      <p:ext uri="{BB962C8B-B14F-4D97-AF65-F5344CB8AC3E}">
        <p14:creationId xmlns:p14="http://schemas.microsoft.com/office/powerpoint/2010/main" val="150443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C9462-830A-421A-8C4E-D2E4B11E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应收账款保理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96017D-2399-4E84-ABD2-E6D985D052F6}"/>
              </a:ext>
            </a:extLst>
          </p:cNvPr>
          <p:cNvSpPr/>
          <p:nvPr/>
        </p:nvSpPr>
        <p:spPr>
          <a:xfrm>
            <a:off x="1624614" y="1935332"/>
            <a:ext cx="1669002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买方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5AF62-03EF-4541-A993-0B4F4698D777}"/>
              </a:ext>
            </a:extLst>
          </p:cNvPr>
          <p:cNvSpPr/>
          <p:nvPr/>
        </p:nvSpPr>
        <p:spPr>
          <a:xfrm>
            <a:off x="8063885" y="1935332"/>
            <a:ext cx="1669002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供应商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80BF99-9E04-4168-BCD5-E6CED6A8EA6E}"/>
              </a:ext>
            </a:extLst>
          </p:cNvPr>
          <p:cNvSpPr/>
          <p:nvPr/>
        </p:nvSpPr>
        <p:spPr>
          <a:xfrm>
            <a:off x="5261499" y="4697768"/>
            <a:ext cx="1669002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金融机构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36EF46-8D8A-4E65-AA67-3BA8264917D4}"/>
              </a:ext>
            </a:extLst>
          </p:cNvPr>
          <p:cNvCxnSpPr>
            <a:cxnSpLocks/>
          </p:cNvCxnSpPr>
          <p:nvPr/>
        </p:nvCxnSpPr>
        <p:spPr>
          <a:xfrm>
            <a:off x="3293616" y="2281562"/>
            <a:ext cx="4770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57D796-06F0-42D6-A9DE-A46D89DEB78D}"/>
              </a:ext>
            </a:extLst>
          </p:cNvPr>
          <p:cNvCxnSpPr>
            <a:cxnSpLocks/>
          </p:cNvCxnSpPr>
          <p:nvPr/>
        </p:nvCxnSpPr>
        <p:spPr>
          <a:xfrm>
            <a:off x="3293616" y="2539014"/>
            <a:ext cx="477026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011F3-2DCA-4B8E-9302-8E8742DC3996}"/>
              </a:ext>
            </a:extLst>
          </p:cNvPr>
          <p:cNvCxnSpPr>
            <a:stCxn id="6" idx="1"/>
            <a:endCxn id="4" idx="2"/>
          </p:cNvCxnSpPr>
          <p:nvPr/>
        </p:nvCxnSpPr>
        <p:spPr>
          <a:xfrm flipH="1" flipV="1">
            <a:off x="2459115" y="2858610"/>
            <a:ext cx="2802384" cy="23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C7DD16-5552-409C-B78C-68F6E6429D59}"/>
              </a:ext>
            </a:extLst>
          </p:cNvPr>
          <p:cNvCxnSpPr>
            <a:cxnSpLocks/>
          </p:cNvCxnSpPr>
          <p:nvPr/>
        </p:nvCxnSpPr>
        <p:spPr>
          <a:xfrm flipH="1">
            <a:off x="6930501" y="2848992"/>
            <a:ext cx="1716350" cy="1989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9B2C7F-0478-4AE2-A4A3-5647DC589501}"/>
              </a:ext>
            </a:extLst>
          </p:cNvPr>
          <p:cNvCxnSpPr>
            <a:cxnSpLocks/>
          </p:cNvCxnSpPr>
          <p:nvPr/>
        </p:nvCxnSpPr>
        <p:spPr>
          <a:xfrm flipH="1">
            <a:off x="6930501" y="2868228"/>
            <a:ext cx="2259368" cy="26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40CCEB7-3012-4866-A270-31862725D4FE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6930501" y="2858610"/>
            <a:ext cx="1967885" cy="23007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56FBF3-0D20-4DC6-B94E-4DCD020CF8E4}"/>
              </a:ext>
            </a:extLst>
          </p:cNvPr>
          <p:cNvCxnSpPr>
            <a:cxnSpLocks/>
          </p:cNvCxnSpPr>
          <p:nvPr/>
        </p:nvCxnSpPr>
        <p:spPr>
          <a:xfrm>
            <a:off x="9615996" y="5153490"/>
            <a:ext cx="12236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4687D0-2D4B-41E5-871E-CCBE557CFAA3}"/>
              </a:ext>
            </a:extLst>
          </p:cNvPr>
          <p:cNvCxnSpPr/>
          <p:nvPr/>
        </p:nvCxnSpPr>
        <p:spPr>
          <a:xfrm>
            <a:off x="9615996" y="5903650"/>
            <a:ext cx="126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6C45EB5-9E2A-4740-B62B-9D261AF77405}"/>
              </a:ext>
            </a:extLst>
          </p:cNvPr>
          <p:cNvSpPr txBox="1"/>
          <p:nvPr/>
        </p:nvSpPr>
        <p:spPr>
          <a:xfrm>
            <a:off x="8646851" y="49972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资金流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C8BCCE-028E-4A3C-A8DA-62B5CDCD10A9}"/>
              </a:ext>
            </a:extLst>
          </p:cNvPr>
          <p:cNvSpPr txBox="1"/>
          <p:nvPr/>
        </p:nvSpPr>
        <p:spPr>
          <a:xfrm>
            <a:off x="8643153" y="57519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业务流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21F5CF-29A4-4D29-B0E7-C5EC60B2A8B4}"/>
              </a:ext>
            </a:extLst>
          </p:cNvPr>
          <p:cNvSpPr txBox="1"/>
          <p:nvPr/>
        </p:nvSpPr>
        <p:spPr>
          <a:xfrm>
            <a:off x="4140448" y="1882554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有账期、应收（应付）关系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87A8E98-B010-4A02-9774-49C83B6319ED}"/>
              </a:ext>
            </a:extLst>
          </p:cNvPr>
          <p:cNvSpPr txBox="1"/>
          <p:nvPr/>
        </p:nvSpPr>
        <p:spPr>
          <a:xfrm>
            <a:off x="8060185" y="4025432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基于和买方的贸易凭证，</a:t>
            </a:r>
            <a:endParaRPr lang="en-US" altLang="zh-CN"/>
          </a:p>
          <a:p>
            <a:r>
              <a:rPr lang="zh-CN" altLang="en-US"/>
              <a:t>向贸易公司申请资金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1C84172-3AC3-4341-892B-780CC12F62D1}"/>
              </a:ext>
            </a:extLst>
          </p:cNvPr>
          <p:cNvSpPr txBox="1"/>
          <p:nvPr/>
        </p:nvSpPr>
        <p:spPr>
          <a:xfrm>
            <a:off x="1514506" y="40254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 对买方进行资质审查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3D41C8-E306-4CFA-90BB-8042E88C7CC9}"/>
              </a:ext>
            </a:extLst>
          </p:cNvPr>
          <p:cNvSpPr txBox="1"/>
          <p:nvPr/>
        </p:nvSpPr>
        <p:spPr>
          <a:xfrm>
            <a:off x="7183022" y="429531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 </a:t>
            </a:r>
            <a:r>
              <a:rPr lang="zh-CN" altLang="en-US"/>
              <a:t>放贷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40F34F-64E0-4792-AB01-2744FF03AB21}"/>
              </a:ext>
            </a:extLst>
          </p:cNvPr>
          <p:cNvSpPr txBox="1"/>
          <p:nvPr/>
        </p:nvSpPr>
        <p:spPr>
          <a:xfrm>
            <a:off x="6169983" y="344090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 </a:t>
            </a:r>
            <a:r>
              <a:rPr lang="zh-CN" altLang="en-US"/>
              <a:t>偿还保理本息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617551-DD33-426C-88A3-8DC84E37CF34}"/>
              </a:ext>
            </a:extLst>
          </p:cNvPr>
          <p:cNvSpPr txBox="1"/>
          <p:nvPr/>
        </p:nvSpPr>
        <p:spPr>
          <a:xfrm>
            <a:off x="4856682" y="256642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到期付款</a:t>
            </a:r>
          </a:p>
        </p:txBody>
      </p:sp>
    </p:spTree>
    <p:extLst>
      <p:ext uri="{BB962C8B-B14F-4D97-AF65-F5344CB8AC3E}">
        <p14:creationId xmlns:p14="http://schemas.microsoft.com/office/powerpoint/2010/main" val="177224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2A707-3E61-4371-912C-E152DC87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41BF7-303F-4760-987F-23182D5C09C4}"/>
              </a:ext>
            </a:extLst>
          </p:cNvPr>
          <p:cNvSpPr/>
          <p:nvPr/>
        </p:nvSpPr>
        <p:spPr>
          <a:xfrm>
            <a:off x="4643021" y="2032986"/>
            <a:ext cx="1358284" cy="45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核心企业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2ED92B-9D14-47B6-9E4D-A66D17388A2C}"/>
              </a:ext>
            </a:extLst>
          </p:cNvPr>
          <p:cNvSpPr/>
          <p:nvPr/>
        </p:nvSpPr>
        <p:spPr>
          <a:xfrm>
            <a:off x="4643021" y="2964171"/>
            <a:ext cx="1358284" cy="45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一级供应商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A2EFF4-18B5-48D0-AFEF-AC0DA99B8A5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22163" y="2485748"/>
            <a:ext cx="0" cy="4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945E8D-D408-4E8A-82F2-B6E409020D15}"/>
              </a:ext>
            </a:extLst>
          </p:cNvPr>
          <p:cNvSpPr/>
          <p:nvPr/>
        </p:nvSpPr>
        <p:spPr>
          <a:xfrm>
            <a:off x="4967056" y="3895356"/>
            <a:ext cx="710214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拆分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EE2EFC-E771-47EC-BE06-83F1F72CCE94}"/>
              </a:ext>
            </a:extLst>
          </p:cNvPr>
          <p:cNvSpPr/>
          <p:nvPr/>
        </p:nvSpPr>
        <p:spPr>
          <a:xfrm>
            <a:off x="8639452" y="3904234"/>
            <a:ext cx="710214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融资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FE588A-F024-4F36-84AA-942008B6AAAB}"/>
              </a:ext>
            </a:extLst>
          </p:cNvPr>
          <p:cNvSpPr/>
          <p:nvPr/>
        </p:nvSpPr>
        <p:spPr>
          <a:xfrm>
            <a:off x="1578744" y="3904234"/>
            <a:ext cx="116445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到期收款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265812-3E0C-4854-BD16-66462F1CE009}"/>
              </a:ext>
            </a:extLst>
          </p:cNvPr>
          <p:cNvSpPr/>
          <p:nvPr/>
        </p:nvSpPr>
        <p:spPr>
          <a:xfrm>
            <a:off x="1189608" y="5969771"/>
            <a:ext cx="8265110" cy="45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MisChain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81A1C2-B1C2-4666-B1F1-3AAB343B9D6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322163" y="3416933"/>
            <a:ext cx="0" cy="4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AE4CD39-6228-450F-9C44-FFED7D2C550C}"/>
              </a:ext>
            </a:extLst>
          </p:cNvPr>
          <p:cNvCxnSpPr>
            <a:endCxn id="15" idx="0"/>
          </p:cNvCxnSpPr>
          <p:nvPr/>
        </p:nvCxnSpPr>
        <p:spPr>
          <a:xfrm>
            <a:off x="5322163" y="3656144"/>
            <a:ext cx="3672396" cy="24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4185C72-FA86-4EE3-B931-FE9801FF2ED6}"/>
              </a:ext>
            </a:extLst>
          </p:cNvPr>
          <p:cNvCxnSpPr>
            <a:endCxn id="16" idx="0"/>
          </p:cNvCxnSpPr>
          <p:nvPr/>
        </p:nvCxnSpPr>
        <p:spPr>
          <a:xfrm rot="10800000" flipV="1">
            <a:off x="2160973" y="3656144"/>
            <a:ext cx="3161191" cy="24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33195C0-95BD-47BC-A0D6-0A9481BE3450}"/>
              </a:ext>
            </a:extLst>
          </p:cNvPr>
          <p:cNvSpPr/>
          <p:nvPr/>
        </p:nvSpPr>
        <p:spPr>
          <a:xfrm>
            <a:off x="3590278" y="4726253"/>
            <a:ext cx="1504754" cy="35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二级供应商</a:t>
            </a:r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64921CE-0BA7-46E8-A025-CAAB208FDADD}"/>
              </a:ext>
            </a:extLst>
          </p:cNvPr>
          <p:cNvCxnSpPr>
            <a:cxnSpLocks/>
            <a:stCxn id="41" idx="3"/>
            <a:endCxn id="15" idx="1"/>
          </p:cNvCxnSpPr>
          <p:nvPr/>
        </p:nvCxnSpPr>
        <p:spPr>
          <a:xfrm flipV="1">
            <a:off x="7085953" y="4064032"/>
            <a:ext cx="1553499" cy="8400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BDF6EC-7496-4456-9951-12C11564675A}"/>
              </a:ext>
            </a:extLst>
          </p:cNvPr>
          <p:cNvCxnSpPr>
            <a:cxnSpLocks/>
            <a:stCxn id="24" idx="1"/>
            <a:endCxn id="16" idx="3"/>
          </p:cNvCxnSpPr>
          <p:nvPr/>
        </p:nvCxnSpPr>
        <p:spPr>
          <a:xfrm flipH="1" flipV="1">
            <a:off x="2743199" y="4064032"/>
            <a:ext cx="847079" cy="8400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D542385-032F-4C45-9451-F9AE3C897830}"/>
              </a:ext>
            </a:extLst>
          </p:cNvPr>
          <p:cNvSpPr txBox="1"/>
          <p:nvPr/>
        </p:nvSpPr>
        <p:spPr>
          <a:xfrm>
            <a:off x="2963027" y="4055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无资金需求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CCE788-BEF5-4AA3-A42E-E2B8CA720355}"/>
              </a:ext>
            </a:extLst>
          </p:cNvPr>
          <p:cNvSpPr txBox="1"/>
          <p:nvPr/>
        </p:nvSpPr>
        <p:spPr>
          <a:xfrm>
            <a:off x="6876606" y="40380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有资金需求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D4433C-230D-4854-899D-4D4E5A5681D6}"/>
              </a:ext>
            </a:extLst>
          </p:cNvPr>
          <p:cNvSpPr/>
          <p:nvPr/>
        </p:nvSpPr>
        <p:spPr>
          <a:xfrm>
            <a:off x="8390877" y="4593355"/>
            <a:ext cx="12073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金融机构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263F44-96DB-4414-98E8-31CB0E21A9A4}"/>
              </a:ext>
            </a:extLst>
          </p:cNvPr>
          <p:cNvSpPr/>
          <p:nvPr/>
        </p:nvSpPr>
        <p:spPr>
          <a:xfrm>
            <a:off x="5581199" y="4726253"/>
            <a:ext cx="1504754" cy="35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二级供应商</a:t>
            </a:r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9341FA1-20AE-4557-BC6D-52B28734B5B0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 flipH="1">
            <a:off x="4342655" y="4214952"/>
            <a:ext cx="979508" cy="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CEE450-1D95-4D35-9A5A-4FC4759018E1}"/>
              </a:ext>
            </a:extLst>
          </p:cNvPr>
          <p:cNvCxnSpPr>
            <a:stCxn id="14" idx="2"/>
            <a:endCxn id="41" idx="0"/>
          </p:cNvCxnSpPr>
          <p:nvPr/>
        </p:nvCxnSpPr>
        <p:spPr>
          <a:xfrm>
            <a:off x="5322163" y="4214952"/>
            <a:ext cx="1011413" cy="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E27FF94-141A-40FB-BB1A-0213C4B53CE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342655" y="5081893"/>
            <a:ext cx="0" cy="8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7CBAD1-76AA-4D53-B928-3CE435BB0E82}"/>
              </a:ext>
            </a:extLst>
          </p:cNvPr>
          <p:cNvCxnSpPr>
            <a:stCxn id="41" idx="2"/>
          </p:cNvCxnSpPr>
          <p:nvPr/>
        </p:nvCxnSpPr>
        <p:spPr>
          <a:xfrm>
            <a:off x="6333576" y="5081893"/>
            <a:ext cx="0" cy="8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E60A804-0B57-4322-8819-2C332A2821DA}"/>
              </a:ext>
            </a:extLst>
          </p:cNvPr>
          <p:cNvSpPr txBox="1"/>
          <p:nvPr/>
        </p:nvSpPr>
        <p:spPr>
          <a:xfrm>
            <a:off x="2743199" y="32742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无资金需求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60D8464-5430-488A-B015-006BC05AE6F0}"/>
              </a:ext>
            </a:extLst>
          </p:cNvPr>
          <p:cNvSpPr txBox="1"/>
          <p:nvPr/>
        </p:nvSpPr>
        <p:spPr>
          <a:xfrm>
            <a:off x="6861076" y="3311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有资金需求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58E1D0F-8008-4EA4-B326-D9C1EC06D412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>
            <a:off x="8994559" y="4223830"/>
            <a:ext cx="0" cy="36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0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836</Words>
  <Application>Microsoft Office PowerPoint</Application>
  <PresentationFormat>宽屏</PresentationFormat>
  <Paragraphs>102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Heiti SC Medium</vt:lpstr>
      <vt:lpstr>等线</vt:lpstr>
      <vt:lpstr>等线 Light</vt:lpstr>
      <vt:lpstr>微软雅黑</vt:lpstr>
      <vt:lpstr>Arial</vt:lpstr>
      <vt:lpstr>Wingdings</vt:lpstr>
      <vt:lpstr>Office 主题​​</vt:lpstr>
      <vt:lpstr>供应链金融方案</vt:lpstr>
      <vt:lpstr>供应链金融流程</vt:lpstr>
      <vt:lpstr>PowerPoint 演示文稿</vt:lpstr>
      <vt:lpstr>仓单融资流程</vt:lpstr>
      <vt:lpstr>PowerPoint 演示文稿</vt:lpstr>
      <vt:lpstr>仓单融资流程概述 </vt:lpstr>
      <vt:lpstr>PowerPoint 演示文稿</vt:lpstr>
      <vt:lpstr>应收账款保理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MisChain供应链金融方案</dc:title>
  <dc:creator>Administor</dc:creator>
  <cp:lastModifiedBy>王 培基</cp:lastModifiedBy>
  <cp:revision>27</cp:revision>
  <dcterms:created xsi:type="dcterms:W3CDTF">2019-03-15T02:32:05Z</dcterms:created>
  <dcterms:modified xsi:type="dcterms:W3CDTF">2019-09-05T03:40:06Z</dcterms:modified>
</cp:coreProperties>
</file>