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0AB-EF46-486F-A6EA-387006F5F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CCC06-3C4F-4015-9F16-3261BBF4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F1083-2FB4-44F7-B1AB-957214D0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A7B15-2BF7-42E1-A43F-1F1F8B94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994A7-4221-4D5E-95C2-643EAA9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8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E7A2-08CE-42AF-B366-A9794D4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F7870-06D4-4D69-A247-91BFDB43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F85AC-128A-41C1-8AE2-02693285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14DEA-0141-4B99-8BFA-3D83D459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11E4-879C-4F9C-87BB-71768C5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F8FE1-F955-483C-9234-7576D539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EBFAB-9576-4848-831D-EC6EF118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A843F-9B44-409B-8DD4-7C2DA5CB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52CCD-0531-4916-8222-22383D08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5AB63-8103-4EA3-977A-A5DBD423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76B4-F849-4322-BAC5-9D1B66C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CB2D0-6D27-4961-A0B1-13C74A71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87CC4-453F-4546-9A81-A6D10E8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CEA06-DEC2-4BBE-B3CF-3177859E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E68D2-4BA6-4B1F-80A9-78EE03C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3A7B8-0D46-4C1F-A4AB-B8E0258D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E0FDC-9447-4963-A039-0CD2E2FA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BF5A6-BDB2-4028-8293-4D009ABE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25B8C-60D1-49F5-AA7F-0FEA4B09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F595C-A2BA-4A02-8635-E29AB55A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3D63-AE8A-4447-B471-01A9442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1D83-8B76-46C2-B8A9-3CC6D424F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FE8C5-6947-4B12-911A-7285305FF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6BD68-D6F3-420C-B44D-703B84F7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0431-A7D6-4A6D-95C1-7F4E8B55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3064D-09BD-418F-8AF5-276B786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3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1178F-70A9-4D61-B69A-11FEC4BC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D1D85-5C80-4F9B-BF73-B6D96385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38B08-1B33-4394-AC49-DC9C7DFA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00BD0-68A7-4807-A898-64CEBD2D6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C8DF5-48CE-4C70-AB60-21E9ABFDE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D718D-DD9F-4199-96F0-4DFF902F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6CA73F-DDAE-4FEB-A144-F2628883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F15ABF-3F3B-46B3-ACE1-D542DCE2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D24D-BBBE-4788-9449-010BADE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9E037-E255-41ED-833A-69D6A314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E4F90-9855-4BA6-A7D1-754A33F3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03476-BE9D-4A26-A5A0-999099F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42EF-8872-4F94-809E-158543D9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88AF6-7271-4A11-967A-F65837EE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3F998-BED8-4662-8449-271BF9B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3F64-C27E-432E-A88F-70E9C517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54CFB-05A3-4AAE-9D56-79700DE9F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4E481-C108-43A3-9733-13D23306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58EAC-D902-4901-AC17-AD14AAD9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E0AE9-94CF-4832-ADCC-C29F6D60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2653A-37E9-47EB-AF7D-2699373E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231AA-84D2-42C6-96D1-2388549B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0DF11-D188-4F0D-BCFB-580CB963A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1AC5E-392D-4366-9754-152A3AA1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8C7E7-4FE8-41D1-91F6-902C8824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4398-897B-4997-869F-14769E08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160D0-0351-4597-A922-225F68B9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3CD18-86CA-4AB3-AB64-6C759D6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9C4CB-F3E2-4F7D-BEC3-ED9F844A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568FF-CE4D-4845-AE14-DBA17734F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2B73-C80B-49EF-9B27-E90578E33253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29187-686F-4806-9297-C3CC719BA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30D0E-D397-4477-B631-154A59179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9E79-C436-4AA1-9173-A0CEDB704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0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8913A-20CE-49C6-A1D2-2FC8D6E9F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百信仕项目总结</a:t>
            </a:r>
          </a:p>
        </p:txBody>
      </p:sp>
    </p:spTree>
    <p:extLst>
      <p:ext uri="{BB962C8B-B14F-4D97-AF65-F5344CB8AC3E}">
        <p14:creationId xmlns:p14="http://schemas.microsoft.com/office/powerpoint/2010/main" val="20465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需求场景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8" y="1468872"/>
            <a:ext cx="2841432" cy="5138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45144" y="4038208"/>
            <a:ext cx="49685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钱包</a:t>
            </a:r>
            <a:r>
              <a:rPr lang="en-US" altLang="zh-CN" sz="1600" dirty="0"/>
              <a:t>APP</a:t>
            </a:r>
            <a:r>
              <a:rPr lang="zh-CN" altLang="en-US" sz="1600" dirty="0"/>
              <a:t>集成商城系统、授权功能、查看报告等功能与一体。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实现：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用户的检测数据使用区块链技术存储，可供联盟成员确权后调用查看，形成产业生态；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用户可管理自己的链上数据，确权管理自身重要数据，增加用户安全感与信任感；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联盟成员授权查看记录在区块链上全透明记录，防篡改便于可信追溯；</a:t>
            </a:r>
            <a:endParaRPr 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17" y="203691"/>
            <a:ext cx="1690688" cy="3567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52" y="365125"/>
            <a:ext cx="1785938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79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环境准备（预置非对称密钥）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402971" y="2933371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百信仕节点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322851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浙医二院节点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699115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中燃核酸节点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4" name="直接连接符 3"/>
          <p:cNvCxnSpPr>
            <a:stCxn id="2" idx="3"/>
            <a:endCxn id="5" idx="0"/>
          </p:cNvCxnSpPr>
          <p:nvPr/>
        </p:nvCxnSpPr>
        <p:spPr bwMode="auto">
          <a:xfrm flipH="1">
            <a:off x="4790904" y="3425073"/>
            <a:ext cx="749157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6"/>
            <a:endCxn id="6" idx="2"/>
          </p:cNvCxnSpPr>
          <p:nvPr/>
        </p:nvCxnSpPr>
        <p:spPr bwMode="auto">
          <a:xfrm>
            <a:off x="5258955" y="4877587"/>
            <a:ext cx="1440160" cy="0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5"/>
            <a:endCxn id="6" idx="0"/>
          </p:cNvCxnSpPr>
          <p:nvPr/>
        </p:nvCxnSpPr>
        <p:spPr bwMode="auto">
          <a:xfrm>
            <a:off x="6201987" y="3425073"/>
            <a:ext cx="965181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5237489" y="2213291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百信仕平台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2" idx="0"/>
          </p:cNvCxnSpPr>
          <p:nvPr/>
        </p:nvCxnSpPr>
        <p:spPr bwMode="auto">
          <a:xfrm>
            <a:off x="5860291" y="2573331"/>
            <a:ext cx="10733" cy="36004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2609197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浙医二院平台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83291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中燃核酸平台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7" y="386104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华为云</a:t>
            </a:r>
            <a:endParaRPr lang="en-US" altLang="zh-CN" dirty="0"/>
          </a:p>
          <a:p>
            <a:r>
              <a:rPr lang="zh-CN" altLang="en-US" dirty="0"/>
              <a:t>联盟链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745034" y="1544382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15" name="笑脸 14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9" name="梯形 18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19537" y="4733571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4" name="笑脸 23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梯形 24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68600" y="4731013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7" name="笑脸 26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8" name="梯形 27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33" name="直接箭头连接符 32"/>
          <p:cNvCxnSpPr>
            <a:stCxn id="19" idx="2"/>
            <a:endCxn id="11" idx="0"/>
          </p:cNvCxnSpPr>
          <p:nvPr/>
        </p:nvCxnSpPr>
        <p:spPr bwMode="auto">
          <a:xfrm>
            <a:off x="5855838" y="1832415"/>
            <a:ext cx="4452" cy="38087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52464" y="1155234"/>
            <a:ext cx="806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百信仕系统管理员</a:t>
            </a:r>
            <a:endParaRPr lang="en-US" sz="1050" dirty="0"/>
          </a:p>
        </p:txBody>
      </p:sp>
      <p:cxnSp>
        <p:nvCxnSpPr>
          <p:cNvPr id="36" name="直接箭头连接符 35"/>
          <p:cNvCxnSpPr>
            <a:stCxn id="16" idx="3"/>
            <a:endCxn id="5" idx="2"/>
          </p:cNvCxnSpPr>
          <p:nvPr/>
        </p:nvCxnSpPr>
        <p:spPr bwMode="auto">
          <a:xfrm>
            <a:off x="3854799" y="4877587"/>
            <a:ext cx="46805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6" idx="1"/>
          </p:cNvCxnSpPr>
          <p:nvPr/>
        </p:nvCxnSpPr>
        <p:spPr bwMode="auto">
          <a:xfrm>
            <a:off x="2279651" y="4875029"/>
            <a:ext cx="329547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940331" y="5084168"/>
            <a:ext cx="800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预置浙医二院公钥</a:t>
            </a:r>
            <a:r>
              <a:rPr lang="en-US" altLang="zh-CN" sz="1050" dirty="0"/>
              <a:t>/</a:t>
            </a:r>
            <a:r>
              <a:rPr lang="zh-CN" altLang="en-US" sz="1050" dirty="0"/>
              <a:t>私钥</a:t>
            </a:r>
            <a:endParaRPr 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1691274" y="4237790"/>
            <a:ext cx="858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浙医二院系统管理员</a:t>
            </a:r>
            <a:endParaRPr lang="en-US" sz="1050" dirty="0"/>
          </a:p>
        </p:txBody>
      </p:sp>
      <p:sp>
        <p:nvSpPr>
          <p:cNvPr id="49" name="文本框 48"/>
          <p:cNvSpPr txBox="1"/>
          <p:nvPr/>
        </p:nvSpPr>
        <p:spPr>
          <a:xfrm>
            <a:off x="6533012" y="1958660"/>
            <a:ext cx="943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私钥写入本地数据库</a:t>
            </a:r>
            <a:endParaRPr lang="en-US" sz="1050" dirty="0"/>
          </a:p>
        </p:txBody>
      </p:sp>
      <p:sp>
        <p:nvSpPr>
          <p:cNvPr id="42" name="圆柱形 41"/>
          <p:cNvSpPr/>
          <p:nvPr/>
        </p:nvSpPr>
        <p:spPr bwMode="auto">
          <a:xfrm>
            <a:off x="7348325" y="2213292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55" name="圆柱形 54"/>
          <p:cNvSpPr/>
          <p:nvPr/>
        </p:nvSpPr>
        <p:spPr bwMode="auto">
          <a:xfrm>
            <a:off x="2750421" y="5511156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56" name="圆柱形 55"/>
          <p:cNvSpPr/>
          <p:nvPr/>
        </p:nvSpPr>
        <p:spPr bwMode="auto">
          <a:xfrm>
            <a:off x="8424515" y="5511155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41565" y="1847584"/>
            <a:ext cx="1447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预置百信仕公钥</a:t>
            </a:r>
            <a:r>
              <a:rPr lang="en-US" altLang="zh-CN" sz="1050" dirty="0"/>
              <a:t>/</a:t>
            </a:r>
            <a:r>
              <a:rPr lang="zh-CN" altLang="en-US" sz="1050" dirty="0"/>
              <a:t>私钥</a:t>
            </a:r>
            <a:endParaRPr lang="en-US" sz="1050" dirty="0"/>
          </a:p>
        </p:txBody>
      </p:sp>
      <p:cxnSp>
        <p:nvCxnSpPr>
          <p:cNvPr id="54" name="直接箭头连接符 53"/>
          <p:cNvCxnSpPr>
            <a:stCxn id="11" idx="3"/>
            <a:endCxn id="42" idx="2"/>
          </p:cNvCxnSpPr>
          <p:nvPr/>
        </p:nvCxnSpPr>
        <p:spPr bwMode="auto">
          <a:xfrm>
            <a:off x="6483092" y="2393312"/>
            <a:ext cx="865233" cy="30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23992" y="2626393"/>
            <a:ext cx="943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公钥上链</a:t>
            </a:r>
            <a:endParaRPr lang="en-US" sz="1050" dirty="0"/>
          </a:p>
        </p:txBody>
      </p:sp>
      <p:sp>
        <p:nvSpPr>
          <p:cNvPr id="61" name="文本框 60"/>
          <p:cNvSpPr txBox="1"/>
          <p:nvPr/>
        </p:nvSpPr>
        <p:spPr>
          <a:xfrm>
            <a:off x="8354038" y="2266353"/>
            <a:ext cx="1270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存储</a:t>
            </a:r>
            <a:r>
              <a:rPr lang="en-US" altLang="zh-CN" sz="1050" dirty="0" err="1"/>
              <a:t>bxs_pri_key</a:t>
            </a:r>
            <a:endParaRPr lang="en-US" sz="1050" dirty="0"/>
          </a:p>
        </p:txBody>
      </p:sp>
      <p:cxnSp>
        <p:nvCxnSpPr>
          <p:cNvPr id="59" name="直接箭头连接符 58"/>
          <p:cNvCxnSpPr>
            <a:stCxn id="16" idx="2"/>
            <a:endCxn id="55" idx="1"/>
          </p:cNvCxnSpPr>
          <p:nvPr/>
        </p:nvCxnSpPr>
        <p:spPr bwMode="auto">
          <a:xfrm>
            <a:off x="3231998" y="5057607"/>
            <a:ext cx="0" cy="45354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7" idx="2"/>
            <a:endCxn id="56" idx="1"/>
          </p:cNvCxnSpPr>
          <p:nvPr/>
        </p:nvCxnSpPr>
        <p:spPr bwMode="auto">
          <a:xfrm>
            <a:off x="8906092" y="5057608"/>
            <a:ext cx="0" cy="45354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37" name="直接箭头连接符 14336"/>
          <p:cNvCxnSpPr>
            <a:stCxn id="17" idx="1"/>
            <a:endCxn id="6" idx="6"/>
          </p:cNvCxnSpPr>
          <p:nvPr/>
        </p:nvCxnSpPr>
        <p:spPr bwMode="auto">
          <a:xfrm flipH="1">
            <a:off x="7635219" y="4877587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41" name="直接箭头连接符 14340"/>
          <p:cNvCxnSpPr>
            <a:endCxn id="17" idx="3"/>
          </p:cNvCxnSpPr>
          <p:nvPr/>
        </p:nvCxnSpPr>
        <p:spPr bwMode="auto">
          <a:xfrm flipH="1">
            <a:off x="9528894" y="4875029"/>
            <a:ext cx="527547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760317" y="4226784"/>
            <a:ext cx="858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中燃核酸系统管理员</a:t>
            </a:r>
            <a:endParaRPr lang="en-US" sz="1050" dirty="0"/>
          </a:p>
        </p:txBody>
      </p:sp>
      <p:sp>
        <p:nvSpPr>
          <p:cNvPr id="71" name="文本框 70"/>
          <p:cNvSpPr txBox="1"/>
          <p:nvPr/>
        </p:nvSpPr>
        <p:spPr>
          <a:xfrm>
            <a:off x="9478927" y="5052492"/>
            <a:ext cx="800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预置中燃核酸公钥</a:t>
            </a:r>
            <a:r>
              <a:rPr lang="en-US" altLang="zh-CN" sz="1050" dirty="0"/>
              <a:t>/</a:t>
            </a:r>
            <a:r>
              <a:rPr lang="zh-CN" altLang="en-US" sz="1050" dirty="0"/>
              <a:t>私钥</a:t>
            </a:r>
            <a:endParaRPr lang="en-US" sz="1050" dirty="0"/>
          </a:p>
        </p:txBody>
      </p:sp>
      <p:sp>
        <p:nvSpPr>
          <p:cNvPr id="72" name="文本框 71"/>
          <p:cNvSpPr txBox="1"/>
          <p:nvPr/>
        </p:nvSpPr>
        <p:spPr>
          <a:xfrm>
            <a:off x="3799212" y="4462597"/>
            <a:ext cx="943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公钥上链</a:t>
            </a:r>
            <a:endParaRPr lang="en-US" sz="1050" dirty="0"/>
          </a:p>
        </p:txBody>
      </p:sp>
      <p:sp>
        <p:nvSpPr>
          <p:cNvPr id="73" name="文本框 72"/>
          <p:cNvSpPr txBox="1"/>
          <p:nvPr/>
        </p:nvSpPr>
        <p:spPr>
          <a:xfrm>
            <a:off x="7611133" y="4502790"/>
            <a:ext cx="943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公钥上链</a:t>
            </a:r>
            <a:endParaRPr lang="en-US" sz="1050" dirty="0"/>
          </a:p>
        </p:txBody>
      </p:sp>
      <p:sp>
        <p:nvSpPr>
          <p:cNvPr id="74" name="文本框 73"/>
          <p:cNvSpPr txBox="1"/>
          <p:nvPr/>
        </p:nvSpPr>
        <p:spPr>
          <a:xfrm>
            <a:off x="2887488" y="5095656"/>
            <a:ext cx="943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私钥写入本地数据库</a:t>
            </a:r>
            <a:endParaRPr lang="en-US" sz="1050" dirty="0"/>
          </a:p>
        </p:txBody>
      </p:sp>
      <p:sp>
        <p:nvSpPr>
          <p:cNvPr id="76" name="文本框 75"/>
          <p:cNvSpPr txBox="1"/>
          <p:nvPr/>
        </p:nvSpPr>
        <p:spPr>
          <a:xfrm>
            <a:off x="8422981" y="5052491"/>
            <a:ext cx="943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私钥写入本地数据库</a:t>
            </a:r>
            <a:endParaRPr lang="en-US" sz="1050" dirty="0"/>
          </a:p>
        </p:txBody>
      </p:sp>
      <p:sp>
        <p:nvSpPr>
          <p:cNvPr id="77" name="文本框 76"/>
          <p:cNvSpPr txBox="1"/>
          <p:nvPr/>
        </p:nvSpPr>
        <p:spPr>
          <a:xfrm>
            <a:off x="2639616" y="5949280"/>
            <a:ext cx="1270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存储</a:t>
            </a:r>
            <a:r>
              <a:rPr lang="en-US" altLang="zh-CN" sz="1050" dirty="0"/>
              <a:t>zy2_pri_key</a:t>
            </a:r>
            <a:endParaRPr lang="en-US" sz="105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54038" y="5944407"/>
            <a:ext cx="1270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存储</a:t>
            </a:r>
            <a:r>
              <a:rPr lang="en-US" altLang="zh-CN" sz="1050" dirty="0" err="1"/>
              <a:t>zrhs_pri_key</a:t>
            </a:r>
            <a:endParaRPr lang="en-US" sz="1050" dirty="0"/>
          </a:p>
        </p:txBody>
      </p:sp>
      <p:sp>
        <p:nvSpPr>
          <p:cNvPr id="14343" name="矩形标注 14342"/>
          <p:cNvSpPr/>
          <p:nvPr/>
        </p:nvSpPr>
        <p:spPr bwMode="auto">
          <a:xfrm>
            <a:off x="3799212" y="3212976"/>
            <a:ext cx="1288676" cy="908527"/>
          </a:xfrm>
          <a:prstGeom prst="wedgeRectCallout">
            <a:avLst>
              <a:gd name="adj1" fmla="val 82085"/>
              <a:gd name="adj2" fmla="val 44853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50" dirty="0"/>
              <a:t>区块链存储</a:t>
            </a:r>
            <a:endParaRPr lang="en-US" altLang="zh-CN" sz="1050" dirty="0"/>
          </a:p>
          <a:p>
            <a:r>
              <a:rPr lang="en-US" altLang="zh-CN" sz="1050" dirty="0" err="1"/>
              <a:t>bxs_pub_key</a:t>
            </a:r>
            <a:endParaRPr lang="en-US" altLang="zh-CN" sz="1050" dirty="0"/>
          </a:p>
          <a:p>
            <a:r>
              <a:rPr lang="en-US" sz="1050" dirty="0"/>
              <a:t>zy2_pub_key</a:t>
            </a:r>
          </a:p>
          <a:p>
            <a:r>
              <a:rPr lang="en-US" sz="1050" dirty="0" err="1"/>
              <a:t>zrhs_pub_key</a:t>
            </a:r>
            <a:endParaRPr lang="en-US" sz="105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050" dirty="0">
              <a:latin typeface="Arial" charset="0"/>
              <a:ea typeface="宋体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296883" y="1869342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416425" y="198279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2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904046" y="2648041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3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8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基因检测数据上链流程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402971" y="2933371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百信仕节点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322851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浙医二院节点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699115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中燃核酸节点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4" name="直接连接符 3"/>
          <p:cNvCxnSpPr>
            <a:stCxn id="2" idx="3"/>
            <a:endCxn id="5" idx="0"/>
          </p:cNvCxnSpPr>
          <p:nvPr/>
        </p:nvCxnSpPr>
        <p:spPr bwMode="auto">
          <a:xfrm flipH="1">
            <a:off x="4790904" y="3425073"/>
            <a:ext cx="749157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6"/>
            <a:endCxn id="6" idx="2"/>
          </p:cNvCxnSpPr>
          <p:nvPr/>
        </p:nvCxnSpPr>
        <p:spPr bwMode="auto">
          <a:xfrm>
            <a:off x="5258955" y="4877587"/>
            <a:ext cx="1440160" cy="0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5"/>
            <a:endCxn id="6" idx="0"/>
          </p:cNvCxnSpPr>
          <p:nvPr/>
        </p:nvCxnSpPr>
        <p:spPr bwMode="auto">
          <a:xfrm>
            <a:off x="6201987" y="3425073"/>
            <a:ext cx="965181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5237489" y="2213291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百信仕平台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2" idx="0"/>
          </p:cNvCxnSpPr>
          <p:nvPr/>
        </p:nvCxnSpPr>
        <p:spPr bwMode="auto">
          <a:xfrm>
            <a:off x="5860291" y="2573331"/>
            <a:ext cx="10733" cy="36004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2609197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浙医二院平台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83291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中燃核酸平台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7" y="386104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华为云</a:t>
            </a:r>
            <a:endParaRPr lang="en-US" altLang="zh-CN" dirty="0"/>
          </a:p>
          <a:p>
            <a:r>
              <a:rPr lang="zh-CN" altLang="en-US" dirty="0"/>
              <a:t>联盟链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745034" y="1544382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15" name="笑脸 14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9" name="梯形 18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19537" y="4733571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4" name="笑脸 23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梯形 24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68600" y="4731013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7" name="笑脸 26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8" name="梯形 27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2047" y="1544382"/>
            <a:ext cx="221609" cy="288032"/>
            <a:chOff x="2304371" y="1599662"/>
            <a:chExt cx="221609" cy="288032"/>
          </a:xfrm>
          <a:solidFill>
            <a:srgbClr val="00B050"/>
          </a:solidFill>
        </p:grpSpPr>
        <p:sp>
          <p:nvSpPr>
            <p:cNvPr id="30" name="笑脸 29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31" name="梯形 30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>
            <a:off x="4583832" y="1688398"/>
            <a:ext cx="1080120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2"/>
            <a:endCxn id="11" idx="0"/>
          </p:cNvCxnSpPr>
          <p:nvPr/>
        </p:nvCxnSpPr>
        <p:spPr bwMode="auto">
          <a:xfrm>
            <a:off x="5855838" y="1832415"/>
            <a:ext cx="4452" cy="38087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48389" y="1239873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普通用户</a:t>
            </a:r>
            <a:r>
              <a:rPr lang="en-US" altLang="zh-CN" sz="1050" dirty="0"/>
              <a:t>1</a:t>
            </a:r>
            <a:endParaRPr 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5452464" y="1155235"/>
            <a:ext cx="80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百信仕基因检测员</a:t>
            </a:r>
            <a:endParaRPr lang="en-US" sz="1050" dirty="0"/>
          </a:p>
        </p:txBody>
      </p:sp>
      <p:cxnSp>
        <p:nvCxnSpPr>
          <p:cNvPr id="36" name="直接箭头连接符 35"/>
          <p:cNvCxnSpPr>
            <a:stCxn id="16" idx="3"/>
            <a:endCxn id="5" idx="2"/>
          </p:cNvCxnSpPr>
          <p:nvPr/>
        </p:nvCxnSpPr>
        <p:spPr bwMode="auto">
          <a:xfrm>
            <a:off x="3854799" y="4877587"/>
            <a:ext cx="468052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6" idx="1"/>
          </p:cNvCxnSpPr>
          <p:nvPr/>
        </p:nvCxnSpPr>
        <p:spPr bwMode="auto">
          <a:xfrm>
            <a:off x="2279651" y="4875029"/>
            <a:ext cx="329547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>
            <a:off x="4583833" y="1760407"/>
            <a:ext cx="675123" cy="45288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61032" y="186653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请求查看报告</a:t>
            </a:r>
            <a:endParaRPr 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1802685" y="447709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医生</a:t>
            </a:r>
            <a:endParaRPr lang="en-US" sz="1050" dirty="0"/>
          </a:p>
        </p:txBody>
      </p:sp>
      <p:sp>
        <p:nvSpPr>
          <p:cNvPr id="47" name="文本框 46"/>
          <p:cNvSpPr txBox="1"/>
          <p:nvPr/>
        </p:nvSpPr>
        <p:spPr>
          <a:xfrm>
            <a:off x="4726226" y="14320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提交检测</a:t>
            </a:r>
            <a:endParaRPr lang="en-US" sz="1050" dirty="0"/>
          </a:p>
        </p:txBody>
      </p:sp>
      <p:sp>
        <p:nvSpPr>
          <p:cNvPr id="48" name="文本框 47"/>
          <p:cNvSpPr txBox="1"/>
          <p:nvPr/>
        </p:nvSpPr>
        <p:spPr>
          <a:xfrm>
            <a:off x="5258956" y="1854541"/>
            <a:ext cx="1947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提交检测报告</a:t>
            </a:r>
            <a:r>
              <a:rPr lang="en-US" altLang="zh-CN" sz="1050" dirty="0"/>
              <a:t>gen_user1_result</a:t>
            </a:r>
            <a:endParaRPr lang="en-US" sz="105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46132" y="2564904"/>
            <a:ext cx="30652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检测报告加密</a:t>
            </a:r>
            <a:r>
              <a:rPr lang="en-US" altLang="zh-CN" sz="1050" dirty="0"/>
              <a:t>gen_user1_result_en(gen_user1_key)</a:t>
            </a:r>
          </a:p>
          <a:p>
            <a:r>
              <a:rPr lang="zh-CN" altLang="en-US" sz="1050" dirty="0"/>
              <a:t>加密结果上链</a:t>
            </a:r>
            <a:endParaRPr lang="en-US" sz="1050" dirty="0"/>
          </a:p>
        </p:txBody>
      </p:sp>
      <p:sp>
        <p:nvSpPr>
          <p:cNvPr id="42" name="圆柱形 41"/>
          <p:cNvSpPr/>
          <p:nvPr/>
        </p:nvSpPr>
        <p:spPr bwMode="auto">
          <a:xfrm>
            <a:off x="8326350" y="2210253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cxnSp>
        <p:nvCxnSpPr>
          <p:cNvPr id="7" name="直接箭头连接符 6"/>
          <p:cNvCxnSpPr>
            <a:stCxn id="11" idx="3"/>
            <a:endCxn id="42" idx="2"/>
          </p:cNvCxnSpPr>
          <p:nvPr/>
        </p:nvCxnSpPr>
        <p:spPr bwMode="auto">
          <a:xfrm>
            <a:off x="6483091" y="2393311"/>
            <a:ext cx="184325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733013" y="2153709"/>
            <a:ext cx="1291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生成对称加密密钥</a:t>
            </a:r>
            <a:r>
              <a:rPr lang="en-US" altLang="zh-CN" sz="1050" dirty="0"/>
              <a:t>gen_user1_key</a:t>
            </a:r>
            <a:endParaRPr lang="en-US" sz="105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0168600" y="3580263"/>
            <a:ext cx="221609" cy="288032"/>
            <a:chOff x="2304371" y="1599662"/>
            <a:chExt cx="221609" cy="288032"/>
          </a:xfrm>
          <a:solidFill>
            <a:srgbClr val="00B050"/>
          </a:solidFill>
        </p:grpSpPr>
        <p:sp>
          <p:nvSpPr>
            <p:cNvPr id="56" name="笑脸 55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57" name="梯形 56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885955" y="327139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普通用户</a:t>
            </a:r>
            <a:r>
              <a:rPr lang="en-US" altLang="zh-CN" sz="1050" dirty="0"/>
              <a:t>2</a:t>
            </a:r>
            <a:endParaRPr lang="en-US" sz="1050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8649" y="4261654"/>
            <a:ext cx="80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中燃基因检测员</a:t>
            </a:r>
            <a:endParaRPr lang="en-US" sz="1050" dirty="0"/>
          </a:p>
        </p:txBody>
      </p:sp>
      <p:cxnSp>
        <p:nvCxnSpPr>
          <p:cNvPr id="18" name="直接箭头连接符 17"/>
          <p:cNvCxnSpPr>
            <a:stCxn id="57" idx="2"/>
          </p:cNvCxnSpPr>
          <p:nvPr/>
        </p:nvCxnSpPr>
        <p:spPr bwMode="auto">
          <a:xfrm flipH="1">
            <a:off x="10279404" y="3868295"/>
            <a:ext cx="1" cy="31591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1"/>
            <a:endCxn id="6" idx="6"/>
          </p:cNvCxnSpPr>
          <p:nvPr/>
        </p:nvCxnSpPr>
        <p:spPr bwMode="auto">
          <a:xfrm flipH="1">
            <a:off x="7635219" y="4877587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7" idx="3"/>
          </p:cNvCxnSpPr>
          <p:nvPr/>
        </p:nvCxnSpPr>
        <p:spPr bwMode="auto">
          <a:xfrm flipH="1">
            <a:off x="9528894" y="4875029"/>
            <a:ext cx="455539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 bwMode="auto">
          <a:xfrm>
            <a:off x="8424515" y="5445225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cxnSp>
        <p:nvCxnSpPr>
          <p:cNvPr id="43" name="直接箭头连接符 42"/>
          <p:cNvCxnSpPr>
            <a:stCxn id="17" idx="2"/>
            <a:endCxn id="60" idx="1"/>
          </p:cNvCxnSpPr>
          <p:nvPr/>
        </p:nvCxnSpPr>
        <p:spPr bwMode="auto">
          <a:xfrm>
            <a:off x="8906092" y="5057608"/>
            <a:ext cx="0" cy="38761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08369" y="2280032"/>
            <a:ext cx="129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存储</a:t>
            </a:r>
            <a:r>
              <a:rPr lang="en-US" altLang="zh-CN" sz="1050" dirty="0"/>
              <a:t>gen_user1_key</a:t>
            </a:r>
            <a:endParaRPr lang="en-US" sz="1050" dirty="0"/>
          </a:p>
        </p:txBody>
      </p:sp>
      <p:sp>
        <p:nvSpPr>
          <p:cNvPr id="63" name="文本框 62"/>
          <p:cNvSpPr txBox="1"/>
          <p:nvPr/>
        </p:nvSpPr>
        <p:spPr>
          <a:xfrm>
            <a:off x="9442038" y="4962875"/>
            <a:ext cx="1216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提交检测结果</a:t>
            </a:r>
            <a:r>
              <a:rPr lang="en-US" altLang="zh-CN" sz="1050" dirty="0"/>
              <a:t>gen_user2_result</a:t>
            </a:r>
            <a:endParaRPr lang="en-US" sz="1050" dirty="0"/>
          </a:p>
        </p:txBody>
      </p:sp>
      <p:sp>
        <p:nvSpPr>
          <p:cNvPr id="64" name="文本框 63"/>
          <p:cNvSpPr txBox="1"/>
          <p:nvPr/>
        </p:nvSpPr>
        <p:spPr>
          <a:xfrm>
            <a:off x="7163520" y="3914472"/>
            <a:ext cx="159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检测结果加密</a:t>
            </a:r>
            <a:r>
              <a:rPr lang="en-US" altLang="zh-CN" sz="1050" dirty="0"/>
              <a:t>gen_user2_result_en(gen_user2_key)</a:t>
            </a:r>
          </a:p>
          <a:p>
            <a:r>
              <a:rPr lang="zh-CN" altLang="en-US" sz="1050" dirty="0"/>
              <a:t>加密结果上链</a:t>
            </a:r>
            <a:endParaRPr lang="en-US" sz="1050" dirty="0"/>
          </a:p>
        </p:txBody>
      </p:sp>
      <p:sp>
        <p:nvSpPr>
          <p:cNvPr id="65" name="文本框 64"/>
          <p:cNvSpPr txBox="1"/>
          <p:nvPr/>
        </p:nvSpPr>
        <p:spPr>
          <a:xfrm>
            <a:off x="7655755" y="5074309"/>
            <a:ext cx="1291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生成对称加密密钥</a:t>
            </a:r>
            <a:r>
              <a:rPr lang="en-US" altLang="zh-CN" sz="1050" dirty="0"/>
              <a:t>gen_user2_key</a:t>
            </a:r>
            <a:endParaRPr lang="en-US" sz="1050" dirty="0"/>
          </a:p>
        </p:txBody>
      </p:sp>
      <p:sp>
        <p:nvSpPr>
          <p:cNvPr id="66" name="文本框 65"/>
          <p:cNvSpPr txBox="1"/>
          <p:nvPr/>
        </p:nvSpPr>
        <p:spPr>
          <a:xfrm>
            <a:off x="8304546" y="5839380"/>
            <a:ext cx="129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存储</a:t>
            </a:r>
            <a:r>
              <a:rPr lang="en-US" altLang="zh-CN" sz="1050" dirty="0"/>
              <a:t>gen_user2_key</a:t>
            </a:r>
            <a:endParaRPr lang="en-US" sz="1050" dirty="0"/>
          </a:p>
        </p:txBody>
      </p:sp>
      <p:cxnSp>
        <p:nvCxnSpPr>
          <p:cNvPr id="14336" name="直接箭头连接符 14335"/>
          <p:cNvCxnSpPr/>
          <p:nvPr/>
        </p:nvCxnSpPr>
        <p:spPr bwMode="auto">
          <a:xfrm flipH="1">
            <a:off x="9192344" y="3861048"/>
            <a:ext cx="864096" cy="83149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162680" y="402625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查看报告</a:t>
            </a:r>
            <a:endParaRPr lang="en-US" sz="1050" dirty="0"/>
          </a:p>
        </p:txBody>
      </p:sp>
      <p:sp>
        <p:nvSpPr>
          <p:cNvPr id="72" name="矩形标注 71"/>
          <p:cNvSpPr/>
          <p:nvPr/>
        </p:nvSpPr>
        <p:spPr bwMode="auto">
          <a:xfrm>
            <a:off x="2676181" y="3156868"/>
            <a:ext cx="2357236" cy="908527"/>
          </a:xfrm>
          <a:prstGeom prst="wedgeRectCallout">
            <a:avLst>
              <a:gd name="adj1" fmla="val 68455"/>
              <a:gd name="adj2" fmla="val 46667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50" dirty="0"/>
              <a:t>区块链存储</a:t>
            </a:r>
            <a:endParaRPr lang="en-US" altLang="zh-CN" sz="1050" dirty="0"/>
          </a:p>
          <a:p>
            <a:r>
              <a:rPr lang="en-US" altLang="zh-CN" sz="1050" dirty="0"/>
              <a:t>gen_user1_result(encrypt by gen_user1_key)</a:t>
            </a:r>
          </a:p>
          <a:p>
            <a:r>
              <a:rPr lang="en-US" altLang="zh-CN" sz="1050" dirty="0"/>
              <a:t>gen_user2_result(encrypt by gen_user2_key)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050" dirty="0">
              <a:latin typeface="Arial" charset="0"/>
              <a:ea typeface="宋体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25077" y="1458288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133077" y="1885600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2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610600" y="220486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3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290261" y="2312381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4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855837" y="2580617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5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851120" y="1885481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6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cxnSp>
        <p:nvCxnSpPr>
          <p:cNvPr id="14339" name="直接箭头连接符 14338"/>
          <p:cNvCxnSpPr/>
          <p:nvPr/>
        </p:nvCxnSpPr>
        <p:spPr bwMode="auto">
          <a:xfrm flipV="1">
            <a:off x="5701506" y="2564905"/>
            <a:ext cx="0" cy="35192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403296" y="2542398"/>
            <a:ext cx="1291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读取加密检测报告并解密</a:t>
            </a:r>
            <a:endParaRPr lang="en-US" sz="1050" dirty="0"/>
          </a:p>
        </p:txBody>
      </p:sp>
      <p:sp>
        <p:nvSpPr>
          <p:cNvPr id="83" name="椭圆 82"/>
          <p:cNvSpPr/>
          <p:nvPr/>
        </p:nvSpPr>
        <p:spPr>
          <a:xfrm>
            <a:off x="4294064" y="2606733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7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cxnSp>
        <p:nvCxnSpPr>
          <p:cNvPr id="14341" name="直接箭头连接符 14340"/>
          <p:cNvCxnSpPr>
            <a:endCxn id="44" idx="0"/>
          </p:cNvCxnSpPr>
          <p:nvPr/>
        </p:nvCxnSpPr>
        <p:spPr bwMode="auto">
          <a:xfrm flipH="1" flipV="1">
            <a:off x="4457321" y="1866531"/>
            <a:ext cx="682770" cy="44585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147513" y="215869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返回检测报告</a:t>
            </a:r>
            <a:endParaRPr lang="en-US" sz="1050" dirty="0"/>
          </a:p>
        </p:txBody>
      </p:sp>
      <p:sp>
        <p:nvSpPr>
          <p:cNvPr id="88" name="椭圆 87"/>
          <p:cNvSpPr/>
          <p:nvPr/>
        </p:nvSpPr>
        <p:spPr>
          <a:xfrm>
            <a:off x="4036200" y="2177646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8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96291"/>
      </p:ext>
    </p:extLst>
  </p:cSld>
  <p:clrMapOvr>
    <a:masterClrMapping/>
  </p:clrMapOvr>
  <p:transition advClick="0" advTm="8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基因检测授权共享流程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402971" y="2933371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百信仕节点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322851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浙医二院节点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699115" y="4589555"/>
            <a:ext cx="93610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100" dirty="0">
                <a:latin typeface="Arial" charset="0"/>
                <a:ea typeface="宋体" charset="-122"/>
              </a:rPr>
              <a:t>中燃核酸节点</a:t>
            </a:r>
            <a:endParaRPr lang="en-US" sz="1100" dirty="0">
              <a:latin typeface="Arial" charset="0"/>
              <a:ea typeface="宋体" charset="-122"/>
            </a:endParaRPr>
          </a:p>
        </p:txBody>
      </p:sp>
      <p:cxnSp>
        <p:nvCxnSpPr>
          <p:cNvPr id="4" name="直接连接符 3"/>
          <p:cNvCxnSpPr>
            <a:stCxn id="2" idx="3"/>
            <a:endCxn id="5" idx="0"/>
          </p:cNvCxnSpPr>
          <p:nvPr/>
        </p:nvCxnSpPr>
        <p:spPr bwMode="auto">
          <a:xfrm flipH="1">
            <a:off x="4790904" y="3425073"/>
            <a:ext cx="749157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6"/>
            <a:endCxn id="6" idx="2"/>
          </p:cNvCxnSpPr>
          <p:nvPr/>
        </p:nvCxnSpPr>
        <p:spPr bwMode="auto">
          <a:xfrm>
            <a:off x="5258955" y="4877587"/>
            <a:ext cx="1440160" cy="0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5"/>
            <a:endCxn id="6" idx="0"/>
          </p:cNvCxnSpPr>
          <p:nvPr/>
        </p:nvCxnSpPr>
        <p:spPr bwMode="auto">
          <a:xfrm>
            <a:off x="6201987" y="3425073"/>
            <a:ext cx="965181" cy="1164483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5237489" y="2213291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百信仕平台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2" idx="0"/>
          </p:cNvCxnSpPr>
          <p:nvPr/>
        </p:nvCxnSpPr>
        <p:spPr bwMode="auto">
          <a:xfrm>
            <a:off x="5860291" y="2573331"/>
            <a:ext cx="10733" cy="36004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2609197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浙医二院平台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83291" y="4697567"/>
            <a:ext cx="1245602" cy="3600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100" dirty="0">
                <a:solidFill>
                  <a:schemeClr val="bg1"/>
                </a:solidFill>
                <a:latin typeface="Arial" charset="0"/>
                <a:ea typeface="宋体" charset="-122"/>
              </a:rPr>
              <a:t>中燃核酸平台</a:t>
            </a:r>
            <a:endParaRPr lang="en-US" sz="11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7" y="386104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华为云</a:t>
            </a:r>
            <a:endParaRPr lang="en-US" altLang="zh-CN" dirty="0"/>
          </a:p>
          <a:p>
            <a:r>
              <a:rPr lang="zh-CN" altLang="en-US" dirty="0"/>
              <a:t>联盟链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745034" y="1544382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15" name="笑脸 14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19" name="梯形 18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19537" y="4733571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4" name="笑脸 23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梯形 24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68600" y="4731013"/>
            <a:ext cx="221609" cy="288032"/>
            <a:chOff x="2304371" y="1599662"/>
            <a:chExt cx="221609" cy="288032"/>
          </a:xfrm>
          <a:solidFill>
            <a:srgbClr val="FFC000"/>
          </a:solidFill>
        </p:grpSpPr>
        <p:sp>
          <p:nvSpPr>
            <p:cNvPr id="27" name="笑脸 26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28" name="梯形 27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2047" y="1544382"/>
            <a:ext cx="221609" cy="288032"/>
            <a:chOff x="2304371" y="1599662"/>
            <a:chExt cx="221609" cy="288032"/>
          </a:xfrm>
          <a:solidFill>
            <a:srgbClr val="00B050"/>
          </a:solidFill>
        </p:grpSpPr>
        <p:sp>
          <p:nvSpPr>
            <p:cNvPr id="30" name="笑脸 29"/>
            <p:cNvSpPr/>
            <p:nvPr/>
          </p:nvSpPr>
          <p:spPr bwMode="auto">
            <a:xfrm>
              <a:off x="2325166" y="1599662"/>
              <a:ext cx="180020" cy="144016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  <p:sp>
          <p:nvSpPr>
            <p:cNvPr id="31" name="梯形 30"/>
            <p:cNvSpPr/>
            <p:nvPr/>
          </p:nvSpPr>
          <p:spPr bwMode="auto">
            <a:xfrm>
              <a:off x="2304371" y="1743678"/>
              <a:ext cx="221609" cy="144016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33" name="直接箭头连接符 32"/>
          <p:cNvCxnSpPr>
            <a:stCxn id="19" idx="2"/>
            <a:endCxn id="11" idx="0"/>
          </p:cNvCxnSpPr>
          <p:nvPr/>
        </p:nvCxnSpPr>
        <p:spPr bwMode="auto">
          <a:xfrm>
            <a:off x="5855838" y="1832415"/>
            <a:ext cx="4452" cy="38087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48389" y="1239873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普通用户</a:t>
            </a:r>
            <a:r>
              <a:rPr lang="en-US" altLang="zh-CN" sz="1050" dirty="0"/>
              <a:t>1</a:t>
            </a:r>
            <a:endParaRPr 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5452464" y="1155235"/>
            <a:ext cx="80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百信仕基因检测员</a:t>
            </a:r>
            <a:endParaRPr lang="en-US" sz="1050" dirty="0"/>
          </a:p>
        </p:txBody>
      </p:sp>
      <p:cxnSp>
        <p:nvCxnSpPr>
          <p:cNvPr id="39" name="直接箭头连接符 38"/>
          <p:cNvCxnSpPr>
            <a:endCxn id="16" idx="1"/>
          </p:cNvCxnSpPr>
          <p:nvPr/>
        </p:nvCxnSpPr>
        <p:spPr bwMode="auto">
          <a:xfrm>
            <a:off x="2279651" y="4875029"/>
            <a:ext cx="329547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>
            <a:off x="4583833" y="1760407"/>
            <a:ext cx="675123" cy="45288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803844" y="178969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请求授权</a:t>
            </a:r>
            <a:endParaRPr 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1802685" y="447709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医生</a:t>
            </a:r>
            <a:endParaRPr lang="en-US" sz="1050" dirty="0"/>
          </a:p>
        </p:txBody>
      </p:sp>
      <p:sp>
        <p:nvSpPr>
          <p:cNvPr id="42" name="圆柱形 41"/>
          <p:cNvSpPr/>
          <p:nvPr/>
        </p:nvSpPr>
        <p:spPr bwMode="auto">
          <a:xfrm>
            <a:off x="8326350" y="2210253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cxnSp>
        <p:nvCxnSpPr>
          <p:cNvPr id="7" name="直接箭头连接符 6"/>
          <p:cNvCxnSpPr>
            <a:stCxn id="11" idx="3"/>
            <a:endCxn id="42" idx="2"/>
          </p:cNvCxnSpPr>
          <p:nvPr/>
        </p:nvCxnSpPr>
        <p:spPr bwMode="auto">
          <a:xfrm>
            <a:off x="6483091" y="2393311"/>
            <a:ext cx="1843258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908649" y="4261654"/>
            <a:ext cx="80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中燃基因检测员</a:t>
            </a:r>
            <a:endParaRPr lang="en-US" sz="1050" dirty="0"/>
          </a:p>
        </p:txBody>
      </p:sp>
      <p:cxnSp>
        <p:nvCxnSpPr>
          <p:cNvPr id="32" name="直接箭头连接符 31"/>
          <p:cNvCxnSpPr>
            <a:stCxn id="17" idx="1"/>
            <a:endCxn id="6" idx="6"/>
          </p:cNvCxnSpPr>
          <p:nvPr/>
        </p:nvCxnSpPr>
        <p:spPr bwMode="auto">
          <a:xfrm flipH="1">
            <a:off x="7635219" y="4877587"/>
            <a:ext cx="64807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7" idx="3"/>
          </p:cNvCxnSpPr>
          <p:nvPr/>
        </p:nvCxnSpPr>
        <p:spPr bwMode="auto">
          <a:xfrm flipH="1">
            <a:off x="9528894" y="4875029"/>
            <a:ext cx="455539" cy="255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 bwMode="auto">
          <a:xfrm>
            <a:off x="8424515" y="5445225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cxnSp>
        <p:nvCxnSpPr>
          <p:cNvPr id="43" name="直接箭头连接符 42"/>
          <p:cNvCxnSpPr>
            <a:stCxn id="17" idx="2"/>
            <a:endCxn id="60" idx="1"/>
          </p:cNvCxnSpPr>
          <p:nvPr/>
        </p:nvCxnSpPr>
        <p:spPr bwMode="auto">
          <a:xfrm>
            <a:off x="8906092" y="5057608"/>
            <a:ext cx="0" cy="38761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404925" y="2155803"/>
            <a:ext cx="1291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bxs_pri_key</a:t>
            </a:r>
            <a:endParaRPr lang="en-US" altLang="zh-CN" sz="1050" dirty="0"/>
          </a:p>
          <a:p>
            <a:r>
              <a:rPr lang="en-US" altLang="zh-CN" sz="1050" dirty="0"/>
              <a:t>gen_user1_key</a:t>
            </a:r>
            <a:endParaRPr lang="en-US" sz="1050" dirty="0"/>
          </a:p>
        </p:txBody>
      </p:sp>
      <p:sp>
        <p:nvSpPr>
          <p:cNvPr id="66" name="文本框 65"/>
          <p:cNvSpPr txBox="1"/>
          <p:nvPr/>
        </p:nvSpPr>
        <p:spPr>
          <a:xfrm>
            <a:off x="8424515" y="5458115"/>
            <a:ext cx="1291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zrhs_pri_key</a:t>
            </a:r>
            <a:endParaRPr lang="en-US" altLang="zh-CN" sz="1050" dirty="0"/>
          </a:p>
          <a:p>
            <a:r>
              <a:rPr lang="en-US" altLang="zh-CN" sz="1050" dirty="0"/>
              <a:t>gen_user2_key</a:t>
            </a:r>
            <a:endParaRPr lang="en-US" sz="1050" dirty="0"/>
          </a:p>
        </p:txBody>
      </p:sp>
      <p:sp>
        <p:nvSpPr>
          <p:cNvPr id="72" name="矩形标注 71"/>
          <p:cNvSpPr/>
          <p:nvPr/>
        </p:nvSpPr>
        <p:spPr bwMode="auto">
          <a:xfrm>
            <a:off x="6951143" y="3055171"/>
            <a:ext cx="2745257" cy="1291610"/>
          </a:xfrm>
          <a:prstGeom prst="wedgeRectCallout">
            <a:avLst>
              <a:gd name="adj1" fmla="val -70285"/>
              <a:gd name="adj2" fmla="val 48481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50" dirty="0"/>
              <a:t>区块链存储</a:t>
            </a:r>
            <a:endParaRPr lang="en-US" altLang="zh-CN" sz="1050" dirty="0"/>
          </a:p>
          <a:p>
            <a:r>
              <a:rPr lang="en-US" altLang="zh-CN" sz="1050" dirty="0"/>
              <a:t>gen_user1_result(encrypt by gen_user1_key)</a:t>
            </a:r>
          </a:p>
          <a:p>
            <a:r>
              <a:rPr lang="en-US" altLang="zh-CN" sz="1050" dirty="0"/>
              <a:t>gen_user2_result(encrypt by gen_user2_key)</a:t>
            </a:r>
          </a:p>
          <a:p>
            <a:r>
              <a:rPr lang="en-US" altLang="zh-CN" sz="1050" dirty="0"/>
              <a:t>…</a:t>
            </a:r>
          </a:p>
          <a:p>
            <a:r>
              <a:rPr lang="en-US" altLang="zh-CN" sz="1050" dirty="0" err="1"/>
              <a:t>auth_request</a:t>
            </a:r>
            <a:r>
              <a:rPr lang="en-US" altLang="zh-CN" sz="1050" dirty="0"/>
              <a:t>(from zy2 to user1)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050" dirty="0">
              <a:latin typeface="Arial" charset="0"/>
              <a:ea typeface="宋体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71392" y="4337731"/>
            <a:ext cx="7922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提交用户</a:t>
            </a:r>
            <a:r>
              <a:rPr lang="en-US" altLang="zh-CN" sz="1050" dirty="0"/>
              <a:t>1</a:t>
            </a:r>
          </a:p>
          <a:p>
            <a:r>
              <a:rPr lang="zh-CN" altLang="en-US" sz="1050" dirty="0"/>
              <a:t>授权申请</a:t>
            </a:r>
            <a:endParaRPr lang="en-US" sz="105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486801" y="1859769"/>
            <a:ext cx="661849" cy="43035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292606" y="20832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授权通过</a:t>
            </a:r>
            <a:endParaRPr lang="en-US" sz="1050" dirty="0"/>
          </a:p>
        </p:txBody>
      </p:sp>
      <p:sp>
        <p:nvSpPr>
          <p:cNvPr id="68" name="文本框 67"/>
          <p:cNvSpPr txBox="1"/>
          <p:nvPr/>
        </p:nvSpPr>
        <p:spPr>
          <a:xfrm>
            <a:off x="3721257" y="4348645"/>
            <a:ext cx="2023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授权申请上链</a:t>
            </a:r>
            <a:endParaRPr lang="en-US" altLang="zh-CN" sz="1050" dirty="0"/>
          </a:p>
          <a:p>
            <a:r>
              <a:rPr lang="en-US" altLang="zh-CN" sz="1050" dirty="0" err="1"/>
              <a:t>auth_request</a:t>
            </a:r>
            <a:r>
              <a:rPr lang="en-US" altLang="zh-CN" sz="1050" dirty="0"/>
              <a:t>(from zy2 to user1)</a:t>
            </a:r>
          </a:p>
        </p:txBody>
      </p:sp>
      <p:cxnSp>
        <p:nvCxnSpPr>
          <p:cNvPr id="40" name="直接箭头连接符 39"/>
          <p:cNvCxnSpPr>
            <a:stCxn id="16" idx="3"/>
            <a:endCxn id="5" idx="2"/>
          </p:cNvCxnSpPr>
          <p:nvPr/>
        </p:nvCxnSpPr>
        <p:spPr bwMode="auto">
          <a:xfrm>
            <a:off x="3854799" y="4877587"/>
            <a:ext cx="468052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61670" y="2630818"/>
            <a:ext cx="4360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将加密密钥以数字信封方式上链</a:t>
            </a:r>
            <a:r>
              <a:rPr lang="en-US" altLang="zh-CN" sz="1050" dirty="0"/>
              <a:t>gen_user1_key(encrypt by zy2_pub_key)</a:t>
            </a:r>
          </a:p>
        </p:txBody>
      </p:sp>
      <p:cxnSp>
        <p:nvCxnSpPr>
          <p:cNvPr id="50" name="直接箭头连接符 49"/>
          <p:cNvCxnSpPr>
            <a:stCxn id="16" idx="0"/>
            <a:endCxn id="11" idx="1"/>
          </p:cNvCxnSpPr>
          <p:nvPr/>
        </p:nvCxnSpPr>
        <p:spPr bwMode="auto">
          <a:xfrm flipV="1">
            <a:off x="3231999" y="2393311"/>
            <a:ext cx="2005491" cy="230425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386234" y="329811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授权请求通知</a:t>
            </a:r>
            <a:endParaRPr lang="en-US" sz="1050" dirty="0"/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3431705" y="2573332"/>
            <a:ext cx="1805785" cy="21105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381445" y="367739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授权结果通知</a:t>
            </a:r>
            <a:endParaRPr lang="en-US" sz="1050" dirty="0"/>
          </a:p>
        </p:txBody>
      </p:sp>
      <p:cxnSp>
        <p:nvCxnSpPr>
          <p:cNvPr id="14337" name="直接箭头连接符 14336"/>
          <p:cNvCxnSpPr/>
          <p:nvPr/>
        </p:nvCxnSpPr>
        <p:spPr bwMode="auto">
          <a:xfrm flipH="1">
            <a:off x="3854799" y="5019045"/>
            <a:ext cx="437806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圆柱形 77"/>
          <p:cNvSpPr/>
          <p:nvPr/>
        </p:nvSpPr>
        <p:spPr bwMode="auto">
          <a:xfrm>
            <a:off x="2750421" y="5848931"/>
            <a:ext cx="963155" cy="36611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cxnSp>
        <p:nvCxnSpPr>
          <p:cNvPr id="14340" name="直接箭头连接符 14339"/>
          <p:cNvCxnSpPr>
            <a:stCxn id="78" idx="1"/>
            <a:endCxn id="16" idx="2"/>
          </p:cNvCxnSpPr>
          <p:nvPr/>
        </p:nvCxnSpPr>
        <p:spPr bwMode="auto">
          <a:xfrm flipV="1">
            <a:off x="3231998" y="5057608"/>
            <a:ext cx="0" cy="79132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793192" y="5934452"/>
            <a:ext cx="934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zy2_pri_key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937465" y="5301209"/>
            <a:ext cx="324960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读取公钥</a:t>
            </a:r>
            <a:r>
              <a:rPr lang="en-US" altLang="zh-CN" sz="1050" dirty="0"/>
              <a:t>zy2_pri_key</a:t>
            </a:r>
          </a:p>
          <a:p>
            <a:r>
              <a:rPr lang="zh-CN" altLang="en-US" sz="1050" dirty="0"/>
              <a:t>解密</a:t>
            </a:r>
            <a:r>
              <a:rPr lang="en-US" altLang="zh-CN" sz="1050" dirty="0"/>
              <a:t>gen_user1_key(decrypt by zy2_pri_key)</a:t>
            </a:r>
          </a:p>
          <a:p>
            <a:r>
              <a:rPr lang="zh-CN" altLang="en-US" sz="1050" dirty="0"/>
              <a:t>解密获得</a:t>
            </a:r>
            <a:r>
              <a:rPr lang="en-US" altLang="zh-CN" sz="1050" dirty="0"/>
              <a:t>gen_user1_result(decrypt by gen_user1_key)</a:t>
            </a:r>
            <a:endParaRPr lang="en-US" sz="1050" dirty="0"/>
          </a:p>
        </p:txBody>
      </p:sp>
      <p:sp>
        <p:nvSpPr>
          <p:cNvPr id="84" name="文本框 83"/>
          <p:cNvSpPr txBox="1"/>
          <p:nvPr/>
        </p:nvSpPr>
        <p:spPr>
          <a:xfrm>
            <a:off x="3750360" y="5085184"/>
            <a:ext cx="24753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读取</a:t>
            </a:r>
            <a:r>
              <a:rPr lang="en-US" altLang="zh-CN" sz="1050" dirty="0"/>
              <a:t>user1</a:t>
            </a:r>
            <a:r>
              <a:rPr lang="zh-CN" altLang="en-US" sz="1050" dirty="0"/>
              <a:t>数据加密密钥</a:t>
            </a:r>
            <a:endParaRPr lang="en-US" altLang="zh-CN" sz="1050" dirty="0"/>
          </a:p>
          <a:p>
            <a:r>
              <a:rPr lang="en-US" altLang="zh-CN" sz="1050" dirty="0"/>
              <a:t>gen_user1_key(encrypt by zy2_pub_key)</a:t>
            </a:r>
          </a:p>
        </p:txBody>
      </p:sp>
      <p:cxnSp>
        <p:nvCxnSpPr>
          <p:cNvPr id="14347" name="直接箭头连接符 14346"/>
          <p:cNvCxnSpPr/>
          <p:nvPr/>
        </p:nvCxnSpPr>
        <p:spPr bwMode="auto">
          <a:xfrm flipH="1">
            <a:off x="2279651" y="5019045"/>
            <a:ext cx="329547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154172" y="5013176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返回用户</a:t>
            </a:r>
            <a:r>
              <a:rPr lang="en-US" altLang="zh-CN" sz="1050" dirty="0"/>
              <a:t>1</a:t>
            </a:r>
            <a:r>
              <a:rPr lang="zh-CN" altLang="en-US" sz="1050" dirty="0"/>
              <a:t>数据</a:t>
            </a:r>
            <a:endParaRPr lang="en-US" sz="1050" dirty="0"/>
          </a:p>
        </p:txBody>
      </p:sp>
      <p:sp>
        <p:nvSpPr>
          <p:cNvPr id="92" name="椭圆 91"/>
          <p:cNvSpPr/>
          <p:nvPr/>
        </p:nvSpPr>
        <p:spPr>
          <a:xfrm>
            <a:off x="2064737" y="4344099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611372" y="437644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2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241038" y="332905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3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901636" y="167296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4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81556" y="2084836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5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775645" y="2002374"/>
            <a:ext cx="2162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查询用户</a:t>
            </a:r>
            <a:r>
              <a:rPr lang="en-US" altLang="zh-CN" sz="1050" dirty="0"/>
              <a:t>1</a:t>
            </a:r>
            <a:r>
              <a:rPr lang="zh-CN" altLang="en-US" sz="1050" dirty="0"/>
              <a:t>加密密钥</a:t>
            </a:r>
            <a:r>
              <a:rPr lang="en-US" altLang="zh-CN" sz="1050" dirty="0"/>
              <a:t>gen_user1_key</a:t>
            </a:r>
            <a:endParaRPr lang="en-US" sz="1050" dirty="0"/>
          </a:p>
        </p:txBody>
      </p:sp>
      <p:sp>
        <p:nvSpPr>
          <p:cNvPr id="98" name="椭圆 97"/>
          <p:cNvSpPr/>
          <p:nvPr/>
        </p:nvSpPr>
        <p:spPr>
          <a:xfrm>
            <a:off x="6642337" y="2039769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6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885909" y="2656694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7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251364" y="3700976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8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628130" y="5119829"/>
            <a:ext cx="186252" cy="192036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7"/>
            <a:r>
              <a:rPr lang="en-US" altLang="zh-CN" sz="1100" dirty="0">
                <a:solidFill>
                  <a:srgbClr val="FFFFFF"/>
                </a:solidFill>
              </a:rPr>
              <a:t>9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580668" y="5341455"/>
            <a:ext cx="458187" cy="207538"/>
          </a:xfrm>
          <a:prstGeom prst="ellipse">
            <a:avLst/>
          </a:prstGeom>
          <a:solidFill>
            <a:srgbClr val="EA0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87">
              <a:defRPr/>
            </a:pPr>
            <a:r>
              <a:rPr lang="en-US" altLang="zh-CN" sz="1050" kern="0" dirty="0">
                <a:solidFill>
                  <a:srgbClr val="FFFFFF"/>
                </a:solidFill>
              </a:rPr>
              <a:t>10</a:t>
            </a:r>
            <a:endParaRPr lang="zh-CN" altLang="en-US" sz="1050" kern="0" dirty="0">
              <a:solidFill>
                <a:srgbClr val="FFFFFF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816758" y="5025876"/>
            <a:ext cx="458187" cy="207538"/>
          </a:xfrm>
          <a:prstGeom prst="ellipse">
            <a:avLst/>
          </a:prstGeom>
          <a:solidFill>
            <a:srgbClr val="EA0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87">
              <a:defRPr/>
            </a:pPr>
            <a:r>
              <a:rPr lang="en-US" altLang="zh-CN" sz="1050" kern="0" dirty="0">
                <a:solidFill>
                  <a:srgbClr val="FFFFFF"/>
                </a:solidFill>
              </a:rPr>
              <a:t>11</a:t>
            </a:r>
            <a:endParaRPr lang="zh-CN" altLang="en-US" sz="105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47261"/>
      </p:ext>
    </p:extLst>
  </p:cSld>
  <p:clrMapOvr>
    <a:masterClrMapping/>
  </p:clrMapOvr>
  <p:transition advClick="0" advTm="8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C237-2FFD-4A95-A323-DFA606A5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6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/>
              <a:t>Thank you</a:t>
            </a:r>
            <a:endParaRPr lang="zh-CN" altLang="en-US" sz="8000" b="1"/>
          </a:p>
        </p:txBody>
      </p:sp>
    </p:spTree>
    <p:extLst>
      <p:ext uri="{BB962C8B-B14F-4D97-AF65-F5344CB8AC3E}">
        <p14:creationId xmlns:p14="http://schemas.microsoft.com/office/powerpoint/2010/main" val="324807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680</Words>
  <Application>Microsoft Office PowerPoint</Application>
  <PresentationFormat>宽屏</PresentationFormat>
  <Paragraphs>130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Wingdings</vt:lpstr>
      <vt:lpstr>Office 主题​​</vt:lpstr>
      <vt:lpstr>百信仕项目总结</vt:lpstr>
      <vt:lpstr>需求场景</vt:lpstr>
      <vt:lpstr>环境准备（预置非对称密钥）</vt:lpstr>
      <vt:lpstr>基因检测数据上链流程</vt:lpstr>
      <vt:lpstr>基因检测授权共享流程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百信仕项目总结</dc:title>
  <dc:creator>王 培基</dc:creator>
  <cp:lastModifiedBy>王 培基</cp:lastModifiedBy>
  <cp:revision>4</cp:revision>
  <dcterms:created xsi:type="dcterms:W3CDTF">2019-05-13T06:33:48Z</dcterms:created>
  <dcterms:modified xsi:type="dcterms:W3CDTF">2019-09-05T03:37:46Z</dcterms:modified>
</cp:coreProperties>
</file>