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8" r:id="rId2"/>
    <p:sldId id="469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503" r:id="rId14"/>
    <p:sldId id="486" r:id="rId15"/>
    <p:sldId id="504" r:id="rId16"/>
    <p:sldId id="489" r:id="rId17"/>
    <p:sldId id="490" r:id="rId18"/>
    <p:sldId id="505" r:id="rId19"/>
    <p:sldId id="515" r:id="rId20"/>
    <p:sldId id="507" r:id="rId21"/>
    <p:sldId id="508" r:id="rId22"/>
    <p:sldId id="509" r:id="rId23"/>
    <p:sldId id="493" r:id="rId24"/>
    <p:sldId id="495" r:id="rId25"/>
    <p:sldId id="511" r:id="rId26"/>
    <p:sldId id="512" r:id="rId27"/>
    <p:sldId id="513" r:id="rId28"/>
    <p:sldId id="500" r:id="rId29"/>
    <p:sldId id="514" r:id="rId30"/>
    <p:sldId id="501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3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4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5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5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/>
    <p:restoredTop sz="86370"/>
  </p:normalViewPr>
  <p:slideViewPr>
    <p:cSldViewPr snapToGrid="0" snapToObjects="1">
      <p:cViewPr>
        <p:scale>
          <a:sx n="90" d="100"/>
          <a:sy n="90" d="100"/>
        </p:scale>
        <p:origin x="1464" y="272"/>
      </p:cViewPr>
      <p:guideLst/>
    </p:cSldViewPr>
  </p:slideViewPr>
  <p:outlineViewPr>
    <p:cViewPr>
      <p:scale>
        <a:sx n="33" d="100"/>
        <a:sy n="33" d="100"/>
      </p:scale>
      <p:origin x="0" y="-186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5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riangle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Triangle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iangle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Triangle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Triangle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Triangle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13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15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8928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riangle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9" r:id="rId8"/>
    <p:sldLayoutId id="214748366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emf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he Road Less Traveled"/>
          <p:cNvSpPr>
            <a:spLocks noGrp="1"/>
          </p:cNvSpPr>
          <p:nvPr>
            <p:ph type="title"/>
          </p:nvPr>
        </p:nvSpPr>
        <p:spPr>
          <a:xfrm>
            <a:off x="380445" y="2604108"/>
            <a:ext cx="12322175" cy="241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How to Solve NP-hard Problems</a:t>
            </a:r>
            <a:br>
              <a:rPr lang="en-US" dirty="0" smtClean="0"/>
            </a:br>
            <a:r>
              <a:rPr lang="en-US" dirty="0" smtClean="0"/>
              <a:t>in Linear Time</a:t>
            </a:r>
            <a:endParaRPr dirty="0"/>
          </a:p>
        </p:txBody>
      </p:sp>
      <p:sp>
        <p:nvSpPr>
          <p:cNvPr id="134" name="David Tse"/>
          <p:cNvSpPr/>
          <p:nvPr/>
        </p:nvSpPr>
        <p:spPr>
          <a:xfrm>
            <a:off x="4641140" y="5950710"/>
            <a:ext cx="3698128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r>
              <a:rPr dirty="0"/>
              <a:t>David </a:t>
            </a:r>
            <a:r>
              <a:rPr dirty="0" smtClean="0"/>
              <a:t>Tse</a:t>
            </a:r>
            <a:endParaRPr lang="en-US" dirty="0" smtClean="0"/>
          </a:p>
          <a:p>
            <a:pPr algn="ctr"/>
            <a:r>
              <a:rPr lang="en-US" dirty="0" smtClean="0"/>
              <a:t>Stanford University</a:t>
            </a:r>
            <a:endParaRPr dirty="0"/>
          </a:p>
        </p:txBody>
      </p:sp>
      <p:sp>
        <p:nvSpPr>
          <p:cNvPr id="6" name="David Tse"/>
          <p:cNvSpPr/>
          <p:nvPr/>
        </p:nvSpPr>
        <p:spPr>
          <a:xfrm>
            <a:off x="6438876" y="8093268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8749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04162" y="3914552"/>
            <a:ext cx="4592638" cy="2796036"/>
          </a:xfrm>
          <a:prstGeom prst="rect">
            <a:avLst/>
          </a:prstGeom>
        </p:spPr>
      </p:pic>
      <p:sp>
        <p:nvSpPr>
          <p:cNvPr id="178" name="Linking In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Linking Information</a:t>
            </a:r>
          </a:p>
        </p:txBody>
      </p:sp>
      <p:sp>
        <p:nvSpPr>
          <p:cNvPr id="179" name="Some types of reads come in a pair.…"/>
          <p:cNvSpPr txBox="1">
            <a:spLocks noGrp="1"/>
          </p:cNvSpPr>
          <p:nvPr>
            <p:ph type="body" idx="1"/>
          </p:nvPr>
        </p:nvSpPr>
        <p:spPr>
          <a:xfrm>
            <a:off x="508000" y="2457005"/>
            <a:ext cx="12255500" cy="6286500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rPr sz="3500" dirty="0">
                <a:latin typeface="Palatino" charset="0"/>
                <a:ea typeface="Palatino" charset="0"/>
                <a:cs typeface="Palatino" charset="0"/>
              </a:rPr>
              <a:t>Some types of reads come in a </a:t>
            </a:r>
            <a:r>
              <a:rPr sz="3500" dirty="0">
                <a:latin typeface="Palatino" charset="0"/>
                <a:ea typeface="Palatino" charset="0"/>
                <a:cs typeface="Palatino" charset="0"/>
                <a:sym typeface="Helvetica"/>
              </a:rPr>
              <a:t>pair.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endParaRPr lang="en-US" sz="2916" dirty="0">
              <a:latin typeface="Helvetica"/>
              <a:ea typeface="Helvetica"/>
              <a:cs typeface="Helvetica"/>
              <a:sym typeface="Helvetica"/>
            </a:endParaRP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sz="3500" dirty="0" smtClean="0"/>
              <a:t>mate </a:t>
            </a:r>
            <a:r>
              <a:rPr sz="3500" dirty="0"/>
              <a:t>pair reads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endParaRPr dirty="0"/>
          </a:p>
          <a:p>
            <a:pPr marL="360045" indent="-360045" defTabSz="473201">
              <a:spcBef>
                <a:spcPts val="3400"/>
              </a:spcBef>
              <a:defRPr sz="2916"/>
            </a:pPr>
            <a:endParaRPr dirty="0"/>
          </a:p>
          <a:p>
            <a:pPr marL="360045" indent="-360045" defTabSz="473201">
              <a:spcBef>
                <a:spcPts val="3400"/>
              </a:spcBef>
              <a:defRPr sz="2916"/>
            </a:pPr>
            <a:endParaRPr lang="en-US" sz="3200" b="1" dirty="0" smtClean="0">
              <a:latin typeface="Palatino" charset="0"/>
              <a:ea typeface="Palatino" charset="0"/>
              <a:cs typeface="Palatino" charset="0"/>
              <a:sym typeface="Helvetica"/>
            </a:endParaRP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sz="3500" b="1" dirty="0" smtClean="0">
                <a:latin typeface="Palatino" charset="0"/>
                <a:ea typeface="Palatino" charset="0"/>
                <a:cs typeface="Palatino" charset="0"/>
                <a:sym typeface="Helvetica"/>
              </a:rPr>
              <a:t>10X</a:t>
            </a:r>
            <a:r>
              <a:rPr sz="3500" dirty="0" smtClean="0">
                <a:latin typeface="Palatino" charset="0"/>
                <a:ea typeface="Palatino" charset="0"/>
                <a:cs typeface="Palatino" charset="0"/>
              </a:rPr>
              <a:t> generate </a:t>
            </a:r>
            <a:r>
              <a:rPr sz="3500" dirty="0">
                <a:latin typeface="Palatino" charset="0"/>
                <a:ea typeface="Palatino" charset="0"/>
                <a:cs typeface="Palatino" charset="0"/>
              </a:rPr>
              <a:t>bar-coded reads that are 10’s to 100’s of SNPs apart.</a:t>
            </a:r>
            <a:r>
              <a:rPr sz="3200" dirty="0">
                <a:latin typeface="Palatino" charset="0"/>
                <a:ea typeface="Palatino" charset="0"/>
                <a:cs typeface="Palatino" charset="0"/>
              </a:rPr>
              <a:t> </a:t>
            </a:r>
            <a:endParaRPr lang="en-US" sz="3200" dirty="0" smtClean="0">
              <a:latin typeface="Palatino" charset="0"/>
              <a:ea typeface="Palatino" charset="0"/>
              <a:cs typeface="Palatino" charset="0"/>
            </a:endParaRP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sz="3500" dirty="0" smtClean="0">
                <a:latin typeface="Palatino" charset="0"/>
                <a:ea typeface="Palatino" charset="0"/>
                <a:cs typeface="Palatino" charset="0"/>
              </a:rPr>
              <a:t>Long reads like </a:t>
            </a:r>
            <a:r>
              <a:rPr lang="en-US" sz="3500" dirty="0" err="1" smtClean="0">
                <a:latin typeface="Palatino" charset="0"/>
                <a:ea typeface="Palatino" charset="0"/>
                <a:cs typeface="Palatino" charset="0"/>
              </a:rPr>
              <a:t>PacBio</a:t>
            </a:r>
            <a:r>
              <a:rPr lang="en-US" sz="3500" dirty="0" smtClean="0">
                <a:latin typeface="Palatino" charset="0"/>
                <a:ea typeface="Palatino" charset="0"/>
                <a:cs typeface="Palatino" charset="0"/>
              </a:rPr>
              <a:t> or ONT can also provide linking information.</a:t>
            </a:r>
            <a:endParaRPr sz="3500" dirty="0">
              <a:latin typeface="Palatino" charset="0"/>
              <a:ea typeface="Palatino" charset="0"/>
              <a:cs typeface="Palatino" charset="0"/>
            </a:endParaRPr>
          </a:p>
        </p:txBody>
      </p:sp>
      <p:pic>
        <p:nvPicPr>
          <p:cNvPr id="180" name="shotgun-paired-6.pdf" descr="shotgun-paired-6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168" y="-3914552"/>
            <a:ext cx="6049763" cy="782910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each pair…"/>
          <p:cNvSpPr txBox="1"/>
          <p:nvPr/>
        </p:nvSpPr>
        <p:spPr>
          <a:xfrm>
            <a:off x="10129184" y="4029269"/>
            <a:ext cx="2832507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800" dirty="0"/>
              <a:t>each pair</a:t>
            </a:r>
          </a:p>
          <a:p>
            <a:r>
              <a:rPr sz="2800" dirty="0"/>
              <a:t>a few SNPs apart</a:t>
            </a:r>
          </a:p>
        </p:txBody>
      </p:sp>
    </p:spTree>
    <p:extLst>
      <p:ext uri="{BB962C8B-B14F-4D97-AF65-F5344CB8AC3E}">
        <p14:creationId xmlns:p14="http://schemas.microsoft.com/office/powerpoint/2010/main" val="146265036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uiExpand="1" build="p" bldLvl="5" animBg="1" advAuto="0"/>
      <p:bldP spid="180" grpId="0" animBg="1" advAuto="0"/>
      <p:bldP spid="182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Haplotype phasing with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Haplotype phasing with </a:t>
            </a:r>
          </a:p>
          <a:p>
            <a:r>
              <a:rPr dirty="0"/>
              <a:t>noisy linking reads</a:t>
            </a:r>
          </a:p>
        </p:txBody>
      </p:sp>
      <p:sp>
        <p:nvSpPr>
          <p:cNvPr id="185" name="Body"/>
          <p:cNvSpPr txBox="1">
            <a:spLocks noGrp="1"/>
          </p:cNvSpPr>
          <p:nvPr>
            <p:ph type="body" idx="1"/>
          </p:nvPr>
        </p:nvSpPr>
        <p:spPr>
          <a:xfrm>
            <a:off x="952500" y="26416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98475" marR="4588509" indent="-222250" defTabSz="457200">
              <a:lnSpc>
                <a:spcPts val="2100"/>
              </a:lnSpc>
              <a:spcBef>
                <a:spcPts val="0"/>
              </a:spcBef>
              <a:defRPr sz="1800" baseline="2777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6" name="pasted-image.png" descr="pasted-imag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778000" y="3073400"/>
            <a:ext cx="9245600" cy="524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Each pair of linked reads gives noisy parity information."/>
          <p:cNvSpPr txBox="1"/>
          <p:nvPr/>
        </p:nvSpPr>
        <p:spPr>
          <a:xfrm>
            <a:off x="952500" y="8630582"/>
            <a:ext cx="1034257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dirty="0"/>
              <a:t>Each pair of linked reads gives noisy parity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0359299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formation and Computation Limits"/>
          <p:cNvSpPr txBox="1">
            <a:spLocks noGrp="1"/>
          </p:cNvSpPr>
          <p:nvPr>
            <p:ph type="title"/>
          </p:nvPr>
        </p:nvSpPr>
        <p:spPr>
          <a:xfrm>
            <a:off x="636588" y="264318"/>
            <a:ext cx="12216487" cy="2177257"/>
          </a:xfrm>
          <a:prstGeom prst="rect">
            <a:avLst/>
          </a:prstGeom>
        </p:spPr>
        <p:txBody>
          <a:bodyPr/>
          <a:lstStyle/>
          <a:p>
            <a:r>
              <a:rPr dirty="0"/>
              <a:t>Information </a:t>
            </a:r>
            <a:r>
              <a:rPr lang="en-US" dirty="0" smtClean="0"/>
              <a:t>before computation</a:t>
            </a:r>
            <a:endParaRPr dirty="0"/>
          </a:p>
        </p:txBody>
      </p:sp>
      <p:sp>
        <p:nvSpPr>
          <p:cNvPr id="192" name="How many reads are needed to phase reliably?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1"/>
            <a:r>
              <a:rPr dirty="0"/>
              <a:t>How many reads are needed to phase reliably?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dirty="0" smtClean="0"/>
              <a:t>How </a:t>
            </a:r>
            <a:r>
              <a:rPr dirty="0"/>
              <a:t>to phase efficiently?</a:t>
            </a:r>
          </a:p>
        </p:txBody>
      </p:sp>
    </p:spTree>
    <p:extLst>
      <p:ext uri="{BB962C8B-B14F-4D97-AF65-F5344CB8AC3E}">
        <p14:creationId xmlns:p14="http://schemas.microsoft.com/office/powerpoint/2010/main" val="2720347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uiExpan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aplotype Phasing"/>
          <p:cNvSpPr txBox="1"/>
          <p:nvPr/>
        </p:nvSpPr>
        <p:spPr>
          <a:xfrm>
            <a:off x="580504" y="2046605"/>
            <a:ext cx="40379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sz="3600" dirty="0"/>
              <a:t>Haplotype Phasing</a:t>
            </a:r>
          </a:p>
        </p:txBody>
      </p:sp>
      <p:sp>
        <p:nvSpPr>
          <p:cNvPr id="4" name="Community Recovery"/>
          <p:cNvSpPr txBox="1"/>
          <p:nvPr/>
        </p:nvSpPr>
        <p:spPr>
          <a:xfrm>
            <a:off x="8036776" y="2046605"/>
            <a:ext cx="46086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rPr sz="3600" dirty="0"/>
              <a:t>Community Recovery</a:t>
            </a:r>
          </a:p>
        </p:txBody>
      </p:sp>
      <p:pic>
        <p:nvPicPr>
          <p:cNvPr id="5" name="shotgun-paired-6.pdf" descr="shotgun-paired-6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71" y="-1963737"/>
            <a:ext cx="5576419" cy="721654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="/>
          <p:cNvSpPr txBox="1"/>
          <p:nvPr/>
        </p:nvSpPr>
        <p:spPr>
          <a:xfrm>
            <a:off x="6159373" y="3917949"/>
            <a:ext cx="927355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r>
              <a:rPr dirty="0"/>
              <a:t>=</a:t>
            </a:r>
          </a:p>
        </p:txBody>
      </p:sp>
      <p:pic>
        <p:nvPicPr>
          <p:cNvPr id="2050" name="Picture 2" descr="mage result for community detecti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AFC"/>
              </a:clrFrom>
              <a:clrTo>
                <a:srgbClr val="FC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939" y="3454464"/>
            <a:ext cx="5650650" cy="28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hen, Kamath, Suh, T. , “Community recovery for graphs with locality”, ICML 2016."/>
          <p:cNvSpPr txBox="1"/>
          <p:nvPr/>
        </p:nvSpPr>
        <p:spPr>
          <a:xfrm>
            <a:off x="348487" y="8139688"/>
            <a:ext cx="1162177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r>
              <a:rPr sz="2400" dirty="0"/>
              <a:t>Chen, Kamath, Suh, T. , “Community recovery for graphs with locality”, </a:t>
            </a:r>
            <a:r>
              <a:rPr sz="2400" dirty="0" smtClean="0"/>
              <a:t>ICML </a:t>
            </a:r>
            <a:r>
              <a:rPr sz="2400" dirty="0"/>
              <a:t>2016.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1200" y="6580257"/>
            <a:ext cx="32092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Adamic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&amp; Glance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2005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8565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Back to Example"/>
          <p:cNvSpPr txBox="1">
            <a:spLocks noGrp="1"/>
          </p:cNvSpPr>
          <p:nvPr>
            <p:ph type="title"/>
          </p:nvPr>
        </p:nvSpPr>
        <p:spPr>
          <a:xfrm>
            <a:off x="1075373" y="112713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Back </a:t>
            </a:r>
            <a:r>
              <a:rPr dirty="0"/>
              <a:t>to Example</a:t>
            </a:r>
          </a:p>
        </p:txBody>
      </p:sp>
      <p:sp>
        <p:nvSpPr>
          <p:cNvPr id="229" name="Body"/>
          <p:cNvSpPr txBox="1">
            <a:spLocks noGrp="1"/>
          </p:cNvSpPr>
          <p:nvPr>
            <p:ph type="body" idx="1"/>
          </p:nvPr>
        </p:nvSpPr>
        <p:spPr>
          <a:xfrm>
            <a:off x="647700" y="16256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98475" marR="4588509" indent="-222250" defTabSz="457200">
              <a:lnSpc>
                <a:spcPts val="2100"/>
              </a:lnSpc>
              <a:spcBef>
                <a:spcPts val="0"/>
              </a:spcBef>
              <a:defRPr sz="1800" baseline="2777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30" name="pasted-image.png" descr="pasted-imag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901972" y="3130550"/>
            <a:ext cx="9245601" cy="52451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Oval"/>
          <p:cNvSpPr/>
          <p:nvPr/>
        </p:nvSpPr>
        <p:spPr>
          <a:xfrm>
            <a:off x="7156450" y="2774950"/>
            <a:ext cx="2629446" cy="21336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2" name="Oval"/>
          <p:cNvSpPr/>
          <p:nvPr/>
        </p:nvSpPr>
        <p:spPr>
          <a:xfrm>
            <a:off x="4210050" y="2774950"/>
            <a:ext cx="2629446" cy="21336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3" name="Line"/>
          <p:cNvSpPr/>
          <p:nvPr/>
        </p:nvSpPr>
        <p:spPr>
          <a:xfrm flipH="1" flipV="1">
            <a:off x="3270646" y="2705496"/>
            <a:ext cx="1104504" cy="42505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4" name="Community 1"/>
          <p:cNvSpPr txBox="1"/>
          <p:nvPr/>
        </p:nvSpPr>
        <p:spPr>
          <a:xfrm>
            <a:off x="922655" y="2162622"/>
            <a:ext cx="255679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dirty="0" smtClean="0"/>
              <a:t>Community</a:t>
            </a:r>
            <a:r>
              <a:rPr lang="en-US" dirty="0" smtClean="0"/>
              <a:t> a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235" name="Community 2"/>
          <p:cNvSpPr txBox="1"/>
          <p:nvPr/>
        </p:nvSpPr>
        <p:spPr>
          <a:xfrm>
            <a:off x="10244455" y="2162622"/>
            <a:ext cx="248144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dirty="0"/>
              <a:t>Community </a:t>
            </a:r>
            <a:r>
              <a:rPr lang="en-US" dirty="0"/>
              <a:t>b</a:t>
            </a:r>
            <a:endParaRPr dirty="0"/>
          </a:p>
        </p:txBody>
      </p:sp>
      <p:sp>
        <p:nvSpPr>
          <p:cNvPr id="236" name="Line"/>
          <p:cNvSpPr/>
          <p:nvPr/>
        </p:nvSpPr>
        <p:spPr>
          <a:xfrm flipV="1">
            <a:off x="9505949" y="2690068"/>
            <a:ext cx="763341" cy="28808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60832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  <p:bldP spid="232" grpId="0" animBg="1" advAuto="0"/>
      <p:bldP spid="233" grpId="0" animBg="1" advAuto="0"/>
      <p:bldP spid="234" grpId="0" animBg="1" advAuto="0"/>
      <p:bldP spid="235" grpId="0" animBg="1" advAuto="0"/>
      <p:bldP spid="23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optimization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7263" y="2410440"/>
            <a:ext cx="1002037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Maximum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likelihood community recovery is NP-hard.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baseline="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Reduction from MAXCUT.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0887" y="8260527"/>
            <a:ext cx="12015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Hajek, Wu &amp; Xu, “Achieving Exact </a:t>
            </a:r>
            <a:r>
              <a:rPr lang="en-US" sz="2400" dirty="0"/>
              <a:t>Cluster Recovery Threshold via Semidefinite </a:t>
            </a:r>
            <a:r>
              <a:rPr lang="en-US" sz="2400" dirty="0" smtClean="0"/>
              <a:t>Programming, Trans. Info. Theory, 2016.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38712" y="4293392"/>
            <a:ext cx="3848063" cy="3319464"/>
            <a:chOff x="4638712" y="4293392"/>
            <a:chExt cx="3848063" cy="3319464"/>
          </a:xfrm>
        </p:grpSpPr>
        <p:sp>
          <p:nvSpPr>
            <p:cNvPr id="6" name="Oval 5"/>
            <p:cNvSpPr/>
            <p:nvPr/>
          </p:nvSpPr>
          <p:spPr>
            <a:xfrm>
              <a:off x="6972300" y="4293393"/>
              <a:ext cx="1514475" cy="3319463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638712" y="4293392"/>
              <a:ext cx="1514475" cy="3319463"/>
            </a:xfrm>
            <a:prstGeom prst="ellipse">
              <a:avLst/>
            </a:prstGeom>
            <a:solidFill>
              <a:srgbClr val="DA3D2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5502275" y="4530369"/>
              <a:ext cx="2151063" cy="41659"/>
            </a:xfrm>
            <a:prstGeom prst="line">
              <a:avLst/>
            </a:prstGeom>
            <a:noFill/>
            <a:ln w="57150" cap="flat">
              <a:solidFill>
                <a:srgbClr val="41414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5578494" y="4876821"/>
              <a:ext cx="2074844" cy="439011"/>
            </a:xfrm>
            <a:prstGeom prst="line">
              <a:avLst/>
            </a:prstGeom>
            <a:noFill/>
            <a:ln w="57150" cap="flat">
              <a:solidFill>
                <a:srgbClr val="41414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805488" y="5105400"/>
              <a:ext cx="2000250" cy="114300"/>
            </a:xfrm>
            <a:prstGeom prst="line">
              <a:avLst/>
            </a:prstGeom>
            <a:noFill/>
            <a:ln w="57150" cap="flat">
              <a:solidFill>
                <a:srgbClr val="41414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691187" y="5557261"/>
              <a:ext cx="2000250" cy="114300"/>
            </a:xfrm>
            <a:prstGeom prst="line">
              <a:avLst/>
            </a:prstGeom>
            <a:noFill/>
            <a:ln w="57150" cap="flat">
              <a:solidFill>
                <a:srgbClr val="41414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758655" y="5787633"/>
              <a:ext cx="1970882" cy="453624"/>
            </a:xfrm>
            <a:prstGeom prst="line">
              <a:avLst/>
            </a:prstGeom>
            <a:noFill/>
            <a:ln w="57150" cap="flat">
              <a:solidFill>
                <a:srgbClr val="41414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729287" y="5978126"/>
              <a:ext cx="1924051" cy="304801"/>
            </a:xfrm>
            <a:prstGeom prst="line">
              <a:avLst/>
            </a:prstGeom>
            <a:noFill/>
            <a:ln w="57150" cap="flat">
              <a:solidFill>
                <a:srgbClr val="41414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729287" y="6625798"/>
              <a:ext cx="2000250" cy="114300"/>
            </a:xfrm>
            <a:prstGeom prst="line">
              <a:avLst/>
            </a:prstGeom>
            <a:noFill/>
            <a:ln w="57150" cap="flat">
              <a:solidFill>
                <a:srgbClr val="41414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5672138" y="7006784"/>
              <a:ext cx="1981200" cy="339343"/>
            </a:xfrm>
            <a:prstGeom prst="line">
              <a:avLst/>
            </a:prstGeom>
            <a:noFill/>
            <a:ln w="57150" cap="flat">
              <a:solidFill>
                <a:srgbClr val="41414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54162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Main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dirty="0" smtClean="0"/>
              <a:t>Information theoretic approach</a:t>
            </a:r>
            <a:endParaRPr dirty="0"/>
          </a:p>
        </p:txBody>
      </p:sp>
      <p:sp>
        <p:nvSpPr>
          <p:cNvPr id="412" name="Information theoretic limit:"/>
          <p:cNvSpPr txBox="1"/>
          <p:nvPr/>
        </p:nvSpPr>
        <p:spPr>
          <a:xfrm>
            <a:off x="727747" y="5349584"/>
            <a:ext cx="35875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dirty="0">
                <a:solidFill>
                  <a:srgbClr val="DA3D2A"/>
                </a:solidFill>
              </a:rPr>
              <a:t>Information </a:t>
            </a:r>
            <a:r>
              <a:rPr sz="3200" dirty="0" smtClean="0">
                <a:solidFill>
                  <a:srgbClr val="DA3D2A"/>
                </a:solidFill>
              </a:rPr>
              <a:t> </a:t>
            </a:r>
            <a:r>
              <a:rPr sz="3200" dirty="0">
                <a:solidFill>
                  <a:srgbClr val="DA3D2A"/>
                </a:solidFill>
              </a:rPr>
              <a:t>limit:</a:t>
            </a:r>
          </a:p>
        </p:txBody>
      </p:sp>
      <p:sp>
        <p:nvSpPr>
          <p:cNvPr id="414" name="Optimal number of reads for phasing:"/>
          <p:cNvSpPr txBox="1"/>
          <p:nvPr/>
        </p:nvSpPr>
        <p:spPr>
          <a:xfrm>
            <a:off x="1497557" y="6388793"/>
            <a:ext cx="931985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dirty="0"/>
              <a:t>Optimal number of reads for </a:t>
            </a:r>
            <a:r>
              <a:rPr sz="3200" dirty="0" smtClean="0"/>
              <a:t>phasing</a:t>
            </a:r>
            <a:r>
              <a:rPr lang="en-US" sz="3200" dirty="0" smtClean="0"/>
              <a:t> n &gt;&gt; 1 SNPs</a:t>
            </a:r>
            <a:r>
              <a:rPr sz="3200" dirty="0" smtClean="0"/>
              <a:t>:</a:t>
            </a:r>
            <a:endParaRPr sz="3200" dirty="0"/>
          </a:p>
        </p:txBody>
      </p:sp>
      <p:sp>
        <p:nvSpPr>
          <p:cNvPr id="416" name="p = error rate"/>
          <p:cNvSpPr txBox="1"/>
          <p:nvPr/>
        </p:nvSpPr>
        <p:spPr>
          <a:xfrm>
            <a:off x="9571373" y="8200581"/>
            <a:ext cx="28213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 = error rate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7747" y="2763566"/>
            <a:ext cx="1183817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DA3D2A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Uniform linking model: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	</a:t>
            </a:r>
            <a:endParaRPr lang="en-US" sz="320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Linking reads are equally likely to be between any pair of SNPs. 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000" y="8865009"/>
            <a:ext cx="12015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Hajek, Wu &amp; Xu, “Achieving Exact </a:t>
            </a:r>
            <a:r>
              <a:rPr lang="en-US" sz="2400" dirty="0"/>
              <a:t>Cluster Recovery Threshold via Semidefinite </a:t>
            </a:r>
            <a:r>
              <a:rPr lang="en-US" sz="2400" dirty="0" smtClean="0"/>
              <a:t>Programming, Trans. Info. Theory, 2016.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943" y="7246366"/>
            <a:ext cx="3263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 animBg="1" advAuto="0"/>
      <p:bldP spid="414" grpId="0" animBg="1" advAuto="0"/>
      <p:bldP spid="416" grpId="0" animBg="1" advAuto="0"/>
      <p:bldP spid="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overage depth vs error r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Coverage depth vs error rate </a:t>
            </a:r>
          </a:p>
        </p:txBody>
      </p:sp>
      <p:sp>
        <p:nvSpPr>
          <p:cNvPr id="419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20" name="Mate_pair_Coverage.pdf" descr="Mate_pair_Coverage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806450" y="2024093"/>
            <a:ext cx="10557375" cy="74453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6590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imul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Simulations</a:t>
            </a:r>
          </a:p>
        </p:txBody>
      </p:sp>
      <p:sp>
        <p:nvSpPr>
          <p:cNvPr id="668" name="n = 100,000 SNPs"/>
          <p:cNvSpPr txBox="1"/>
          <p:nvPr/>
        </p:nvSpPr>
        <p:spPr>
          <a:xfrm>
            <a:off x="1067511" y="2444750"/>
            <a:ext cx="38212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 = 100,000 SNPs</a:t>
            </a:r>
          </a:p>
        </p:txBody>
      </p:sp>
      <p:sp>
        <p:nvSpPr>
          <p:cNvPr id="671" name="100 Monte Carlo runs to get each point.…"/>
          <p:cNvSpPr txBox="1"/>
          <p:nvPr/>
        </p:nvSpPr>
        <p:spPr>
          <a:xfrm>
            <a:off x="947724" y="8412415"/>
            <a:ext cx="814966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sz="3200" dirty="0"/>
              <a:t>100 Monte Carlo runs to get each point.</a:t>
            </a:r>
          </a:p>
          <a:p>
            <a:pPr>
              <a:defRPr sz="2400"/>
            </a:pPr>
            <a:r>
              <a:rPr sz="3200" dirty="0"/>
              <a:t>     Each run takes ~ 15 seconds on a Mac Air</a:t>
            </a:r>
          </a:p>
        </p:txBody>
      </p:sp>
      <p:sp>
        <p:nvSpPr>
          <p:cNvPr id="675" name="Line"/>
          <p:cNvSpPr/>
          <p:nvPr/>
        </p:nvSpPr>
        <p:spPr>
          <a:xfrm flipV="1">
            <a:off x="8659713" y="3527655"/>
            <a:ext cx="1" cy="3693933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3652187" y="3365471"/>
            <a:ext cx="6725556" cy="4651667"/>
            <a:chOff x="504250" y="3196934"/>
            <a:chExt cx="6725556" cy="4651667"/>
          </a:xfrm>
        </p:grpSpPr>
        <p:pic>
          <p:nvPicPr>
            <p:cNvPr id="670" name="MCBMbeta40_n100000_epsilon10.pdf" descr="MCBMbeta40_n100000_epsilon10.pd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04250" y="3196934"/>
              <a:ext cx="6315530" cy="445386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72" name="IT limit"/>
            <p:cNvSpPr txBox="1"/>
            <p:nvPr/>
          </p:nvSpPr>
          <p:spPr>
            <a:xfrm>
              <a:off x="3378174" y="4903133"/>
              <a:ext cx="323005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sz="3200" dirty="0" smtClean="0"/>
                <a:t>information</a:t>
              </a:r>
              <a:r>
                <a:rPr sz="3200" dirty="0" smtClean="0"/>
                <a:t> </a:t>
              </a:r>
              <a:r>
                <a:rPr sz="3200" dirty="0"/>
                <a:t>limit</a:t>
              </a:r>
            </a:p>
          </p:txBody>
        </p:sp>
        <p:sp>
          <p:nvSpPr>
            <p:cNvPr id="673" name="Line"/>
            <p:cNvSpPr/>
            <p:nvPr/>
          </p:nvSpPr>
          <p:spPr>
            <a:xfrm flipV="1">
              <a:off x="2525613" y="3534005"/>
              <a:ext cx="1" cy="3693933"/>
            </a:xfrm>
            <a:prstGeom prst="line">
              <a:avLst/>
            </a:prstGeom>
            <a:ln w="50800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custDash>
                <a:ds d="200000" sp="200000"/>
              </a:custDash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674" name="Line"/>
            <p:cNvSpPr/>
            <p:nvPr/>
          </p:nvSpPr>
          <p:spPr>
            <a:xfrm flipH="1">
              <a:off x="2635771" y="5507310"/>
              <a:ext cx="829470" cy="637653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680" name="# of reads"/>
            <p:cNvSpPr txBox="1"/>
            <p:nvPr/>
          </p:nvSpPr>
          <p:spPr>
            <a:xfrm>
              <a:off x="5520994" y="7315200"/>
              <a:ext cx="1708812" cy="533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800"/>
              </a:lvl1pPr>
            </a:lstStyle>
            <a:p>
              <a:r>
                <a:t># of 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966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Genie-aided lower bound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9156" y="2931541"/>
            <a:ext cx="7098912" cy="1066800"/>
            <a:chOff x="2849156" y="2931541"/>
            <a:chExt cx="7098912" cy="106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4168" y="2931541"/>
              <a:ext cx="3263900" cy="1066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49156" y="3167423"/>
              <a:ext cx="365324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Palatino"/>
                  <a:ea typeface="Palatino"/>
                  <a:cs typeface="Palatino"/>
                  <a:sym typeface="Palatino"/>
                </a:rPr>
                <a:t># of linking</a:t>
              </a:r>
              <a:r>
                <a:rPr kumimoji="0" lang="en-US" sz="3200" b="0" i="0" u="none" strike="noStrike" cap="none" spc="0" normalizeH="0" dirty="0" smtClean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Palatino"/>
                  <a:ea typeface="Palatino"/>
                  <a:cs typeface="Palatino"/>
                  <a:sym typeface="Palatino"/>
                </a:rPr>
                <a:t> reads &gt;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</p:grpSp>
      <p:pic>
        <p:nvPicPr>
          <p:cNvPr id="6" name="draw_stage3.pdf" descr="draw_stage3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9191" y="6199164"/>
            <a:ext cx="10486417" cy="116032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694719" y="4534077"/>
            <a:ext cx="1111682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Suppose a genie tells you the correct community of </a:t>
            </a:r>
            <a:r>
              <a:rPr lang="en-US" sz="3200" dirty="0" smtClean="0">
                <a:solidFill>
                  <a:srgbClr val="FFC000"/>
                </a:solidFill>
              </a:rPr>
              <a:t>all</a:t>
            </a:r>
            <a:r>
              <a:rPr lang="en-US" sz="3200" dirty="0" smtClean="0"/>
              <a:t> SNPs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except </a:t>
            </a:r>
            <a:r>
              <a:rPr lang="en-US" sz="3200" dirty="0" smtClean="0">
                <a:solidFill>
                  <a:srgbClr val="0070C0"/>
                </a:solidFill>
              </a:rPr>
              <a:t>one</a:t>
            </a:r>
            <a:r>
              <a:rPr lang="en-US" sz="3200" dirty="0" smtClean="0"/>
              <a:t>: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996182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59384" y="2336796"/>
            <a:ext cx="10656417" cy="4892680"/>
            <a:chOff x="1159346" y="3036883"/>
            <a:chExt cx="10656417" cy="4892680"/>
          </a:xfrm>
        </p:grpSpPr>
        <p:sp>
          <p:nvSpPr>
            <p:cNvPr id="6" name="Connection Line"/>
            <p:cNvSpPr/>
            <p:nvPr/>
          </p:nvSpPr>
          <p:spPr>
            <a:xfrm>
              <a:off x="3027190" y="3036883"/>
              <a:ext cx="6386364" cy="106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2" extrusionOk="0">
                  <a:moveTo>
                    <a:pt x="21600" y="16202"/>
                  </a:moveTo>
                  <a:cubicBezTo>
                    <a:pt x="15241" y="-5181"/>
                    <a:pt x="8041" y="-5398"/>
                    <a:pt x="0" y="15552"/>
                  </a:cubicBezTo>
                </a:path>
              </a:pathLst>
            </a:custGeom>
            <a:ln w="63500">
              <a:solidFill>
                <a:srgbClr val="414141"/>
              </a:solidFill>
              <a:miter lim="400000"/>
              <a:headEnd type="stealth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Theory"/>
            <p:cNvSpPr/>
            <p:nvPr/>
          </p:nvSpPr>
          <p:spPr>
            <a:xfrm>
              <a:off x="7793509" y="4100595"/>
              <a:ext cx="4022254" cy="3828968"/>
            </a:xfrm>
            <a:prstGeom prst="ellipse">
              <a:avLst/>
            </a:prstGeom>
            <a:solidFill>
              <a:srgbClr val="DA3D2A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lvl1pPr>
            </a:lstStyle>
            <a:p>
              <a:r>
                <a:rPr lang="en-US" smtClean="0"/>
                <a:t>Computational Genomics</a:t>
              </a:r>
              <a:endParaRPr dirty="0"/>
            </a:p>
          </p:txBody>
        </p:sp>
        <p:sp>
          <p:nvSpPr>
            <p:cNvPr id="9" name="Theory"/>
            <p:cNvSpPr/>
            <p:nvPr/>
          </p:nvSpPr>
          <p:spPr>
            <a:xfrm>
              <a:off x="1159346" y="4100595"/>
              <a:ext cx="4022254" cy="3828968"/>
            </a:xfrm>
            <a:prstGeom prst="ellipse">
              <a:avLst/>
            </a:prstGeom>
            <a:solidFill>
              <a:srgbClr val="DA3D2A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lvl1pPr>
            </a:lstStyle>
            <a:p>
              <a:r>
                <a:rPr lang="en-US" dirty="0" smtClean="0"/>
                <a:t>Information</a:t>
              </a:r>
            </a:p>
            <a:p>
              <a:r>
                <a:rPr lang="en-US" dirty="0" smtClean="0"/>
                <a:t>Theory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229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13860" y="2192057"/>
            <a:ext cx="9560639" cy="3808692"/>
            <a:chOff x="44686" y="1894745"/>
            <a:chExt cx="13775067" cy="6480905"/>
          </a:xfrm>
        </p:grpSpPr>
        <p:pic>
          <p:nvPicPr>
            <p:cNvPr id="230" name="pasted-image.png" descr="pasted-image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901972" y="3130550"/>
              <a:ext cx="9245601" cy="52451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31" name="Oval"/>
            <p:cNvSpPr/>
            <p:nvPr/>
          </p:nvSpPr>
          <p:spPr>
            <a:xfrm>
              <a:off x="7156450" y="2774950"/>
              <a:ext cx="2629446" cy="2133600"/>
            </a:xfrm>
            <a:prstGeom prst="ellipse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32" name="Oval"/>
            <p:cNvSpPr/>
            <p:nvPr/>
          </p:nvSpPr>
          <p:spPr>
            <a:xfrm>
              <a:off x="4210050" y="2774950"/>
              <a:ext cx="2629446" cy="2133600"/>
            </a:xfrm>
            <a:prstGeom prst="ellipse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 flipH="1" flipV="1">
              <a:off x="3270646" y="2705496"/>
              <a:ext cx="1104504" cy="425055"/>
            </a:xfrm>
            <a:prstGeom prst="line">
              <a:avLst/>
            </a:prstGeom>
            <a:ln w="25400">
              <a:solidFill>
                <a:srgbClr val="85888D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" name="Community 1"/>
            <p:cNvSpPr txBox="1"/>
            <p:nvPr/>
          </p:nvSpPr>
          <p:spPr>
            <a:xfrm>
              <a:off x="44686" y="1894745"/>
              <a:ext cx="3545272" cy="9601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r>
                <a:rPr dirty="0"/>
                <a:t>Community </a:t>
              </a:r>
              <a:r>
                <a:rPr lang="en-US" dirty="0" smtClean="0"/>
                <a:t>a</a:t>
              </a:r>
              <a:endParaRPr dirty="0"/>
            </a:p>
          </p:txBody>
        </p:sp>
        <p:sp>
          <p:nvSpPr>
            <p:cNvPr id="235" name="Community 2"/>
            <p:cNvSpPr txBox="1"/>
            <p:nvPr/>
          </p:nvSpPr>
          <p:spPr>
            <a:xfrm>
              <a:off x="10244456" y="1964679"/>
              <a:ext cx="3575297" cy="9601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r>
                <a:rPr dirty="0"/>
                <a:t>Community </a:t>
              </a:r>
              <a:r>
                <a:rPr lang="en-US" dirty="0"/>
                <a:t>b</a:t>
              </a:r>
              <a:endParaRPr dirty="0"/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9505949" y="2690068"/>
              <a:ext cx="763341" cy="288083"/>
            </a:xfrm>
            <a:prstGeom prst="line">
              <a:avLst/>
            </a:prstGeom>
            <a:ln w="25400">
              <a:solidFill>
                <a:srgbClr val="85888D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614046" y="851994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1pPr>
            <a:lvl2pPr marL="0" marR="0" indent="22860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2pPr>
            <a:lvl3pPr marL="0" marR="0" indent="45720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3pPr>
            <a:lvl4pPr marL="0" marR="0" indent="68580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4pPr>
            <a:lvl5pPr marL="0" marR="0" indent="91440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5pPr>
            <a:lvl6pPr marL="0" marR="0" indent="114300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6pPr>
            <a:lvl7pPr marL="0" marR="0" indent="137160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7pPr>
            <a:lvl8pPr marL="0" marR="0" indent="160020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8pPr>
            <a:lvl9pPr marL="0" marR="0" indent="1828800" algn="ctr" defTabSz="584200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D93E2B"/>
                </a:solidFill>
                <a:uFillTx/>
                <a:latin typeface="+mn-lt"/>
                <a:ea typeface="+mn-ea"/>
                <a:cs typeface="+mn-cs"/>
                <a:sym typeface="Bodoni SvtyTwo ITC TT-Book"/>
              </a:defRPr>
            </a:lvl9pPr>
          </a:lstStyle>
          <a:p>
            <a:pPr hangingPunct="1"/>
            <a:r>
              <a:rPr lang="en-US" dirty="0" smtClean="0"/>
              <a:t>Efficient approximate recovery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" y="5710853"/>
            <a:ext cx="4238124" cy="1792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603" y="5710853"/>
            <a:ext cx="5123156" cy="18503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15451" y="4927377"/>
            <a:ext cx="5783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DA3D2A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DA3D2A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2222" y="4954141"/>
            <a:ext cx="32227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smtClean="0">
                <a:ln>
                  <a:noFill/>
                </a:ln>
                <a:solidFill>
                  <a:srgbClr val="DA3D2A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b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DA3D2A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0021" y="5822727"/>
            <a:ext cx="5747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DA3D2A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DA3D2A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41707" y="6636016"/>
            <a:ext cx="32227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DA3D2A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b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DA3D2A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7548939"/>
            <a:ext cx="3283630" cy="189989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374470" y="4357688"/>
            <a:ext cx="2640693" cy="1843087"/>
          </a:xfrm>
          <a:prstGeom prst="straightConnector1">
            <a:avLst/>
          </a:prstGeom>
          <a:noFill/>
          <a:ln w="38100" cap="flat">
            <a:solidFill>
              <a:srgbClr val="41414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/>
          <p:nvPr/>
        </p:nvCxnSpPr>
        <p:spPr>
          <a:xfrm flipH="1">
            <a:off x="2607660" y="4744529"/>
            <a:ext cx="3087156" cy="908583"/>
          </a:xfrm>
          <a:prstGeom prst="straightConnector1">
            <a:avLst/>
          </a:prstGeom>
          <a:noFill/>
          <a:ln w="38100" cap="flat">
            <a:solidFill>
              <a:srgbClr val="41414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 flipH="1">
            <a:off x="4317649" y="4863733"/>
            <a:ext cx="3239557" cy="1892013"/>
          </a:xfrm>
          <a:prstGeom prst="straightConnector1">
            <a:avLst/>
          </a:prstGeom>
          <a:noFill/>
          <a:ln w="38100" cap="flat">
            <a:solidFill>
              <a:srgbClr val="41414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7238865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Two-step </a:t>
            </a:r>
            <a:r>
              <a:rPr dirty="0" smtClean="0"/>
              <a:t>Algorithm</a:t>
            </a:r>
            <a:endParaRPr dirty="0"/>
          </a:p>
        </p:txBody>
      </p:sp>
      <p:sp>
        <p:nvSpPr>
          <p:cNvPr id="653" name="Step I: approximate recovery on overlapping highly complete subgraphs"/>
          <p:cNvSpPr txBox="1"/>
          <p:nvPr/>
        </p:nvSpPr>
        <p:spPr>
          <a:xfrm>
            <a:off x="1199861" y="2825511"/>
            <a:ext cx="996747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sz="3200" dirty="0"/>
              <a:t>Step I: approximate recovery </a:t>
            </a:r>
            <a:r>
              <a:rPr lang="en-US" sz="3200" dirty="0" smtClean="0"/>
              <a:t>using spectral algorithm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655" name="Step III: majority vote to get exact recovery of all nodes"/>
          <p:cNvSpPr txBox="1"/>
          <p:nvPr/>
        </p:nvSpPr>
        <p:spPr>
          <a:xfrm>
            <a:off x="1199861" y="4714498"/>
            <a:ext cx="966290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sz="3200" dirty="0"/>
              <a:t>Step </a:t>
            </a:r>
            <a:r>
              <a:rPr sz="3200" dirty="0" smtClean="0"/>
              <a:t>II: </a:t>
            </a:r>
            <a:r>
              <a:rPr lang="en-US" sz="3200" dirty="0" smtClean="0"/>
              <a:t>refinement using </a:t>
            </a:r>
            <a:r>
              <a:rPr sz="3200" dirty="0" smtClean="0"/>
              <a:t>majority </a:t>
            </a:r>
            <a:r>
              <a:rPr sz="3200" dirty="0"/>
              <a:t>vote </a:t>
            </a:r>
            <a:r>
              <a:rPr lang="en-US" sz="3200" dirty="0" smtClean="0"/>
              <a:t>for each SNP.</a:t>
            </a:r>
            <a:endParaRPr sz="3200" dirty="0"/>
          </a:p>
        </p:txBody>
      </p:sp>
      <p:pic>
        <p:nvPicPr>
          <p:cNvPr id="656" name="draw_stage3.pdf" descr="draw_stage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129" y="6927826"/>
            <a:ext cx="10486417" cy="11603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739568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" grpId="0" animBg="1"/>
      <p:bldP spid="655" grpId="0" animBg="1" advAuto="0"/>
      <p:bldP spid="656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6786" y="7247184"/>
            <a:ext cx="471122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10X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data</a:t>
            </a:r>
          </a:p>
          <a:p>
            <a:pPr algn="ctr"/>
            <a:r>
              <a:rPr lang="en-US" sz="3200" dirty="0"/>
              <a:t> </a:t>
            </a:r>
            <a:r>
              <a:rPr lang="en-US" sz="2400" dirty="0"/>
              <a:t>Zheng et al, Nature Biotech, 2016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490" y="7247184"/>
            <a:ext cx="298960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u</a:t>
            </a:r>
            <a:r>
              <a:rPr lang="en-US" sz="3200" dirty="0" smtClean="0"/>
              <a:t>niform linking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model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80" y="3037840"/>
            <a:ext cx="4135639" cy="36341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7840"/>
            <a:ext cx="4177175" cy="36341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24" y="3119793"/>
            <a:ext cx="4068764" cy="3552188"/>
          </a:xfrm>
          <a:prstGeom prst="rect">
            <a:avLst/>
          </a:prstGeom>
        </p:spPr>
      </p:pic>
      <p:sp>
        <p:nvSpPr>
          <p:cNvPr id="15" name="Zheng et al, Nature Biotech, 2016"/>
          <p:cNvSpPr txBox="1"/>
          <p:nvPr/>
        </p:nvSpPr>
        <p:spPr>
          <a:xfrm>
            <a:off x="4277417" y="7998297"/>
            <a:ext cx="1026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9263010" y="7247184"/>
            <a:ext cx="3197991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 local linking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m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odel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Chen et al, ICML, 2016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954779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pectral-Stitching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Spectral-Stitching Algorithm</a:t>
            </a:r>
          </a:p>
        </p:txBody>
      </p:sp>
      <p:sp>
        <p:nvSpPr>
          <p:cNvPr id="521" name="Step I: approximate recovery on overlapping highly complete subgraphs…"/>
          <p:cNvSpPr txBox="1"/>
          <p:nvPr/>
        </p:nvSpPr>
        <p:spPr>
          <a:xfrm>
            <a:off x="709285" y="2247701"/>
            <a:ext cx="801501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rPr dirty="0"/>
              <a:t>Step I: approximate recovery on overlapping </a:t>
            </a:r>
            <a:r>
              <a:rPr lang="en-US" dirty="0" smtClean="0"/>
              <a:t>blocks</a:t>
            </a:r>
            <a:endParaRPr dirty="0"/>
          </a:p>
          <a:p>
            <a:pPr lvl="5" algn="l">
              <a:defRPr sz="2700"/>
            </a:pPr>
            <a:r>
              <a:rPr dirty="0"/>
              <a:t>via the spectral algorithm</a:t>
            </a:r>
          </a:p>
        </p:txBody>
      </p:sp>
      <p:sp>
        <p:nvSpPr>
          <p:cNvPr id="522" name="Step II:  stitching across subgraphs"/>
          <p:cNvSpPr txBox="1"/>
          <p:nvPr/>
        </p:nvSpPr>
        <p:spPr>
          <a:xfrm>
            <a:off x="3595988" y="5777448"/>
            <a:ext cx="476893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dirty="0"/>
              <a:t>Step II:  stitching across </a:t>
            </a:r>
            <a:r>
              <a:rPr lang="en-US" dirty="0" smtClean="0"/>
              <a:t>blocks</a:t>
            </a:r>
            <a:endParaRPr dirty="0"/>
          </a:p>
        </p:txBody>
      </p:sp>
      <p:pic>
        <p:nvPicPr>
          <p:cNvPr id="523" name="draw_stage1_SpectralStitch.pdf" descr="draw_stage1_SpectralStitch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442" y="3237166"/>
            <a:ext cx="9766415" cy="878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draw_stage1_SpectralStitch_2.pdf" descr="draw_stage1_SpectralStitch_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142" y="4657712"/>
            <a:ext cx="9766415" cy="878968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Line"/>
          <p:cNvSpPr/>
          <p:nvPr/>
        </p:nvSpPr>
        <p:spPr>
          <a:xfrm flipV="1">
            <a:off x="3346449" y="4019894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6" name="Line"/>
          <p:cNvSpPr/>
          <p:nvPr/>
        </p:nvSpPr>
        <p:spPr>
          <a:xfrm flipV="1">
            <a:off x="4032249" y="4032594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7" name="Line"/>
          <p:cNvSpPr/>
          <p:nvPr/>
        </p:nvSpPr>
        <p:spPr>
          <a:xfrm flipV="1">
            <a:off x="6229349" y="4007194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8" name="Line"/>
          <p:cNvSpPr/>
          <p:nvPr/>
        </p:nvSpPr>
        <p:spPr>
          <a:xfrm flipV="1">
            <a:off x="6978649" y="4007194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" name="Line"/>
          <p:cNvSpPr/>
          <p:nvPr/>
        </p:nvSpPr>
        <p:spPr>
          <a:xfrm flipV="1">
            <a:off x="4819649" y="3985314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" name="Line"/>
          <p:cNvSpPr/>
          <p:nvPr/>
        </p:nvSpPr>
        <p:spPr>
          <a:xfrm flipV="1">
            <a:off x="5505449" y="3994651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691433" y="4001404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" name="Line"/>
          <p:cNvSpPr/>
          <p:nvPr/>
        </p:nvSpPr>
        <p:spPr>
          <a:xfrm flipV="1">
            <a:off x="8440734" y="3994651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303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 animBg="1" advAuto="0"/>
      <p:bldP spid="522" grpId="0" animBg="1" advAuto="0"/>
      <p:bldP spid="523" grpId="0" animBg="1" advAuto="0"/>
      <p:bldP spid="524" grpId="0" animBg="1" advAuto="0"/>
      <p:bldP spid="525" grpId="0" animBg="1" advAuto="0"/>
      <p:bldP spid="526" grpId="0" animBg="1" advAuto="0"/>
      <p:bldP spid="527" grpId="0" animBg="1" advAuto="0"/>
      <p:bldP spid="528" grpId="0" animBg="1" advAuto="0"/>
      <p:bldP spid="13" grpId="0" animBg="1" advAuto="0"/>
      <p:bldP spid="14" grpId="0" animBg="1" advAuto="0"/>
      <p:bldP spid="15" grpId="0" animBg="1" advAuto="0"/>
      <p:bldP spid="16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tep I: approximate recovery on overlapping highly complete subgraphs"/>
          <p:cNvSpPr txBox="1"/>
          <p:nvPr/>
        </p:nvSpPr>
        <p:spPr>
          <a:xfrm>
            <a:off x="769378" y="2196554"/>
            <a:ext cx="801501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dirty="0"/>
              <a:t>Step I: approximate recovery on overlapping </a:t>
            </a:r>
            <a:r>
              <a:rPr lang="en-US" dirty="0" smtClean="0"/>
              <a:t>blocks</a:t>
            </a:r>
          </a:p>
          <a:p>
            <a:r>
              <a:rPr lang="en-US" dirty="0"/>
              <a:t>	 </a:t>
            </a:r>
            <a:r>
              <a:rPr lang="en-US" dirty="0" smtClean="0"/>
              <a:t>    via spectral algorithm.</a:t>
            </a:r>
            <a:endParaRPr dirty="0"/>
          </a:p>
        </p:txBody>
      </p:sp>
      <p:sp>
        <p:nvSpPr>
          <p:cNvPr id="654" name="Step II:  consensus across subgraphs"/>
          <p:cNvSpPr txBox="1"/>
          <p:nvPr/>
        </p:nvSpPr>
        <p:spPr>
          <a:xfrm>
            <a:off x="3414766" y="5777448"/>
            <a:ext cx="476893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dirty="0"/>
              <a:t>Step II:  </a:t>
            </a:r>
            <a:r>
              <a:rPr lang="en-US" dirty="0" smtClean="0"/>
              <a:t>stitching</a:t>
            </a:r>
            <a:r>
              <a:rPr dirty="0" smtClean="0"/>
              <a:t> </a:t>
            </a:r>
            <a:r>
              <a:rPr dirty="0"/>
              <a:t>across </a:t>
            </a:r>
            <a:r>
              <a:rPr lang="en-US" dirty="0" smtClean="0"/>
              <a:t>blocks</a:t>
            </a:r>
            <a:endParaRPr dirty="0"/>
          </a:p>
        </p:txBody>
      </p:sp>
      <p:sp>
        <p:nvSpPr>
          <p:cNvPr id="655" name="Step III: majority vote to get exact recovery of all nodes"/>
          <p:cNvSpPr txBox="1"/>
          <p:nvPr/>
        </p:nvSpPr>
        <p:spPr>
          <a:xfrm>
            <a:off x="2185365" y="6599769"/>
            <a:ext cx="857286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/>
              <a:t>Step III: </a:t>
            </a:r>
            <a:r>
              <a:rPr lang="en-US" dirty="0" smtClean="0"/>
              <a:t>refinement using majority vote for each SNP </a:t>
            </a:r>
            <a:endParaRPr dirty="0"/>
          </a:p>
        </p:txBody>
      </p:sp>
      <p:pic>
        <p:nvPicPr>
          <p:cNvPr id="656" name="draw_stage3.pdf" descr="draw_stage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442" y="7516088"/>
            <a:ext cx="10486417" cy="1160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7" name="draw_stage1_SpectralStitch.pdf" descr="draw_stage1_SpectralStitc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4442" y="3237166"/>
            <a:ext cx="9766415" cy="878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8" name="draw_stage1_SpectralStitch_2.pdf" descr="draw_stage1_SpectralStitch_2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7142" y="4657712"/>
            <a:ext cx="9766415" cy="878968"/>
          </a:xfrm>
          <a:prstGeom prst="rect">
            <a:avLst/>
          </a:prstGeom>
          <a:ln w="12700">
            <a:miter lim="400000"/>
          </a:ln>
        </p:spPr>
      </p:pic>
      <p:sp>
        <p:nvSpPr>
          <p:cNvPr id="659" name="Line"/>
          <p:cNvSpPr/>
          <p:nvPr/>
        </p:nvSpPr>
        <p:spPr>
          <a:xfrm flipV="1">
            <a:off x="3346449" y="4019894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4032249" y="4032594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1" name="Line"/>
          <p:cNvSpPr/>
          <p:nvPr/>
        </p:nvSpPr>
        <p:spPr>
          <a:xfrm flipV="1">
            <a:off x="6229349" y="4007194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2" name="Line"/>
          <p:cNvSpPr/>
          <p:nvPr/>
        </p:nvSpPr>
        <p:spPr>
          <a:xfrm flipV="1">
            <a:off x="6978649" y="4007194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3" name="Line"/>
          <p:cNvSpPr/>
          <p:nvPr/>
        </p:nvSpPr>
        <p:spPr>
          <a:xfrm flipV="1">
            <a:off x="9836149" y="3994651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4" name="Line"/>
          <p:cNvSpPr/>
          <p:nvPr/>
        </p:nvSpPr>
        <p:spPr>
          <a:xfrm flipV="1">
            <a:off x="9112249" y="3994651"/>
            <a:ext cx="1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" name="Spectral-Stitching Algorithm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r>
              <a:t>Spectral-Stitching Algorithm</a:t>
            </a:r>
          </a:p>
        </p:txBody>
      </p:sp>
    </p:spTree>
    <p:extLst>
      <p:ext uri="{BB962C8B-B14F-4D97-AF65-F5344CB8AC3E}">
        <p14:creationId xmlns:p14="http://schemas.microsoft.com/office/powerpoint/2010/main" val="65681753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 animBg="1" advAuto="0"/>
      <p:bldP spid="656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Evaluation on 10X data: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Evaluation on 10X </a:t>
            </a:r>
            <a:r>
              <a:rPr dirty="0" smtClean="0"/>
              <a:t>data</a:t>
            </a:r>
            <a:endParaRPr dirty="0"/>
          </a:p>
        </p:txBody>
      </p:sp>
      <p:sp>
        <p:nvSpPr>
          <p:cNvPr id="700" name="Dataset: NA12878_WGS, Chromosome 20 to 22.…"/>
          <p:cNvSpPr txBox="1">
            <a:spLocks noGrp="1"/>
          </p:cNvSpPr>
          <p:nvPr>
            <p:ph type="body" idx="1"/>
          </p:nvPr>
        </p:nvSpPr>
        <p:spPr>
          <a:xfrm>
            <a:off x="952500" y="2622550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rPr dirty="0"/>
              <a:t>Dataset: NA12878_WGS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rPr dirty="0"/>
              <a:t>4 metrics:</a:t>
            </a:r>
          </a:p>
          <a:p>
            <a:pPr marL="808990" lvl="1" indent="-404495" defTabSz="531622">
              <a:spcBef>
                <a:spcPts val="3800"/>
              </a:spcBef>
              <a:defRPr sz="3276"/>
            </a:pPr>
            <a:r>
              <a:rPr dirty="0"/>
              <a:t># of unphased SNPs</a:t>
            </a:r>
          </a:p>
          <a:p>
            <a:pPr marL="808990" lvl="1" indent="-404495" defTabSz="531622">
              <a:spcBef>
                <a:spcPts val="3800"/>
              </a:spcBef>
              <a:defRPr sz="3276"/>
            </a:pPr>
            <a:r>
              <a:rPr dirty="0"/>
              <a:t>N50 </a:t>
            </a:r>
            <a:r>
              <a:rPr lang="en-US" dirty="0" smtClean="0"/>
              <a:t>of phased blocks</a:t>
            </a:r>
          </a:p>
          <a:p>
            <a:pPr marL="808990" lvl="1" indent="-404495" defTabSz="531622">
              <a:spcBef>
                <a:spcPts val="3800"/>
              </a:spcBef>
              <a:defRPr sz="3276"/>
            </a:pPr>
            <a:r>
              <a:rPr dirty="0" smtClean="0"/>
              <a:t>short </a:t>
            </a:r>
            <a:r>
              <a:rPr dirty="0"/>
              <a:t>switch error </a:t>
            </a:r>
            <a:r>
              <a:rPr dirty="0" smtClean="0"/>
              <a:t>rate</a:t>
            </a:r>
            <a:endParaRPr lang="en-US" dirty="0" smtClean="0"/>
          </a:p>
          <a:p>
            <a:pPr marL="808990" lvl="1" indent="-404495" defTabSz="531622">
              <a:spcBef>
                <a:spcPts val="3800"/>
              </a:spcBef>
              <a:defRPr sz="3276"/>
            </a:pPr>
            <a:r>
              <a:rPr dirty="0" smtClean="0"/>
              <a:t>long </a:t>
            </a:r>
            <a:r>
              <a:rPr dirty="0"/>
              <a:t>switch error rate</a:t>
            </a:r>
          </a:p>
        </p:txBody>
      </p:sp>
      <p:sp>
        <p:nvSpPr>
          <p:cNvPr id="701" name="Deligiannis, Jiang, Zhu &amp; T."/>
          <p:cNvSpPr txBox="1"/>
          <p:nvPr/>
        </p:nvSpPr>
        <p:spPr>
          <a:xfrm>
            <a:off x="8648039" y="2279649"/>
            <a:ext cx="382402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Deligiannis, Jiang, Zhu &amp; T.</a:t>
            </a:r>
          </a:p>
        </p:txBody>
      </p:sp>
      <p:sp>
        <p:nvSpPr>
          <p:cNvPr id="702" name="Zheng et al, Nature Biotech, 2016"/>
          <p:cNvSpPr txBox="1"/>
          <p:nvPr/>
        </p:nvSpPr>
        <p:spPr>
          <a:xfrm>
            <a:off x="7561859" y="3117849"/>
            <a:ext cx="470032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Zheng et al, Nature Biotech, 2016</a:t>
            </a:r>
          </a:p>
        </p:txBody>
      </p:sp>
    </p:spTree>
    <p:extLst>
      <p:ext uri="{BB962C8B-B14F-4D97-AF65-F5344CB8AC3E}">
        <p14:creationId xmlns:p14="http://schemas.microsoft.com/office/powerpoint/2010/main" val="70011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Evaluation on 10X data: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N50 of phased blocks</a:t>
            </a:r>
            <a:endParaRPr dirty="0"/>
          </a:p>
        </p:txBody>
      </p:sp>
      <p:sp>
        <p:nvSpPr>
          <p:cNvPr id="48" name="同侧圆角矩形 47"/>
          <p:cNvSpPr/>
          <p:nvPr/>
        </p:nvSpPr>
        <p:spPr>
          <a:xfrm rot="5400000">
            <a:off x="7076524" y="-570060"/>
            <a:ext cx="523367" cy="905351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338207" y="3269948"/>
            <a:ext cx="0" cy="352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325839" y="2730334"/>
            <a:ext cx="194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</a:rPr>
              <a:t>50% SNP</a:t>
            </a:r>
            <a:endParaRPr lang="zh-CN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1" name="左大括号 50"/>
          <p:cNvSpPr/>
          <p:nvPr/>
        </p:nvSpPr>
        <p:spPr>
          <a:xfrm rot="16200000">
            <a:off x="7125266" y="4785048"/>
            <a:ext cx="251970" cy="107975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00127" y="3668159"/>
            <a:ext cx="290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</a:rPr>
              <a:t>Chromosome</a:t>
            </a:r>
            <a:endParaRPr lang="zh-CN" altLang="en-US" sz="3280" dirty="0">
              <a:latin typeface="Arial Rounded MT Bold" panose="020F0704030504030204" pitchFamily="34" charset="0"/>
            </a:endParaRPr>
          </a:p>
        </p:txBody>
      </p:sp>
      <p:sp>
        <p:nvSpPr>
          <p:cNvPr id="54" name="同侧圆角矩形 53"/>
          <p:cNvSpPr/>
          <p:nvPr/>
        </p:nvSpPr>
        <p:spPr>
          <a:xfrm rot="5400000">
            <a:off x="3640638" y="3762238"/>
            <a:ext cx="463638" cy="2122725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同侧圆角矩形 54"/>
          <p:cNvSpPr/>
          <p:nvPr/>
        </p:nvSpPr>
        <p:spPr>
          <a:xfrm rot="5400000">
            <a:off x="5590779" y="4003858"/>
            <a:ext cx="463639" cy="1639489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同侧圆角矩形 55"/>
          <p:cNvSpPr/>
          <p:nvPr/>
        </p:nvSpPr>
        <p:spPr>
          <a:xfrm rot="5400000">
            <a:off x="7040436" y="4262724"/>
            <a:ext cx="463637" cy="112175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同侧圆角矩形 56"/>
          <p:cNvSpPr/>
          <p:nvPr/>
        </p:nvSpPr>
        <p:spPr>
          <a:xfrm rot="5400000">
            <a:off x="8041389" y="4452559"/>
            <a:ext cx="463637" cy="742084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同侧圆角矩形 57"/>
          <p:cNvSpPr/>
          <p:nvPr/>
        </p:nvSpPr>
        <p:spPr>
          <a:xfrm rot="5400000">
            <a:off x="9432784" y="4573366"/>
            <a:ext cx="463639" cy="500471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同侧圆角矩形 58"/>
          <p:cNvSpPr/>
          <p:nvPr/>
        </p:nvSpPr>
        <p:spPr>
          <a:xfrm rot="5400000">
            <a:off x="8800735" y="4504338"/>
            <a:ext cx="463637" cy="638524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同侧圆角矩形 59"/>
          <p:cNvSpPr/>
          <p:nvPr/>
        </p:nvSpPr>
        <p:spPr>
          <a:xfrm rot="5400000">
            <a:off x="9969920" y="4599252"/>
            <a:ext cx="463639" cy="448697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同侧圆角矩形 60"/>
          <p:cNvSpPr/>
          <p:nvPr/>
        </p:nvSpPr>
        <p:spPr>
          <a:xfrm rot="5400000">
            <a:off x="10441251" y="4651031"/>
            <a:ext cx="463637" cy="345138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同侧圆角矩形 61"/>
          <p:cNvSpPr/>
          <p:nvPr/>
        </p:nvSpPr>
        <p:spPr>
          <a:xfrm rot="5400000">
            <a:off x="11183357" y="4702798"/>
            <a:ext cx="463637" cy="241604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同侧圆角矩形 62"/>
          <p:cNvSpPr/>
          <p:nvPr/>
        </p:nvSpPr>
        <p:spPr>
          <a:xfrm rot="5400000">
            <a:off x="10850062" y="4685546"/>
            <a:ext cx="463639" cy="276111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同侧圆角矩形 63"/>
          <p:cNvSpPr/>
          <p:nvPr/>
        </p:nvSpPr>
        <p:spPr>
          <a:xfrm rot="5400000">
            <a:off x="11429983" y="4766099"/>
            <a:ext cx="463637" cy="115002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同侧圆角矩形 64"/>
          <p:cNvSpPr/>
          <p:nvPr/>
        </p:nvSpPr>
        <p:spPr>
          <a:xfrm rot="5400000">
            <a:off x="11590265" y="4783356"/>
            <a:ext cx="463637" cy="80486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9069" y="4575487"/>
            <a:ext cx="290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Arial Rounded MT Bold" panose="020F0704030504030204" pitchFamily="34" charset="0"/>
              </a:rPr>
              <a:t>Phased blocks</a:t>
            </a:r>
            <a:endParaRPr lang="zh-CN" altLang="en-US" sz="3280" dirty="0">
              <a:latin typeface="Arial Rounded MT Bold" panose="020F070403050403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844595" y="5509819"/>
            <a:ext cx="130148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80" dirty="0" smtClean="0">
                <a:latin typeface="Arial Rounded MT Bold" panose="020F0704030504030204" pitchFamily="34" charset="0"/>
              </a:rPr>
              <a:t>N50</a:t>
            </a:r>
            <a:endParaRPr lang="zh-CN" altLang="en-US" sz="328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82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Evaluation on 10X data: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Switch errors within a phased block</a:t>
            </a:r>
            <a:endParaRPr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2557236" y="4337386"/>
            <a:ext cx="66367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20913" y="4130908"/>
            <a:ext cx="339213" cy="457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579786" y="4342303"/>
            <a:ext cx="66367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243463" y="4135825"/>
            <a:ext cx="339213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572840" y="4337386"/>
            <a:ext cx="66367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36517" y="4130908"/>
            <a:ext cx="339213" cy="457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595390" y="4342303"/>
            <a:ext cx="66367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259067" y="4135825"/>
            <a:ext cx="339213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583532" y="4339843"/>
            <a:ext cx="66367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47209" y="4133365"/>
            <a:ext cx="339213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606082" y="4344760"/>
            <a:ext cx="66367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269759" y="4138282"/>
            <a:ext cx="339213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599136" y="4339843"/>
            <a:ext cx="66367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262813" y="4133365"/>
            <a:ext cx="339213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21686" y="4344760"/>
            <a:ext cx="66367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285363" y="4138282"/>
            <a:ext cx="339213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557236" y="5286199"/>
            <a:ext cx="66367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20913" y="5079721"/>
            <a:ext cx="339213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579786" y="5291116"/>
            <a:ext cx="66367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243463" y="5084638"/>
            <a:ext cx="339213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572840" y="5286199"/>
            <a:ext cx="66367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236517" y="5079721"/>
            <a:ext cx="339213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5595390" y="5291116"/>
            <a:ext cx="66367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259067" y="5084638"/>
            <a:ext cx="339213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6583532" y="5288656"/>
            <a:ext cx="66367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247209" y="5082178"/>
            <a:ext cx="339213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606082" y="5293573"/>
            <a:ext cx="66367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269759" y="5087095"/>
            <a:ext cx="339213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8599136" y="5288656"/>
            <a:ext cx="66367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9262813" y="5082178"/>
            <a:ext cx="339213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9621686" y="5293573"/>
            <a:ext cx="66367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0285363" y="5087095"/>
            <a:ext cx="339213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0639324" y="4337385"/>
            <a:ext cx="66367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0624576" y="5315695"/>
            <a:ext cx="66367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188687" y="4097898"/>
            <a:ext cx="1828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76928" y="4053066"/>
            <a:ext cx="183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Output</a:t>
            </a:r>
            <a:endParaRPr lang="zh-CN" altLang="en-US" sz="2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97747" y="5013701"/>
            <a:ext cx="267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Ground truth</a:t>
            </a:r>
            <a:endParaRPr lang="zh-CN" altLang="en-US" sz="2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4405610" y="3698757"/>
            <a:ext cx="7374" cy="344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557236" y="3038233"/>
            <a:ext cx="367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</a:rPr>
              <a:t>Short switch error</a:t>
            </a:r>
            <a:endParaRPr lang="zh-CN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848832" y="3038233"/>
            <a:ext cx="403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</a:rPr>
              <a:t>Long switch error</a:t>
            </a:r>
            <a:endParaRPr lang="zh-CN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82" name="左大括号 81"/>
          <p:cNvSpPr/>
          <p:nvPr/>
        </p:nvSpPr>
        <p:spPr>
          <a:xfrm rot="5400000">
            <a:off x="8333256" y="1690097"/>
            <a:ext cx="314787" cy="426785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176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"/>
            <a:ext cx="13501688" cy="96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Runtimes of  spectral stitching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75" y="2752725"/>
            <a:ext cx="7112000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650" y="8681859"/>
            <a:ext cx="11493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Single core </a:t>
            </a:r>
            <a:r>
              <a:rPr lang="mr-IN" sz="2800" dirty="0" err="1" smtClean="0"/>
              <a:t>Intel</a:t>
            </a:r>
            <a:r>
              <a:rPr lang="mr-IN" sz="2800" dirty="0" smtClean="0"/>
              <a:t>  </a:t>
            </a:r>
            <a:r>
              <a:rPr lang="mr-IN" sz="2800" dirty="0"/>
              <a:t>i7-5500U CPU @ 2.40GHz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6154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communication problem</a:t>
            </a:r>
            <a:endParaRPr lang="en-US" dirty="0"/>
          </a:p>
        </p:txBody>
      </p:sp>
      <p:pic>
        <p:nvPicPr>
          <p:cNvPr id="3" name="Picture 2" descr="ChannelDiagram.eps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328" y="2532538"/>
            <a:ext cx="12047472" cy="153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60356" y="5527561"/>
            <a:ext cx="284052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DA3D2A"/>
                </a:solidFill>
              </a:rPr>
              <a:t>Computation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DA3D2A"/>
                </a:solidFill>
                <a:effectLst/>
                <a:uFillTx/>
                <a:sym typeface="Palatino"/>
              </a:rPr>
              <a:t>: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 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63440" y="5525348"/>
            <a:ext cx="5495094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DA3D2A"/>
                </a:solidFill>
              </a:rPr>
              <a:t>Information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DA3D2A"/>
                </a:solidFill>
                <a:effectLst/>
                <a:uFillTx/>
                <a:sym typeface="Palatino"/>
              </a:rPr>
              <a:t>: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 </a:t>
            </a:r>
            <a:r>
              <a:rPr lang="en-US" sz="3200" dirty="0" smtClean="0"/>
              <a:t>Let’s find the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information limit first.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274" y="4016019"/>
            <a:ext cx="1502364" cy="1502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8221" y="4534027"/>
            <a:ext cx="516968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C.E.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Shannon 1948: Figure 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04241" y="6584686"/>
            <a:ext cx="2952750" cy="1404936"/>
            <a:chOff x="2043113" y="8101015"/>
            <a:chExt cx="2952750" cy="1404936"/>
          </a:xfrm>
        </p:grpSpPr>
        <p:sp>
          <p:nvSpPr>
            <p:cNvPr id="11" name="Oval 10"/>
            <p:cNvSpPr/>
            <p:nvPr/>
          </p:nvSpPr>
          <p:spPr>
            <a:xfrm>
              <a:off x="2043113" y="8186739"/>
              <a:ext cx="214312" cy="21431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81551" y="8843013"/>
              <a:ext cx="214312" cy="21431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98208" y="8928737"/>
              <a:ext cx="214312" cy="21431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13220" y="8705851"/>
              <a:ext cx="214312" cy="21431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800526" y="8186739"/>
              <a:ext cx="214312" cy="21431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673909" y="9291639"/>
              <a:ext cx="214312" cy="21431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00864" y="8101015"/>
              <a:ext cx="214312" cy="21431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389796" y="8386764"/>
              <a:ext cx="214312" cy="214312"/>
            </a:xfrm>
            <a:prstGeom prst="ellipse">
              <a:avLst/>
            </a:prstGeom>
            <a:solidFill>
              <a:srgbClr val="DA3D2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3276907" y="7053971"/>
            <a:ext cx="125034" cy="167545"/>
          </a:xfrm>
          <a:prstGeom prst="straightConnector1">
            <a:avLst/>
          </a:prstGeom>
          <a:noFill/>
          <a:ln w="38100" cap="flat">
            <a:solidFill>
              <a:srgbClr val="41414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571873" y="8154406"/>
            <a:ext cx="577241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3200" dirty="0"/>
              <a:t>Maximum-likelihood decoding</a:t>
            </a:r>
          </a:p>
          <a:p>
            <a:pPr algn="ctr"/>
            <a:r>
              <a:rPr lang="en-US" sz="3200" dirty="0"/>
              <a:t>is NP-hard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5343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onclusion"/>
          <p:cNvSpPr txBox="1">
            <a:spLocks noGrp="1"/>
          </p:cNvSpPr>
          <p:nvPr>
            <p:ph type="title"/>
          </p:nvPr>
        </p:nvSpPr>
        <p:spPr>
          <a:xfrm>
            <a:off x="508000" y="814388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r>
              <a:t>Conclusion</a:t>
            </a:r>
          </a:p>
        </p:txBody>
      </p:sp>
      <p:sp>
        <p:nvSpPr>
          <p:cNvPr id="707" name="Studied information and computational limits of haplotype phasing.…"/>
          <p:cNvSpPr txBox="1">
            <a:spLocks noGrp="1"/>
          </p:cNvSpPr>
          <p:nvPr>
            <p:ph type="body" idx="1"/>
          </p:nvPr>
        </p:nvSpPr>
        <p:spPr>
          <a:xfrm>
            <a:off x="508000" y="1814513"/>
            <a:ext cx="11988800" cy="609600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Many computational genomics problems have NP-hard combinatorial optimization formulation.</a:t>
            </a:r>
          </a:p>
          <a:p>
            <a:r>
              <a:rPr lang="en-US" sz="3200" dirty="0" smtClean="0"/>
              <a:t>But often there are efficient alternatives to get to the information limit.</a:t>
            </a:r>
            <a:endParaRPr dirty="0"/>
          </a:p>
          <a:p>
            <a:r>
              <a:rPr lang="en-US" sz="3200" dirty="0" smtClean="0"/>
              <a:t>Haplotype phasing is a case study.</a:t>
            </a:r>
          </a:p>
          <a:p>
            <a:r>
              <a:rPr lang="en-US" sz="3200" dirty="0" smtClean="0"/>
              <a:t>Optimality on theoretical models translates to benefits on real data.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47424658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before computation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732" y="7284334"/>
            <a:ext cx="160781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capacity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050737" y="4112933"/>
            <a:ext cx="10901" cy="3220959"/>
          </a:xfrm>
          <a:prstGeom prst="line">
            <a:avLst/>
          </a:prstGeom>
          <a:noFill/>
          <a:ln w="38100" cap="flat">
            <a:solidFill>
              <a:srgbClr val="DA3D2A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757237" y="8237492"/>
            <a:ext cx="1115850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Capacity-achieving codes that can be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DA3D2A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efficiently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decoded are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d</a:t>
            </a:r>
            <a:r>
              <a:rPr lang="en-US" sz="3200" dirty="0" smtClean="0"/>
              <a:t>iscovered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(after 70 years).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6" name="Picture 15" descr="ChannelDiagram.eps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8476" y="2243054"/>
            <a:ext cx="12047472" cy="153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reeform 19"/>
          <p:cNvSpPr/>
          <p:nvPr/>
        </p:nvSpPr>
        <p:spPr>
          <a:xfrm>
            <a:off x="3503321" y="4430168"/>
            <a:ext cx="5373795" cy="2822894"/>
          </a:xfrm>
          <a:custGeom>
            <a:avLst/>
            <a:gdLst>
              <a:gd name="connsiteX0" fmla="*/ 5373795 w 5373795"/>
              <a:gd name="connsiteY0" fmla="*/ 57150 h 2822894"/>
              <a:gd name="connsiteX1" fmla="*/ 5059470 w 5373795"/>
              <a:gd name="connsiteY1" fmla="*/ 57150 h 2822894"/>
              <a:gd name="connsiteX2" fmla="*/ 4902308 w 5373795"/>
              <a:gd name="connsiteY2" fmla="*/ 42862 h 2822894"/>
              <a:gd name="connsiteX3" fmla="*/ 4830870 w 5373795"/>
              <a:gd name="connsiteY3" fmla="*/ 28575 h 2822894"/>
              <a:gd name="connsiteX4" fmla="*/ 4730858 w 5373795"/>
              <a:gd name="connsiteY4" fmla="*/ 57150 h 2822894"/>
              <a:gd name="connsiteX5" fmla="*/ 4659420 w 5373795"/>
              <a:gd name="connsiteY5" fmla="*/ 71437 h 2822894"/>
              <a:gd name="connsiteX6" fmla="*/ 4073633 w 5373795"/>
              <a:gd name="connsiteY6" fmla="*/ 57150 h 2822894"/>
              <a:gd name="connsiteX7" fmla="*/ 4002195 w 5373795"/>
              <a:gd name="connsiteY7" fmla="*/ 42862 h 2822894"/>
              <a:gd name="connsiteX8" fmla="*/ 3916470 w 5373795"/>
              <a:gd name="connsiteY8" fmla="*/ 28575 h 2822894"/>
              <a:gd name="connsiteX9" fmla="*/ 3859320 w 5373795"/>
              <a:gd name="connsiteY9" fmla="*/ 14287 h 2822894"/>
              <a:gd name="connsiteX10" fmla="*/ 3730733 w 5373795"/>
              <a:gd name="connsiteY10" fmla="*/ 0 h 2822894"/>
              <a:gd name="connsiteX11" fmla="*/ 3616433 w 5373795"/>
              <a:gd name="connsiteY11" fmla="*/ 14287 h 2822894"/>
              <a:gd name="connsiteX12" fmla="*/ 2673458 w 5373795"/>
              <a:gd name="connsiteY12" fmla="*/ 42862 h 2822894"/>
              <a:gd name="connsiteX13" fmla="*/ 2630595 w 5373795"/>
              <a:gd name="connsiteY13" fmla="*/ 57150 h 2822894"/>
              <a:gd name="connsiteX14" fmla="*/ 2573445 w 5373795"/>
              <a:gd name="connsiteY14" fmla="*/ 142875 h 2822894"/>
              <a:gd name="connsiteX15" fmla="*/ 2559158 w 5373795"/>
              <a:gd name="connsiteY15" fmla="*/ 557212 h 2822894"/>
              <a:gd name="connsiteX16" fmla="*/ 2530583 w 5373795"/>
              <a:gd name="connsiteY16" fmla="*/ 657225 h 2822894"/>
              <a:gd name="connsiteX17" fmla="*/ 2516295 w 5373795"/>
              <a:gd name="connsiteY17" fmla="*/ 757237 h 2822894"/>
              <a:gd name="connsiteX18" fmla="*/ 2502008 w 5373795"/>
              <a:gd name="connsiteY18" fmla="*/ 800100 h 2822894"/>
              <a:gd name="connsiteX19" fmla="*/ 2487720 w 5373795"/>
              <a:gd name="connsiteY19" fmla="*/ 885825 h 2822894"/>
              <a:gd name="connsiteX20" fmla="*/ 2459145 w 5373795"/>
              <a:gd name="connsiteY20" fmla="*/ 1014412 h 2822894"/>
              <a:gd name="connsiteX21" fmla="*/ 2444858 w 5373795"/>
              <a:gd name="connsiteY21" fmla="*/ 1300162 h 2822894"/>
              <a:gd name="connsiteX22" fmla="*/ 2401995 w 5373795"/>
              <a:gd name="connsiteY22" fmla="*/ 1471612 h 2822894"/>
              <a:gd name="connsiteX23" fmla="*/ 2387708 w 5373795"/>
              <a:gd name="connsiteY23" fmla="*/ 1528762 h 2822894"/>
              <a:gd name="connsiteX24" fmla="*/ 2373420 w 5373795"/>
              <a:gd name="connsiteY24" fmla="*/ 1643062 h 2822894"/>
              <a:gd name="connsiteX25" fmla="*/ 2359133 w 5373795"/>
              <a:gd name="connsiteY25" fmla="*/ 1700212 h 2822894"/>
              <a:gd name="connsiteX26" fmla="*/ 2330558 w 5373795"/>
              <a:gd name="connsiteY26" fmla="*/ 1900237 h 2822894"/>
              <a:gd name="connsiteX27" fmla="*/ 2316270 w 5373795"/>
              <a:gd name="connsiteY27" fmla="*/ 2000250 h 2822894"/>
              <a:gd name="connsiteX28" fmla="*/ 2273408 w 5373795"/>
              <a:gd name="connsiteY28" fmla="*/ 2143125 h 2822894"/>
              <a:gd name="connsiteX29" fmla="*/ 2259120 w 5373795"/>
              <a:gd name="connsiteY29" fmla="*/ 2185987 h 2822894"/>
              <a:gd name="connsiteX30" fmla="*/ 2201970 w 5373795"/>
              <a:gd name="connsiteY30" fmla="*/ 2271712 h 2822894"/>
              <a:gd name="connsiteX31" fmla="*/ 2187683 w 5373795"/>
              <a:gd name="connsiteY31" fmla="*/ 2314575 h 2822894"/>
              <a:gd name="connsiteX32" fmla="*/ 2101958 w 5373795"/>
              <a:gd name="connsiteY32" fmla="*/ 2371725 h 2822894"/>
              <a:gd name="connsiteX33" fmla="*/ 2073383 w 5373795"/>
              <a:gd name="connsiteY33" fmla="*/ 2414587 h 2822894"/>
              <a:gd name="connsiteX34" fmla="*/ 1987658 w 5373795"/>
              <a:gd name="connsiteY34" fmla="*/ 2471737 h 2822894"/>
              <a:gd name="connsiteX35" fmla="*/ 1944795 w 5373795"/>
              <a:gd name="connsiteY35" fmla="*/ 2500312 h 2822894"/>
              <a:gd name="connsiteX36" fmla="*/ 1901933 w 5373795"/>
              <a:gd name="connsiteY36" fmla="*/ 2543175 h 2822894"/>
              <a:gd name="connsiteX37" fmla="*/ 1873358 w 5373795"/>
              <a:gd name="connsiteY37" fmla="*/ 2586037 h 2822894"/>
              <a:gd name="connsiteX38" fmla="*/ 1787633 w 5373795"/>
              <a:gd name="connsiteY38" fmla="*/ 2614612 h 2822894"/>
              <a:gd name="connsiteX39" fmla="*/ 1744770 w 5373795"/>
              <a:gd name="connsiteY39" fmla="*/ 2628900 h 2822894"/>
              <a:gd name="connsiteX40" fmla="*/ 1659045 w 5373795"/>
              <a:gd name="connsiteY40" fmla="*/ 2686050 h 2822894"/>
              <a:gd name="connsiteX41" fmla="*/ 1501883 w 5373795"/>
              <a:gd name="connsiteY41" fmla="*/ 2728912 h 2822894"/>
              <a:gd name="connsiteX42" fmla="*/ 1301858 w 5373795"/>
              <a:gd name="connsiteY42" fmla="*/ 2714625 h 2822894"/>
              <a:gd name="connsiteX43" fmla="*/ 1158983 w 5373795"/>
              <a:gd name="connsiteY43" fmla="*/ 2743200 h 2822894"/>
              <a:gd name="connsiteX44" fmla="*/ 987533 w 5373795"/>
              <a:gd name="connsiteY44" fmla="*/ 2757487 h 2822894"/>
              <a:gd name="connsiteX45" fmla="*/ 501758 w 5373795"/>
              <a:gd name="connsiteY45" fmla="*/ 2743200 h 2822894"/>
              <a:gd name="connsiteX46" fmla="*/ 458895 w 5373795"/>
              <a:gd name="connsiteY46" fmla="*/ 2714625 h 2822894"/>
              <a:gd name="connsiteX47" fmla="*/ 358883 w 5373795"/>
              <a:gd name="connsiteY47" fmla="*/ 2743200 h 2822894"/>
              <a:gd name="connsiteX48" fmla="*/ 244583 w 5373795"/>
              <a:gd name="connsiteY48" fmla="*/ 2757487 h 2822894"/>
              <a:gd name="connsiteX49" fmla="*/ 144570 w 5373795"/>
              <a:gd name="connsiteY49" fmla="*/ 2771775 h 2822894"/>
              <a:gd name="connsiteX50" fmla="*/ 87420 w 5373795"/>
              <a:gd name="connsiteY50" fmla="*/ 2786062 h 2822894"/>
              <a:gd name="connsiteX51" fmla="*/ 1695 w 5373795"/>
              <a:gd name="connsiteY51" fmla="*/ 2814637 h 2822894"/>
              <a:gd name="connsiteX52" fmla="*/ 15983 w 5373795"/>
              <a:gd name="connsiteY52" fmla="*/ 2786062 h 282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73795" h="2822894">
                <a:moveTo>
                  <a:pt x="5373795" y="57150"/>
                </a:moveTo>
                <a:cubicBezTo>
                  <a:pt x="5236013" y="91594"/>
                  <a:pt x="5324613" y="75436"/>
                  <a:pt x="5059470" y="57150"/>
                </a:cubicBezTo>
                <a:cubicBezTo>
                  <a:pt x="5006991" y="53531"/>
                  <a:pt x="4954695" y="47625"/>
                  <a:pt x="4902308" y="42862"/>
                </a:cubicBezTo>
                <a:cubicBezTo>
                  <a:pt x="4878495" y="38100"/>
                  <a:pt x="4855154" y="28575"/>
                  <a:pt x="4830870" y="28575"/>
                </a:cubicBezTo>
                <a:cubicBezTo>
                  <a:pt x="4804138" y="28575"/>
                  <a:pt x="4757813" y="50411"/>
                  <a:pt x="4730858" y="57150"/>
                </a:cubicBezTo>
                <a:cubicBezTo>
                  <a:pt x="4707299" y="63040"/>
                  <a:pt x="4683233" y="66675"/>
                  <a:pt x="4659420" y="71437"/>
                </a:cubicBezTo>
                <a:lnTo>
                  <a:pt x="4073633" y="57150"/>
                </a:lnTo>
                <a:cubicBezTo>
                  <a:pt x="4049372" y="56095"/>
                  <a:pt x="4026088" y="47206"/>
                  <a:pt x="4002195" y="42862"/>
                </a:cubicBezTo>
                <a:cubicBezTo>
                  <a:pt x="3973693" y="37680"/>
                  <a:pt x="3944877" y="34256"/>
                  <a:pt x="3916470" y="28575"/>
                </a:cubicBezTo>
                <a:cubicBezTo>
                  <a:pt x="3897215" y="24724"/>
                  <a:pt x="3878728" y="17273"/>
                  <a:pt x="3859320" y="14287"/>
                </a:cubicBezTo>
                <a:cubicBezTo>
                  <a:pt x="3816695" y="7729"/>
                  <a:pt x="3773595" y="4762"/>
                  <a:pt x="3730733" y="0"/>
                </a:cubicBezTo>
                <a:cubicBezTo>
                  <a:pt x="3692633" y="4762"/>
                  <a:pt x="3654707" y="11225"/>
                  <a:pt x="3616433" y="14287"/>
                </a:cubicBezTo>
                <a:cubicBezTo>
                  <a:pt x="3309633" y="38831"/>
                  <a:pt x="2967978" y="36852"/>
                  <a:pt x="2673458" y="42862"/>
                </a:cubicBezTo>
                <a:cubicBezTo>
                  <a:pt x="2659170" y="47625"/>
                  <a:pt x="2641244" y="46501"/>
                  <a:pt x="2630595" y="57150"/>
                </a:cubicBezTo>
                <a:cubicBezTo>
                  <a:pt x="2606311" y="81434"/>
                  <a:pt x="2573445" y="142875"/>
                  <a:pt x="2573445" y="142875"/>
                </a:cubicBezTo>
                <a:cubicBezTo>
                  <a:pt x="2510199" y="332614"/>
                  <a:pt x="2543562" y="198508"/>
                  <a:pt x="2559158" y="557212"/>
                </a:cubicBezTo>
                <a:cubicBezTo>
                  <a:pt x="2546915" y="593941"/>
                  <a:pt x="2537760" y="617751"/>
                  <a:pt x="2530583" y="657225"/>
                </a:cubicBezTo>
                <a:cubicBezTo>
                  <a:pt x="2524559" y="690358"/>
                  <a:pt x="2522899" y="724215"/>
                  <a:pt x="2516295" y="757237"/>
                </a:cubicBezTo>
                <a:cubicBezTo>
                  <a:pt x="2513341" y="772005"/>
                  <a:pt x="2505275" y="785398"/>
                  <a:pt x="2502008" y="800100"/>
                </a:cubicBezTo>
                <a:cubicBezTo>
                  <a:pt x="2495724" y="828379"/>
                  <a:pt x="2492902" y="857323"/>
                  <a:pt x="2487720" y="885825"/>
                </a:cubicBezTo>
                <a:cubicBezTo>
                  <a:pt x="2475626" y="952344"/>
                  <a:pt x="2474436" y="953250"/>
                  <a:pt x="2459145" y="1014412"/>
                </a:cubicBezTo>
                <a:cubicBezTo>
                  <a:pt x="2454383" y="1109662"/>
                  <a:pt x="2455018" y="1205336"/>
                  <a:pt x="2444858" y="1300162"/>
                </a:cubicBezTo>
                <a:cubicBezTo>
                  <a:pt x="2444857" y="1300174"/>
                  <a:pt x="2409140" y="1443031"/>
                  <a:pt x="2401995" y="1471612"/>
                </a:cubicBezTo>
                <a:cubicBezTo>
                  <a:pt x="2397233" y="1490662"/>
                  <a:pt x="2390144" y="1509277"/>
                  <a:pt x="2387708" y="1528762"/>
                </a:cubicBezTo>
                <a:cubicBezTo>
                  <a:pt x="2382945" y="1566862"/>
                  <a:pt x="2379732" y="1605188"/>
                  <a:pt x="2373420" y="1643062"/>
                </a:cubicBezTo>
                <a:cubicBezTo>
                  <a:pt x="2370192" y="1662431"/>
                  <a:pt x="2362361" y="1680843"/>
                  <a:pt x="2359133" y="1700212"/>
                </a:cubicBezTo>
                <a:cubicBezTo>
                  <a:pt x="2348061" y="1766648"/>
                  <a:pt x="2340083" y="1833562"/>
                  <a:pt x="2330558" y="1900237"/>
                </a:cubicBezTo>
                <a:cubicBezTo>
                  <a:pt x="2325795" y="1933575"/>
                  <a:pt x="2324437" y="1967579"/>
                  <a:pt x="2316270" y="2000250"/>
                </a:cubicBezTo>
                <a:cubicBezTo>
                  <a:pt x="2294679" y="2086617"/>
                  <a:pt x="2308191" y="2038778"/>
                  <a:pt x="2273408" y="2143125"/>
                </a:cubicBezTo>
                <a:cubicBezTo>
                  <a:pt x="2268645" y="2157412"/>
                  <a:pt x="2267474" y="2173456"/>
                  <a:pt x="2259120" y="2185987"/>
                </a:cubicBezTo>
                <a:lnTo>
                  <a:pt x="2201970" y="2271712"/>
                </a:lnTo>
                <a:cubicBezTo>
                  <a:pt x="2197208" y="2286000"/>
                  <a:pt x="2198332" y="2303926"/>
                  <a:pt x="2187683" y="2314575"/>
                </a:cubicBezTo>
                <a:cubicBezTo>
                  <a:pt x="2163399" y="2338859"/>
                  <a:pt x="2101958" y="2371725"/>
                  <a:pt x="2101958" y="2371725"/>
                </a:cubicBezTo>
                <a:cubicBezTo>
                  <a:pt x="2092433" y="2386012"/>
                  <a:pt x="2086306" y="2403280"/>
                  <a:pt x="2073383" y="2414587"/>
                </a:cubicBezTo>
                <a:cubicBezTo>
                  <a:pt x="2047537" y="2437202"/>
                  <a:pt x="2016233" y="2452687"/>
                  <a:pt x="1987658" y="2471737"/>
                </a:cubicBezTo>
                <a:cubicBezTo>
                  <a:pt x="1973370" y="2481262"/>
                  <a:pt x="1956937" y="2488170"/>
                  <a:pt x="1944795" y="2500312"/>
                </a:cubicBezTo>
                <a:cubicBezTo>
                  <a:pt x="1930508" y="2514600"/>
                  <a:pt x="1914868" y="2527653"/>
                  <a:pt x="1901933" y="2543175"/>
                </a:cubicBezTo>
                <a:cubicBezTo>
                  <a:pt x="1890940" y="2556366"/>
                  <a:pt x="1887919" y="2576936"/>
                  <a:pt x="1873358" y="2586037"/>
                </a:cubicBezTo>
                <a:cubicBezTo>
                  <a:pt x="1847816" y="2602001"/>
                  <a:pt x="1816208" y="2605087"/>
                  <a:pt x="1787633" y="2614612"/>
                </a:cubicBezTo>
                <a:cubicBezTo>
                  <a:pt x="1773345" y="2619375"/>
                  <a:pt x="1757301" y="2620546"/>
                  <a:pt x="1744770" y="2628900"/>
                </a:cubicBezTo>
                <a:cubicBezTo>
                  <a:pt x="1716195" y="2647950"/>
                  <a:pt x="1691626" y="2675190"/>
                  <a:pt x="1659045" y="2686050"/>
                </a:cubicBezTo>
                <a:cubicBezTo>
                  <a:pt x="1550282" y="2722304"/>
                  <a:pt x="1602856" y="2708718"/>
                  <a:pt x="1501883" y="2728912"/>
                </a:cubicBezTo>
                <a:cubicBezTo>
                  <a:pt x="1435208" y="2724150"/>
                  <a:pt x="1368703" y="2714625"/>
                  <a:pt x="1301858" y="2714625"/>
                </a:cubicBezTo>
                <a:cubicBezTo>
                  <a:pt x="1059120" y="2714625"/>
                  <a:pt x="1290953" y="2725604"/>
                  <a:pt x="1158983" y="2743200"/>
                </a:cubicBezTo>
                <a:cubicBezTo>
                  <a:pt x="1102138" y="2750779"/>
                  <a:pt x="1044683" y="2752725"/>
                  <a:pt x="987533" y="2757487"/>
                </a:cubicBezTo>
                <a:cubicBezTo>
                  <a:pt x="825608" y="2752725"/>
                  <a:pt x="663223" y="2756292"/>
                  <a:pt x="501758" y="2743200"/>
                </a:cubicBezTo>
                <a:cubicBezTo>
                  <a:pt x="484643" y="2741812"/>
                  <a:pt x="475894" y="2717053"/>
                  <a:pt x="458895" y="2714625"/>
                </a:cubicBezTo>
                <a:cubicBezTo>
                  <a:pt x="436545" y="2711432"/>
                  <a:pt x="382478" y="2738910"/>
                  <a:pt x="358883" y="2743200"/>
                </a:cubicBezTo>
                <a:cubicBezTo>
                  <a:pt x="321106" y="2750069"/>
                  <a:pt x="282643" y="2752412"/>
                  <a:pt x="244583" y="2757487"/>
                </a:cubicBezTo>
                <a:cubicBezTo>
                  <a:pt x="211202" y="2761938"/>
                  <a:pt x="177703" y="2765751"/>
                  <a:pt x="144570" y="2771775"/>
                </a:cubicBezTo>
                <a:cubicBezTo>
                  <a:pt x="125250" y="2775288"/>
                  <a:pt x="106228" y="2780420"/>
                  <a:pt x="87420" y="2786062"/>
                </a:cubicBezTo>
                <a:cubicBezTo>
                  <a:pt x="58570" y="2794717"/>
                  <a:pt x="-11776" y="2841578"/>
                  <a:pt x="1695" y="2814637"/>
                </a:cubicBezTo>
                <a:lnTo>
                  <a:pt x="15983" y="2786062"/>
                </a:lnTo>
              </a:path>
            </a:pathLst>
          </a:custGeom>
          <a:noFill/>
          <a:ln w="38100" cap="flat">
            <a:solidFill>
              <a:srgbClr val="DA3D2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81785" y="3569195"/>
            <a:ext cx="10216652" cy="4286096"/>
            <a:chOff x="681785" y="3569195"/>
            <a:chExt cx="10216652" cy="428609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365804" y="3970275"/>
              <a:ext cx="23255" cy="3334261"/>
            </a:xfrm>
            <a:prstGeom prst="straightConnector1">
              <a:avLst/>
            </a:prstGeom>
            <a:noFill/>
            <a:ln w="5715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393472" y="7276649"/>
              <a:ext cx="6586857" cy="27887"/>
            </a:xfrm>
            <a:prstGeom prst="straightConnector1">
              <a:avLst/>
            </a:prstGeom>
            <a:noFill/>
            <a:ln w="5715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9199254" y="7260256"/>
              <a:ext cx="1699183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/>
                <a:t>d</a:t>
              </a: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sym typeface="Palatino"/>
                </a:rPr>
                <a:t>ata rate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1785" y="3569195"/>
              <a:ext cx="2221762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/>
                <a:t>p</a:t>
              </a: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sym typeface="Palatino"/>
                </a:rPr>
                <a:t>robability 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/>
                <a:t>o</a:t>
              </a:r>
              <a:r>
                <a:rPr lang="en-US" sz="3200" dirty="0" smtClean="0"/>
                <a:t>f error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700425" y="4843243"/>
              <a:ext cx="5443575" cy="2386232"/>
            </a:xfrm>
            <a:custGeom>
              <a:avLst/>
              <a:gdLst>
                <a:gd name="connsiteX0" fmla="*/ 5443575 w 5443575"/>
                <a:gd name="connsiteY0" fmla="*/ 100232 h 2386232"/>
                <a:gd name="connsiteX1" fmla="*/ 5386425 w 5443575"/>
                <a:gd name="connsiteY1" fmla="*/ 114520 h 2386232"/>
                <a:gd name="connsiteX2" fmla="*/ 5300700 w 5443575"/>
                <a:gd name="connsiteY2" fmla="*/ 85945 h 2386232"/>
                <a:gd name="connsiteX3" fmla="*/ 5200688 w 5443575"/>
                <a:gd name="connsiteY3" fmla="*/ 71657 h 2386232"/>
                <a:gd name="connsiteX4" fmla="*/ 4700625 w 5443575"/>
                <a:gd name="connsiteY4" fmla="*/ 85945 h 2386232"/>
                <a:gd name="connsiteX5" fmla="*/ 4500600 w 5443575"/>
                <a:gd name="connsiteY5" fmla="*/ 114520 h 2386232"/>
                <a:gd name="connsiteX6" fmla="*/ 4372013 w 5443575"/>
                <a:gd name="connsiteY6" fmla="*/ 85945 h 2386232"/>
                <a:gd name="connsiteX7" fmla="*/ 3786225 w 5443575"/>
                <a:gd name="connsiteY7" fmla="*/ 100232 h 2386232"/>
                <a:gd name="connsiteX8" fmla="*/ 3571913 w 5443575"/>
                <a:gd name="connsiteY8" fmla="*/ 114520 h 2386232"/>
                <a:gd name="connsiteX9" fmla="*/ 3014700 w 5443575"/>
                <a:gd name="connsiteY9" fmla="*/ 85945 h 2386232"/>
                <a:gd name="connsiteX10" fmla="*/ 3000413 w 5443575"/>
                <a:gd name="connsiteY10" fmla="*/ 220 h 2386232"/>
                <a:gd name="connsiteX11" fmla="*/ 2871825 w 5443575"/>
                <a:gd name="connsiteY11" fmla="*/ 28795 h 2386232"/>
                <a:gd name="connsiteX12" fmla="*/ 2786100 w 5443575"/>
                <a:gd name="connsiteY12" fmla="*/ 57370 h 2386232"/>
                <a:gd name="connsiteX13" fmla="*/ 2757525 w 5443575"/>
                <a:gd name="connsiteY13" fmla="*/ 100232 h 2386232"/>
                <a:gd name="connsiteX14" fmla="*/ 2714663 w 5443575"/>
                <a:gd name="connsiteY14" fmla="*/ 114520 h 2386232"/>
                <a:gd name="connsiteX15" fmla="*/ 2628938 w 5443575"/>
                <a:gd name="connsiteY15" fmla="*/ 157382 h 2386232"/>
                <a:gd name="connsiteX16" fmla="*/ 2528925 w 5443575"/>
                <a:gd name="connsiteY16" fmla="*/ 271682 h 2386232"/>
                <a:gd name="connsiteX17" fmla="*/ 2500350 w 5443575"/>
                <a:gd name="connsiteY17" fmla="*/ 314545 h 2386232"/>
                <a:gd name="connsiteX18" fmla="*/ 2471775 w 5443575"/>
                <a:gd name="connsiteY18" fmla="*/ 400270 h 2386232"/>
                <a:gd name="connsiteX19" fmla="*/ 2486063 w 5443575"/>
                <a:gd name="connsiteY19" fmla="*/ 357407 h 2386232"/>
                <a:gd name="connsiteX20" fmla="*/ 2443200 w 5443575"/>
                <a:gd name="connsiteY20" fmla="*/ 371695 h 2386232"/>
                <a:gd name="connsiteX21" fmla="*/ 2428913 w 5443575"/>
                <a:gd name="connsiteY21" fmla="*/ 414557 h 2386232"/>
                <a:gd name="connsiteX22" fmla="*/ 2386050 w 5443575"/>
                <a:gd name="connsiteY22" fmla="*/ 500282 h 2386232"/>
                <a:gd name="connsiteX23" fmla="*/ 2343188 w 5443575"/>
                <a:gd name="connsiteY23" fmla="*/ 743170 h 2386232"/>
                <a:gd name="connsiteX24" fmla="*/ 2328900 w 5443575"/>
                <a:gd name="connsiteY24" fmla="*/ 786032 h 2386232"/>
                <a:gd name="connsiteX25" fmla="*/ 2314613 w 5443575"/>
                <a:gd name="connsiteY25" fmla="*/ 828895 h 2386232"/>
                <a:gd name="connsiteX26" fmla="*/ 2257463 w 5443575"/>
                <a:gd name="connsiteY26" fmla="*/ 1171795 h 2386232"/>
                <a:gd name="connsiteX27" fmla="*/ 2228888 w 5443575"/>
                <a:gd name="connsiteY27" fmla="*/ 1257520 h 2386232"/>
                <a:gd name="connsiteX28" fmla="*/ 2214600 w 5443575"/>
                <a:gd name="connsiteY28" fmla="*/ 1300382 h 2386232"/>
                <a:gd name="connsiteX29" fmla="*/ 2186025 w 5443575"/>
                <a:gd name="connsiteY29" fmla="*/ 1528982 h 2386232"/>
                <a:gd name="connsiteX30" fmla="*/ 2157450 w 5443575"/>
                <a:gd name="connsiteY30" fmla="*/ 1643282 h 2386232"/>
                <a:gd name="connsiteX31" fmla="*/ 2128875 w 5443575"/>
                <a:gd name="connsiteY31" fmla="*/ 1886170 h 2386232"/>
                <a:gd name="connsiteX32" fmla="*/ 2086013 w 5443575"/>
                <a:gd name="connsiteY32" fmla="*/ 1971895 h 2386232"/>
                <a:gd name="connsiteX33" fmla="*/ 2043150 w 5443575"/>
                <a:gd name="connsiteY33" fmla="*/ 2000470 h 2386232"/>
                <a:gd name="connsiteX34" fmla="*/ 1971713 w 5443575"/>
                <a:gd name="connsiteY34" fmla="*/ 2057620 h 2386232"/>
                <a:gd name="connsiteX35" fmla="*/ 1943138 w 5443575"/>
                <a:gd name="connsiteY35" fmla="*/ 2100482 h 2386232"/>
                <a:gd name="connsiteX36" fmla="*/ 1857413 w 5443575"/>
                <a:gd name="connsiteY36" fmla="*/ 2157632 h 2386232"/>
                <a:gd name="connsiteX37" fmla="*/ 1814550 w 5443575"/>
                <a:gd name="connsiteY37" fmla="*/ 2186207 h 2386232"/>
                <a:gd name="connsiteX38" fmla="*/ 1728825 w 5443575"/>
                <a:gd name="connsiteY38" fmla="*/ 2214782 h 2386232"/>
                <a:gd name="connsiteX39" fmla="*/ 1628813 w 5443575"/>
                <a:gd name="connsiteY39" fmla="*/ 2243357 h 2386232"/>
                <a:gd name="connsiteX40" fmla="*/ 1414500 w 5443575"/>
                <a:gd name="connsiteY40" fmla="*/ 2257645 h 2386232"/>
                <a:gd name="connsiteX41" fmla="*/ 1114463 w 5443575"/>
                <a:gd name="connsiteY41" fmla="*/ 2300507 h 2386232"/>
                <a:gd name="connsiteX42" fmla="*/ 1028738 w 5443575"/>
                <a:gd name="connsiteY42" fmla="*/ 2300507 h 2386232"/>
                <a:gd name="connsiteX43" fmla="*/ 1000163 w 5443575"/>
                <a:gd name="connsiteY43" fmla="*/ 2186207 h 2386232"/>
                <a:gd name="connsiteX44" fmla="*/ 928725 w 5443575"/>
                <a:gd name="connsiteY44" fmla="*/ 2243357 h 2386232"/>
                <a:gd name="connsiteX45" fmla="*/ 843000 w 5443575"/>
                <a:gd name="connsiteY45" fmla="*/ 2271932 h 2386232"/>
                <a:gd name="connsiteX46" fmla="*/ 800138 w 5443575"/>
                <a:gd name="connsiteY46" fmla="*/ 2286220 h 2386232"/>
                <a:gd name="connsiteX47" fmla="*/ 628688 w 5443575"/>
                <a:gd name="connsiteY47" fmla="*/ 2343370 h 2386232"/>
                <a:gd name="connsiteX48" fmla="*/ 585825 w 5443575"/>
                <a:gd name="connsiteY48" fmla="*/ 2357657 h 2386232"/>
                <a:gd name="connsiteX49" fmla="*/ 542963 w 5443575"/>
                <a:gd name="connsiteY49" fmla="*/ 2371945 h 2386232"/>
                <a:gd name="connsiteX50" fmla="*/ 485813 w 5443575"/>
                <a:gd name="connsiteY50" fmla="*/ 2386232 h 2386232"/>
                <a:gd name="connsiteX51" fmla="*/ 257213 w 5443575"/>
                <a:gd name="connsiteY51" fmla="*/ 2371945 h 2386232"/>
                <a:gd name="connsiteX52" fmla="*/ 242925 w 5443575"/>
                <a:gd name="connsiteY52" fmla="*/ 2329082 h 2386232"/>
                <a:gd name="connsiteX53" fmla="*/ 200063 w 5443575"/>
                <a:gd name="connsiteY53" fmla="*/ 2314795 h 2386232"/>
                <a:gd name="connsiteX54" fmla="*/ 14325 w 5443575"/>
                <a:gd name="connsiteY54" fmla="*/ 2329082 h 2386232"/>
                <a:gd name="connsiteX55" fmla="*/ 38 w 5443575"/>
                <a:gd name="connsiteY55" fmla="*/ 2271932 h 238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443575" h="2386232">
                  <a:moveTo>
                    <a:pt x="5443575" y="100232"/>
                  </a:moveTo>
                  <a:cubicBezTo>
                    <a:pt x="5424525" y="104995"/>
                    <a:pt x="5405964" y="116474"/>
                    <a:pt x="5386425" y="114520"/>
                  </a:cubicBezTo>
                  <a:cubicBezTo>
                    <a:pt x="5356454" y="111523"/>
                    <a:pt x="5330518" y="90205"/>
                    <a:pt x="5300700" y="85945"/>
                  </a:cubicBezTo>
                  <a:lnTo>
                    <a:pt x="5200688" y="71657"/>
                  </a:lnTo>
                  <a:lnTo>
                    <a:pt x="4700625" y="85945"/>
                  </a:lnTo>
                  <a:cubicBezTo>
                    <a:pt x="4582102" y="91213"/>
                    <a:pt x="4586176" y="93125"/>
                    <a:pt x="4500600" y="114520"/>
                  </a:cubicBezTo>
                  <a:cubicBezTo>
                    <a:pt x="4472768" y="31020"/>
                    <a:pt x="4504835" y="80524"/>
                    <a:pt x="4372013" y="85945"/>
                  </a:cubicBezTo>
                  <a:cubicBezTo>
                    <a:pt x="4176855" y="93911"/>
                    <a:pt x="3981488" y="95470"/>
                    <a:pt x="3786225" y="100232"/>
                  </a:cubicBezTo>
                  <a:cubicBezTo>
                    <a:pt x="3714788" y="104995"/>
                    <a:pt x="3643509" y="114520"/>
                    <a:pt x="3571913" y="114520"/>
                  </a:cubicBezTo>
                  <a:cubicBezTo>
                    <a:pt x="3385378" y="114520"/>
                    <a:pt x="3200379" y="99207"/>
                    <a:pt x="3014700" y="85945"/>
                  </a:cubicBezTo>
                  <a:cubicBezTo>
                    <a:pt x="3009938" y="57370"/>
                    <a:pt x="3022668" y="18766"/>
                    <a:pt x="3000413" y="220"/>
                  </a:cubicBezTo>
                  <a:cubicBezTo>
                    <a:pt x="2996813" y="-2780"/>
                    <a:pt x="2882110" y="25709"/>
                    <a:pt x="2871825" y="28795"/>
                  </a:cubicBezTo>
                  <a:cubicBezTo>
                    <a:pt x="2842975" y="37450"/>
                    <a:pt x="2786100" y="57370"/>
                    <a:pt x="2786100" y="57370"/>
                  </a:cubicBezTo>
                  <a:cubicBezTo>
                    <a:pt x="2776575" y="71657"/>
                    <a:pt x="2770933" y="89505"/>
                    <a:pt x="2757525" y="100232"/>
                  </a:cubicBezTo>
                  <a:cubicBezTo>
                    <a:pt x="2745765" y="109640"/>
                    <a:pt x="2728133" y="107785"/>
                    <a:pt x="2714663" y="114520"/>
                  </a:cubicBezTo>
                  <a:cubicBezTo>
                    <a:pt x="2603884" y="169910"/>
                    <a:pt x="2736665" y="121474"/>
                    <a:pt x="2628938" y="157382"/>
                  </a:cubicBezTo>
                  <a:cubicBezTo>
                    <a:pt x="2557500" y="205007"/>
                    <a:pt x="2595600" y="171670"/>
                    <a:pt x="2528925" y="271682"/>
                  </a:cubicBezTo>
                  <a:lnTo>
                    <a:pt x="2500350" y="314545"/>
                  </a:lnTo>
                  <a:lnTo>
                    <a:pt x="2471775" y="400270"/>
                  </a:lnTo>
                  <a:cubicBezTo>
                    <a:pt x="2467013" y="414558"/>
                    <a:pt x="2500351" y="352644"/>
                    <a:pt x="2486063" y="357407"/>
                  </a:cubicBezTo>
                  <a:lnTo>
                    <a:pt x="2443200" y="371695"/>
                  </a:lnTo>
                  <a:cubicBezTo>
                    <a:pt x="2438438" y="385982"/>
                    <a:pt x="2435648" y="401087"/>
                    <a:pt x="2428913" y="414557"/>
                  </a:cubicBezTo>
                  <a:cubicBezTo>
                    <a:pt x="2373516" y="525351"/>
                    <a:pt x="2421965" y="392541"/>
                    <a:pt x="2386050" y="500282"/>
                  </a:cubicBezTo>
                  <a:cubicBezTo>
                    <a:pt x="2369037" y="687437"/>
                    <a:pt x="2388397" y="607544"/>
                    <a:pt x="2343188" y="743170"/>
                  </a:cubicBezTo>
                  <a:lnTo>
                    <a:pt x="2328900" y="786032"/>
                  </a:lnTo>
                  <a:lnTo>
                    <a:pt x="2314613" y="828895"/>
                  </a:lnTo>
                  <a:cubicBezTo>
                    <a:pt x="2282713" y="1115995"/>
                    <a:pt x="2313313" y="1004248"/>
                    <a:pt x="2257463" y="1171795"/>
                  </a:cubicBezTo>
                  <a:lnTo>
                    <a:pt x="2228888" y="1257520"/>
                  </a:lnTo>
                  <a:lnTo>
                    <a:pt x="2214600" y="1300382"/>
                  </a:lnTo>
                  <a:cubicBezTo>
                    <a:pt x="2209646" y="1344971"/>
                    <a:pt x="2196221" y="1478004"/>
                    <a:pt x="2186025" y="1528982"/>
                  </a:cubicBezTo>
                  <a:cubicBezTo>
                    <a:pt x="2178323" y="1567492"/>
                    <a:pt x="2157450" y="1643282"/>
                    <a:pt x="2157450" y="1643282"/>
                  </a:cubicBezTo>
                  <a:cubicBezTo>
                    <a:pt x="2146540" y="1785114"/>
                    <a:pt x="2156680" y="1788854"/>
                    <a:pt x="2128875" y="1886170"/>
                  </a:cubicBezTo>
                  <a:cubicBezTo>
                    <a:pt x="2119579" y="1918707"/>
                    <a:pt x="2111060" y="1946848"/>
                    <a:pt x="2086013" y="1971895"/>
                  </a:cubicBezTo>
                  <a:cubicBezTo>
                    <a:pt x="2073871" y="1984037"/>
                    <a:pt x="2057438" y="1990945"/>
                    <a:pt x="2043150" y="2000470"/>
                  </a:cubicBezTo>
                  <a:cubicBezTo>
                    <a:pt x="1961258" y="2123306"/>
                    <a:pt x="2070300" y="1978750"/>
                    <a:pt x="1971713" y="2057620"/>
                  </a:cubicBezTo>
                  <a:cubicBezTo>
                    <a:pt x="1958305" y="2068347"/>
                    <a:pt x="1956061" y="2089175"/>
                    <a:pt x="1943138" y="2100482"/>
                  </a:cubicBezTo>
                  <a:cubicBezTo>
                    <a:pt x="1917292" y="2123097"/>
                    <a:pt x="1885988" y="2138582"/>
                    <a:pt x="1857413" y="2157632"/>
                  </a:cubicBezTo>
                  <a:cubicBezTo>
                    <a:pt x="1843125" y="2167157"/>
                    <a:pt x="1830840" y="2180777"/>
                    <a:pt x="1814550" y="2186207"/>
                  </a:cubicBezTo>
                  <a:lnTo>
                    <a:pt x="1728825" y="2214782"/>
                  </a:lnTo>
                  <a:cubicBezTo>
                    <a:pt x="1702257" y="2223638"/>
                    <a:pt x="1655041" y="2240596"/>
                    <a:pt x="1628813" y="2243357"/>
                  </a:cubicBezTo>
                  <a:cubicBezTo>
                    <a:pt x="1557610" y="2250852"/>
                    <a:pt x="1485938" y="2252882"/>
                    <a:pt x="1414500" y="2257645"/>
                  </a:cubicBezTo>
                  <a:cubicBezTo>
                    <a:pt x="1260853" y="2308861"/>
                    <a:pt x="1358829" y="2284216"/>
                    <a:pt x="1114463" y="2300507"/>
                  </a:cubicBezTo>
                  <a:cubicBezTo>
                    <a:pt x="1096603" y="2306460"/>
                    <a:pt x="1046598" y="2332655"/>
                    <a:pt x="1028738" y="2300507"/>
                  </a:cubicBezTo>
                  <a:cubicBezTo>
                    <a:pt x="1009666" y="2266176"/>
                    <a:pt x="1000163" y="2186207"/>
                    <a:pt x="1000163" y="2186207"/>
                  </a:cubicBezTo>
                  <a:cubicBezTo>
                    <a:pt x="843838" y="2238317"/>
                    <a:pt x="1076445" y="2151033"/>
                    <a:pt x="928725" y="2243357"/>
                  </a:cubicBezTo>
                  <a:cubicBezTo>
                    <a:pt x="903183" y="2259321"/>
                    <a:pt x="871575" y="2262407"/>
                    <a:pt x="843000" y="2271932"/>
                  </a:cubicBezTo>
                  <a:lnTo>
                    <a:pt x="800138" y="2286220"/>
                  </a:lnTo>
                  <a:lnTo>
                    <a:pt x="628688" y="2343370"/>
                  </a:lnTo>
                  <a:lnTo>
                    <a:pt x="585825" y="2357657"/>
                  </a:lnTo>
                  <a:cubicBezTo>
                    <a:pt x="571538" y="2362419"/>
                    <a:pt x="557574" y="2368292"/>
                    <a:pt x="542963" y="2371945"/>
                  </a:cubicBezTo>
                  <a:lnTo>
                    <a:pt x="485813" y="2386232"/>
                  </a:lnTo>
                  <a:cubicBezTo>
                    <a:pt x="409613" y="2381470"/>
                    <a:pt x="331532" y="2389432"/>
                    <a:pt x="257213" y="2371945"/>
                  </a:cubicBezTo>
                  <a:cubicBezTo>
                    <a:pt x="242553" y="2368496"/>
                    <a:pt x="253574" y="2339731"/>
                    <a:pt x="242925" y="2329082"/>
                  </a:cubicBezTo>
                  <a:cubicBezTo>
                    <a:pt x="232276" y="2318433"/>
                    <a:pt x="214350" y="2319557"/>
                    <a:pt x="200063" y="2314795"/>
                  </a:cubicBezTo>
                  <a:cubicBezTo>
                    <a:pt x="82390" y="2354019"/>
                    <a:pt x="144156" y="2347630"/>
                    <a:pt x="14325" y="2329082"/>
                  </a:cubicBezTo>
                  <a:cubicBezTo>
                    <a:pt x="-1468" y="2281702"/>
                    <a:pt x="38" y="2301280"/>
                    <a:pt x="38" y="2271932"/>
                  </a:cubicBezTo>
                </a:path>
              </a:pathLst>
            </a:cu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086143" y="4412757"/>
              <a:ext cx="5215020" cy="2802431"/>
            </a:xfrm>
            <a:custGeom>
              <a:avLst/>
              <a:gdLst>
                <a:gd name="connsiteX0" fmla="*/ 5215020 w 5215020"/>
                <a:gd name="connsiteY0" fmla="*/ 16368 h 2802431"/>
                <a:gd name="connsiteX1" fmla="*/ 5215020 w 5215020"/>
                <a:gd name="connsiteY1" fmla="*/ 16368 h 2802431"/>
                <a:gd name="connsiteX2" fmla="*/ 5072145 w 5215020"/>
                <a:gd name="connsiteY2" fmla="*/ 30656 h 2802431"/>
                <a:gd name="connsiteX3" fmla="*/ 4529220 w 5215020"/>
                <a:gd name="connsiteY3" fmla="*/ 59231 h 2802431"/>
                <a:gd name="connsiteX4" fmla="*/ 4486357 w 5215020"/>
                <a:gd name="connsiteY4" fmla="*/ 44943 h 2802431"/>
                <a:gd name="connsiteX5" fmla="*/ 4472070 w 5215020"/>
                <a:gd name="connsiteY5" fmla="*/ 2081 h 2802431"/>
                <a:gd name="connsiteX6" fmla="*/ 4400632 w 5215020"/>
                <a:gd name="connsiteY6" fmla="*/ 16368 h 2802431"/>
                <a:gd name="connsiteX7" fmla="*/ 4272045 w 5215020"/>
                <a:gd name="connsiteY7" fmla="*/ 59231 h 2802431"/>
                <a:gd name="connsiteX8" fmla="*/ 4229182 w 5215020"/>
                <a:gd name="connsiteY8" fmla="*/ 73518 h 2802431"/>
                <a:gd name="connsiteX9" fmla="*/ 3143332 w 5215020"/>
                <a:gd name="connsiteY9" fmla="*/ 102093 h 2802431"/>
                <a:gd name="connsiteX10" fmla="*/ 2943307 w 5215020"/>
                <a:gd name="connsiteY10" fmla="*/ 116381 h 2802431"/>
                <a:gd name="connsiteX11" fmla="*/ 2900445 w 5215020"/>
                <a:gd name="connsiteY11" fmla="*/ 102093 h 2802431"/>
                <a:gd name="connsiteX12" fmla="*/ 2886157 w 5215020"/>
                <a:gd name="connsiteY12" fmla="*/ 30656 h 2802431"/>
                <a:gd name="connsiteX13" fmla="*/ 2400382 w 5215020"/>
                <a:gd name="connsiteY13" fmla="*/ 44943 h 2802431"/>
                <a:gd name="connsiteX14" fmla="*/ 2300370 w 5215020"/>
                <a:gd name="connsiteY14" fmla="*/ 59231 h 2802431"/>
                <a:gd name="connsiteX15" fmla="*/ 2114632 w 5215020"/>
                <a:gd name="connsiteY15" fmla="*/ 73518 h 2802431"/>
                <a:gd name="connsiteX16" fmla="*/ 2086057 w 5215020"/>
                <a:gd name="connsiteY16" fmla="*/ 116381 h 2802431"/>
                <a:gd name="connsiteX17" fmla="*/ 2043195 w 5215020"/>
                <a:gd name="connsiteY17" fmla="*/ 244968 h 2802431"/>
                <a:gd name="connsiteX18" fmla="*/ 2028907 w 5215020"/>
                <a:gd name="connsiteY18" fmla="*/ 287831 h 2802431"/>
                <a:gd name="connsiteX19" fmla="*/ 2014620 w 5215020"/>
                <a:gd name="connsiteY19" fmla="*/ 330693 h 2802431"/>
                <a:gd name="connsiteX20" fmla="*/ 2000332 w 5215020"/>
                <a:gd name="connsiteY20" fmla="*/ 444993 h 2802431"/>
                <a:gd name="connsiteX21" fmla="*/ 1943182 w 5215020"/>
                <a:gd name="connsiteY21" fmla="*/ 530718 h 2802431"/>
                <a:gd name="connsiteX22" fmla="*/ 1914607 w 5215020"/>
                <a:gd name="connsiteY22" fmla="*/ 616443 h 2802431"/>
                <a:gd name="connsiteX23" fmla="*/ 1900320 w 5215020"/>
                <a:gd name="connsiteY23" fmla="*/ 659306 h 2802431"/>
                <a:gd name="connsiteX24" fmla="*/ 1871745 w 5215020"/>
                <a:gd name="connsiteY24" fmla="*/ 787893 h 2802431"/>
                <a:gd name="connsiteX25" fmla="*/ 1857457 w 5215020"/>
                <a:gd name="connsiteY25" fmla="*/ 973631 h 2802431"/>
                <a:gd name="connsiteX26" fmla="*/ 1828882 w 5215020"/>
                <a:gd name="connsiteY26" fmla="*/ 1116506 h 2802431"/>
                <a:gd name="connsiteX27" fmla="*/ 1814595 w 5215020"/>
                <a:gd name="connsiteY27" fmla="*/ 1159368 h 2802431"/>
                <a:gd name="connsiteX28" fmla="*/ 1786020 w 5215020"/>
                <a:gd name="connsiteY28" fmla="*/ 1373681 h 2802431"/>
                <a:gd name="connsiteX29" fmla="*/ 1757445 w 5215020"/>
                <a:gd name="connsiteY29" fmla="*/ 1487981 h 2802431"/>
                <a:gd name="connsiteX30" fmla="*/ 1743157 w 5215020"/>
                <a:gd name="connsiteY30" fmla="*/ 1530843 h 2802431"/>
                <a:gd name="connsiteX31" fmla="*/ 1714582 w 5215020"/>
                <a:gd name="connsiteY31" fmla="*/ 1673718 h 2802431"/>
                <a:gd name="connsiteX32" fmla="*/ 1671720 w 5215020"/>
                <a:gd name="connsiteY32" fmla="*/ 1802306 h 2802431"/>
                <a:gd name="connsiteX33" fmla="*/ 1657432 w 5215020"/>
                <a:gd name="connsiteY33" fmla="*/ 1845168 h 2802431"/>
                <a:gd name="connsiteX34" fmla="*/ 1643145 w 5215020"/>
                <a:gd name="connsiteY34" fmla="*/ 1902318 h 2802431"/>
                <a:gd name="connsiteX35" fmla="*/ 1614570 w 5215020"/>
                <a:gd name="connsiteY35" fmla="*/ 1988043 h 2802431"/>
                <a:gd name="connsiteX36" fmla="*/ 1557420 w 5215020"/>
                <a:gd name="connsiteY36" fmla="*/ 2159493 h 2802431"/>
                <a:gd name="connsiteX37" fmla="*/ 1528845 w 5215020"/>
                <a:gd name="connsiteY37" fmla="*/ 2245218 h 2802431"/>
                <a:gd name="connsiteX38" fmla="*/ 1514557 w 5215020"/>
                <a:gd name="connsiteY38" fmla="*/ 2288081 h 2802431"/>
                <a:gd name="connsiteX39" fmla="*/ 1500270 w 5215020"/>
                <a:gd name="connsiteY39" fmla="*/ 2373806 h 2802431"/>
                <a:gd name="connsiteX40" fmla="*/ 1471695 w 5215020"/>
                <a:gd name="connsiteY40" fmla="*/ 2459531 h 2802431"/>
                <a:gd name="connsiteX41" fmla="*/ 1457407 w 5215020"/>
                <a:gd name="connsiteY41" fmla="*/ 2502393 h 2802431"/>
                <a:gd name="connsiteX42" fmla="*/ 1385970 w 5215020"/>
                <a:gd name="connsiteY42" fmla="*/ 2630981 h 2802431"/>
                <a:gd name="connsiteX43" fmla="*/ 1343107 w 5215020"/>
                <a:gd name="connsiteY43" fmla="*/ 2645268 h 2802431"/>
                <a:gd name="connsiteX44" fmla="*/ 1300245 w 5215020"/>
                <a:gd name="connsiteY44" fmla="*/ 2673843 h 2802431"/>
                <a:gd name="connsiteX45" fmla="*/ 1028782 w 5215020"/>
                <a:gd name="connsiteY45" fmla="*/ 2716706 h 2802431"/>
                <a:gd name="connsiteX46" fmla="*/ 943057 w 5215020"/>
                <a:gd name="connsiteY46" fmla="*/ 2716706 h 2802431"/>
                <a:gd name="connsiteX47" fmla="*/ 871620 w 5215020"/>
                <a:gd name="connsiteY47" fmla="*/ 2730993 h 2802431"/>
                <a:gd name="connsiteX48" fmla="*/ 785895 w 5215020"/>
                <a:gd name="connsiteY48" fmla="*/ 2773856 h 2802431"/>
                <a:gd name="connsiteX49" fmla="*/ 743032 w 5215020"/>
                <a:gd name="connsiteY49" fmla="*/ 2802431 h 2802431"/>
                <a:gd name="connsiteX50" fmla="*/ 271545 w 5215020"/>
                <a:gd name="connsiteY50" fmla="*/ 2788143 h 2802431"/>
                <a:gd name="connsiteX51" fmla="*/ 228682 w 5215020"/>
                <a:gd name="connsiteY51" fmla="*/ 2759568 h 2802431"/>
                <a:gd name="connsiteX52" fmla="*/ 171532 w 5215020"/>
                <a:gd name="connsiteY52" fmla="*/ 2773856 h 2802431"/>
                <a:gd name="connsiteX53" fmla="*/ 57232 w 5215020"/>
                <a:gd name="connsiteY53" fmla="*/ 2788143 h 2802431"/>
                <a:gd name="connsiteX54" fmla="*/ 14370 w 5215020"/>
                <a:gd name="connsiteY54" fmla="*/ 2745281 h 2802431"/>
                <a:gd name="connsiteX55" fmla="*/ 14370 w 5215020"/>
                <a:gd name="connsiteY55" fmla="*/ 2745281 h 280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215020" h="2802431">
                  <a:moveTo>
                    <a:pt x="5215020" y="16368"/>
                  </a:moveTo>
                  <a:lnTo>
                    <a:pt x="5215020" y="16368"/>
                  </a:lnTo>
                  <a:cubicBezTo>
                    <a:pt x="5167395" y="21131"/>
                    <a:pt x="5119956" y="28432"/>
                    <a:pt x="5072145" y="30656"/>
                  </a:cubicBezTo>
                  <a:lnTo>
                    <a:pt x="4529220" y="59231"/>
                  </a:lnTo>
                  <a:cubicBezTo>
                    <a:pt x="4514932" y="54468"/>
                    <a:pt x="4497006" y="55592"/>
                    <a:pt x="4486357" y="44943"/>
                  </a:cubicBezTo>
                  <a:cubicBezTo>
                    <a:pt x="4475708" y="34294"/>
                    <a:pt x="4486357" y="6843"/>
                    <a:pt x="4472070" y="2081"/>
                  </a:cubicBezTo>
                  <a:cubicBezTo>
                    <a:pt x="4449032" y="-5598"/>
                    <a:pt x="4424061" y="9978"/>
                    <a:pt x="4400632" y="16368"/>
                  </a:cubicBezTo>
                  <a:cubicBezTo>
                    <a:pt x="4400595" y="16378"/>
                    <a:pt x="4293494" y="52081"/>
                    <a:pt x="4272045" y="59231"/>
                  </a:cubicBezTo>
                  <a:cubicBezTo>
                    <a:pt x="4257757" y="63994"/>
                    <a:pt x="4244237" y="73100"/>
                    <a:pt x="4229182" y="73518"/>
                  </a:cubicBezTo>
                  <a:lnTo>
                    <a:pt x="3143332" y="102093"/>
                  </a:lnTo>
                  <a:cubicBezTo>
                    <a:pt x="3076657" y="106856"/>
                    <a:pt x="3010152" y="116381"/>
                    <a:pt x="2943307" y="116381"/>
                  </a:cubicBezTo>
                  <a:cubicBezTo>
                    <a:pt x="2928247" y="116381"/>
                    <a:pt x="2908799" y="114624"/>
                    <a:pt x="2900445" y="102093"/>
                  </a:cubicBezTo>
                  <a:cubicBezTo>
                    <a:pt x="2886975" y="81888"/>
                    <a:pt x="2890920" y="54468"/>
                    <a:pt x="2886157" y="30656"/>
                  </a:cubicBezTo>
                  <a:lnTo>
                    <a:pt x="2400382" y="44943"/>
                  </a:lnTo>
                  <a:cubicBezTo>
                    <a:pt x="2366746" y="46584"/>
                    <a:pt x="2333879" y="55880"/>
                    <a:pt x="2300370" y="59231"/>
                  </a:cubicBezTo>
                  <a:cubicBezTo>
                    <a:pt x="2238583" y="65410"/>
                    <a:pt x="2176545" y="68756"/>
                    <a:pt x="2114632" y="73518"/>
                  </a:cubicBezTo>
                  <a:cubicBezTo>
                    <a:pt x="2105107" y="87806"/>
                    <a:pt x="2093031" y="100689"/>
                    <a:pt x="2086057" y="116381"/>
                  </a:cubicBezTo>
                  <a:cubicBezTo>
                    <a:pt x="2086053" y="116391"/>
                    <a:pt x="2050341" y="223531"/>
                    <a:pt x="2043195" y="244968"/>
                  </a:cubicBezTo>
                  <a:lnTo>
                    <a:pt x="2028907" y="287831"/>
                  </a:lnTo>
                  <a:lnTo>
                    <a:pt x="2014620" y="330693"/>
                  </a:lnTo>
                  <a:cubicBezTo>
                    <a:pt x="2009857" y="368793"/>
                    <a:pt x="2013246" y="408833"/>
                    <a:pt x="2000332" y="444993"/>
                  </a:cubicBezTo>
                  <a:cubicBezTo>
                    <a:pt x="1988781" y="477335"/>
                    <a:pt x="1943182" y="530718"/>
                    <a:pt x="1943182" y="530718"/>
                  </a:cubicBezTo>
                  <a:lnTo>
                    <a:pt x="1914607" y="616443"/>
                  </a:lnTo>
                  <a:cubicBezTo>
                    <a:pt x="1909845" y="630731"/>
                    <a:pt x="1903274" y="644538"/>
                    <a:pt x="1900320" y="659306"/>
                  </a:cubicBezTo>
                  <a:cubicBezTo>
                    <a:pt x="1882181" y="749998"/>
                    <a:pt x="1891922" y="707184"/>
                    <a:pt x="1871745" y="787893"/>
                  </a:cubicBezTo>
                  <a:cubicBezTo>
                    <a:pt x="1866982" y="849806"/>
                    <a:pt x="1863957" y="911877"/>
                    <a:pt x="1857457" y="973631"/>
                  </a:cubicBezTo>
                  <a:cubicBezTo>
                    <a:pt x="1852778" y="1018080"/>
                    <a:pt x="1841495" y="1072359"/>
                    <a:pt x="1828882" y="1116506"/>
                  </a:cubicBezTo>
                  <a:cubicBezTo>
                    <a:pt x="1824745" y="1130987"/>
                    <a:pt x="1819357" y="1145081"/>
                    <a:pt x="1814595" y="1159368"/>
                  </a:cubicBezTo>
                  <a:cubicBezTo>
                    <a:pt x="1806902" y="1228607"/>
                    <a:pt x="1800818" y="1304623"/>
                    <a:pt x="1786020" y="1373681"/>
                  </a:cubicBezTo>
                  <a:cubicBezTo>
                    <a:pt x="1777791" y="1412082"/>
                    <a:pt x="1766970" y="1449881"/>
                    <a:pt x="1757445" y="1487981"/>
                  </a:cubicBezTo>
                  <a:cubicBezTo>
                    <a:pt x="1753792" y="1502592"/>
                    <a:pt x="1746543" y="1516168"/>
                    <a:pt x="1743157" y="1530843"/>
                  </a:cubicBezTo>
                  <a:cubicBezTo>
                    <a:pt x="1732236" y="1578167"/>
                    <a:pt x="1729941" y="1627642"/>
                    <a:pt x="1714582" y="1673718"/>
                  </a:cubicBezTo>
                  <a:lnTo>
                    <a:pt x="1671720" y="1802306"/>
                  </a:lnTo>
                  <a:cubicBezTo>
                    <a:pt x="1666958" y="1816593"/>
                    <a:pt x="1661085" y="1830557"/>
                    <a:pt x="1657432" y="1845168"/>
                  </a:cubicBezTo>
                  <a:cubicBezTo>
                    <a:pt x="1652670" y="1864218"/>
                    <a:pt x="1648787" y="1883510"/>
                    <a:pt x="1643145" y="1902318"/>
                  </a:cubicBezTo>
                  <a:cubicBezTo>
                    <a:pt x="1634490" y="1931168"/>
                    <a:pt x="1624095" y="1959468"/>
                    <a:pt x="1614570" y="1988043"/>
                  </a:cubicBezTo>
                  <a:lnTo>
                    <a:pt x="1557420" y="2159493"/>
                  </a:lnTo>
                  <a:lnTo>
                    <a:pt x="1528845" y="2245218"/>
                  </a:lnTo>
                  <a:lnTo>
                    <a:pt x="1514557" y="2288081"/>
                  </a:lnTo>
                  <a:cubicBezTo>
                    <a:pt x="1509795" y="2316656"/>
                    <a:pt x="1507296" y="2345702"/>
                    <a:pt x="1500270" y="2373806"/>
                  </a:cubicBezTo>
                  <a:cubicBezTo>
                    <a:pt x="1492965" y="2403027"/>
                    <a:pt x="1481220" y="2430956"/>
                    <a:pt x="1471695" y="2459531"/>
                  </a:cubicBezTo>
                  <a:lnTo>
                    <a:pt x="1457407" y="2502393"/>
                  </a:lnTo>
                  <a:cubicBezTo>
                    <a:pt x="1444827" y="2540134"/>
                    <a:pt x="1422819" y="2618699"/>
                    <a:pt x="1385970" y="2630981"/>
                  </a:cubicBezTo>
                  <a:lnTo>
                    <a:pt x="1343107" y="2645268"/>
                  </a:lnTo>
                  <a:cubicBezTo>
                    <a:pt x="1328820" y="2654793"/>
                    <a:pt x="1315936" y="2666869"/>
                    <a:pt x="1300245" y="2673843"/>
                  </a:cubicBezTo>
                  <a:cubicBezTo>
                    <a:pt x="1199338" y="2718691"/>
                    <a:pt x="1154405" y="2707042"/>
                    <a:pt x="1028782" y="2716706"/>
                  </a:cubicBezTo>
                  <a:cubicBezTo>
                    <a:pt x="914485" y="2754804"/>
                    <a:pt x="1057356" y="2716706"/>
                    <a:pt x="943057" y="2716706"/>
                  </a:cubicBezTo>
                  <a:cubicBezTo>
                    <a:pt x="918773" y="2716706"/>
                    <a:pt x="895432" y="2726231"/>
                    <a:pt x="871620" y="2730993"/>
                  </a:cubicBezTo>
                  <a:cubicBezTo>
                    <a:pt x="748779" y="2812886"/>
                    <a:pt x="904201" y="2714702"/>
                    <a:pt x="785895" y="2773856"/>
                  </a:cubicBezTo>
                  <a:cubicBezTo>
                    <a:pt x="770536" y="2781535"/>
                    <a:pt x="757320" y="2792906"/>
                    <a:pt x="743032" y="2802431"/>
                  </a:cubicBezTo>
                  <a:cubicBezTo>
                    <a:pt x="585870" y="2797668"/>
                    <a:pt x="428236" y="2801201"/>
                    <a:pt x="271545" y="2788143"/>
                  </a:cubicBezTo>
                  <a:cubicBezTo>
                    <a:pt x="254433" y="2786717"/>
                    <a:pt x="245681" y="2761996"/>
                    <a:pt x="228682" y="2759568"/>
                  </a:cubicBezTo>
                  <a:cubicBezTo>
                    <a:pt x="209243" y="2756791"/>
                    <a:pt x="190901" y="2770628"/>
                    <a:pt x="171532" y="2773856"/>
                  </a:cubicBezTo>
                  <a:cubicBezTo>
                    <a:pt x="133658" y="2780168"/>
                    <a:pt x="95332" y="2783381"/>
                    <a:pt x="57232" y="2788143"/>
                  </a:cubicBezTo>
                  <a:cubicBezTo>
                    <a:pt x="-10249" y="2771273"/>
                    <a:pt x="-8700" y="2791419"/>
                    <a:pt x="14370" y="2745281"/>
                  </a:cubicBezTo>
                  <a:lnTo>
                    <a:pt x="14370" y="2745281"/>
                  </a:lnTo>
                </a:path>
              </a:pathLst>
            </a:cu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586163" y="4414838"/>
              <a:ext cx="5329237" cy="2900362"/>
            </a:xfrm>
            <a:custGeom>
              <a:avLst/>
              <a:gdLst>
                <a:gd name="connsiteX0" fmla="*/ 5329237 w 5329237"/>
                <a:gd name="connsiteY0" fmla="*/ 71437 h 2900362"/>
                <a:gd name="connsiteX1" fmla="*/ 5057775 w 5329237"/>
                <a:gd name="connsiteY1" fmla="*/ 57150 h 2900362"/>
                <a:gd name="connsiteX2" fmla="*/ 4700587 w 5329237"/>
                <a:gd name="connsiteY2" fmla="*/ 42862 h 2900362"/>
                <a:gd name="connsiteX3" fmla="*/ 4686300 w 5329237"/>
                <a:gd name="connsiteY3" fmla="*/ 0 h 2900362"/>
                <a:gd name="connsiteX4" fmla="*/ 4657725 w 5329237"/>
                <a:gd name="connsiteY4" fmla="*/ 42862 h 2900362"/>
                <a:gd name="connsiteX5" fmla="*/ 4500562 w 5329237"/>
                <a:gd name="connsiteY5" fmla="*/ 57150 h 2900362"/>
                <a:gd name="connsiteX6" fmla="*/ 4400550 w 5329237"/>
                <a:gd name="connsiteY6" fmla="*/ 71437 h 2900362"/>
                <a:gd name="connsiteX7" fmla="*/ 4257675 w 5329237"/>
                <a:gd name="connsiteY7" fmla="*/ 85725 h 2900362"/>
                <a:gd name="connsiteX8" fmla="*/ 3971925 w 5329237"/>
                <a:gd name="connsiteY8" fmla="*/ 71437 h 2900362"/>
                <a:gd name="connsiteX9" fmla="*/ 3929062 w 5329237"/>
                <a:gd name="connsiteY9" fmla="*/ 57150 h 2900362"/>
                <a:gd name="connsiteX10" fmla="*/ 3786187 w 5329237"/>
                <a:gd name="connsiteY10" fmla="*/ 71437 h 2900362"/>
                <a:gd name="connsiteX11" fmla="*/ 3514725 w 5329237"/>
                <a:gd name="connsiteY11" fmla="*/ 85725 h 2900362"/>
                <a:gd name="connsiteX12" fmla="*/ 3486150 w 5329237"/>
                <a:gd name="connsiteY12" fmla="*/ 128587 h 2900362"/>
                <a:gd name="connsiteX13" fmla="*/ 3214687 w 5329237"/>
                <a:gd name="connsiteY13" fmla="*/ 100012 h 2900362"/>
                <a:gd name="connsiteX14" fmla="*/ 3100387 w 5329237"/>
                <a:gd name="connsiteY14" fmla="*/ 85725 h 2900362"/>
                <a:gd name="connsiteX15" fmla="*/ 3043237 w 5329237"/>
                <a:gd name="connsiteY15" fmla="*/ 71437 h 2900362"/>
                <a:gd name="connsiteX16" fmla="*/ 2743200 w 5329237"/>
                <a:gd name="connsiteY16" fmla="*/ 100012 h 2900362"/>
                <a:gd name="connsiteX17" fmla="*/ 2657475 w 5329237"/>
                <a:gd name="connsiteY17" fmla="*/ 128587 h 2900362"/>
                <a:gd name="connsiteX18" fmla="*/ 2614612 w 5329237"/>
                <a:gd name="connsiteY18" fmla="*/ 142875 h 2900362"/>
                <a:gd name="connsiteX19" fmla="*/ 2528887 w 5329237"/>
                <a:gd name="connsiteY19" fmla="*/ 200025 h 2900362"/>
                <a:gd name="connsiteX20" fmla="*/ 2543175 w 5329237"/>
                <a:gd name="connsiteY20" fmla="*/ 242887 h 2900362"/>
                <a:gd name="connsiteX21" fmla="*/ 2486025 w 5329237"/>
                <a:gd name="connsiteY21" fmla="*/ 257175 h 2900362"/>
                <a:gd name="connsiteX22" fmla="*/ 2443162 w 5329237"/>
                <a:gd name="connsiteY22" fmla="*/ 285750 h 2900362"/>
                <a:gd name="connsiteX23" fmla="*/ 2414587 w 5329237"/>
                <a:gd name="connsiteY23" fmla="*/ 371475 h 2900362"/>
                <a:gd name="connsiteX24" fmla="*/ 2400300 w 5329237"/>
                <a:gd name="connsiteY24" fmla="*/ 414337 h 2900362"/>
                <a:gd name="connsiteX25" fmla="*/ 2386012 w 5329237"/>
                <a:gd name="connsiteY25" fmla="*/ 500062 h 2900362"/>
                <a:gd name="connsiteX26" fmla="*/ 2371725 w 5329237"/>
                <a:gd name="connsiteY26" fmla="*/ 971550 h 2900362"/>
                <a:gd name="connsiteX27" fmla="*/ 2357437 w 5329237"/>
                <a:gd name="connsiteY27" fmla="*/ 1028700 h 2900362"/>
                <a:gd name="connsiteX28" fmla="*/ 2328862 w 5329237"/>
                <a:gd name="connsiteY28" fmla="*/ 1171575 h 2900362"/>
                <a:gd name="connsiteX29" fmla="*/ 2314575 w 5329237"/>
                <a:gd name="connsiteY29" fmla="*/ 1514475 h 2900362"/>
                <a:gd name="connsiteX30" fmla="*/ 2300287 w 5329237"/>
                <a:gd name="connsiteY30" fmla="*/ 1571625 h 2900362"/>
                <a:gd name="connsiteX31" fmla="*/ 2271712 w 5329237"/>
                <a:gd name="connsiteY31" fmla="*/ 1743075 h 2900362"/>
                <a:gd name="connsiteX32" fmla="*/ 2243137 w 5329237"/>
                <a:gd name="connsiteY32" fmla="*/ 1857375 h 2900362"/>
                <a:gd name="connsiteX33" fmla="*/ 2228850 w 5329237"/>
                <a:gd name="connsiteY33" fmla="*/ 2128837 h 2900362"/>
                <a:gd name="connsiteX34" fmla="*/ 2185987 w 5329237"/>
                <a:gd name="connsiteY34" fmla="*/ 2257425 h 2900362"/>
                <a:gd name="connsiteX35" fmla="*/ 2171700 w 5329237"/>
                <a:gd name="connsiteY35" fmla="*/ 2300287 h 2900362"/>
                <a:gd name="connsiteX36" fmla="*/ 2143125 w 5329237"/>
                <a:gd name="connsiteY36" fmla="*/ 2343150 h 2900362"/>
                <a:gd name="connsiteX37" fmla="*/ 2114550 w 5329237"/>
                <a:gd name="connsiteY37" fmla="*/ 2428875 h 2900362"/>
                <a:gd name="connsiteX38" fmla="*/ 2100262 w 5329237"/>
                <a:gd name="connsiteY38" fmla="*/ 2471737 h 2900362"/>
                <a:gd name="connsiteX39" fmla="*/ 2057400 w 5329237"/>
                <a:gd name="connsiteY39" fmla="*/ 2600325 h 2900362"/>
                <a:gd name="connsiteX40" fmla="*/ 2043112 w 5329237"/>
                <a:gd name="connsiteY40" fmla="*/ 2643187 h 2900362"/>
                <a:gd name="connsiteX41" fmla="*/ 1957387 w 5329237"/>
                <a:gd name="connsiteY41" fmla="*/ 2700337 h 2900362"/>
                <a:gd name="connsiteX42" fmla="*/ 1914525 w 5329237"/>
                <a:gd name="connsiteY42" fmla="*/ 2728912 h 2900362"/>
                <a:gd name="connsiteX43" fmla="*/ 1657350 w 5329237"/>
                <a:gd name="connsiteY43" fmla="*/ 2814637 h 2900362"/>
                <a:gd name="connsiteX44" fmla="*/ 1571625 w 5329237"/>
                <a:gd name="connsiteY44" fmla="*/ 2843212 h 2900362"/>
                <a:gd name="connsiteX45" fmla="*/ 1528762 w 5329237"/>
                <a:gd name="connsiteY45" fmla="*/ 2857500 h 2900362"/>
                <a:gd name="connsiteX46" fmla="*/ 1157287 w 5329237"/>
                <a:gd name="connsiteY46" fmla="*/ 2871787 h 2900362"/>
                <a:gd name="connsiteX47" fmla="*/ 1100137 w 5329237"/>
                <a:gd name="connsiteY47" fmla="*/ 2886075 h 2900362"/>
                <a:gd name="connsiteX48" fmla="*/ 1057275 w 5329237"/>
                <a:gd name="connsiteY48" fmla="*/ 2900362 h 2900362"/>
                <a:gd name="connsiteX49" fmla="*/ 585787 w 5329237"/>
                <a:gd name="connsiteY49" fmla="*/ 2886075 h 2900362"/>
                <a:gd name="connsiteX50" fmla="*/ 514350 w 5329237"/>
                <a:gd name="connsiteY50" fmla="*/ 2871787 h 2900362"/>
                <a:gd name="connsiteX51" fmla="*/ 471487 w 5329237"/>
                <a:gd name="connsiteY51" fmla="*/ 2886075 h 2900362"/>
                <a:gd name="connsiteX52" fmla="*/ 385762 w 5329237"/>
                <a:gd name="connsiteY52" fmla="*/ 2900362 h 2900362"/>
                <a:gd name="connsiteX53" fmla="*/ 0 w 5329237"/>
                <a:gd name="connsiteY53" fmla="*/ 2886075 h 29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329237" h="2900362">
                  <a:moveTo>
                    <a:pt x="5329237" y="71437"/>
                  </a:moveTo>
                  <a:lnTo>
                    <a:pt x="5057775" y="57150"/>
                  </a:lnTo>
                  <a:cubicBezTo>
                    <a:pt x="4938740" y="51739"/>
                    <a:pt x="4818359" y="60981"/>
                    <a:pt x="4700587" y="42862"/>
                  </a:cubicBezTo>
                  <a:cubicBezTo>
                    <a:pt x="4685702" y="40572"/>
                    <a:pt x="4691062" y="14287"/>
                    <a:pt x="4686300" y="0"/>
                  </a:cubicBezTo>
                  <a:cubicBezTo>
                    <a:pt x="4676775" y="14287"/>
                    <a:pt x="4674137" y="37812"/>
                    <a:pt x="4657725" y="42862"/>
                  </a:cubicBezTo>
                  <a:cubicBezTo>
                    <a:pt x="4607447" y="58332"/>
                    <a:pt x="4552844" y="51341"/>
                    <a:pt x="4500562" y="57150"/>
                  </a:cubicBezTo>
                  <a:cubicBezTo>
                    <a:pt x="4467092" y="60869"/>
                    <a:pt x="4433995" y="67502"/>
                    <a:pt x="4400550" y="71437"/>
                  </a:cubicBezTo>
                  <a:cubicBezTo>
                    <a:pt x="4353015" y="77029"/>
                    <a:pt x="4305300" y="80962"/>
                    <a:pt x="4257675" y="85725"/>
                  </a:cubicBezTo>
                  <a:cubicBezTo>
                    <a:pt x="4162425" y="80962"/>
                    <a:pt x="4066935" y="79699"/>
                    <a:pt x="3971925" y="71437"/>
                  </a:cubicBezTo>
                  <a:cubicBezTo>
                    <a:pt x="3956921" y="70132"/>
                    <a:pt x="3944122" y="57150"/>
                    <a:pt x="3929062" y="57150"/>
                  </a:cubicBezTo>
                  <a:cubicBezTo>
                    <a:pt x="3881199" y="57150"/>
                    <a:pt x="3833936" y="68144"/>
                    <a:pt x="3786187" y="71437"/>
                  </a:cubicBezTo>
                  <a:cubicBezTo>
                    <a:pt x="3695789" y="77671"/>
                    <a:pt x="3605212" y="80962"/>
                    <a:pt x="3514725" y="85725"/>
                  </a:cubicBezTo>
                  <a:cubicBezTo>
                    <a:pt x="3505200" y="100012"/>
                    <a:pt x="3503189" y="126457"/>
                    <a:pt x="3486150" y="128587"/>
                  </a:cubicBezTo>
                  <a:cubicBezTo>
                    <a:pt x="3357449" y="144675"/>
                    <a:pt x="3316960" y="115746"/>
                    <a:pt x="3214687" y="100012"/>
                  </a:cubicBezTo>
                  <a:cubicBezTo>
                    <a:pt x="3176737" y="94174"/>
                    <a:pt x="3138487" y="90487"/>
                    <a:pt x="3100387" y="85725"/>
                  </a:cubicBezTo>
                  <a:cubicBezTo>
                    <a:pt x="3081337" y="80962"/>
                    <a:pt x="3062873" y="71437"/>
                    <a:pt x="3043237" y="71437"/>
                  </a:cubicBezTo>
                  <a:cubicBezTo>
                    <a:pt x="2926437" y="71437"/>
                    <a:pt x="2850535" y="84679"/>
                    <a:pt x="2743200" y="100012"/>
                  </a:cubicBezTo>
                  <a:lnTo>
                    <a:pt x="2657475" y="128587"/>
                  </a:lnTo>
                  <a:cubicBezTo>
                    <a:pt x="2643187" y="133350"/>
                    <a:pt x="2627143" y="134521"/>
                    <a:pt x="2614612" y="142875"/>
                  </a:cubicBezTo>
                  <a:lnTo>
                    <a:pt x="2528887" y="200025"/>
                  </a:lnTo>
                  <a:cubicBezTo>
                    <a:pt x="2533650" y="214312"/>
                    <a:pt x="2552211" y="230839"/>
                    <a:pt x="2543175" y="242887"/>
                  </a:cubicBezTo>
                  <a:cubicBezTo>
                    <a:pt x="2531393" y="258596"/>
                    <a:pt x="2504074" y="249440"/>
                    <a:pt x="2486025" y="257175"/>
                  </a:cubicBezTo>
                  <a:cubicBezTo>
                    <a:pt x="2470242" y="263939"/>
                    <a:pt x="2457450" y="276225"/>
                    <a:pt x="2443162" y="285750"/>
                  </a:cubicBezTo>
                  <a:lnTo>
                    <a:pt x="2414587" y="371475"/>
                  </a:lnTo>
                  <a:cubicBezTo>
                    <a:pt x="2409825" y="385762"/>
                    <a:pt x="2402776" y="399482"/>
                    <a:pt x="2400300" y="414337"/>
                  </a:cubicBezTo>
                  <a:lnTo>
                    <a:pt x="2386012" y="500062"/>
                  </a:lnTo>
                  <a:cubicBezTo>
                    <a:pt x="2381250" y="657225"/>
                    <a:pt x="2380212" y="814544"/>
                    <a:pt x="2371725" y="971550"/>
                  </a:cubicBezTo>
                  <a:cubicBezTo>
                    <a:pt x="2370665" y="991158"/>
                    <a:pt x="2361551" y="1009500"/>
                    <a:pt x="2357437" y="1028700"/>
                  </a:cubicBezTo>
                  <a:cubicBezTo>
                    <a:pt x="2347260" y="1076190"/>
                    <a:pt x="2328862" y="1171575"/>
                    <a:pt x="2328862" y="1171575"/>
                  </a:cubicBezTo>
                  <a:cubicBezTo>
                    <a:pt x="2324100" y="1285875"/>
                    <a:pt x="2322726" y="1400367"/>
                    <a:pt x="2314575" y="1514475"/>
                  </a:cubicBezTo>
                  <a:cubicBezTo>
                    <a:pt x="2313176" y="1534061"/>
                    <a:pt x="2303906" y="1552325"/>
                    <a:pt x="2300287" y="1571625"/>
                  </a:cubicBezTo>
                  <a:cubicBezTo>
                    <a:pt x="2289610" y="1628571"/>
                    <a:pt x="2285764" y="1686867"/>
                    <a:pt x="2271712" y="1743075"/>
                  </a:cubicBezTo>
                  <a:lnTo>
                    <a:pt x="2243137" y="1857375"/>
                  </a:lnTo>
                  <a:cubicBezTo>
                    <a:pt x="2238375" y="1947862"/>
                    <a:pt x="2239646" y="2038870"/>
                    <a:pt x="2228850" y="2128837"/>
                  </a:cubicBezTo>
                  <a:cubicBezTo>
                    <a:pt x="2228849" y="2128842"/>
                    <a:pt x="2193131" y="2235992"/>
                    <a:pt x="2185987" y="2257425"/>
                  </a:cubicBezTo>
                  <a:cubicBezTo>
                    <a:pt x="2181225" y="2271712"/>
                    <a:pt x="2180054" y="2287756"/>
                    <a:pt x="2171700" y="2300287"/>
                  </a:cubicBezTo>
                  <a:cubicBezTo>
                    <a:pt x="2162175" y="2314575"/>
                    <a:pt x="2150099" y="2327458"/>
                    <a:pt x="2143125" y="2343150"/>
                  </a:cubicBezTo>
                  <a:cubicBezTo>
                    <a:pt x="2130892" y="2370675"/>
                    <a:pt x="2124075" y="2400300"/>
                    <a:pt x="2114550" y="2428875"/>
                  </a:cubicBezTo>
                  <a:lnTo>
                    <a:pt x="2100262" y="2471737"/>
                  </a:lnTo>
                  <a:lnTo>
                    <a:pt x="2057400" y="2600325"/>
                  </a:lnTo>
                  <a:cubicBezTo>
                    <a:pt x="2052638" y="2614612"/>
                    <a:pt x="2055643" y="2634833"/>
                    <a:pt x="2043112" y="2643187"/>
                  </a:cubicBezTo>
                  <a:lnTo>
                    <a:pt x="1957387" y="2700337"/>
                  </a:lnTo>
                  <a:cubicBezTo>
                    <a:pt x="1943100" y="2709862"/>
                    <a:pt x="1930815" y="2723482"/>
                    <a:pt x="1914525" y="2728912"/>
                  </a:cubicBezTo>
                  <a:lnTo>
                    <a:pt x="1657350" y="2814637"/>
                  </a:lnTo>
                  <a:lnTo>
                    <a:pt x="1571625" y="2843212"/>
                  </a:lnTo>
                  <a:cubicBezTo>
                    <a:pt x="1557337" y="2847975"/>
                    <a:pt x="1543811" y="2856921"/>
                    <a:pt x="1528762" y="2857500"/>
                  </a:cubicBezTo>
                  <a:lnTo>
                    <a:pt x="1157287" y="2871787"/>
                  </a:lnTo>
                  <a:cubicBezTo>
                    <a:pt x="1138237" y="2876550"/>
                    <a:pt x="1119018" y="2880680"/>
                    <a:pt x="1100137" y="2886075"/>
                  </a:cubicBezTo>
                  <a:cubicBezTo>
                    <a:pt x="1085656" y="2890212"/>
                    <a:pt x="1072335" y="2900362"/>
                    <a:pt x="1057275" y="2900362"/>
                  </a:cubicBezTo>
                  <a:cubicBezTo>
                    <a:pt x="900040" y="2900362"/>
                    <a:pt x="742950" y="2890837"/>
                    <a:pt x="585787" y="2886075"/>
                  </a:cubicBezTo>
                  <a:cubicBezTo>
                    <a:pt x="561975" y="2881312"/>
                    <a:pt x="538634" y="2871787"/>
                    <a:pt x="514350" y="2871787"/>
                  </a:cubicBezTo>
                  <a:cubicBezTo>
                    <a:pt x="499289" y="2871787"/>
                    <a:pt x="486189" y="2882808"/>
                    <a:pt x="471487" y="2886075"/>
                  </a:cubicBezTo>
                  <a:cubicBezTo>
                    <a:pt x="443208" y="2892359"/>
                    <a:pt x="414337" y="2895600"/>
                    <a:pt x="385762" y="2900362"/>
                  </a:cubicBezTo>
                  <a:cubicBezTo>
                    <a:pt x="66716" y="2884410"/>
                    <a:pt x="195381" y="2886075"/>
                    <a:pt x="0" y="2886075"/>
                  </a:cubicBezTo>
                </a:path>
              </a:pathLst>
            </a:cu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3547" y="4220751"/>
              <a:ext cx="30777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smtClean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Palatino"/>
                  <a:ea typeface="Palatino"/>
                  <a:cs typeface="Palatino"/>
                  <a:sym typeface="Palatino"/>
                </a:rPr>
                <a:t>1</a:t>
              </a: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5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genomics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1" y="2572147"/>
            <a:ext cx="11687174" cy="7119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1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De novo </a:t>
            </a:r>
            <a:r>
              <a:rPr lang="en-US" sz="3200" dirty="0"/>
              <a:t>g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enome assembly</a:t>
            </a:r>
            <a:r>
              <a:rPr lang="en-US" sz="3200" dirty="0" smtClean="0"/>
              <a:t>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2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	</a:t>
            </a:r>
            <a:r>
              <a:rPr kumimoji="0" lang="en-US" sz="2400" b="0" i="0" u="none" strike="noStrike" cap="none" spc="0" normalizeH="0" dirty="0" err="1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Bresler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, </a:t>
            </a:r>
            <a:r>
              <a:rPr kumimoji="0" lang="en-US" sz="2400" b="0" i="0" u="none" strike="noStrike" cap="none" spc="0" normalizeH="0" dirty="0" err="1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Bresler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 &amp;T., BMC Bioinformatics, 2013.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       </a:t>
            </a:r>
            <a:r>
              <a:rPr lang="en-US" sz="2400" dirty="0" err="1" smtClean="0"/>
              <a:t>Shomorony</a:t>
            </a:r>
            <a:r>
              <a:rPr lang="en-US" sz="2400" dirty="0" smtClean="0"/>
              <a:t>, </a:t>
            </a:r>
            <a:r>
              <a:rPr lang="en-US" sz="2400" dirty="0" err="1" smtClean="0"/>
              <a:t>Courtade</a:t>
            </a:r>
            <a:r>
              <a:rPr lang="en-US" sz="2400" dirty="0" smtClean="0"/>
              <a:t> &amp;T., Bioinformatics, 2016.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       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Kamath, </a:t>
            </a:r>
            <a:r>
              <a:rPr kumimoji="0" lang="en-US" sz="2400" b="0" i="0" u="none" strike="noStrike" cap="none" spc="0" normalizeH="0" dirty="0" err="1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Shomorony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, Xia, </a:t>
            </a:r>
            <a:r>
              <a:rPr kumimoji="0" lang="en-US" sz="2400" b="0" i="0" u="none" strike="noStrike" cap="none" spc="0" normalizeH="0" dirty="0" err="1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Courtade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 &amp; T., Genome Research 2017.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200" dirty="0"/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1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De novo </a:t>
            </a:r>
            <a:r>
              <a:rPr lang="en-US" sz="3200" dirty="0"/>
              <a:t>t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ranscriptome assembly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32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	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Kannan, </a:t>
            </a:r>
            <a:r>
              <a:rPr kumimoji="0" lang="en-US" sz="2400" b="0" i="0" u="none" strike="noStrike" cap="none" spc="0" normalizeH="0" dirty="0" err="1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Pachter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&amp; T., 2016.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200" dirty="0"/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Haplotype phasing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32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	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Chen, Kamath, Suh &amp; T., ICML 2016.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000" y="7158038"/>
            <a:ext cx="6686550" cy="1914525"/>
          </a:xfrm>
          <a:prstGeom prst="rect">
            <a:avLst/>
          </a:prstGeom>
          <a:noFill/>
          <a:ln w="57150" cap="flat">
            <a:solidFill>
              <a:srgbClr val="DA3D2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4759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ur 23 Pairs of Chromoso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dirty="0" smtClean="0"/>
              <a:t>23 </a:t>
            </a:r>
            <a:r>
              <a:rPr dirty="0"/>
              <a:t>Pairs of Chromosome</a:t>
            </a:r>
          </a:p>
        </p:txBody>
      </p:sp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3618" y="2642861"/>
            <a:ext cx="9402182" cy="5935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5422900"/>
            <a:ext cx="1592071" cy="1672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3400" y="5384800"/>
            <a:ext cx="1809721" cy="174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4850" y="9093200"/>
            <a:ext cx="10972800" cy="36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Haplotype"/>
          <p:cNvSpPr txBox="1"/>
          <p:nvPr/>
        </p:nvSpPr>
        <p:spPr>
          <a:xfrm>
            <a:off x="3452113" y="2279650"/>
            <a:ext cx="187147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Haplotype</a:t>
            </a:r>
          </a:p>
        </p:txBody>
      </p:sp>
      <p:sp>
        <p:nvSpPr>
          <p:cNvPr id="144" name="Line"/>
          <p:cNvSpPr/>
          <p:nvPr/>
        </p:nvSpPr>
        <p:spPr>
          <a:xfrm flipH="1">
            <a:off x="2885530" y="2594519"/>
            <a:ext cx="549821" cy="5498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2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1136650"/>
            <a:ext cx="12217400" cy="429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Maternal sequence"/>
          <p:cNvSpPr txBox="1"/>
          <p:nvPr/>
        </p:nvSpPr>
        <p:spPr>
          <a:xfrm>
            <a:off x="452196" y="774700"/>
            <a:ext cx="406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Maternal sequence</a:t>
            </a:r>
          </a:p>
        </p:txBody>
      </p:sp>
      <p:pic>
        <p:nvPicPr>
          <p:cNvPr id="14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5619750"/>
            <a:ext cx="12217400" cy="429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Paternal sequence"/>
          <p:cNvSpPr txBox="1"/>
          <p:nvPr/>
        </p:nvSpPr>
        <p:spPr>
          <a:xfrm>
            <a:off x="502945" y="5232400"/>
            <a:ext cx="3959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Paternal sequence</a:t>
            </a:r>
          </a:p>
        </p:txBody>
      </p:sp>
      <p:pic>
        <p:nvPicPr>
          <p:cNvPr id="150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7550" y="1701800"/>
            <a:ext cx="7620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7550" y="6223000"/>
            <a:ext cx="7620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77650" y="4368800"/>
            <a:ext cx="7620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23650" y="8864600"/>
            <a:ext cx="762000" cy="6731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ingle nucleotide…"/>
          <p:cNvSpPr txBox="1"/>
          <p:nvPr/>
        </p:nvSpPr>
        <p:spPr>
          <a:xfrm>
            <a:off x="9239873" y="5335975"/>
            <a:ext cx="7838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lang="en-US" dirty="0" smtClean="0"/>
              <a:t>SNP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55" name="Line"/>
          <p:cNvSpPr/>
          <p:nvPr/>
        </p:nvSpPr>
        <p:spPr>
          <a:xfrm flipV="1">
            <a:off x="10368904" y="4781550"/>
            <a:ext cx="1384946" cy="8271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6" name="major allele"/>
          <p:cNvSpPr txBox="1"/>
          <p:nvPr/>
        </p:nvSpPr>
        <p:spPr>
          <a:xfrm>
            <a:off x="5261864" y="584199"/>
            <a:ext cx="17571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major allele </a:t>
            </a:r>
          </a:p>
        </p:txBody>
      </p:sp>
      <p:sp>
        <p:nvSpPr>
          <p:cNvPr id="157" name="minor allele"/>
          <p:cNvSpPr txBox="1"/>
          <p:nvPr/>
        </p:nvSpPr>
        <p:spPr>
          <a:xfrm>
            <a:off x="4957064" y="5079999"/>
            <a:ext cx="17571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minor allele 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1541313" y="1115853"/>
            <a:ext cx="3957157" cy="7916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9" name="Line"/>
          <p:cNvSpPr/>
          <p:nvPr/>
        </p:nvSpPr>
        <p:spPr>
          <a:xfrm flipH="1">
            <a:off x="1468784" y="5524124"/>
            <a:ext cx="3807421" cy="9469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45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  <p:bldP spid="151" grpId="0" animBg="1" advAuto="0"/>
      <p:bldP spid="152" grpId="0" animBg="1" advAuto="0"/>
      <p:bldP spid="153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  <p:bldP spid="158" grpId="0" animBg="1" advAuto="0"/>
      <p:bldP spid="15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Haplotype pha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700"/>
            </a:pPr>
            <a:r>
              <a:rPr sz="5800"/>
              <a:t>Haplotype</a:t>
            </a:r>
            <a:r>
              <a:t> phasing</a:t>
            </a:r>
          </a:p>
        </p:txBody>
      </p:sp>
      <p:pic>
        <p:nvPicPr>
          <p:cNvPr id="163" name="pasted-image.png" descr="pasted-imag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658056" y="5111750"/>
            <a:ext cx="10448636" cy="174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minor allele"/>
          <p:cNvSpPr txBox="1"/>
          <p:nvPr/>
        </p:nvSpPr>
        <p:spPr>
          <a:xfrm>
            <a:off x="5623813" y="7037582"/>
            <a:ext cx="237565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sz="3200" dirty="0"/>
              <a:t>minor allele </a:t>
            </a:r>
          </a:p>
        </p:txBody>
      </p:sp>
      <p:sp>
        <p:nvSpPr>
          <p:cNvPr id="166" name="major allele"/>
          <p:cNvSpPr txBox="1"/>
          <p:nvPr/>
        </p:nvSpPr>
        <p:spPr>
          <a:xfrm>
            <a:off x="5482762" y="3943639"/>
            <a:ext cx="23179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sz="3200" dirty="0"/>
              <a:t>major allele </a:t>
            </a:r>
          </a:p>
        </p:txBody>
      </p:sp>
      <p:sp>
        <p:nvSpPr>
          <p:cNvPr id="167" name="Line"/>
          <p:cNvSpPr/>
          <p:nvPr/>
        </p:nvSpPr>
        <p:spPr>
          <a:xfrm flipH="1">
            <a:off x="5325259" y="4538675"/>
            <a:ext cx="1304140" cy="5199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8" name="Line"/>
          <p:cNvSpPr/>
          <p:nvPr/>
        </p:nvSpPr>
        <p:spPr>
          <a:xfrm flipH="1" flipV="1">
            <a:off x="5321621" y="6673008"/>
            <a:ext cx="1117865" cy="364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7006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5" grpId="0" animBg="1" advAuto="0"/>
      <p:bldP spid="166" grpId="0" animBg="1" advAuto="0"/>
      <p:bldP spid="167" grpId="0" animBg="1" advAuto="0"/>
      <p:bldP spid="16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High-Throughput Sequenc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High-Throughput Sequencing</a:t>
            </a:r>
          </a:p>
        </p:txBody>
      </p:sp>
      <p:sp>
        <p:nvSpPr>
          <p:cNvPr id="171" name="Many short noisy reads randomly located on genome."/>
          <p:cNvSpPr txBox="1">
            <a:spLocks noGrp="1"/>
          </p:cNvSpPr>
          <p:nvPr>
            <p:ph type="body" idx="1"/>
          </p:nvPr>
        </p:nvSpPr>
        <p:spPr>
          <a:xfrm>
            <a:off x="952500" y="21590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endParaRPr dirty="0"/>
          </a:p>
        </p:txBody>
      </p:sp>
      <p:pic>
        <p:nvPicPr>
          <p:cNvPr id="172" name="pasted-image.png" descr="pasted-imag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587500" y="3429000"/>
            <a:ext cx="9194800" cy="153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>
            <a:off x="6426200" y="5032375"/>
            <a:ext cx="85274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4" name="read"/>
          <p:cNvSpPr txBox="1"/>
          <p:nvPr/>
        </p:nvSpPr>
        <p:spPr>
          <a:xfrm>
            <a:off x="6329536" y="5099050"/>
            <a:ext cx="10460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read</a:t>
            </a:r>
          </a:p>
        </p:txBody>
      </p:sp>
      <p:sp>
        <p:nvSpPr>
          <p:cNvPr id="175" name="Read length &lt;&lt; inter-SNP distance"/>
          <p:cNvSpPr txBox="1"/>
          <p:nvPr/>
        </p:nvSpPr>
        <p:spPr>
          <a:xfrm>
            <a:off x="1163904" y="6179483"/>
            <a:ext cx="6391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dirty="0"/>
              <a:t>Read length &lt;&lt; inter-SNP distance</a:t>
            </a:r>
          </a:p>
        </p:txBody>
      </p:sp>
      <p:sp>
        <p:nvSpPr>
          <p:cNvPr id="176" name="Don’t know which chromosome each read comes from and…"/>
          <p:cNvSpPr txBox="1"/>
          <p:nvPr/>
        </p:nvSpPr>
        <p:spPr>
          <a:xfrm>
            <a:off x="662771" y="7229635"/>
            <a:ext cx="11039882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 </a:t>
            </a:r>
            <a:r>
              <a:rPr sz="3200" dirty="0" smtClean="0"/>
              <a:t>Don’t </a:t>
            </a:r>
            <a:r>
              <a:rPr sz="3200" dirty="0"/>
              <a:t>know which chromosome each read comes from and </a:t>
            </a:r>
          </a:p>
          <a:p>
            <a:pPr algn="l"/>
            <a:r>
              <a:rPr sz="3200" dirty="0"/>
              <a:t> also no linking information!</a:t>
            </a:r>
          </a:p>
        </p:txBody>
      </p:sp>
    </p:spTree>
    <p:extLst>
      <p:ext uri="{BB962C8B-B14F-4D97-AF65-F5344CB8AC3E}">
        <p14:creationId xmlns:p14="http://schemas.microsoft.com/office/powerpoint/2010/main" val="200817876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 advAuto="0"/>
      <p:bldP spid="173" grpId="0" animBg="1" advAuto="0"/>
      <p:bldP spid="174" grpId="0" animBg="1" advAuto="0"/>
      <p:bldP spid="175" grpId="0" animBg="1" advAuto="0"/>
      <p:bldP spid="176" grpId="0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48801</TotalTime>
  <Words>615</Words>
  <Application>Microsoft Macintosh PowerPoint</Application>
  <PresentationFormat>Custom</PresentationFormat>
  <Paragraphs>174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Rounded MT Bold</vt:lpstr>
      <vt:lpstr>Avenir Roman</vt:lpstr>
      <vt:lpstr>Bodoni SvtyTwo ITC TT-Book</vt:lpstr>
      <vt:lpstr>Calibri</vt:lpstr>
      <vt:lpstr>Helvetica</vt:lpstr>
      <vt:lpstr>Palatino</vt:lpstr>
      <vt:lpstr>Times New Roman</vt:lpstr>
      <vt:lpstr>Zapf Dingbats</vt:lpstr>
      <vt:lpstr>New_Template4</vt:lpstr>
      <vt:lpstr> How to Solve NP-hard Problems in Linear Time</vt:lpstr>
      <vt:lpstr>PowerPoint Presentation</vt:lpstr>
      <vt:lpstr>The communication problem</vt:lpstr>
      <vt:lpstr>Information before computation</vt:lpstr>
      <vt:lpstr>Computational genomics</vt:lpstr>
      <vt:lpstr>23 Pairs of Chromosome</vt:lpstr>
      <vt:lpstr>PowerPoint Presentation</vt:lpstr>
      <vt:lpstr>Haplotype phasing</vt:lpstr>
      <vt:lpstr>High-Throughput Sequencing</vt:lpstr>
      <vt:lpstr>Linking Information</vt:lpstr>
      <vt:lpstr>Haplotype phasing with  noisy linking reads</vt:lpstr>
      <vt:lpstr>Information before computation</vt:lpstr>
      <vt:lpstr>PowerPoint Presentation</vt:lpstr>
      <vt:lpstr>Back to Example</vt:lpstr>
      <vt:lpstr>Combinatorial optimization approach</vt:lpstr>
      <vt:lpstr>Information theoretic approach</vt:lpstr>
      <vt:lpstr>Coverage depth vs error rate </vt:lpstr>
      <vt:lpstr>Simulations</vt:lpstr>
      <vt:lpstr>Genie-aided lower bound</vt:lpstr>
      <vt:lpstr>PowerPoint Presentation</vt:lpstr>
      <vt:lpstr>Two-step Algorithm</vt:lpstr>
      <vt:lpstr>Contact maps</vt:lpstr>
      <vt:lpstr>Spectral-Stitching Algorithm</vt:lpstr>
      <vt:lpstr>Spectral-Stitching Algorithm</vt:lpstr>
      <vt:lpstr>Evaluation on 10X data</vt:lpstr>
      <vt:lpstr>N50 of phased blocks</vt:lpstr>
      <vt:lpstr>Switch errors within a phased block</vt:lpstr>
      <vt:lpstr>PowerPoint Presentation</vt:lpstr>
      <vt:lpstr>Runtimes of  spectral stitching</vt:lpstr>
      <vt:lpstr>Conclusion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Less Traveled</dc:title>
  <cp:lastModifiedBy>Microsoft Office User</cp:lastModifiedBy>
  <cp:revision>795</cp:revision>
  <cp:lastPrinted>2017-05-14T03:45:08Z</cp:lastPrinted>
  <dcterms:modified xsi:type="dcterms:W3CDTF">2017-07-13T15:16:45Z</dcterms:modified>
</cp:coreProperties>
</file>