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  <p:sldMasterId id="2147483687" r:id="rId3"/>
    <p:sldMasterId id="2147483668" r:id="rId4"/>
    <p:sldMasterId id="2147483672" r:id="rId5"/>
  </p:sldMasterIdLst>
  <p:notesMasterIdLst>
    <p:notesMasterId r:id="rId34"/>
  </p:notesMasterIdLst>
  <p:sldIdLst>
    <p:sldId id="260" r:id="rId6"/>
    <p:sldId id="424" r:id="rId7"/>
    <p:sldId id="268" r:id="rId8"/>
    <p:sldId id="425" r:id="rId9"/>
    <p:sldId id="265" r:id="rId10"/>
    <p:sldId id="426" r:id="rId11"/>
    <p:sldId id="427" r:id="rId12"/>
    <p:sldId id="430" r:id="rId13"/>
    <p:sldId id="428" r:id="rId14"/>
    <p:sldId id="429" r:id="rId15"/>
    <p:sldId id="431" r:id="rId16"/>
    <p:sldId id="433" r:id="rId17"/>
    <p:sldId id="434" r:id="rId18"/>
    <p:sldId id="435" r:id="rId19"/>
    <p:sldId id="437" r:id="rId20"/>
    <p:sldId id="438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264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0000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1939" autoAdjust="0"/>
  </p:normalViewPr>
  <p:slideViewPr>
    <p:cSldViewPr snapToGrid="0">
      <p:cViewPr varScale="1">
        <p:scale>
          <a:sx n="102" d="100"/>
          <a:sy n="102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8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33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39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>
            <a:extLst>
              <a:ext uri="{FF2B5EF4-FFF2-40B4-BE49-F238E27FC236}">
                <a16:creationId xmlns:a16="http://schemas.microsoft.com/office/drawing/2014/main" id="{32458E56-6549-49C7-A782-3D0B2EC26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  <p:extLst>
      <p:ext uri="{BB962C8B-B14F-4D97-AF65-F5344CB8AC3E}">
        <p14:creationId xmlns:p14="http://schemas.microsoft.com/office/powerpoint/2010/main" val="47562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360000" lvl="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177925" indent="-457200">
              <a:buAutoNum type="arabicPeriod"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360000" lvl="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1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095BB6-7617-41E1-96A4-23FE4B643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032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449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+mj-lt"/>
              <a:buAutoNum type="arabicPeriod"/>
              <a:tabLst/>
              <a:defRPr sz="16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64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95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  <a:defRPr lang="zh-CN" altLang="en-US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19138" indent="-358775">
              <a:buFont typeface="Wingdings" pitchFamily="2" charset="2"/>
              <a:buChar char="p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Wingdings" pitchFamily="2" charset="2"/>
              <a:buChar char="p"/>
              <a:tabLst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+mj-lt"/>
              <a:buAutoNum type="arabicPeriod"/>
              <a:tabLst/>
              <a:defRPr sz="16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9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>
            <a:extLst>
              <a:ext uri="{FF2B5EF4-FFF2-40B4-BE49-F238E27FC236}">
                <a16:creationId xmlns:a16="http://schemas.microsoft.com/office/drawing/2014/main" id="{59119F22-D024-471E-B92F-C523CA45C8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>
            <a:extLst>
              <a:ext uri="{FF2B5EF4-FFF2-40B4-BE49-F238E27FC236}">
                <a16:creationId xmlns:a16="http://schemas.microsoft.com/office/drawing/2014/main" id="{87CFF184-C6FC-4D23-8060-D9084D47B3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C1B93EB0-B47B-4139-A9E7-680FEBD87211}"/>
              </a:ext>
            </a:extLst>
          </p:cNvPr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58E61F3-F7A5-412D-A38C-F3698EFEA909}"/>
              </a:ext>
            </a:extLst>
          </p:cNvPr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>
            <a:extLst>
              <a:ext uri="{FF2B5EF4-FFF2-40B4-BE49-F238E27FC236}">
                <a16:creationId xmlns:a16="http://schemas.microsoft.com/office/drawing/2014/main" id="{6EAD5656-3FDB-4CE6-9394-42A11A2398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18BB37-E54D-4A0F-AA9B-98C77A171F88}"/>
              </a:ext>
            </a:extLst>
          </p:cNvPr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>
            <a:extLst>
              <a:ext uri="{FF2B5EF4-FFF2-40B4-BE49-F238E27FC236}">
                <a16:creationId xmlns:a16="http://schemas.microsoft.com/office/drawing/2014/main" id="{EA37E182-5E55-4C98-8205-BE980A7879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>
            <a:extLst>
              <a:ext uri="{FF2B5EF4-FFF2-40B4-BE49-F238E27FC236}">
                <a16:creationId xmlns:a16="http://schemas.microsoft.com/office/drawing/2014/main" id="{D99F1C51-2313-447A-BFC8-E981987BA1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>
            <a:extLst>
              <a:ext uri="{FF2B5EF4-FFF2-40B4-BE49-F238E27FC236}">
                <a16:creationId xmlns:a16="http://schemas.microsoft.com/office/drawing/2014/main" id="{D9140ECE-CAF1-4050-A9EC-1A8C49F077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47D8366-498F-4A28-8FFF-80691A5AD806}"/>
                </a:ext>
              </a:extLst>
            </p:cNvPr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0D6EF0B3-55F9-4B0B-8FC1-12FA66CEEE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>
            <a:extLst>
              <a:ext uri="{FF2B5EF4-FFF2-40B4-BE49-F238E27FC236}">
                <a16:creationId xmlns:a16="http://schemas.microsoft.com/office/drawing/2014/main" id="{97E57E1C-B670-4CE9-9444-E6716C7A8F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>
            <a:extLst>
              <a:ext uri="{FF2B5EF4-FFF2-40B4-BE49-F238E27FC236}">
                <a16:creationId xmlns:a16="http://schemas.microsoft.com/office/drawing/2014/main" id="{D61A61DC-7D6A-45C3-BA8F-F95BBC689D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4371FF8-15E6-4C2E-BFD6-329D49CDA085}"/>
                </a:ext>
              </a:extLst>
            </p:cNvPr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>
              <a:extLst>
                <a:ext uri="{FF2B5EF4-FFF2-40B4-BE49-F238E27FC236}">
                  <a16:creationId xmlns:a16="http://schemas.microsoft.com/office/drawing/2014/main" id="{F929DECA-8CDC-440C-B3C7-ADA052A35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>
            <a:extLst>
              <a:ext uri="{FF2B5EF4-FFF2-40B4-BE49-F238E27FC236}">
                <a16:creationId xmlns:a16="http://schemas.microsoft.com/office/drawing/2014/main" id="{42F88623-A00D-4FAE-AD30-4F4EA8DC31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>
              <a:extLst>
                <a:ext uri="{FF2B5EF4-FFF2-40B4-BE49-F238E27FC236}">
                  <a16:creationId xmlns:a16="http://schemas.microsoft.com/office/drawing/2014/main" id="{4E412649-A4AF-48C6-BFDB-D502C267A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>
              <a:extLst>
                <a:ext uri="{FF2B5EF4-FFF2-40B4-BE49-F238E27FC236}">
                  <a16:creationId xmlns:a16="http://schemas.microsoft.com/office/drawing/2014/main" id="{894D9ABE-4CAD-47E4-8346-4A1C73B1F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>
            <a:extLst>
              <a:ext uri="{FF2B5EF4-FFF2-40B4-BE49-F238E27FC236}">
                <a16:creationId xmlns:a16="http://schemas.microsoft.com/office/drawing/2014/main" id="{890DA93C-3391-4971-9214-08F5901EAC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72FD8FB7-FB7B-4CB6-9165-B9C8610A000A}"/>
              </a:ext>
            </a:extLst>
          </p:cNvPr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>
            <a:extLst>
              <a:ext uri="{FF2B5EF4-FFF2-40B4-BE49-F238E27FC236}">
                <a16:creationId xmlns:a16="http://schemas.microsoft.com/office/drawing/2014/main" id="{A19690F8-AFF5-4AD6-B0AB-0720DFF9A9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>
            <a:extLst>
              <a:ext uri="{FF2B5EF4-FFF2-40B4-BE49-F238E27FC236}">
                <a16:creationId xmlns:a16="http://schemas.microsoft.com/office/drawing/2014/main" id="{A811C41F-40F1-4D6E-8D6D-D479ED1F160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CB36BC1-A95B-410A-BC21-E708CF997AA1}"/>
                </a:ext>
              </a:extLst>
            </p:cNvPr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>
              <a:extLst>
                <a:ext uri="{FF2B5EF4-FFF2-40B4-BE49-F238E27FC236}">
                  <a16:creationId xmlns:a16="http://schemas.microsoft.com/office/drawing/2014/main" id="{CDA65F72-0E53-4445-85F9-4723E86E4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>
            <a:extLst>
              <a:ext uri="{FF2B5EF4-FFF2-40B4-BE49-F238E27FC236}">
                <a16:creationId xmlns:a16="http://schemas.microsoft.com/office/drawing/2014/main" id="{0769868A-8F7E-4DA2-BA34-4A524B52872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DB8E1A8-B72A-4CBD-8055-B3D49AC0935D}"/>
                </a:ext>
              </a:extLst>
            </p:cNvPr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>
              <a:extLst>
                <a:ext uri="{FF2B5EF4-FFF2-40B4-BE49-F238E27FC236}">
                  <a16:creationId xmlns:a16="http://schemas.microsoft.com/office/drawing/2014/main" id="{6FD13781-9278-47B5-AB4F-D79A58F0A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>
            <a:extLst>
              <a:ext uri="{FF2B5EF4-FFF2-40B4-BE49-F238E27FC236}">
                <a16:creationId xmlns:a16="http://schemas.microsoft.com/office/drawing/2014/main" id="{E57A953F-1EC4-4783-99D4-205B9994B8A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F852386-6B8F-4AF3-B756-70E58BAC530E}"/>
                </a:ext>
              </a:extLst>
            </p:cNvPr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>
              <a:extLst>
                <a:ext uri="{FF2B5EF4-FFF2-40B4-BE49-F238E27FC236}">
                  <a16:creationId xmlns:a16="http://schemas.microsoft.com/office/drawing/2014/main" id="{096D23DE-CA8F-4934-AE25-567987ABE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>
            <a:extLst>
              <a:ext uri="{FF2B5EF4-FFF2-40B4-BE49-F238E27FC236}">
                <a16:creationId xmlns:a16="http://schemas.microsoft.com/office/drawing/2014/main" id="{206E367D-CF98-4DB9-AD53-262ECB42867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46E4D8C-2304-4305-B021-E390BEBBA825}"/>
                </a:ext>
              </a:extLst>
            </p:cNvPr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>
              <a:extLst>
                <a:ext uri="{FF2B5EF4-FFF2-40B4-BE49-F238E27FC236}">
                  <a16:creationId xmlns:a16="http://schemas.microsoft.com/office/drawing/2014/main" id="{7C0CFAA0-CEDC-412E-8C1D-8318171D4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>
            <a:extLst>
              <a:ext uri="{FF2B5EF4-FFF2-40B4-BE49-F238E27FC236}">
                <a16:creationId xmlns:a16="http://schemas.microsoft.com/office/drawing/2014/main" id="{1C551C26-ADA8-451A-86DE-00180217A0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983932B-9AEF-4417-9AC9-9329B8499C66}"/>
                </a:ext>
              </a:extLst>
            </p:cNvPr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>
              <a:extLst>
                <a:ext uri="{FF2B5EF4-FFF2-40B4-BE49-F238E27FC236}">
                  <a16:creationId xmlns:a16="http://schemas.microsoft.com/office/drawing/2014/main" id="{5D18A454-5134-4B24-BCBA-F32C5525D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>
            <a:extLst>
              <a:ext uri="{FF2B5EF4-FFF2-40B4-BE49-F238E27FC236}">
                <a16:creationId xmlns:a16="http://schemas.microsoft.com/office/drawing/2014/main" id="{7876D317-A2A9-4256-8B30-31BBFC602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>
            <a:extLst>
              <a:ext uri="{FF2B5EF4-FFF2-40B4-BE49-F238E27FC236}">
                <a16:creationId xmlns:a16="http://schemas.microsoft.com/office/drawing/2014/main" id="{B617132C-8935-4990-AB86-F06C588CE2C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E723C3BA-7454-41DF-AC2F-73CEFC0B2ABF}"/>
                </a:ext>
              </a:extLst>
            </p:cNvPr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>
              <a:extLst>
                <a:ext uri="{FF2B5EF4-FFF2-40B4-BE49-F238E27FC236}">
                  <a16:creationId xmlns:a16="http://schemas.microsoft.com/office/drawing/2014/main" id="{1E3F7196-F178-41AE-9B01-DB431AA99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>
            <a:extLst>
              <a:ext uri="{FF2B5EF4-FFF2-40B4-BE49-F238E27FC236}">
                <a16:creationId xmlns:a16="http://schemas.microsoft.com/office/drawing/2014/main" id="{EBD2D31A-46C2-4D70-B7B3-66C13F0989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94A0515-8B0E-4AD6-B9D0-D58677FB7649}"/>
                </a:ext>
              </a:extLst>
            </p:cNvPr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>
              <a:extLst>
                <a:ext uri="{FF2B5EF4-FFF2-40B4-BE49-F238E27FC236}">
                  <a16:creationId xmlns:a16="http://schemas.microsoft.com/office/drawing/2014/main" id="{A29A6410-025B-4DDB-B51D-C128F673C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871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MH_Others_1">
            <a:extLst>
              <a:ext uri="{FF2B5EF4-FFF2-40B4-BE49-F238E27FC236}">
                <a16:creationId xmlns:a16="http://schemas.microsoft.com/office/drawing/2014/main" id="{BABE5452-224A-4404-9D2C-4118C48DF92C}"/>
              </a:ext>
            </a:extLst>
          </p:cNvPr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>
            <a:extLst>
              <a:ext uri="{FF2B5EF4-FFF2-40B4-BE49-F238E27FC236}">
                <a16:creationId xmlns:a16="http://schemas.microsoft.com/office/drawing/2014/main" id="{605D0FED-827D-46F2-9C8C-E752E657C92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3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>
            <a:extLst>
              <a:ext uri="{FF2B5EF4-FFF2-40B4-BE49-F238E27FC236}">
                <a16:creationId xmlns:a16="http://schemas.microsoft.com/office/drawing/2014/main" id="{5185C740-EC67-432F-BB92-0612444D5C1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4A5CC22-CD89-4C80-A020-D481487793E5}"/>
              </a:ext>
            </a:extLst>
          </p:cNvPr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70F6C6B1-803A-439F-8BF9-57EE6B3322BA}"/>
              </a:ext>
            </a:extLst>
          </p:cNvPr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EDB8FF-2CF8-4657-B1F9-7FE8618D6596}"/>
              </a:ext>
            </a:extLst>
          </p:cNvPr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>
            <a:extLst>
              <a:ext uri="{FF2B5EF4-FFF2-40B4-BE49-F238E27FC236}">
                <a16:creationId xmlns:a16="http://schemas.microsoft.com/office/drawing/2014/main" id="{5D865734-BD34-43A9-BEBE-E07E2FA9E4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7" b="1" kern="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4267" b="1" kern="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77F29609-A27C-427B-89A8-A07F8D2799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92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>
            <a:extLst>
              <a:ext uri="{FF2B5EF4-FFF2-40B4-BE49-F238E27FC236}">
                <a16:creationId xmlns:a16="http://schemas.microsoft.com/office/drawing/2014/main" id="{D8C6A398-F827-444F-A371-006638DF5D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C9522CEE-F2A3-46AF-9E50-5C3DA36FE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FF101B47-90B0-4AC2-9DE1-4F91D7B34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7562B788-04C3-4B6A-8AE0-572514B1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6B7E501-0487-4D5D-AA3B-8387A113B3A2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52" name="圆角矩形 3">
            <a:extLst>
              <a:ext uri="{FF2B5EF4-FFF2-40B4-BE49-F238E27FC236}">
                <a16:creationId xmlns:a16="http://schemas.microsoft.com/office/drawing/2014/main" id="{482A7831-061E-4030-B854-7F56FB02CBAD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>
            <a:extLst>
              <a:ext uri="{FF2B5EF4-FFF2-40B4-BE49-F238E27FC236}">
                <a16:creationId xmlns:a16="http://schemas.microsoft.com/office/drawing/2014/main" id="{E826B424-0A18-4827-990D-489EABAF298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5B0A8C49-FFD4-4CCA-9251-AFF490984F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84" r:id="rId7"/>
    <p:sldLayoutId id="2147483677" r:id="rId8"/>
    <p:sldLayoutId id="2147483681" r:id="rId9"/>
    <p:sldLayoutId id="2147483682" r:id="rId10"/>
    <p:sldLayoutId id="214748368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>
            <a:extLst>
              <a:ext uri="{FF2B5EF4-FFF2-40B4-BE49-F238E27FC236}">
                <a16:creationId xmlns:a16="http://schemas.microsoft.com/office/drawing/2014/main" id="{41627759-845F-4D77-B776-6ECCB8DAD97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>
              <a:extLst>
                <a:ext uri="{FF2B5EF4-FFF2-40B4-BE49-F238E27FC236}">
                  <a16:creationId xmlns:a16="http://schemas.microsoft.com/office/drawing/2014/main" id="{6C9866F8-6741-4BBD-A9D1-603623D3D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D0CCD97-6AA9-4169-958D-B6611669721A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5536390-9CC7-40A6-871F-2054FCA681D7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tejs/vi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hyperlink" Target="https://zhuanlan.zhihu.com/p/150083887?from_voters_page=tru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uejs/vue-next/release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pvue.com/" TargetMode="External"/><Relationship Id="rId2" Type="http://schemas.openxmlformats.org/officeDocument/2006/relationships/hyperlink" Target="https://vue-native.io/docs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vugel.planning.nl/#applica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osition-api.vuejs.org/zh/" TargetMode="External"/><Relationship Id="rId2" Type="http://schemas.openxmlformats.org/officeDocument/2006/relationships/hyperlink" Target="https://v3.vuejs.org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BB4BB-C627-448A-9147-26BD777F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Vue3.0 </a:t>
            </a:r>
            <a:r>
              <a:rPr lang="zh-CN" altLang="en-US" dirty="0" smtClean="0"/>
              <a:t>快速入门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26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Vue2.0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vue3.0</a:t>
            </a:r>
            <a:r>
              <a:rPr lang="zh-CN" altLang="en-US" dirty="0" smtClean="0"/>
              <a:t>响应式原理对比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2.1 Vue2.0</a:t>
            </a:r>
            <a:r>
              <a:rPr lang="zh-CN" altLang="en-US" dirty="0" smtClean="0"/>
              <a:t>响应式原理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Vue2.0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ES5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Object.defineProperty</a:t>
            </a:r>
            <a:r>
              <a:rPr lang="zh-CN" altLang="en-US" dirty="0" smtClean="0"/>
              <a:t>方法实现响应式数据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无法监测到对象属性的动态添加和删除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无法监测到数组的下标和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属性的</a:t>
            </a:r>
            <a:r>
              <a:rPr lang="zh-CN" altLang="en-US" dirty="0" smtClean="0"/>
              <a:t>变更 </a:t>
            </a:r>
            <a:endParaRPr lang="en-US" altLang="zh-CN" dirty="0" smtClean="0"/>
          </a:p>
          <a:p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Vue2.0</a:t>
            </a:r>
            <a:r>
              <a:rPr lang="zh-CN" altLang="en-US" dirty="0" smtClean="0"/>
              <a:t>提供</a:t>
            </a:r>
            <a:r>
              <a:rPr lang="en-US" altLang="zh-CN" dirty="0" err="1" smtClean="0"/>
              <a:t>Vue.set</a:t>
            </a:r>
            <a:r>
              <a:rPr lang="zh-CN" altLang="en-US" dirty="0" smtClean="0"/>
              <a:t>方法用于动态给对象添加属性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Vue2.0</a:t>
            </a:r>
            <a:r>
              <a:rPr lang="zh-CN" altLang="en-US" dirty="0" smtClean="0"/>
              <a:t>提供</a:t>
            </a:r>
            <a:r>
              <a:rPr lang="en-US" altLang="zh-CN" dirty="0" err="1" smtClean="0"/>
              <a:t>Vue.delete</a:t>
            </a:r>
            <a:r>
              <a:rPr lang="zh-CN" altLang="en-US" dirty="0" smtClean="0"/>
              <a:t>方法用于动态删除对象的属性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</a:t>
            </a:r>
            <a:r>
              <a:rPr lang="zh-CN" altLang="en-US" dirty="0"/>
              <a:t>写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中数组的方法，用于监测数组的变更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721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Vue2.0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vue3.0</a:t>
            </a:r>
            <a:r>
              <a:rPr lang="zh-CN" altLang="en-US" dirty="0" smtClean="0"/>
              <a:t>响应式原理对比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2.2 Vue3.0</a:t>
            </a:r>
            <a:r>
              <a:rPr lang="zh-CN" altLang="en-US" dirty="0" smtClean="0"/>
              <a:t>响应式原理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Vue3.0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ES6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proxy</a:t>
            </a:r>
            <a:r>
              <a:rPr lang="zh-CN" altLang="en-US" dirty="0"/>
              <a:t>语法</a:t>
            </a:r>
            <a:r>
              <a:rPr lang="zh-CN" altLang="en-US" dirty="0" smtClean="0"/>
              <a:t>实现响应式数据</a:t>
            </a:r>
            <a:endParaRPr lang="en-US" altLang="zh-CN" dirty="0" smtClean="0"/>
          </a:p>
          <a:p>
            <a:r>
              <a:rPr lang="zh-CN" altLang="en-US" dirty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可以检测到代理对象属性的动态添加和删除</a:t>
            </a:r>
            <a:endParaRPr lang="en-US" altLang="zh-CN" dirty="0" smtClean="0"/>
          </a:p>
          <a:p>
            <a:pPr lvl="1"/>
            <a:r>
              <a:rPr lang="zh-CN" altLang="en-US" dirty="0"/>
              <a:t>可以</a:t>
            </a:r>
            <a:r>
              <a:rPr lang="zh-CN" altLang="en-US" dirty="0" smtClean="0"/>
              <a:t>监测到数组的下标和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属性的变更</a:t>
            </a:r>
            <a:endParaRPr lang="en-US" altLang="zh-CN" dirty="0" smtClean="0"/>
          </a:p>
          <a:p>
            <a:r>
              <a:rPr lang="zh-CN" altLang="en-US" dirty="0"/>
              <a:t>缺点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ES6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语法对于低版本浏览器不支持，</a:t>
            </a:r>
            <a:r>
              <a:rPr lang="en-US" altLang="zh-CN" dirty="0" smtClean="0"/>
              <a:t>IE11</a:t>
            </a:r>
          </a:p>
          <a:p>
            <a:pPr lvl="1"/>
            <a:r>
              <a:rPr lang="en-US" altLang="zh-CN" dirty="0" smtClean="0"/>
              <a:t>Vue3.0</a:t>
            </a:r>
            <a:r>
              <a:rPr lang="zh-CN" altLang="en-US" dirty="0" smtClean="0"/>
              <a:t>会针对于</a:t>
            </a:r>
            <a:r>
              <a:rPr lang="en-US" altLang="zh-CN" dirty="0" smtClean="0"/>
              <a:t>IE11</a:t>
            </a:r>
            <a:r>
              <a:rPr lang="zh-CN" altLang="en-US" dirty="0" smtClean="0"/>
              <a:t>出一个特殊的版本用于支持</a:t>
            </a:r>
            <a:r>
              <a:rPr lang="en-US" altLang="zh-CN" dirty="0" smtClean="0"/>
              <a:t>ie11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4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Vue3.0 </a:t>
            </a:r>
            <a:r>
              <a:rPr lang="zh-CN" altLang="en-US" dirty="0"/>
              <a:t>新</a:t>
            </a:r>
            <a:r>
              <a:rPr lang="zh-CN" altLang="en-US" dirty="0" smtClean="0"/>
              <a:t>特性介绍</a:t>
            </a:r>
            <a:endParaRPr lang="en-US" altLang="zh-CN" dirty="0" smtClean="0"/>
          </a:p>
          <a:p>
            <a:r>
              <a:rPr lang="en-US" altLang="zh-CN" dirty="0" smtClean="0"/>
              <a:t>Vue2.0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vue3.0</a:t>
            </a:r>
            <a:r>
              <a:rPr lang="zh-CN" altLang="en-US" dirty="0" smtClean="0"/>
              <a:t>响应式原理</a:t>
            </a:r>
            <a:r>
              <a:rPr lang="zh-CN" altLang="en-US" dirty="0"/>
              <a:t>对比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创建</a:t>
            </a:r>
            <a:r>
              <a:rPr lang="en-US" altLang="zh-CN" dirty="0" smtClean="0">
                <a:solidFill>
                  <a:srgbClr val="C00000"/>
                </a:solidFill>
              </a:rPr>
              <a:t>vue3.0</a:t>
            </a:r>
            <a:r>
              <a:rPr lang="zh-CN" altLang="en-US" dirty="0" smtClean="0">
                <a:solidFill>
                  <a:srgbClr val="C00000"/>
                </a:solidFill>
              </a:rPr>
              <a:t>项目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Composition API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zh-CN" altLang="en-US" dirty="0" smtClean="0"/>
              <a:t>综合案例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78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vue3.0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-cli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vue3.0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-cli</a:t>
            </a:r>
            <a:r>
              <a:rPr lang="zh-CN" altLang="en-US" dirty="0" smtClean="0"/>
              <a:t>到最新</a:t>
            </a:r>
            <a:r>
              <a:rPr lang="zh-CN" altLang="en-US" dirty="0" smtClean="0"/>
              <a:t>版本 </a:t>
            </a:r>
            <a:r>
              <a:rPr lang="en-US" altLang="zh-CN" dirty="0" smtClean="0"/>
              <a:t>(</a:t>
            </a:r>
            <a:r>
              <a:rPr lang="zh-CN" altLang="en-US" dirty="0" smtClean="0"/>
              <a:t>必须高于</a:t>
            </a:r>
            <a:r>
              <a:rPr lang="en-US" altLang="zh-CN" dirty="0" smtClean="0"/>
              <a:t>4.5.0)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如果创建的是</a:t>
            </a:r>
            <a:r>
              <a:rPr lang="en-US" altLang="zh-CN" dirty="0" smtClean="0"/>
              <a:t>vue2</a:t>
            </a:r>
            <a:r>
              <a:rPr lang="zh-CN" altLang="en-US" dirty="0" smtClean="0"/>
              <a:t>项目，可以直接升级</a:t>
            </a:r>
            <a:endParaRPr lang="en-US" altLang="zh-CN" dirty="0" smtClean="0"/>
          </a:p>
          <a:p>
            <a:r>
              <a:rPr lang="en-US" altLang="zh-CN" dirty="0" err="1" smtClean="0"/>
              <a:t>Vue</a:t>
            </a:r>
            <a:r>
              <a:rPr lang="en-US" altLang="zh-CN" dirty="0" smtClean="0"/>
              <a:t> add 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-next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可以直接创建</a:t>
            </a:r>
            <a:r>
              <a:rPr lang="en-US" altLang="zh-CN" dirty="0" smtClean="0"/>
              <a:t>vue3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65" y="2497416"/>
            <a:ext cx="6667500" cy="1504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355" y="5847493"/>
            <a:ext cx="6666667" cy="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1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smtClean="0"/>
              <a:t>vue3.0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vite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vue3.0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Vite</a:t>
            </a:r>
            <a:r>
              <a:rPr lang="en-US" altLang="zh-CN" dirty="0"/>
              <a:t> </a:t>
            </a:r>
            <a:r>
              <a:rPr lang="zh-CN" altLang="en-US" dirty="0"/>
              <a:t>是一个由原生 </a:t>
            </a:r>
            <a:r>
              <a:rPr lang="en-US" altLang="zh-CN" dirty="0"/>
              <a:t>ESM </a:t>
            </a:r>
            <a:r>
              <a:rPr lang="zh-CN" altLang="en-US" dirty="0"/>
              <a:t>驱动的 </a:t>
            </a:r>
            <a:r>
              <a:rPr lang="en-US" altLang="zh-CN" dirty="0"/>
              <a:t>Web </a:t>
            </a:r>
            <a:r>
              <a:rPr lang="zh-CN" altLang="en-US" dirty="0"/>
              <a:t>开发构建</a:t>
            </a:r>
            <a:r>
              <a:rPr lang="zh-CN" altLang="en-US" dirty="0" smtClean="0"/>
              <a:t>工具，</a:t>
            </a:r>
            <a:r>
              <a:rPr lang="zh-CN" altLang="en-US" dirty="0"/>
              <a:t>在开发环境下基于浏览器原生 </a:t>
            </a:r>
            <a:r>
              <a:rPr lang="en-US" altLang="zh-CN" dirty="0"/>
              <a:t>ES imports </a:t>
            </a:r>
            <a:r>
              <a:rPr lang="zh-CN" altLang="en-US" dirty="0"/>
              <a:t>开发，在生产环境下基于 </a:t>
            </a:r>
            <a:r>
              <a:rPr lang="en-US" altLang="zh-CN" dirty="0"/>
              <a:t>Rollup </a:t>
            </a:r>
            <a:r>
              <a:rPr lang="zh-CN" altLang="en-US" dirty="0"/>
              <a:t>打包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Vite</a:t>
            </a:r>
            <a:r>
              <a:rPr lang="zh-CN" altLang="en-US" dirty="0" smtClean="0"/>
              <a:t>目前仅支持</a:t>
            </a:r>
            <a:r>
              <a:rPr lang="en-US" altLang="zh-CN" dirty="0" smtClean="0"/>
              <a:t>vue3.x,</a:t>
            </a:r>
            <a:r>
              <a:rPr lang="zh-CN" altLang="en-US" dirty="0" smtClean="0"/>
              <a:t>不兼容</a:t>
            </a:r>
            <a:r>
              <a:rPr lang="en-US" altLang="zh-CN" dirty="0" smtClean="0"/>
              <a:t>vue2.x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en-US" altLang="zh-CN" dirty="0" smtClean="0"/>
              <a:t>Vite</a:t>
            </a:r>
            <a:r>
              <a:rPr lang="zh-CN" altLang="en-US" dirty="0" smtClean="0"/>
              <a:t>基本使用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扩展阅读：</a:t>
            </a:r>
            <a:r>
              <a:rPr lang="zh-CN" altLang="en-US" dirty="0">
                <a:hlinkClick r:id="rId4"/>
              </a:rPr>
              <a:t>有了 </a:t>
            </a:r>
            <a:r>
              <a:rPr lang="en-US" altLang="zh-CN" dirty="0" err="1">
                <a:hlinkClick r:id="rId4"/>
              </a:rPr>
              <a:t>vite</a:t>
            </a:r>
            <a:r>
              <a:rPr lang="zh-CN" altLang="en-US" dirty="0">
                <a:hlinkClick r:id="rId4"/>
              </a:rPr>
              <a:t>，还需要 </a:t>
            </a:r>
            <a:r>
              <a:rPr lang="en-US" altLang="zh-CN" dirty="0" err="1">
                <a:hlinkClick r:id="rId4"/>
              </a:rPr>
              <a:t>webpack</a:t>
            </a:r>
            <a:r>
              <a:rPr lang="en-US" altLang="zh-CN" dirty="0">
                <a:hlinkClick r:id="rId4"/>
              </a:rPr>
              <a:t> </a:t>
            </a:r>
            <a:r>
              <a:rPr lang="zh-CN" altLang="en-US" dirty="0">
                <a:hlinkClick r:id="rId4"/>
              </a:rPr>
              <a:t>么</a:t>
            </a:r>
            <a:r>
              <a:rPr lang="zh-CN" altLang="en-US" dirty="0" smtClean="0">
                <a:hlinkClick r:id="rId4"/>
              </a:rPr>
              <a:t>？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043" y="3777800"/>
            <a:ext cx="6676190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Vue3.0 </a:t>
            </a:r>
            <a:r>
              <a:rPr lang="zh-CN" altLang="en-US" dirty="0"/>
              <a:t>新</a:t>
            </a:r>
            <a:r>
              <a:rPr lang="zh-CN" altLang="en-US" dirty="0" smtClean="0"/>
              <a:t>特性介绍</a:t>
            </a:r>
            <a:endParaRPr lang="en-US" altLang="zh-CN" dirty="0" smtClean="0"/>
          </a:p>
          <a:p>
            <a:r>
              <a:rPr lang="en-US" altLang="zh-CN" dirty="0" smtClean="0"/>
              <a:t>Vue2.0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vue3.0</a:t>
            </a:r>
            <a:r>
              <a:rPr lang="zh-CN" altLang="en-US" dirty="0" smtClean="0"/>
              <a:t>响应式原理</a:t>
            </a:r>
            <a:r>
              <a:rPr lang="zh-CN" altLang="en-US" dirty="0"/>
              <a:t>对比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vue3.0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Composition API</a:t>
            </a:r>
            <a:r>
              <a:rPr lang="zh-CN" altLang="en-US" dirty="0" smtClean="0">
                <a:solidFill>
                  <a:srgbClr val="C00000"/>
                </a:solidFill>
              </a:rPr>
              <a:t>的使用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综合案例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7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Composition API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4.1 composition API</a:t>
            </a:r>
            <a:r>
              <a:rPr lang="zh-CN" altLang="en-US" dirty="0"/>
              <a:t> </a:t>
            </a:r>
            <a:r>
              <a:rPr lang="en-US" altLang="zh-CN" dirty="0" smtClean="0"/>
              <a:t>vs options </a:t>
            </a:r>
            <a:r>
              <a:rPr lang="en-US" altLang="zh-CN" dirty="0" err="1" smtClean="0"/>
              <a:t>api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Options API </a:t>
            </a:r>
            <a:r>
              <a:rPr lang="zh-CN" altLang="en-US" dirty="0" smtClean="0"/>
              <a:t>选项</a:t>
            </a:r>
            <a:r>
              <a:rPr lang="en-US" altLang="zh-CN" dirty="0" err="1" smtClean="0"/>
              <a:t>api</a:t>
            </a:r>
            <a:endParaRPr lang="en-US" altLang="zh-CN" dirty="0"/>
          </a:p>
          <a:p>
            <a:pPr lvl="1"/>
            <a:r>
              <a:rPr lang="en-US" altLang="zh-CN" dirty="0" smtClean="0"/>
              <a:t>Options API</a:t>
            </a:r>
            <a:r>
              <a:rPr lang="zh-CN" altLang="en-US" dirty="0" smtClean="0"/>
              <a:t>的优点是容易学习和使用，代码有明确的书写位置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Options API</a:t>
            </a:r>
            <a:r>
              <a:rPr lang="zh-CN" altLang="en-US" dirty="0" smtClean="0"/>
              <a:t>的缺点就是相似逻辑不容易复用，在大项目中尤为明显。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Options API</a:t>
            </a:r>
            <a:r>
              <a:rPr lang="zh-CN" altLang="en-US" dirty="0" smtClean="0"/>
              <a:t>可以通过</a:t>
            </a:r>
            <a:r>
              <a:rPr lang="en-US" altLang="zh-CN" dirty="0" err="1" smtClean="0"/>
              <a:t>mixins</a:t>
            </a:r>
            <a:r>
              <a:rPr lang="zh-CN" altLang="en-US" dirty="0" smtClean="0"/>
              <a:t>提取相同的逻辑，但是容易发生命名冲突且来源不清晰</a:t>
            </a:r>
            <a:endParaRPr lang="en-US" altLang="zh-CN" dirty="0" smtClean="0"/>
          </a:p>
          <a:p>
            <a:r>
              <a:rPr lang="en-US" altLang="zh-CN" dirty="0" smtClean="0"/>
              <a:t>Composition API </a:t>
            </a:r>
            <a:r>
              <a:rPr lang="zh-CN" altLang="en-US" dirty="0" smtClean="0"/>
              <a:t>组合</a:t>
            </a:r>
            <a:r>
              <a:rPr lang="en-US" altLang="zh-CN" dirty="0" smtClean="0"/>
              <a:t>API</a:t>
            </a:r>
          </a:p>
          <a:p>
            <a:pPr lvl="1"/>
            <a:r>
              <a:rPr lang="en-US" altLang="zh-CN" dirty="0" smtClean="0"/>
              <a:t>Composition API</a:t>
            </a:r>
            <a:r>
              <a:rPr lang="zh-CN" altLang="en-US" dirty="0" smtClean="0"/>
              <a:t>是根据逻辑功能来组织代码的，一个功能所有的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放到一起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即便项目很大，功能很多，都能够快速的定位到该功能所有的</a:t>
            </a:r>
            <a:r>
              <a:rPr lang="en-US" altLang="zh-CN" dirty="0" smtClean="0"/>
              <a:t>API</a:t>
            </a:r>
          </a:p>
          <a:p>
            <a:pPr lvl="1"/>
            <a:r>
              <a:rPr lang="en-US" altLang="zh-CN" dirty="0" smtClean="0"/>
              <a:t>Composition API</a:t>
            </a:r>
            <a:r>
              <a:rPr lang="zh-CN" altLang="en-US" dirty="0" smtClean="0"/>
              <a:t>提</a:t>
            </a:r>
            <a:r>
              <a:rPr lang="zh-CN" altLang="en-US" dirty="0"/>
              <a:t>高</a:t>
            </a:r>
            <a:r>
              <a:rPr lang="zh-CN" altLang="en-US" dirty="0" smtClean="0"/>
              <a:t>了</a:t>
            </a:r>
            <a:r>
              <a:rPr lang="zh-CN" altLang="en-US" dirty="0" smtClean="0"/>
              <a:t>代码可读性和可维护性</a:t>
            </a:r>
            <a:endParaRPr lang="en-US" altLang="zh-CN" dirty="0" smtClean="0"/>
          </a:p>
          <a:p>
            <a:r>
              <a:rPr lang="en-US" altLang="zh-CN" dirty="0" smtClean="0"/>
              <a:t>Vue3.0</a:t>
            </a:r>
            <a:r>
              <a:rPr lang="zh-CN" altLang="en-US" dirty="0" smtClean="0"/>
              <a:t>中推荐使用</a:t>
            </a:r>
            <a:r>
              <a:rPr lang="en-US" altLang="zh-CN" dirty="0" smtClean="0"/>
              <a:t>composition API,</a:t>
            </a:r>
            <a:r>
              <a:rPr lang="zh-CN" altLang="en-US" dirty="0" smtClean="0"/>
              <a:t>也保留了</a:t>
            </a:r>
            <a:r>
              <a:rPr lang="en-US" altLang="zh-CN" dirty="0" smtClean="0"/>
              <a:t>options API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05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Composition API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4.2 setup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Setup</a:t>
            </a:r>
            <a:r>
              <a:rPr lang="zh-CN" altLang="en-US" dirty="0" smtClean="0"/>
              <a:t>函数</a:t>
            </a:r>
            <a:r>
              <a:rPr lang="zh-CN" altLang="en-US" dirty="0" smtClean="0"/>
              <a:t>是一个新的组件选项</a:t>
            </a:r>
            <a:r>
              <a:rPr lang="en-US" altLang="zh-CN" dirty="0" smtClean="0"/>
              <a:t>,</a:t>
            </a:r>
            <a:r>
              <a:rPr lang="zh-CN" altLang="en-US" dirty="0" smtClean="0"/>
              <a:t>作为组件中</a:t>
            </a:r>
            <a:r>
              <a:rPr lang="en-US" altLang="zh-CN" dirty="0" smtClean="0"/>
              <a:t>composition API</a:t>
            </a:r>
            <a:r>
              <a:rPr lang="zh-CN" altLang="en-US" dirty="0" smtClean="0"/>
              <a:t>的起点</a:t>
            </a:r>
            <a:endParaRPr lang="en-US" altLang="zh-CN" dirty="0" smtClean="0"/>
          </a:p>
          <a:p>
            <a:r>
              <a:rPr lang="zh-CN" altLang="en-US" dirty="0" smtClean="0"/>
              <a:t>从生命周期钩子的角度来看，</a:t>
            </a:r>
            <a:r>
              <a:rPr lang="en-US" altLang="zh-CN" dirty="0" smtClean="0"/>
              <a:t>setup</a:t>
            </a:r>
            <a:r>
              <a:rPr lang="zh-CN" altLang="en-US" dirty="0" smtClean="0"/>
              <a:t>会在</a:t>
            </a:r>
            <a:r>
              <a:rPr lang="en-US" altLang="zh-CN" dirty="0" err="1" smtClean="0"/>
              <a:t>beforeCreate</a:t>
            </a:r>
            <a:r>
              <a:rPr lang="zh-CN" altLang="en-US" dirty="0" smtClean="0"/>
              <a:t>钩子函数之前执行</a:t>
            </a:r>
            <a:endParaRPr lang="en-US" altLang="zh-CN" dirty="0" smtClean="0"/>
          </a:p>
          <a:p>
            <a:r>
              <a:rPr lang="en-US" altLang="zh-CN" dirty="0" smtClean="0"/>
              <a:t>Setup</a:t>
            </a:r>
            <a:r>
              <a:rPr lang="zh-CN" altLang="en-US" dirty="0" smtClean="0"/>
              <a:t>中不能使用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undefined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4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Composition API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4.3 reactive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Reactive</a:t>
            </a:r>
            <a:r>
              <a:rPr lang="zh-CN" altLang="en-US" dirty="0" smtClean="0"/>
              <a:t>函数接受一个普通对象，返回该对象的响应式代理。</a:t>
            </a:r>
            <a:endParaRPr lang="en-US" altLang="zh-CN" dirty="0"/>
          </a:p>
          <a:p>
            <a:pPr marL="360000" lvl="1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94" y="2464688"/>
            <a:ext cx="6914286" cy="4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Composition API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4.4 ref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ref</a:t>
            </a:r>
            <a:r>
              <a:rPr lang="zh-CN" altLang="en-US" dirty="0" smtClean="0"/>
              <a:t>函数接受</a:t>
            </a:r>
            <a:r>
              <a:rPr lang="zh-CN" altLang="en-US" dirty="0"/>
              <a:t>一</a:t>
            </a:r>
            <a:r>
              <a:rPr lang="zh-CN" altLang="en-US" dirty="0" smtClean="0"/>
              <a:t>个简单类型的值，返回一个可改变的</a:t>
            </a:r>
            <a:r>
              <a:rPr lang="en-US" altLang="zh-CN" dirty="0" smtClean="0"/>
              <a:t>ref</a:t>
            </a:r>
            <a:r>
              <a:rPr lang="zh-CN" altLang="en-US" dirty="0" smtClean="0"/>
              <a:t>对象。返回的对象有唯一的属性</a:t>
            </a:r>
            <a:r>
              <a:rPr lang="en-US" altLang="zh-CN" dirty="0"/>
              <a:t> </a:t>
            </a:r>
            <a:r>
              <a:rPr lang="en-US" altLang="zh-CN" dirty="0" smtClean="0"/>
              <a:t>value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setup</a:t>
            </a:r>
            <a:r>
              <a:rPr lang="zh-CN" altLang="en-US" dirty="0" smtClean="0"/>
              <a:t>函数</a:t>
            </a:r>
            <a:r>
              <a:rPr lang="zh-CN" altLang="en-US" dirty="0" smtClean="0"/>
              <a:t>中，通过</a:t>
            </a:r>
            <a:r>
              <a:rPr lang="en-US" altLang="zh-CN" dirty="0" smtClean="0"/>
              <a:t>ref</a:t>
            </a:r>
            <a:r>
              <a:rPr lang="zh-CN" altLang="en-US" dirty="0" smtClean="0"/>
              <a:t>对象的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属性可以访问到值</a:t>
            </a:r>
            <a:endParaRPr lang="en-US" altLang="zh-CN" dirty="0" smtClean="0"/>
          </a:p>
          <a:p>
            <a:r>
              <a:rPr lang="zh-CN" altLang="en-US" dirty="0" smtClean="0"/>
              <a:t>在模板中，</a:t>
            </a:r>
            <a:r>
              <a:rPr lang="en-US" altLang="zh-CN" dirty="0" smtClean="0"/>
              <a:t>ref</a:t>
            </a:r>
            <a:r>
              <a:rPr lang="zh-CN" altLang="en-US" dirty="0" smtClean="0"/>
              <a:t>属性会自动解套，不需要额外的</a:t>
            </a:r>
            <a:r>
              <a:rPr lang="en-US" altLang="zh-CN" dirty="0" smtClean="0"/>
              <a:t>.value</a:t>
            </a:r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ref</a:t>
            </a:r>
            <a:r>
              <a:rPr lang="zh-CN" altLang="en-US" dirty="0" smtClean="0"/>
              <a:t>接受的是一个对象，会自动调用</a:t>
            </a:r>
            <a:r>
              <a:rPr lang="en-US" altLang="zh-CN" dirty="0" smtClean="0"/>
              <a:t>reactive</a:t>
            </a:r>
            <a:endParaRPr lang="en-US" altLang="zh-CN" dirty="0"/>
          </a:p>
          <a:p>
            <a:pPr marL="3600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90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6BC4DA-06F3-4ECB-80F4-A78CD718AB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了解</a:t>
            </a:r>
            <a:r>
              <a:rPr lang="en-US" altLang="zh-CN" dirty="0" smtClean="0"/>
              <a:t>vue3.0 </a:t>
            </a:r>
            <a:r>
              <a:rPr lang="zh-CN" altLang="en-US" dirty="0" smtClean="0"/>
              <a:t>新特性</a:t>
            </a:r>
            <a:endParaRPr lang="en-US" altLang="zh-CN" dirty="0" smtClean="0"/>
          </a:p>
          <a:p>
            <a:r>
              <a:rPr lang="zh-CN" altLang="en-US" dirty="0" smtClean="0"/>
              <a:t>能够掌握</a:t>
            </a:r>
            <a:r>
              <a:rPr lang="en-US" altLang="zh-CN" dirty="0" smtClean="0"/>
              <a:t>vue2.0 </a:t>
            </a:r>
            <a:r>
              <a:rPr lang="zh-CN" altLang="en-US" dirty="0" smtClean="0"/>
              <a:t>与</a:t>
            </a:r>
            <a:r>
              <a:rPr lang="en-US" altLang="zh-CN" dirty="0" smtClean="0"/>
              <a:t>vue3.0</a:t>
            </a:r>
            <a:r>
              <a:rPr lang="zh-CN" altLang="en-US" dirty="0" smtClean="0"/>
              <a:t>的响应式原理</a:t>
            </a:r>
            <a:endParaRPr lang="en-US" altLang="zh-CN" dirty="0" smtClean="0"/>
          </a:p>
          <a:p>
            <a:r>
              <a:rPr lang="zh-CN" altLang="en-US" dirty="0" smtClean="0"/>
              <a:t>能够掌握如何创建</a:t>
            </a:r>
            <a:r>
              <a:rPr lang="en-US" altLang="zh-CN" dirty="0" smtClean="0"/>
              <a:t>vue3.0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zh-CN" altLang="en-US" dirty="0" smtClean="0"/>
              <a:t>了解</a:t>
            </a:r>
            <a:r>
              <a:rPr lang="en-US" altLang="zh-CN" dirty="0" smtClean="0"/>
              <a:t>options API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composition API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r>
              <a:rPr lang="zh-CN" altLang="en-US" dirty="0" smtClean="0"/>
              <a:t>能够掌握</a:t>
            </a:r>
            <a:r>
              <a:rPr lang="en-US" altLang="zh-CN" dirty="0" smtClean="0"/>
              <a:t>composition API</a:t>
            </a:r>
            <a:r>
              <a:rPr lang="zh-CN" altLang="en-US" dirty="0" smtClean="0"/>
              <a:t>的基本使用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569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Composition API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4.5 </a:t>
            </a:r>
            <a:r>
              <a:rPr lang="en-US" altLang="zh-CN" dirty="0" err="1" smtClean="0"/>
              <a:t>toRefs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把一个响应式对象转换成普通对象，该普通对象的每个 </a:t>
            </a:r>
            <a:r>
              <a:rPr lang="en-US" altLang="zh-CN" dirty="0"/>
              <a:t>property </a:t>
            </a:r>
            <a:r>
              <a:rPr lang="zh-CN" altLang="en-US" dirty="0"/>
              <a:t>都是一个 </a:t>
            </a:r>
            <a:r>
              <a:rPr lang="en-US" altLang="zh-CN" dirty="0" smtClean="0"/>
              <a:t>ref</a:t>
            </a:r>
          </a:p>
          <a:p>
            <a:r>
              <a:rPr lang="en-US" altLang="zh-CN" dirty="0" smtClean="0"/>
              <a:t>Reactive</a:t>
            </a:r>
            <a:r>
              <a:rPr lang="zh-CN" altLang="en-US" dirty="0" smtClean="0"/>
              <a:t>的响应式功能是赋予给对象的，但是如果给对象解构或者展开的时候，会让数据丢失响应式的能力。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toRefs</a:t>
            </a:r>
            <a:r>
              <a:rPr lang="zh-CN" altLang="en-US" dirty="0" smtClean="0"/>
              <a:t>可以保证该对象展开的每一个 属性都是</a:t>
            </a:r>
            <a:r>
              <a:rPr lang="zh-CN" altLang="en-US" dirty="0"/>
              <a:t>响应</a:t>
            </a:r>
            <a:r>
              <a:rPr lang="zh-CN" altLang="en-US" dirty="0" smtClean="0"/>
              <a:t>式的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2103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Composition API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en-US" altLang="zh-CN" dirty="0" err="1" smtClean="0"/>
              <a:t>readOnly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传入一个对象（响应式或普通）或 </a:t>
            </a:r>
            <a:r>
              <a:rPr lang="en-US" altLang="zh-CN" dirty="0"/>
              <a:t>ref</a:t>
            </a:r>
            <a:r>
              <a:rPr lang="zh-CN" altLang="en-US" dirty="0"/>
              <a:t>，返回一个原始对象的</a:t>
            </a:r>
            <a:r>
              <a:rPr lang="zh-CN" altLang="en-US" b="1" dirty="0"/>
              <a:t>只读</a:t>
            </a:r>
            <a:r>
              <a:rPr lang="zh-CN" altLang="en-US" dirty="0"/>
              <a:t>代理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一个只读的代理是“深层的”，对象内部任何嵌套的属性也都是只读的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可以防止对象被修改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120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Composition API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4.7 computed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Computed</a:t>
            </a:r>
            <a:r>
              <a:rPr lang="zh-CN" altLang="en-US" dirty="0" smtClean="0"/>
              <a:t>函数用于创建一个计算属性</a:t>
            </a:r>
            <a:endParaRPr lang="en-US" altLang="zh-CN" dirty="0" smtClean="0"/>
          </a:p>
          <a:p>
            <a:r>
              <a:rPr lang="zh-CN" altLang="en-US" dirty="0" smtClean="0"/>
              <a:t>如果传入的是一个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函数，会返回一个不允许修改的计算属性</a:t>
            </a:r>
            <a:endParaRPr lang="en-US" altLang="zh-CN" dirty="0" smtClean="0"/>
          </a:p>
          <a:p>
            <a:r>
              <a:rPr lang="zh-CN" altLang="en-US" dirty="0" smtClean="0"/>
              <a:t>如果传入的是一个带有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setter</a:t>
            </a:r>
            <a:r>
              <a:rPr lang="zh-CN" altLang="en-US" dirty="0" smtClean="0"/>
              <a:t>函数的对象，会返回一个允许修改的计算属性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514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Composition API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4.8 watch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Watch</a:t>
            </a:r>
            <a:r>
              <a:rPr lang="zh-CN" altLang="en-US" dirty="0" smtClean="0"/>
              <a:t>函数接受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个参数。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：数据源，可以是</a:t>
            </a:r>
            <a:r>
              <a:rPr lang="en-US" altLang="zh-CN" dirty="0" smtClean="0"/>
              <a:t>ref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：回调函数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：额外选项，</a:t>
            </a:r>
            <a:r>
              <a:rPr lang="en-US" altLang="zh-CN" dirty="0" smtClean="0"/>
              <a:t>immediate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deep</a:t>
            </a:r>
          </a:p>
          <a:p>
            <a:r>
              <a:rPr lang="en-US" altLang="zh-CN" dirty="0" smtClean="0"/>
              <a:t>Watch</a:t>
            </a:r>
            <a:r>
              <a:rPr lang="zh-CN" altLang="en-US" dirty="0" smtClean="0"/>
              <a:t>可以监听一个</a:t>
            </a:r>
            <a:r>
              <a:rPr lang="en-US" altLang="zh-CN" dirty="0" smtClean="0"/>
              <a:t>ref</a:t>
            </a:r>
            <a:r>
              <a:rPr lang="zh-CN" altLang="en-US" dirty="0" smtClean="0"/>
              <a:t>或者一个带有</a:t>
            </a:r>
            <a:r>
              <a:rPr lang="zh-CN" altLang="en-US" dirty="0"/>
              <a:t>返回</a:t>
            </a:r>
            <a:r>
              <a:rPr lang="zh-CN" altLang="en-US" dirty="0" smtClean="0"/>
              <a:t>值的</a:t>
            </a:r>
            <a:r>
              <a:rPr lang="en-US" altLang="zh-CN" dirty="0" smtClean="0"/>
              <a:t>getter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Watch</a:t>
            </a:r>
            <a:r>
              <a:rPr lang="zh-CN" altLang="en-US" dirty="0" smtClean="0"/>
              <a:t>可以监听单个数据源，也可以监听多个数据源</a:t>
            </a:r>
            <a:endParaRPr lang="en-US" altLang="zh-CN" dirty="0" smtClean="0"/>
          </a:p>
          <a:p>
            <a:r>
              <a:rPr lang="en-US" altLang="zh-CN" dirty="0" smtClean="0"/>
              <a:t>watch</a:t>
            </a:r>
            <a:r>
              <a:rPr lang="zh-CN" altLang="en-US" dirty="0" smtClean="0"/>
              <a:t>函数会有返回值，用于停止监听。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8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Composition API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4.9 </a:t>
            </a:r>
            <a:r>
              <a:rPr lang="zh-CN" altLang="en-US" dirty="0" smtClean="0"/>
              <a:t>生命周期钩子函数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Vue3</a:t>
            </a:r>
            <a:r>
              <a:rPr lang="zh-CN" altLang="en-US" dirty="0" smtClean="0"/>
              <a:t>提供的生命周期</a:t>
            </a:r>
            <a:r>
              <a:rPr lang="zh-CN" altLang="en-US" dirty="0"/>
              <a:t>钩子注册函数只能在 </a:t>
            </a:r>
            <a:r>
              <a:rPr lang="en-US" altLang="zh-CN" dirty="0"/>
              <a:t>setup() </a:t>
            </a:r>
            <a:r>
              <a:rPr lang="zh-CN" altLang="en-US" dirty="0"/>
              <a:t>期间同步使用</a:t>
            </a:r>
          </a:p>
          <a:p>
            <a:r>
              <a:rPr lang="en-US" altLang="zh-CN" dirty="0" smtClean="0"/>
              <a:t>Vue3</a:t>
            </a:r>
            <a:r>
              <a:rPr lang="zh-CN" altLang="en-US" dirty="0" smtClean="0"/>
              <a:t>生命周期钩子函数与</a:t>
            </a:r>
            <a:r>
              <a:rPr lang="en-US" altLang="zh-CN" dirty="0" smtClean="0"/>
              <a:t>vue2</a:t>
            </a:r>
            <a:r>
              <a:rPr lang="zh-CN" altLang="en-US" dirty="0" smtClean="0"/>
              <a:t>对比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36" y="2978382"/>
            <a:ext cx="4209524" cy="2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8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Composition API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4.10 </a:t>
            </a:r>
            <a:r>
              <a:rPr lang="zh-CN" altLang="en-US" dirty="0" smtClean="0"/>
              <a:t>依赖注入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Vue3</a:t>
            </a:r>
            <a:r>
              <a:rPr lang="zh-CN" altLang="en-US" dirty="0" smtClean="0"/>
              <a:t>中提供了</a:t>
            </a:r>
            <a:r>
              <a:rPr lang="en-US" altLang="zh-CN" dirty="0" smtClean="0"/>
              <a:t>provide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inject</a:t>
            </a:r>
            <a:r>
              <a:rPr lang="zh-CN" altLang="en-US" dirty="0" smtClean="0"/>
              <a:t>提供依赖注入，用于实现组件之间的通讯。类似于</a:t>
            </a:r>
            <a:r>
              <a:rPr lang="en-US" altLang="zh-CN" dirty="0" smtClean="0"/>
              <a:t>vue2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provide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inject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Vue3</a:t>
            </a:r>
            <a:r>
              <a:rPr lang="zh-CN" altLang="en-US" dirty="0" smtClean="0"/>
              <a:t>提供的</a:t>
            </a:r>
            <a:r>
              <a:rPr lang="en-US" altLang="zh-CN" dirty="0" smtClean="0"/>
              <a:t>provide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inject</a:t>
            </a:r>
            <a:r>
              <a:rPr lang="zh-CN" altLang="en-US" dirty="0" smtClean="0"/>
              <a:t>可以用于跨多级组件进行通讯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36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Composition API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4.11 </a:t>
            </a:r>
            <a:r>
              <a:rPr lang="zh-CN" altLang="en-US" dirty="0" smtClean="0"/>
              <a:t>模板</a:t>
            </a:r>
            <a:r>
              <a:rPr lang="en-US" altLang="zh-CN" dirty="0" smtClean="0"/>
              <a:t>refs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为了获得对模板内元素或组件实例的引用，我们可以像往常一样在 </a:t>
            </a:r>
            <a:r>
              <a:rPr lang="en-US" altLang="zh-CN" dirty="0"/>
              <a:t>setup() </a:t>
            </a:r>
            <a:r>
              <a:rPr lang="zh-CN" altLang="en-US" dirty="0"/>
              <a:t>中声明一个 </a:t>
            </a:r>
            <a:r>
              <a:rPr lang="en-US" altLang="zh-CN" dirty="0"/>
              <a:t>ref </a:t>
            </a:r>
            <a:r>
              <a:rPr lang="zh-CN" altLang="en-US" dirty="0"/>
              <a:t>并返回</a:t>
            </a:r>
            <a:r>
              <a:rPr lang="zh-CN" altLang="en-US" dirty="0" smtClean="0"/>
              <a:t>它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54" y="2485683"/>
            <a:ext cx="6057143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3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Vue3.0 </a:t>
            </a:r>
            <a:r>
              <a:rPr lang="zh-CN" altLang="en-US" dirty="0"/>
              <a:t>新</a:t>
            </a:r>
            <a:r>
              <a:rPr lang="zh-CN" altLang="en-US" dirty="0" smtClean="0"/>
              <a:t>特性介绍</a:t>
            </a:r>
            <a:endParaRPr lang="en-US" altLang="zh-CN" dirty="0" smtClean="0"/>
          </a:p>
          <a:p>
            <a:r>
              <a:rPr lang="en-US" altLang="zh-CN" dirty="0" smtClean="0"/>
              <a:t>Vue2.0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vue3.0</a:t>
            </a:r>
            <a:r>
              <a:rPr lang="zh-CN" altLang="en-US" dirty="0" smtClean="0"/>
              <a:t>响应式原理</a:t>
            </a:r>
            <a:r>
              <a:rPr lang="zh-CN" altLang="en-US" dirty="0"/>
              <a:t>对比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vue3.0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en-US" altLang="zh-CN" dirty="0" smtClean="0"/>
              <a:t>Composition API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综合案例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0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Vue3.0 </a:t>
            </a:r>
            <a:r>
              <a:rPr lang="zh-CN" altLang="en-US" dirty="0"/>
              <a:t>新</a:t>
            </a:r>
            <a:r>
              <a:rPr lang="zh-CN" altLang="en-US" dirty="0" smtClean="0"/>
              <a:t>特性介绍</a:t>
            </a:r>
            <a:endParaRPr lang="en-US" altLang="zh-CN" dirty="0" smtClean="0"/>
          </a:p>
          <a:p>
            <a:r>
              <a:rPr lang="en-US" altLang="zh-CN" dirty="0" smtClean="0"/>
              <a:t>Vue2.0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vue3.0</a:t>
            </a:r>
            <a:r>
              <a:rPr lang="zh-CN" altLang="en-US" dirty="0" smtClean="0"/>
              <a:t>响应式原理</a:t>
            </a:r>
            <a:r>
              <a:rPr lang="zh-CN" altLang="en-US" dirty="0"/>
              <a:t>对比</a:t>
            </a:r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vue3.0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en-US" altLang="zh-CN" dirty="0" smtClean="0"/>
              <a:t>Composition API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zh-CN" altLang="en-US" dirty="0" smtClean="0"/>
              <a:t>综合案例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7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Vue3.0 </a:t>
            </a:r>
            <a:r>
              <a:rPr lang="zh-CN" altLang="en-US" dirty="0">
                <a:solidFill>
                  <a:srgbClr val="C00000"/>
                </a:solidFill>
              </a:rPr>
              <a:t>新</a:t>
            </a:r>
            <a:r>
              <a:rPr lang="zh-CN" altLang="en-US" dirty="0" smtClean="0">
                <a:solidFill>
                  <a:srgbClr val="C00000"/>
                </a:solidFill>
              </a:rPr>
              <a:t>特性介绍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Vue2.0</a:t>
            </a:r>
            <a:r>
              <a:rPr lang="zh-CN" altLang="en-US" dirty="0"/>
              <a:t>和</a:t>
            </a:r>
            <a:r>
              <a:rPr lang="en-US" altLang="zh-CN" dirty="0"/>
              <a:t>vue3.0</a:t>
            </a:r>
            <a:r>
              <a:rPr lang="zh-CN" altLang="en-US" dirty="0"/>
              <a:t>响应式原理对比</a:t>
            </a:r>
            <a:endParaRPr lang="en-US" altLang="zh-CN" dirty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vue3.0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en-US" altLang="zh-CN" dirty="0" smtClean="0"/>
              <a:t>Composition API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zh-CN" altLang="en-US" dirty="0" smtClean="0"/>
              <a:t>综合案例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4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Vue3.0 </a:t>
            </a:r>
            <a:r>
              <a:rPr lang="zh-CN" altLang="en-US" dirty="0"/>
              <a:t>新特性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为什么要学习</a:t>
            </a:r>
            <a:r>
              <a:rPr lang="en-US" altLang="zh-CN" dirty="0" smtClean="0"/>
              <a:t>vue3.0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Vue</a:t>
            </a:r>
            <a:r>
              <a:rPr lang="zh-CN" altLang="en-US" dirty="0" smtClean="0"/>
              <a:t>是国内最火的前端框架，</a:t>
            </a:r>
            <a:r>
              <a:rPr lang="en-US" altLang="zh-CN" dirty="0" smtClean="0"/>
              <a:t>vue3.0</a:t>
            </a:r>
            <a:r>
              <a:rPr lang="zh-CN" altLang="en-US" dirty="0" smtClean="0"/>
              <a:t>迟早都得学</a:t>
            </a:r>
            <a:endParaRPr lang="en-US" altLang="zh-CN" dirty="0" smtClean="0"/>
          </a:p>
          <a:p>
            <a:r>
              <a:rPr lang="en-US" altLang="zh-CN" dirty="0" err="1" smtClean="0"/>
              <a:t>Vue</a:t>
            </a:r>
            <a:r>
              <a:rPr lang="zh-CN" altLang="en-US" dirty="0" smtClean="0"/>
              <a:t>是前端招聘的硬需求（</a:t>
            </a:r>
            <a:r>
              <a:rPr lang="en-US" altLang="zh-CN" dirty="0" smtClean="0"/>
              <a:t>vue3.0</a:t>
            </a:r>
            <a:r>
              <a:rPr lang="zh-CN" altLang="en-US" dirty="0" smtClean="0"/>
              <a:t>是亮点）</a:t>
            </a:r>
            <a:endParaRPr lang="en-US" altLang="zh-CN" dirty="0" smtClean="0"/>
          </a:p>
          <a:p>
            <a:r>
              <a:rPr lang="en-US" altLang="zh-CN" dirty="0" smtClean="0"/>
              <a:t>Vue3.0</a:t>
            </a:r>
            <a:r>
              <a:rPr lang="zh-CN" altLang="en-US" dirty="0" smtClean="0"/>
              <a:t>是弯道超车的好机会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5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Vue3.0 </a:t>
            </a:r>
            <a:r>
              <a:rPr lang="zh-CN" altLang="en-US" dirty="0"/>
              <a:t>新特性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1.2 vue3.0</a:t>
            </a:r>
            <a:r>
              <a:rPr lang="zh-CN" altLang="en-US" dirty="0" smtClean="0"/>
              <a:t>现状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版本说明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Alpha</a:t>
            </a:r>
            <a:r>
              <a:rPr lang="zh-CN" altLang="en-US" dirty="0" smtClean="0"/>
              <a:t>版表示内部测试版，一般不对外发布，</a:t>
            </a:r>
            <a:r>
              <a:rPr lang="en-US" altLang="zh-CN" dirty="0" smtClean="0"/>
              <a:t>bug</a:t>
            </a:r>
            <a:r>
              <a:rPr lang="zh-CN" altLang="en-US" dirty="0" smtClean="0"/>
              <a:t>较多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Beta</a:t>
            </a:r>
            <a:r>
              <a:rPr lang="zh-CN" altLang="en-US" dirty="0" smtClean="0"/>
              <a:t>版表示公开测试版本，该版本依旧存在大量的</a:t>
            </a:r>
            <a:r>
              <a:rPr lang="en-US" altLang="zh-CN" dirty="0" smtClean="0"/>
              <a:t>bug</a:t>
            </a:r>
            <a:r>
              <a:rPr lang="zh-CN" altLang="en-US" dirty="0" smtClean="0"/>
              <a:t>，而且还会增加新的功能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Release Candidate</a:t>
            </a:r>
            <a:r>
              <a:rPr lang="zh-CN" altLang="en-US" dirty="0" smtClean="0"/>
              <a:t>）版，发行候选版本，不在增加新的功能，主要修复</a:t>
            </a:r>
            <a:r>
              <a:rPr lang="en-US" altLang="zh-CN" dirty="0" smtClean="0"/>
              <a:t>bug</a:t>
            </a:r>
          </a:p>
          <a:p>
            <a:pPr lvl="1"/>
            <a:r>
              <a:rPr lang="en-US" altLang="zh-CN" dirty="0" smtClean="0"/>
              <a:t>Release</a:t>
            </a:r>
            <a:r>
              <a:rPr lang="zh-CN" altLang="en-US" dirty="0" smtClean="0"/>
              <a:t>版，正式发布版本，即官方推荐使用的版本。</a:t>
            </a:r>
            <a:endParaRPr lang="en-US" altLang="zh-CN" dirty="0" smtClean="0"/>
          </a:p>
          <a:p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4</a:t>
            </a:r>
            <a:r>
              <a:rPr lang="zh-CN" altLang="en-US" dirty="0" smtClean="0"/>
              <a:t>日，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发布</a:t>
            </a:r>
            <a:r>
              <a:rPr lang="en-US" altLang="zh-CN" dirty="0" smtClean="0"/>
              <a:t>3.0 alpha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17</a:t>
            </a:r>
            <a:r>
              <a:rPr lang="zh-CN" altLang="en-US" dirty="0" smtClean="0"/>
              <a:t>日，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发布</a:t>
            </a:r>
            <a:r>
              <a:rPr lang="en-US" altLang="zh-CN" dirty="0" smtClean="0"/>
              <a:t>3.0 beta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r>
              <a:rPr lang="en-US" altLang="zh-CN" dirty="0" smtClean="0"/>
              <a:t>2020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18</a:t>
            </a:r>
            <a:r>
              <a:rPr lang="zh-CN" altLang="en-US" dirty="0" smtClean="0"/>
              <a:t>日，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发布</a:t>
            </a:r>
            <a:r>
              <a:rPr lang="en-US" altLang="zh-CN" dirty="0" smtClean="0"/>
              <a:t>vue3.0 rc-1</a:t>
            </a:r>
            <a:r>
              <a:rPr lang="zh-CN" altLang="en-US" dirty="0" smtClean="0"/>
              <a:t>版本</a:t>
            </a:r>
            <a:endParaRPr lang="en-US" altLang="zh-CN" dirty="0" smtClean="0"/>
          </a:p>
          <a:p>
            <a:r>
              <a:rPr lang="zh-CN" altLang="en-US" dirty="0" smtClean="0"/>
              <a:t>目前最新版本，</a:t>
            </a:r>
            <a:r>
              <a:rPr lang="en-US" altLang="zh-CN" dirty="0" smtClean="0"/>
              <a:t>vue3.0 </a:t>
            </a:r>
            <a:r>
              <a:rPr lang="en-US" altLang="zh-CN" dirty="0" smtClean="0"/>
              <a:t>rc-13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https://github.com/vuejs/vue-next/releases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Vue3.0 </a:t>
            </a:r>
            <a:r>
              <a:rPr lang="zh-CN" altLang="en-US" dirty="0"/>
              <a:t>新特性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1.3 vue3.0</a:t>
            </a:r>
            <a:r>
              <a:rPr lang="zh-CN" altLang="en-US" dirty="0" smtClean="0"/>
              <a:t>新特性介绍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数据响应式数据重新</a:t>
            </a:r>
            <a:r>
              <a:rPr lang="zh-CN" altLang="en-US" dirty="0" smtClean="0"/>
              <a:t>实现（</a:t>
            </a:r>
            <a:r>
              <a:rPr lang="en-US" altLang="zh-CN" dirty="0" smtClean="0"/>
              <a:t>ES6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proxy</a:t>
            </a:r>
            <a:r>
              <a:rPr lang="zh-CN" altLang="en-US" dirty="0" smtClean="0"/>
              <a:t>替代</a:t>
            </a:r>
            <a:r>
              <a:rPr lang="en-US" altLang="zh-CN" dirty="0" smtClean="0"/>
              <a:t>ES5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Object.defineProperty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r>
              <a:rPr lang="zh-CN" altLang="en-US" dirty="0"/>
              <a:t>源码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typescript</a:t>
            </a:r>
            <a:r>
              <a:rPr lang="zh-CN" altLang="en-US" dirty="0" smtClean="0"/>
              <a:t>进行重新编写（更好的类型推导）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虚拟</a:t>
            </a:r>
            <a:r>
              <a:rPr lang="en-US" altLang="zh-CN" dirty="0" smtClean="0"/>
              <a:t>DOM</a:t>
            </a:r>
            <a:r>
              <a:rPr lang="zh-CN" altLang="en-US" dirty="0" smtClean="0"/>
              <a:t>新算法（更快，更小）</a:t>
            </a:r>
            <a:endParaRPr lang="en-US" altLang="zh-CN" dirty="0" smtClean="0"/>
          </a:p>
          <a:p>
            <a:r>
              <a:rPr lang="zh-CN" altLang="en-US" dirty="0" smtClean="0"/>
              <a:t>提供了</a:t>
            </a:r>
            <a:r>
              <a:rPr lang="en-US" altLang="zh-CN" dirty="0" smtClean="0"/>
              <a:t>composition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，为了更好的逻辑复用与代码组织</a:t>
            </a:r>
            <a:endParaRPr lang="en-US" altLang="zh-CN" dirty="0" smtClean="0"/>
          </a:p>
          <a:p>
            <a:r>
              <a:rPr lang="zh-CN" altLang="en-US" dirty="0" smtClean="0"/>
              <a:t>自定义渲染器（可以根据需求自定义各种各样的渲染器）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</a:t>
            </a:r>
            <a:r>
              <a:rPr lang="zh-CN" altLang="en-US" dirty="0" smtClean="0"/>
              <a:t>端 </a:t>
            </a:r>
            <a:r>
              <a:rPr lang="en-US" altLang="zh-CN" dirty="0">
                <a:hlinkClick r:id="rId2"/>
              </a:rPr>
              <a:t>https://vue-native.io/docs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lvl="1"/>
            <a:r>
              <a:rPr lang="zh-CN" altLang="en-US" dirty="0"/>
              <a:t>小程序</a:t>
            </a:r>
            <a:r>
              <a:rPr lang="zh-CN" altLang="en-US" dirty="0" smtClean="0"/>
              <a:t>端：</a:t>
            </a:r>
            <a:r>
              <a:rPr lang="en-US" altLang="zh-CN" dirty="0">
                <a:hlinkClick r:id="rId3"/>
              </a:rPr>
              <a:t>http://mpvue.com/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游戏开发：</a:t>
            </a:r>
            <a:r>
              <a:rPr lang="en-US" altLang="zh-CN" dirty="0" smtClean="0">
                <a:hlinkClick r:id="rId4"/>
              </a:rPr>
              <a:t>https://vugel.planning.nl/#application</a:t>
            </a:r>
          </a:p>
          <a:p>
            <a:r>
              <a:rPr lang="en-US" altLang="zh-CN" dirty="0" smtClean="0"/>
              <a:t>Fragment</a:t>
            </a:r>
            <a:r>
              <a:rPr lang="zh-CN" altLang="en-US" dirty="0" smtClean="0"/>
              <a:t>，模板可以有多个根元素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2107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Vue3.0 </a:t>
            </a:r>
            <a:r>
              <a:rPr lang="zh-CN" altLang="en-US" dirty="0"/>
              <a:t>新特性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/>
              <a:t>官网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Vue3.0</a:t>
            </a:r>
            <a:r>
              <a:rPr lang="zh-CN" altLang="en-US" dirty="0" smtClean="0"/>
              <a:t>官网：</a:t>
            </a:r>
            <a:r>
              <a:rPr lang="en-US" altLang="zh-CN" dirty="0">
                <a:hlinkClick r:id="rId2"/>
              </a:rPr>
              <a:t>https://v3.vuejs.org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Composition </a:t>
            </a:r>
            <a:r>
              <a:rPr lang="en-US" altLang="zh-CN" dirty="0" err="1" smtClean="0"/>
              <a:t>api</a:t>
            </a:r>
            <a:r>
              <a:rPr lang="zh-CN" altLang="en-US" dirty="0"/>
              <a:t>官</a:t>
            </a:r>
            <a:r>
              <a:rPr lang="zh-CN" altLang="en-US" dirty="0" smtClean="0"/>
              <a:t>网：</a:t>
            </a:r>
            <a:r>
              <a:rPr lang="en-US" altLang="zh-CN" dirty="0">
                <a:hlinkClick r:id="rId3"/>
              </a:rPr>
              <a:t>https://composition-api.vuejs.org/zh/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6128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Vue3.0 </a:t>
            </a:r>
            <a:r>
              <a:rPr lang="zh-CN" altLang="en-US" dirty="0"/>
              <a:t>新</a:t>
            </a:r>
            <a:r>
              <a:rPr lang="zh-CN" altLang="en-US" dirty="0" smtClean="0"/>
              <a:t>特性介绍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Vue2.0</a:t>
            </a:r>
            <a:r>
              <a:rPr lang="zh-CN" altLang="en-US" dirty="0" smtClean="0">
                <a:solidFill>
                  <a:srgbClr val="C00000"/>
                </a:solidFill>
              </a:rPr>
              <a:t>和</a:t>
            </a:r>
            <a:r>
              <a:rPr lang="en-US" altLang="zh-CN" dirty="0" smtClean="0">
                <a:solidFill>
                  <a:srgbClr val="C00000"/>
                </a:solidFill>
              </a:rPr>
              <a:t>vue3.0</a:t>
            </a:r>
            <a:r>
              <a:rPr lang="zh-CN" altLang="en-US" dirty="0" smtClean="0">
                <a:solidFill>
                  <a:srgbClr val="C00000"/>
                </a:solidFill>
              </a:rPr>
              <a:t>响应式原理</a:t>
            </a:r>
            <a:r>
              <a:rPr lang="zh-CN" altLang="en-US" dirty="0">
                <a:solidFill>
                  <a:srgbClr val="C00000"/>
                </a:solidFill>
              </a:rPr>
              <a:t>对比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vue3.0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en-US" altLang="zh-CN" dirty="0" smtClean="0"/>
              <a:t>Composition API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zh-CN" altLang="en-US" dirty="0" smtClean="0"/>
              <a:t>综合案例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4516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1365</Words>
  <Application>Microsoft Office PowerPoint</Application>
  <PresentationFormat>宽屏</PresentationFormat>
  <Paragraphs>171</Paragraphs>
  <Slides>28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Alibaba PuHuiTi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Vue3.0 快速入门</vt:lpstr>
      <vt:lpstr>PowerPoint 演示文稿</vt:lpstr>
      <vt:lpstr>PowerPoint 演示文稿</vt:lpstr>
      <vt:lpstr>PowerPoint 演示文稿</vt:lpstr>
      <vt:lpstr>Vue3.0 新特性介绍</vt:lpstr>
      <vt:lpstr>Vue3.0 新特性介绍</vt:lpstr>
      <vt:lpstr>Vue3.0 新特性介绍</vt:lpstr>
      <vt:lpstr>Vue3.0 新特性介绍</vt:lpstr>
      <vt:lpstr>PowerPoint 演示文稿</vt:lpstr>
      <vt:lpstr>Vue2.0和vue3.0响应式原理对比</vt:lpstr>
      <vt:lpstr>Vue2.0和vue3.0响应式原理对比</vt:lpstr>
      <vt:lpstr>PowerPoint 演示文稿</vt:lpstr>
      <vt:lpstr>创建vue3.0项目</vt:lpstr>
      <vt:lpstr>创建vue3.0项目</vt:lpstr>
      <vt:lpstr>PowerPoint 演示文稿</vt:lpstr>
      <vt:lpstr>Composition API的使用</vt:lpstr>
      <vt:lpstr>Composition API的使用</vt:lpstr>
      <vt:lpstr>Composition API的使用</vt:lpstr>
      <vt:lpstr>Composition API的使用</vt:lpstr>
      <vt:lpstr>Composition API的使用</vt:lpstr>
      <vt:lpstr>Composition API的使用</vt:lpstr>
      <vt:lpstr>Composition API的使用</vt:lpstr>
      <vt:lpstr>Composition API的使用</vt:lpstr>
      <vt:lpstr>Composition API的使用</vt:lpstr>
      <vt:lpstr>Composition API的使用</vt:lpstr>
      <vt:lpstr>Composition API的使用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胡 聪聪</cp:lastModifiedBy>
  <cp:revision>159</cp:revision>
  <dcterms:created xsi:type="dcterms:W3CDTF">2020-03-31T02:23:27Z</dcterms:created>
  <dcterms:modified xsi:type="dcterms:W3CDTF">2020-09-18T14:22:39Z</dcterms:modified>
</cp:coreProperties>
</file>