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4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6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2"/>
          <p:cNvCxnSpPr/>
          <p:nvPr/>
        </p:nvCxnSpPr>
        <p:spPr>
          <a:xfrm flipV="1">
            <a:off x="2784475" y="1671003"/>
            <a:ext cx="716153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366895" y="1304925"/>
            <a:ext cx="807720" cy="772795"/>
            <a:chOff x="8338" y="2245"/>
            <a:chExt cx="1272" cy="1217"/>
          </a:xfrm>
        </p:grpSpPr>
        <p:grpSp>
          <p:nvGrpSpPr>
            <p:cNvPr id="4" name="组合 3"/>
            <p:cNvGrpSpPr/>
            <p:nvPr/>
          </p:nvGrpSpPr>
          <p:grpSpPr>
            <a:xfrm rot="0">
              <a:off x="8793" y="2245"/>
              <a:ext cx="364" cy="751"/>
              <a:chOff x="5090" y="3969"/>
              <a:chExt cx="364" cy="751"/>
            </a:xfrm>
          </p:grpSpPr>
          <p:grpSp>
            <p:nvGrpSpPr>
              <p:cNvPr id="40964" name="组合 50"/>
              <p:cNvGrpSpPr/>
              <p:nvPr/>
            </p:nvGrpSpPr>
            <p:grpSpPr>
              <a:xfrm>
                <a:off x="509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1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rgbClr val="5B33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6" name="Straight Arrow Connector 64"/>
              <p:cNvCxnSpPr/>
              <p:nvPr/>
            </p:nvCxnSpPr>
            <p:spPr>
              <a:xfrm rot="10800000" flipV="1">
                <a:off x="5273" y="3969"/>
                <a:ext cx="0" cy="340"/>
              </a:xfrm>
              <a:prstGeom prst="straightConnector1">
                <a:avLst/>
              </a:prstGeom>
              <a:ln w="28575">
                <a:solidFill>
                  <a:srgbClr val="5B337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75"/>
            <p:cNvSpPr txBox="1"/>
            <p:nvPr/>
          </p:nvSpPr>
          <p:spPr>
            <a:xfrm>
              <a:off x="8338" y="3052"/>
              <a:ext cx="1273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2024.6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80665" y="1304925"/>
            <a:ext cx="864235" cy="772795"/>
            <a:chOff x="6386" y="4348"/>
            <a:chExt cx="1361" cy="1217"/>
          </a:xfrm>
        </p:grpSpPr>
        <p:grpSp>
          <p:nvGrpSpPr>
            <p:cNvPr id="5" name="组合 4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097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9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2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75"/>
            <p:cNvSpPr txBox="1"/>
            <p:nvPr/>
          </p:nvSpPr>
          <p:spPr>
            <a:xfrm>
              <a:off x="6386" y="5155"/>
              <a:ext cx="1361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2024.4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236720" y="5717540"/>
            <a:ext cx="2323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Roadmap 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Milestone </a:t>
            </a:r>
            <a:endParaRPr lang="en-US" altLang="zh-CN" sz="160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96610" y="1304925"/>
            <a:ext cx="856615" cy="772795"/>
            <a:chOff x="6386" y="4348"/>
            <a:chExt cx="1349" cy="1217"/>
          </a:xfrm>
        </p:grpSpPr>
        <p:grpSp>
          <p:nvGrpSpPr>
            <p:cNvPr id="6" name="组合 5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3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33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5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75"/>
            <p:cNvSpPr txBox="1"/>
            <p:nvPr/>
          </p:nvSpPr>
          <p:spPr>
            <a:xfrm>
              <a:off x="6386" y="5155"/>
              <a:ext cx="1349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2024.8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115425" y="1304925"/>
            <a:ext cx="852170" cy="772795"/>
            <a:chOff x="6386" y="4348"/>
            <a:chExt cx="1342" cy="1217"/>
          </a:xfrm>
        </p:grpSpPr>
        <p:grpSp>
          <p:nvGrpSpPr>
            <p:cNvPr id="40" name="组合 39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41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42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75"/>
            <p:cNvSpPr txBox="1"/>
            <p:nvPr/>
          </p:nvSpPr>
          <p:spPr>
            <a:xfrm>
              <a:off x="6386" y="5155"/>
              <a:ext cx="1342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2024.12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475220" y="1304925"/>
            <a:ext cx="918210" cy="772795"/>
            <a:chOff x="6386" y="4348"/>
            <a:chExt cx="1446" cy="1217"/>
          </a:xfrm>
        </p:grpSpPr>
        <p:grpSp>
          <p:nvGrpSpPr>
            <p:cNvPr id="62" name="组合 61"/>
            <p:cNvGrpSpPr/>
            <p:nvPr/>
          </p:nvGrpSpPr>
          <p:grpSpPr>
            <a:xfrm>
              <a:off x="6829" y="4348"/>
              <a:ext cx="364" cy="751"/>
              <a:chOff x="6860" y="3969"/>
              <a:chExt cx="364" cy="751"/>
            </a:xfrm>
          </p:grpSpPr>
          <p:grpSp>
            <p:nvGrpSpPr>
              <p:cNvPr id="63" name="组合 50"/>
              <p:cNvGrpSpPr/>
              <p:nvPr/>
            </p:nvGrpSpPr>
            <p:grpSpPr>
              <a:xfrm>
                <a:off x="6860" y="4356"/>
                <a:ext cx="365" cy="365"/>
                <a:chOff x="5784850" y="2794000"/>
                <a:chExt cx="406398" cy="406398"/>
              </a:xfrm>
            </p:grpSpPr>
            <p:sp>
              <p:nvSpPr>
                <p:cNvPr id="64" name="椭圆 51"/>
                <p:cNvSpPr/>
                <p:nvPr/>
              </p:nvSpPr>
              <p:spPr>
                <a:xfrm>
                  <a:off x="5784850" y="2794000"/>
                  <a:ext cx="406398" cy="40639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椭圆 52"/>
                <p:cNvSpPr/>
                <p:nvPr/>
              </p:nvSpPr>
              <p:spPr>
                <a:xfrm>
                  <a:off x="5854440" y="2858022"/>
                  <a:ext cx="275570" cy="278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6" name="Straight Arrow Connector 64"/>
              <p:cNvCxnSpPr/>
              <p:nvPr/>
            </p:nvCxnSpPr>
            <p:spPr>
              <a:xfrm rot="10800000" flipV="1">
                <a:off x="7043" y="3969"/>
                <a:ext cx="0" cy="34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75"/>
            <p:cNvSpPr txBox="1"/>
            <p:nvPr/>
          </p:nvSpPr>
          <p:spPr>
            <a:xfrm>
              <a:off x="6386" y="5155"/>
              <a:ext cx="1446" cy="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600" b="1" spc="3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defRPr>
              </a:lvl1pPr>
            </a:lstStyle>
            <a:p>
              <a:pPr marL="0" marR="0" lvl="7" algn="ctr" defTabSz="914400" rtl="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>
                  <a:srgbClr val="3A6BA0"/>
                </a:buClr>
                <a:buSzPct val="94000"/>
                <a:buFontTx/>
                <a:buNone/>
                <a:tabLst>
                  <a:tab pos="179705" algn="l"/>
                </a:tabLst>
                <a:defRPr/>
              </a:pPr>
              <a:r>
                <a:rPr kumimoji="0" lang="en-US" altLang="zh-CN" sz="1100" b="1" i="0" u="none" strike="noStrike" kern="1200" cap="none" spc="3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urier New" panose="02070309020205020404" pitchFamily="49" charset="0"/>
                  <a:ea typeface="微软雅黑" panose="020B0503020204020204" charset="-122"/>
                  <a:cs typeface="Courier New" panose="02070309020205020404" pitchFamily="49" charset="0"/>
                </a:rPr>
                <a:t>2024.10</a:t>
              </a:r>
              <a:endParaRPr kumimoji="0" lang="en-US" altLang="zh-CN" sz="1100" b="1" i="0" u="none" strike="noStrike" kern="1200" cap="none" spc="3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1144270" y="3127375"/>
            <a:ext cx="191706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Energy Router</a:t>
            </a:r>
            <a:endParaRPr lang="zh-CN" altLang="en-US" sz="14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111250" y="2300605"/>
            <a:ext cx="1950085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Prototyping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18" name="直接箭头连接符 2"/>
          <p:cNvCxnSpPr/>
          <p:nvPr/>
        </p:nvCxnSpPr>
        <p:spPr>
          <a:xfrm>
            <a:off x="4773295" y="4576128"/>
            <a:ext cx="159575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"/>
          <p:cNvCxnSpPr/>
          <p:nvPr/>
        </p:nvCxnSpPr>
        <p:spPr>
          <a:xfrm>
            <a:off x="4747895" y="3234691"/>
            <a:ext cx="85217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"/>
          <p:cNvCxnSpPr/>
          <p:nvPr/>
        </p:nvCxnSpPr>
        <p:spPr>
          <a:xfrm flipV="1">
            <a:off x="5722620" y="3235961"/>
            <a:ext cx="1394460" cy="0"/>
          </a:xfrm>
          <a:prstGeom prst="straightConnector1">
            <a:avLst/>
          </a:prstGeom>
          <a:ln w="53975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"/>
          <p:cNvCxnSpPr/>
          <p:nvPr/>
        </p:nvCxnSpPr>
        <p:spPr>
          <a:xfrm flipV="1">
            <a:off x="3182620" y="4062730"/>
            <a:ext cx="22961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"/>
          <p:cNvCxnSpPr/>
          <p:nvPr/>
        </p:nvCxnSpPr>
        <p:spPr>
          <a:xfrm flipV="1">
            <a:off x="5609590" y="4062730"/>
            <a:ext cx="147891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"/>
          <p:cNvCxnSpPr/>
          <p:nvPr/>
        </p:nvCxnSpPr>
        <p:spPr>
          <a:xfrm flipV="1">
            <a:off x="3166110" y="2413318"/>
            <a:ext cx="157162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"/>
          <p:cNvCxnSpPr/>
          <p:nvPr/>
        </p:nvCxnSpPr>
        <p:spPr>
          <a:xfrm flipV="1">
            <a:off x="4770755" y="2413318"/>
            <a:ext cx="156718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"/>
          <p:cNvCxnSpPr/>
          <p:nvPr/>
        </p:nvCxnSpPr>
        <p:spPr>
          <a:xfrm>
            <a:off x="7185025" y="2413318"/>
            <a:ext cx="2267585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293745" y="2475230"/>
            <a:ext cx="136461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#1 AC Coupling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3920" y="2475230"/>
            <a:ext cx="20599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#2 DC Coupling (Hybrid)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4715" y="2475230"/>
            <a:ext cx="219202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#3 </a:t>
            </a:r>
            <a:r>
              <a:rPr lang="en-US" altLang="zh-CN" sz="10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AC Battery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(SMB) Based</a:t>
            </a:r>
            <a:endParaRPr lang="zh-CN" altLang="en-US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94555" y="323850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116320" y="3238500"/>
            <a:ext cx="96774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Demo</a:t>
            </a:r>
            <a:endParaRPr lang="en-US" altLang="zh-CN" sz="12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259455" y="4102100"/>
            <a:ext cx="234061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Super Charge / Automation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9" name="直接箭头连接符 2"/>
          <p:cNvCxnSpPr/>
          <p:nvPr/>
        </p:nvCxnSpPr>
        <p:spPr>
          <a:xfrm flipV="1">
            <a:off x="7179945" y="4062730"/>
            <a:ext cx="23082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2"/>
          <p:cNvCxnSpPr/>
          <p:nvPr/>
        </p:nvCxnSpPr>
        <p:spPr>
          <a:xfrm>
            <a:off x="3178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2"/>
          <p:cNvCxnSpPr/>
          <p:nvPr/>
        </p:nvCxnSpPr>
        <p:spPr>
          <a:xfrm>
            <a:off x="475805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"/>
          <p:cNvCxnSpPr/>
          <p:nvPr/>
        </p:nvCxnSpPr>
        <p:spPr>
          <a:xfrm>
            <a:off x="635317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2"/>
          <p:cNvCxnSpPr/>
          <p:nvPr/>
        </p:nvCxnSpPr>
        <p:spPr>
          <a:xfrm>
            <a:off x="792543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2"/>
          <p:cNvCxnSpPr/>
          <p:nvPr/>
        </p:nvCxnSpPr>
        <p:spPr>
          <a:xfrm>
            <a:off x="9505315" y="2185988"/>
            <a:ext cx="0" cy="300482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2"/>
          <p:cNvCxnSpPr/>
          <p:nvPr/>
        </p:nvCxnSpPr>
        <p:spPr>
          <a:xfrm>
            <a:off x="7139305" y="2185988"/>
            <a:ext cx="0" cy="3004820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11"/>
          <p:cNvSpPr txBox="1"/>
          <p:nvPr/>
        </p:nvSpPr>
        <p:spPr>
          <a:xfrm>
            <a:off x="1120140" y="3959225"/>
            <a:ext cx="1941195" cy="2667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chemeClr val="tx1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Software Develop</a:t>
            </a:r>
            <a:endParaRPr lang="en-US" altLang="zh-CN" sz="1200" b="1">
              <a:solidFill>
                <a:schemeClr val="tx1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6" name="文本框 11"/>
          <p:cNvSpPr txBox="1"/>
          <p:nvPr/>
        </p:nvSpPr>
        <p:spPr>
          <a:xfrm>
            <a:off x="1155700" y="4478655"/>
            <a:ext cx="1940560" cy="2508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Safety Features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77" name="文本框 11"/>
          <p:cNvSpPr txBox="1"/>
          <p:nvPr/>
        </p:nvSpPr>
        <p:spPr>
          <a:xfrm>
            <a:off x="1111250" y="4973955"/>
            <a:ext cx="1950085" cy="445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noAutofit/>
          </a:bodyPr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4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Standardization</a:t>
            </a:r>
            <a:endParaRPr lang="en-US" altLang="zh-CN" sz="1400" b="1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  <a:p>
            <a:pPr indent="0" algn="l" fontAlgn="auto">
              <a:lnSpc>
                <a:spcPts val="1425"/>
              </a:lnSpc>
              <a:buClrTx/>
              <a:buSzTx/>
              <a:buFontTx/>
              <a:buNone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&amp; Marketing &amp; </a:t>
            </a: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Sale</a:t>
            </a:r>
            <a:endParaRPr lang="en-US" altLang="zh-CN" sz="12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81" name="直接箭头连接符 2"/>
          <p:cNvCxnSpPr/>
          <p:nvPr/>
        </p:nvCxnSpPr>
        <p:spPr>
          <a:xfrm flipV="1">
            <a:off x="6382385" y="5119371"/>
            <a:ext cx="307022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"/>
          <p:cNvCxnSpPr/>
          <p:nvPr/>
        </p:nvCxnSpPr>
        <p:spPr>
          <a:xfrm flipV="1">
            <a:off x="7185025" y="3237231"/>
            <a:ext cx="226123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7244715" y="3238500"/>
            <a:ext cx="175450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Production Revision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753225" y="1782445"/>
            <a:ext cx="73406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7" algn="ctr" defTabSz="914400" rtl="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3A6BA0"/>
              </a:buClr>
              <a:buSzPct val="94000"/>
              <a:buFontTx/>
              <a:buNone/>
              <a:tabLst>
                <a:tab pos="179705" algn="l"/>
              </a:tabLst>
              <a:defRPr/>
            </a:pPr>
            <a:r>
              <a:rPr lang="en-US" altLang="zh-CN" sz="1100" b="1" spc="3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  <a:sym typeface="+mn-ea"/>
              </a:rPr>
              <a:t>Summit</a:t>
            </a:r>
            <a:endParaRPr lang="en-US" altLang="zh-CN" sz="1100" b="1" spc="3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  <a:sym typeface="+mn-ea"/>
            </a:endParaRPr>
          </a:p>
        </p:txBody>
      </p:sp>
      <p:cxnSp>
        <p:nvCxnSpPr>
          <p:cNvPr id="92" name="直接箭头连接符 2"/>
          <p:cNvCxnSpPr/>
          <p:nvPr/>
        </p:nvCxnSpPr>
        <p:spPr>
          <a:xfrm flipH="1">
            <a:off x="5202555" y="2754313"/>
            <a:ext cx="219075" cy="4095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2"/>
          <p:cNvCxnSpPr/>
          <p:nvPr/>
        </p:nvCxnSpPr>
        <p:spPr>
          <a:xfrm flipH="1">
            <a:off x="6482080" y="2749233"/>
            <a:ext cx="748030" cy="40513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2"/>
          <p:cNvCxnSpPr/>
          <p:nvPr/>
        </p:nvCxnSpPr>
        <p:spPr>
          <a:xfrm>
            <a:off x="4499610" y="2725103"/>
            <a:ext cx="507365" cy="42926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609590" y="4102100"/>
            <a:ext cx="13830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Device Adaption 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244715" y="4102100"/>
            <a:ext cx="163195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More Scenario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693920" y="4576445"/>
            <a:ext cx="1804035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Alarm &amp; Protection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39305" y="5119370"/>
            <a:ext cx="225679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2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 </a:t>
            </a:r>
            <a:r>
              <a:rPr lang="en-US" altLang="zh-CN" sz="1200" b="1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Spec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Website</a:t>
            </a:r>
            <a:r>
              <a:rPr lang="zh-CN" altLang="en-US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、</a:t>
            </a:r>
            <a:r>
              <a:rPr lang="en-US" altLang="zh-CN" sz="1000"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Projects</a:t>
            </a:r>
            <a:endParaRPr lang="en-US" altLang="zh-CN" sz="1000"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7595" y="5119370"/>
            <a:ext cx="1027430" cy="299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1625"/>
              </a:lnSpc>
              <a:buClrTx/>
              <a:buSzTx/>
              <a:buFontTx/>
            </a:pPr>
            <a:r>
              <a:rPr lang="en-US" altLang="zh-CN" sz="1000">
                <a:solidFill>
                  <a:srgbClr val="7030A0"/>
                </a:solidFill>
                <a:latin typeface="Courier New" panose="02070309020205020404" pitchFamily="49" charset="0"/>
                <a:ea typeface="等线 Light" panose="02010600030101010101" charset="-122"/>
                <a:cs typeface="Courier New" panose="02070309020205020404" pitchFamily="49" charset="0"/>
              </a:rPr>
              <a:t>White Paper</a:t>
            </a:r>
            <a:endParaRPr lang="en-US" altLang="zh-CN" sz="1000">
              <a:solidFill>
                <a:srgbClr val="7030A0"/>
              </a:solidFill>
              <a:latin typeface="Courier New" panose="02070309020205020404" pitchFamily="49" charset="0"/>
              <a:ea typeface="等线 Light" panose="02010600030101010101" charset="-122"/>
              <a:cs typeface="Courier New" panose="02070309020205020404" pitchFamily="49" charset="0"/>
            </a:endParaRPr>
          </a:p>
        </p:txBody>
      </p:sp>
      <p:cxnSp>
        <p:nvCxnSpPr>
          <p:cNvPr id="7" name="直接箭头连接符 2"/>
          <p:cNvCxnSpPr/>
          <p:nvPr/>
        </p:nvCxnSpPr>
        <p:spPr>
          <a:xfrm>
            <a:off x="5044440" y="5119371"/>
            <a:ext cx="3892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MwMDQ3NmU4NjU1OWFiNjEwNGQwZTA3YTg5MDBlN2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 w="3175"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 kumimoji="1" lang="zh-CN" altLang="en-US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49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思源黑体</vt:lpstr>
      <vt:lpstr>黑体</vt:lpstr>
      <vt:lpstr>Courier New</vt:lpstr>
      <vt:lpstr>等线 Light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276</cp:revision>
  <dcterms:created xsi:type="dcterms:W3CDTF">2019-06-19T02:08:00Z</dcterms:created>
  <dcterms:modified xsi:type="dcterms:W3CDTF">2024-06-12T23:23:43Z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CB6277BDFB1148F583DEFA605F21D789_11</vt:lpwstr>
  </property>
</Properties>
</file>