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3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2362"/>
    <a:srgbClr val="172F72"/>
    <a:srgbClr val="192969"/>
    <a:srgbClr val="FFFAE9"/>
    <a:srgbClr val="1A2566"/>
    <a:srgbClr val="333EAF"/>
    <a:srgbClr val="1C2261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13"/>
        <p:guide pos="38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HomeGrid_Standardization_Initiative, 2024-08-28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.jpeg"/><Relationship Id="rId5" Type="http://schemas.openxmlformats.org/officeDocument/2006/relationships/tags" Target="../tags/tag67.xml"/><Relationship Id="rId49" Type="http://schemas.openxmlformats.org/officeDocument/2006/relationships/notesSlide" Target="../notesSlides/notesSlide1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88.xml"/><Relationship Id="rId46" Type="http://schemas.openxmlformats.org/officeDocument/2006/relationships/image" Target="../media/image21.png"/><Relationship Id="rId45" Type="http://schemas.openxmlformats.org/officeDocument/2006/relationships/image" Target="../media/image20.emf"/><Relationship Id="rId44" Type="http://schemas.openxmlformats.org/officeDocument/2006/relationships/tags" Target="../tags/tag87.xml"/><Relationship Id="rId43" Type="http://schemas.openxmlformats.org/officeDocument/2006/relationships/tags" Target="../tags/tag86.xml"/><Relationship Id="rId42" Type="http://schemas.openxmlformats.org/officeDocument/2006/relationships/tags" Target="../tags/tag85.xml"/><Relationship Id="rId41" Type="http://schemas.openxmlformats.org/officeDocument/2006/relationships/tags" Target="../tags/tag84.xml"/><Relationship Id="rId40" Type="http://schemas.openxmlformats.org/officeDocument/2006/relationships/image" Target="../media/image19.emf"/><Relationship Id="rId4" Type="http://schemas.openxmlformats.org/officeDocument/2006/relationships/tags" Target="../tags/tag66.xml"/><Relationship Id="rId39" Type="http://schemas.openxmlformats.org/officeDocument/2006/relationships/image" Target="../media/image18.emf"/><Relationship Id="rId38" Type="http://schemas.openxmlformats.org/officeDocument/2006/relationships/image" Target="../media/image17.svg"/><Relationship Id="rId37" Type="http://schemas.openxmlformats.org/officeDocument/2006/relationships/image" Target="../media/image16.png"/><Relationship Id="rId36" Type="http://schemas.openxmlformats.org/officeDocument/2006/relationships/image" Target="../media/image15.png"/><Relationship Id="rId35" Type="http://schemas.openxmlformats.org/officeDocument/2006/relationships/image" Target="../media/image14.png"/><Relationship Id="rId34" Type="http://schemas.openxmlformats.org/officeDocument/2006/relationships/tags" Target="../tags/tag83.xml"/><Relationship Id="rId33" Type="http://schemas.openxmlformats.org/officeDocument/2006/relationships/tags" Target="../tags/tag82.xml"/><Relationship Id="rId32" Type="http://schemas.openxmlformats.org/officeDocument/2006/relationships/tags" Target="../tags/tag81.xml"/><Relationship Id="rId31" Type="http://schemas.openxmlformats.org/officeDocument/2006/relationships/image" Target="../media/image13.png"/><Relationship Id="rId30" Type="http://schemas.openxmlformats.org/officeDocument/2006/relationships/tags" Target="../tags/tag80.xml"/><Relationship Id="rId3" Type="http://schemas.openxmlformats.org/officeDocument/2006/relationships/tags" Target="../tags/tag65.xml"/><Relationship Id="rId29" Type="http://schemas.openxmlformats.org/officeDocument/2006/relationships/image" Target="../media/image12.png"/><Relationship Id="rId28" Type="http://schemas.openxmlformats.org/officeDocument/2006/relationships/image" Target="../media/image11.png"/><Relationship Id="rId27" Type="http://schemas.openxmlformats.org/officeDocument/2006/relationships/tags" Target="../tags/tag79.xml"/><Relationship Id="rId26" Type="http://schemas.openxmlformats.org/officeDocument/2006/relationships/image" Target="../media/image10.png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image" Target="../media/image9.png"/><Relationship Id="rId22" Type="http://schemas.openxmlformats.org/officeDocument/2006/relationships/image" Target="../media/image8.png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64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image" Target="../media/image3.png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>
            <p:custDataLst>
              <p:tags r:id="rId1"/>
            </p:custDataLst>
          </p:nvPr>
        </p:nvSpPr>
        <p:spPr>
          <a:xfrm>
            <a:off x="2252980" y="3707130"/>
            <a:ext cx="1183640" cy="487045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2"/>
            </p:custDataLst>
          </p:nvPr>
        </p:nvSpPr>
        <p:spPr>
          <a:xfrm>
            <a:off x="4700905" y="1489710"/>
            <a:ext cx="1785620" cy="1050925"/>
          </a:xfrm>
          <a:prstGeom prst="roundRect">
            <a:avLst>
              <a:gd name="adj" fmla="val 3323"/>
            </a:avLst>
          </a:prstGeom>
          <a:solidFill>
            <a:srgbClr val="FFFAE9"/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3"/>
            </p:custDataLst>
          </p:nvPr>
        </p:nvSpPr>
        <p:spPr>
          <a:xfrm>
            <a:off x="2443480" y="431927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4"/>
            </p:custDataLst>
          </p:nvPr>
        </p:nvSpPr>
        <p:spPr>
          <a:xfrm>
            <a:off x="2347595" y="1933575"/>
            <a:ext cx="1033145" cy="4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5"/>
            </p:custDataLst>
          </p:nvPr>
        </p:nvPicPr>
        <p:blipFill>
          <a:blip r:embed="rId6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7834630" y="1144270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7"/>
            </p:custDataLst>
          </p:nvPr>
        </p:nvCxnSpPr>
        <p:spPr>
          <a:xfrm flipV="1">
            <a:off x="8223250" y="1911350"/>
            <a:ext cx="0" cy="115570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8"/>
            </p:custDataLst>
          </p:nvPr>
        </p:nvPicPr>
        <p:blipFill>
          <a:blip r:embed="rId9">
            <a:grayscl/>
          </a:blip>
          <a:srcRect l="24160" t="26450" r="14460" b="30350"/>
          <a:stretch>
            <a:fillRect/>
          </a:stretch>
        </p:blipFill>
        <p:spPr>
          <a:xfrm>
            <a:off x="2576830" y="449199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grayscl/>
          </a:blip>
          <a:stretch>
            <a:fillRect/>
          </a:stretch>
        </p:blipFill>
        <p:spPr>
          <a:xfrm>
            <a:off x="8263255" y="4359910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2287905" y="3131185"/>
            <a:ext cx="6474460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3"/>
            </p:custDataLst>
          </p:nvPr>
        </p:nvSpPr>
        <p:spPr>
          <a:xfrm>
            <a:off x="2443163" y="3836670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Hybrid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4">
            <a:alphaModFix amt="40000"/>
            <a:grayscl/>
          </a:blip>
          <a:srcRect l="28704" t="14478" r="28056" b="23605"/>
          <a:stretch>
            <a:fillRect/>
          </a:stretch>
        </p:blipFill>
        <p:spPr>
          <a:xfrm>
            <a:off x="7179310" y="4144645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5">
            <a:grayscl/>
          </a:blip>
          <a:srcRect l="7319" t="20830" r="7289" b="20830"/>
          <a:stretch>
            <a:fillRect/>
          </a:stretch>
        </p:blipFill>
        <p:spPr>
          <a:xfrm>
            <a:off x="6104255" y="4275455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16"/>
          <a:srcRect l="15745" t="39496" r="72922" b="39202"/>
          <a:stretch>
            <a:fillRect/>
          </a:stretch>
        </p:blipFill>
        <p:spPr>
          <a:xfrm>
            <a:off x="4879340" y="1614805"/>
            <a:ext cx="277495" cy="296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17">
            <a:alphaModFix amt="40000"/>
          </a:blip>
          <a:stretch>
            <a:fillRect/>
          </a:stretch>
        </p:blipFill>
        <p:spPr>
          <a:xfrm>
            <a:off x="5495290" y="2052320"/>
            <a:ext cx="401320" cy="3448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" name="直接箭头连接符 36"/>
          <p:cNvCxnSpPr/>
          <p:nvPr>
            <p:custDataLst>
              <p:tags r:id="rId18"/>
            </p:custDataLst>
          </p:nvPr>
        </p:nvCxnSpPr>
        <p:spPr>
          <a:xfrm flipV="1">
            <a:off x="2834323" y="3189605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9"/>
            </p:custDataLst>
          </p:nvPr>
        </p:nvCxnSpPr>
        <p:spPr>
          <a:xfrm flipV="1">
            <a:off x="2834323" y="2489835"/>
            <a:ext cx="0" cy="57721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20"/>
            </p:custDataLst>
          </p:nvPr>
        </p:nvCxnSpPr>
        <p:spPr>
          <a:xfrm flipV="1">
            <a:off x="6486525" y="3209925"/>
            <a:ext cx="0" cy="10655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21"/>
            </p:custDataLst>
          </p:nvPr>
        </p:nvCxnSpPr>
        <p:spPr>
          <a:xfrm flipV="1">
            <a:off x="8407400" y="3199130"/>
            <a:ext cx="0" cy="9950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871085" y="2079625"/>
            <a:ext cx="495020" cy="275336"/>
            <a:chOff x="7397" y="3536"/>
            <a:chExt cx="1395" cy="723"/>
          </a:xfrm>
        </p:grpSpPr>
        <p:pic>
          <p:nvPicPr>
            <p:cNvPr id="115" name="图片 114"/>
            <p:cNvPicPr/>
            <p:nvPr/>
          </p:nvPicPr>
          <p:blipFill>
            <a:blip r:embed="rId22">
              <a:alphaModFix amt="60000"/>
              <a:grayscl/>
            </a:blip>
            <a:srcRect l="10185" t="22667" r="11852" b="24259"/>
            <a:stretch>
              <a:fillRect/>
            </a:stretch>
          </p:blipFill>
          <p:spPr>
            <a:xfrm>
              <a:off x="7397" y="3536"/>
              <a:ext cx="1395" cy="7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6" name="图片 115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7708" y="3604"/>
              <a:ext cx="773" cy="5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6" name="直接箭头连接符 45"/>
          <p:cNvCxnSpPr/>
          <p:nvPr>
            <p:custDataLst>
              <p:tags r:id="rId24"/>
            </p:custDataLst>
          </p:nvPr>
        </p:nvCxnSpPr>
        <p:spPr>
          <a:xfrm flipV="1">
            <a:off x="7429818" y="3209925"/>
            <a:ext cx="0" cy="93472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>
            <p:custDataLst>
              <p:tags r:id="rId25"/>
            </p:custDataLst>
          </p:nvPr>
        </p:nvSpPr>
        <p:spPr>
          <a:xfrm>
            <a:off x="5137785" y="1642110"/>
            <a:ext cx="1316990" cy="26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charset="0"/>
                <a:ea typeface="Microsoft YaHei UI" panose="020B0503020204020204" charset="-122"/>
                <a:cs typeface="Bahnschrift SemiBold" panose="020B0502040204020203" charset="0"/>
                <a:sym typeface="+mn-ea"/>
              </a:rPr>
              <a:t>Home Assistant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Bahnschrift SemiBold" panose="020B0502040204020203" charset="0"/>
              <a:ea typeface="Microsoft YaHei UI" panose="020B0503020204020204" charset="-122"/>
              <a:cs typeface="Bahnschrift SemiBold" panose="020B0502040204020203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17085" y="2588260"/>
            <a:ext cx="24180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</a:t>
            </a:r>
            <a:r>
              <a:rPr lang="zh-CN" alt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 </a:t>
            </a:r>
            <a:r>
              <a:rPr lang="en-US" altLang="zh-CN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zh-CN" alt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utomation </a:t>
            </a:r>
            <a:r>
              <a:rPr lang="en-US" altLang="zh-CN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</a:t>
            </a:r>
            <a:r>
              <a:rPr lang="zh-CN" alt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latform</a:t>
            </a:r>
            <a:endParaRPr lang="zh-CN" altLang="en-US" sz="10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26">
            <a:grayscl/>
          </a:blip>
          <a:stretch>
            <a:fillRect/>
          </a:stretch>
        </p:blipFill>
        <p:spPr>
          <a:xfrm>
            <a:off x="6346825" y="3446145"/>
            <a:ext cx="271780" cy="216535"/>
          </a:xfrm>
          <a:prstGeom prst="rect">
            <a:avLst/>
          </a:prstGeom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6">
            <a:grayscl/>
          </a:blip>
          <a:stretch>
            <a:fillRect/>
          </a:stretch>
        </p:blipFill>
        <p:spPr>
          <a:xfrm>
            <a:off x="7293610" y="3446145"/>
            <a:ext cx="271780" cy="216535"/>
          </a:xfrm>
          <a:prstGeom prst="rect">
            <a:avLst/>
          </a:prstGeom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28">
            <a:grayscl/>
          </a:blip>
          <a:srcRect l="20773"/>
          <a:stretch>
            <a:fillRect/>
          </a:stretch>
        </p:blipFill>
        <p:spPr>
          <a:xfrm rot="5400000">
            <a:off x="8015605" y="2313940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29">
            <a:alphaModFix amt="20000"/>
          </a:blip>
          <a:stretch>
            <a:fillRect/>
          </a:stretch>
        </p:blipFill>
        <p:spPr>
          <a:xfrm rot="5400000">
            <a:off x="9114155" y="2714625"/>
            <a:ext cx="594995" cy="647700"/>
          </a:xfrm>
          <a:prstGeom prst="rect">
            <a:avLst/>
          </a:prstGeom>
          <a:ln w="15875" cap="rnd">
            <a:solidFill>
              <a:schemeClr val="accent2">
                <a:lumMod val="75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8762365" y="2729865"/>
            <a:ext cx="300355" cy="36957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30"/>
            </p:custDataLst>
          </p:nvPr>
        </p:nvCxnSpPr>
        <p:spPr>
          <a:xfrm flipH="1" flipV="1">
            <a:off x="8760460" y="3161030"/>
            <a:ext cx="304800" cy="1854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31">
            <a:alphaModFix amt="60000"/>
            <a:grayscl/>
          </a:blip>
          <a:stretch>
            <a:fillRect/>
          </a:stretch>
        </p:blipFill>
        <p:spPr>
          <a:xfrm>
            <a:off x="2324100" y="1315085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1">
            <a:alphaModFix amt="60000"/>
            <a:grayscl/>
          </a:blip>
          <a:stretch>
            <a:fillRect/>
          </a:stretch>
        </p:blipFill>
        <p:spPr>
          <a:xfrm>
            <a:off x="2613025" y="1315085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1">
            <a:alphaModFix amt="60000"/>
            <a:grayscl/>
          </a:blip>
          <a:stretch>
            <a:fillRect/>
          </a:stretch>
        </p:blipFill>
        <p:spPr>
          <a:xfrm>
            <a:off x="2901950" y="1315085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1">
            <a:alphaModFix amt="60000"/>
            <a:grayscl/>
          </a:blip>
          <a:stretch>
            <a:fillRect/>
          </a:stretch>
        </p:blipFill>
        <p:spPr>
          <a:xfrm>
            <a:off x="3190875" y="1315085"/>
            <a:ext cx="246380" cy="43688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4655185" y="1144270"/>
            <a:ext cx="2059940" cy="290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</a:t>
            </a:r>
            <a:r>
              <a:rPr lang="en-US" altLang="en-GB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nergy </a:t>
            </a:r>
            <a:r>
              <a:rPr lang="en-US" altLang="en-GB" sz="10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</a:t>
            </a:r>
            <a:r>
              <a:rPr lang="en-US" altLang="en-GB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anagement </a:t>
            </a:r>
            <a:r>
              <a:rPr lang="en-US" altLang="en-GB" sz="10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</a:t>
            </a:r>
            <a:r>
              <a:rPr lang="en-US" altLang="en-GB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ystem</a:t>
            </a:r>
            <a:endParaRPr lang="en-US" altLang="en-GB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605270" y="2079625"/>
            <a:ext cx="313690" cy="30289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6">
            <a:alphaModFix amt="20000"/>
          </a:blip>
        </p:blipFill>
        <p:spPr>
          <a:xfrm>
            <a:off x="6014720" y="2138045"/>
            <a:ext cx="296545" cy="1701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</p:blipFill>
        <p:spPr>
          <a:xfrm>
            <a:off x="9229725" y="3446145"/>
            <a:ext cx="408051" cy="613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831580" y="4860925"/>
            <a:ext cx="1012825" cy="9505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259580" y="5200015"/>
            <a:ext cx="951865" cy="379730"/>
          </a:xfrm>
          <a:prstGeom prst="rect">
            <a:avLst/>
          </a:prstGeom>
        </p:spPr>
      </p:pic>
      <p:sp>
        <p:nvSpPr>
          <p:cNvPr id="29" name="圆角矩形 28"/>
          <p:cNvSpPr/>
          <p:nvPr>
            <p:custDataLst>
              <p:tags r:id="rId41"/>
            </p:custDataLst>
          </p:nvPr>
        </p:nvSpPr>
        <p:spPr>
          <a:xfrm>
            <a:off x="4156075" y="3711575"/>
            <a:ext cx="1143635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42"/>
            </p:custDataLst>
          </p:nvPr>
        </p:nvSpPr>
        <p:spPr>
          <a:xfrm>
            <a:off x="4326573" y="4359910"/>
            <a:ext cx="802640" cy="54229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5" name="图片 34"/>
          <p:cNvPicPr/>
          <p:nvPr>
            <p:custDataLst>
              <p:tags r:id="rId43"/>
            </p:custDataLst>
          </p:nvPr>
        </p:nvPicPr>
        <p:blipFill>
          <a:blip r:embed="rId9">
            <a:grayscl/>
          </a:blip>
          <a:srcRect l="24160" t="26450" r="14460" b="30350"/>
          <a:stretch>
            <a:fillRect/>
          </a:stretch>
        </p:blipFill>
        <p:spPr>
          <a:xfrm>
            <a:off x="4459923" y="442595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" name="直接箭头连接符 51"/>
          <p:cNvCxnSpPr/>
          <p:nvPr>
            <p:custDataLst>
              <p:tags r:id="rId44"/>
            </p:custDataLst>
          </p:nvPr>
        </p:nvCxnSpPr>
        <p:spPr>
          <a:xfrm flipV="1">
            <a:off x="4737418" y="319405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273868" y="3808730"/>
            <a:ext cx="908050" cy="474345"/>
          </a:xfrm>
          <a:prstGeom prst="rect">
            <a:avLst/>
          </a:prstGeom>
        </p:spPr>
      </p:pic>
      <p:pic>
        <p:nvPicPr>
          <p:cNvPr id="57" name="图片 56" descr="Energy_Router_Logo"/>
          <p:cNvPicPr>
            <a:picLocks noChangeAspect="1"/>
          </p:cNvPicPr>
          <p:nvPr/>
        </p:nvPicPr>
        <p:blipFill>
          <a:blip r:embed="rId46"/>
          <a:srcRect l="20423" t="33067" r="15928" b="31870"/>
          <a:stretch>
            <a:fillRect/>
          </a:stretch>
        </p:blipFill>
        <p:spPr>
          <a:xfrm>
            <a:off x="2411730" y="5234940"/>
            <a:ext cx="860425" cy="309880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9328785" y="242252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160395" y="339534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378960" y="1870710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023485" y="339534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4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commondata" val="eyJoZGlkIjoiZmMwMDQ3NmU4NjU1OWFiNjEwNGQwZTA3YTg5MDBlN2U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演示</Application>
  <PresentationFormat>宽屏</PresentationFormat>
  <Paragraphs>25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Courier New</vt:lpstr>
      <vt:lpstr>Bahnschrift SemiBold</vt:lpstr>
      <vt:lpstr>Microsoft YaHei UI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368</cp:revision>
  <dcterms:created xsi:type="dcterms:W3CDTF">2019-06-19T02:08:00Z</dcterms:created>
  <dcterms:modified xsi:type="dcterms:W3CDTF">2024-08-28T22:49:30Z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2052-12.1.0.17440</vt:lpwstr>
  </property>
  <property fmtid="{D5CDD505-2E9C-101B-9397-08002B2CF9AE}" pid="3" name="ICV">
    <vt:lpwstr>D7BA876770A34E98855E256F14397A1E_11</vt:lpwstr>
  </property>
</Properties>
</file>