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543" r:id="rId3"/>
    <p:sldId id="542" r:id="rId5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A6A6A6"/>
    <a:srgbClr val="BF9000"/>
    <a:srgbClr val="0070BF"/>
    <a:srgbClr val="002CA6"/>
    <a:srgbClr val="0135C1"/>
    <a:srgbClr val="858585"/>
    <a:srgbClr val="05AEF1"/>
    <a:srgbClr val="B5B5B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2932" autoAdjust="0"/>
  </p:normalViewPr>
  <p:slideViewPr>
    <p:cSldViewPr snapToGrid="0">
      <p:cViewPr varScale="1">
        <p:scale>
          <a:sx n="89" d="100"/>
          <a:sy n="89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02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18E50-A0AB-4E11-A8E9-5720BDA928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45552-85DB-43CC-9230-0326726D95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81F5F-11DC-40DE-BBE7-C3793088219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D1907-4F77-4535-89A2-009EBD242A2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8514806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8514806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A9E4A-A4C4-43DE-998C-74E3E0CB871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D4C-8088-40A0-89C4-F5721F7FC10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802-EDD1-4A2E-BECF-B3F2A4ACECE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D4C-8088-40A0-89C4-F5721F7FC10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802-EDD1-4A2E-BECF-B3F2A4ACECE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D4C-8088-40A0-89C4-F5721F7FC10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802-EDD1-4A2E-BECF-B3F2A4ACECE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11243921" y="5908223"/>
            <a:ext cx="965600" cy="96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;p9"/>
          <p:cNvSpPr/>
          <p:nvPr/>
        </p:nvSpPr>
        <p:spPr>
          <a:xfrm rot="10800000">
            <a:off x="10268701" y="5908267"/>
            <a:ext cx="975200" cy="97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7" name="Google Shape;67;p9"/>
          <p:cNvSpPr/>
          <p:nvPr/>
        </p:nvSpPr>
        <p:spPr>
          <a:xfrm>
            <a:off x="11224800" y="0"/>
            <a:ext cx="967200" cy="96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/>
          <p:nvPr>
            <p:ph type="body" idx="1"/>
          </p:nvPr>
        </p:nvSpPr>
        <p:spPr>
          <a:xfrm>
            <a:off x="373800" y="1688600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9" name="Google Shape;69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53775" y="6152437"/>
            <a:ext cx="3433687" cy="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D4C-8088-40A0-89C4-F5721F7FC10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802-EDD1-4A2E-BECF-B3F2A4ACECE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D4C-8088-40A0-89C4-F5721F7FC10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802-EDD1-4A2E-BECF-B3F2A4ACECE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D4C-8088-40A0-89C4-F5721F7FC10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802-EDD1-4A2E-BECF-B3F2A4ACECE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D4C-8088-40A0-89C4-F5721F7FC101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802-EDD1-4A2E-BECF-B3F2A4ACECE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D4C-8088-40A0-89C4-F5721F7FC10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802-EDD1-4A2E-BECF-B3F2A4ACECE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D4C-8088-40A0-89C4-F5721F7FC101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802-EDD1-4A2E-BECF-B3F2A4ACECE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D4C-8088-40A0-89C4-F5721F7FC10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802-EDD1-4A2E-BECF-B3F2A4ACECE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D4C-8088-40A0-89C4-F5721F7FC10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802-EDD1-4A2E-BECF-B3F2A4ACECE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95D4C-8088-40A0-89C4-F5721F7FC10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2802-EDD1-4A2E-BECF-B3F2A4ACECE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556433" y="4582033"/>
            <a:ext cx="3820000" cy="152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5" b="1">
                <a:latin typeface="Roboto Slab"/>
                <a:ea typeface="Roboto Slab"/>
                <a:cs typeface="Roboto Slab"/>
                <a:sym typeface="Roboto Slab"/>
              </a:rPr>
              <a:t>Architecture</a:t>
            </a:r>
            <a:endParaRPr sz="1745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5"/>
              <a:t>1) Multi level Cascaded PCS</a:t>
            </a:r>
            <a:endParaRPr sz="1745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lang="en-GB" sz="1745"/>
              <a:t>2) Use MOSFET instead of IGBT</a:t>
            </a:r>
            <a:endParaRPr sz="1745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lang="en-GB" sz="1745"/>
              <a:t>3) Combine PCS with BMS</a:t>
            </a:r>
            <a:endParaRPr sz="1745"/>
          </a:p>
        </p:txBody>
      </p:sp>
      <p:sp>
        <p:nvSpPr>
          <p:cNvPr id="299" name="Google Shape;299;p49"/>
          <p:cNvSpPr txBox="1"/>
          <p:nvPr>
            <p:ph type="title"/>
          </p:nvPr>
        </p:nvSpPr>
        <p:spPr>
          <a:xfrm>
            <a:off x="5142817" y="4582033"/>
            <a:ext cx="3743200" cy="17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5" b="1">
                <a:latin typeface="Roboto Slab"/>
                <a:ea typeface="Roboto Slab"/>
                <a:cs typeface="Roboto Slab"/>
                <a:sym typeface="Roboto Slab"/>
              </a:rPr>
              <a:t>Advantages</a:t>
            </a:r>
            <a:endParaRPr sz="1745" b="1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5"/>
              <a:t>1) Native Equalization, Safer.</a:t>
            </a:r>
            <a:endParaRPr sz="1745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5"/>
              <a:t>2) Lower Cost, Longer Life Cycle.</a:t>
            </a:r>
            <a:endParaRPr sz="1745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5"/>
              <a:t>3) Higher Efficiency</a:t>
            </a:r>
            <a:endParaRPr sz="1745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45"/>
              <a:t>4) Scale, Higher Power and Capacity</a:t>
            </a:r>
            <a:endParaRPr sz="1745"/>
          </a:p>
        </p:txBody>
      </p:sp>
      <p:pic>
        <p:nvPicPr>
          <p:cNvPr id="300" name="Google Shape;300;p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8267" y="1884984"/>
            <a:ext cx="3896367" cy="26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02151" y="2005633"/>
            <a:ext cx="3896365" cy="23390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56920" y="1119505"/>
            <a:ext cx="9345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Energy Router - “AC Battery” Technology Based Innovation and Standardization for Home Grid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6920" y="535940"/>
            <a:ext cx="3255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ORES Implementation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85630" y="2136775"/>
            <a:ext cx="23907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Implementation &amp;</a:t>
            </a:r>
            <a:endParaRPr lang="zh-CN" altLang="en-US"/>
          </a:p>
          <a:p>
            <a:r>
              <a:rPr lang="zh-CN" altLang="en-US"/>
              <a:t>Standardization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1)  Standalone ESS</a:t>
            </a:r>
            <a:endParaRPr lang="zh-CN" altLang="en-US"/>
          </a:p>
          <a:p>
            <a:r>
              <a:rPr lang="zh-CN" altLang="en-US"/>
              <a:t>     AC Coupling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2) Energy Router</a:t>
            </a:r>
            <a:endParaRPr lang="zh-CN" altLang="en-US"/>
          </a:p>
          <a:p>
            <a:r>
              <a:rPr lang="zh-CN" altLang="en-US"/>
              <a:t>     All in One Box</a:t>
            </a:r>
            <a:endParaRPr lang="zh-CN" altLang="en-US"/>
          </a:p>
          <a:p>
            <a:r>
              <a:rPr lang="zh-CN" altLang="en-US"/>
              <a:t>     Hybrid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/>
          <p:cNvGrpSpPr/>
          <p:nvPr/>
        </p:nvGrpSpPr>
        <p:grpSpPr>
          <a:xfrm>
            <a:off x="1050925" y="2262505"/>
            <a:ext cx="3598545" cy="2531110"/>
            <a:chOff x="4721" y="3323"/>
            <a:chExt cx="6766" cy="3986"/>
          </a:xfrm>
        </p:grpSpPr>
        <p:sp>
          <p:nvSpPr>
            <p:cNvPr id="332" name="Line 5"/>
            <p:cNvSpPr>
              <a:spLocks noChangeShapeType="1"/>
            </p:cNvSpPr>
            <p:nvPr/>
          </p:nvSpPr>
          <p:spPr bwMode="auto">
            <a:xfrm flipH="1" flipV="1">
              <a:off x="4721" y="7307"/>
              <a:ext cx="6767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 flipV="1">
              <a:off x="4721" y="3323"/>
              <a:ext cx="6767" cy="2"/>
            </a:xfrm>
            <a:prstGeom prst="line">
              <a:avLst/>
            </a:prstGeom>
            <a:noFill/>
            <a:ln w="25400" cap="sq">
              <a:solidFill>
                <a:srgbClr val="C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Line 5"/>
            <p:cNvSpPr>
              <a:spLocks noChangeShapeType="1"/>
            </p:cNvSpPr>
            <p:nvPr/>
          </p:nvSpPr>
          <p:spPr bwMode="auto">
            <a:xfrm flipH="1" flipV="1">
              <a:off x="4721" y="3563"/>
              <a:ext cx="6767" cy="2"/>
            </a:xfrm>
            <a:prstGeom prst="line">
              <a:avLst/>
            </a:prstGeom>
            <a:noFill/>
            <a:ln w="25400" cap="sq">
              <a:solidFill>
                <a:schemeClr val="accent4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Line 5"/>
            <p:cNvSpPr>
              <a:spLocks noChangeShapeType="1"/>
            </p:cNvSpPr>
            <p:nvPr/>
          </p:nvSpPr>
          <p:spPr bwMode="auto">
            <a:xfrm flipH="1" flipV="1">
              <a:off x="4721" y="3803"/>
              <a:ext cx="6767" cy="2"/>
            </a:xfrm>
            <a:prstGeom prst="line">
              <a:avLst/>
            </a:prstGeom>
            <a:noFill/>
            <a:ln w="25400" cap="sq">
              <a:solidFill>
                <a:srgbClr val="2229D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6" name="Rectangle 10"/>
          <p:cNvSpPr>
            <a:spLocks noChangeArrowheads="1"/>
          </p:cNvSpPr>
          <p:nvPr/>
        </p:nvSpPr>
        <p:spPr bwMode="auto">
          <a:xfrm>
            <a:off x="863600" y="2206625"/>
            <a:ext cx="176530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1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C00000"/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A</a:t>
            </a:r>
            <a:endParaRPr lang="en-US" altLang="zh-CN" sz="1100" dirty="0">
              <a:solidFill>
                <a:srgbClr val="C00000"/>
              </a:solidFill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1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00B050"/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B</a:t>
            </a:r>
            <a:endParaRPr lang="en-US" altLang="zh-CN" sz="1100" dirty="0">
              <a:solidFill>
                <a:srgbClr val="00B050"/>
              </a:solidFill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ts val="1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2229DD"/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</a:t>
            </a:r>
            <a:endParaRPr lang="en-US" altLang="zh-CN" sz="1100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37" name="Rectangle 10"/>
          <p:cNvSpPr>
            <a:spLocks noChangeArrowheads="1"/>
          </p:cNvSpPr>
          <p:nvPr/>
        </p:nvSpPr>
        <p:spPr bwMode="auto">
          <a:xfrm>
            <a:off x="3449320" y="2661920"/>
            <a:ext cx="655320" cy="15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dirty="0">
                <a:solidFill>
                  <a:schemeClr val="tx1"/>
                </a:solidFill>
                <a:latin typeface="Courier New" panose="02070309020205020404" pitchFamily="49" charset="0"/>
                <a:ea typeface="等线" panose="02010600030101010101" charset="-122"/>
                <a:cs typeface="Courier New" panose="02070309020205020404" pitchFamily="49" charset="0"/>
              </a:rPr>
              <a:t>AC Bus</a:t>
            </a:r>
            <a:endParaRPr lang="en-US" altLang="zh-CN" sz="1000" dirty="0">
              <a:solidFill>
                <a:schemeClr val="tx1"/>
              </a:solidFill>
              <a:latin typeface="Courier New" panose="02070309020205020404" pitchFamily="49" charset="0"/>
              <a:ea typeface="等线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129" name="Rectangle 10"/>
          <p:cNvSpPr>
            <a:spLocks noChangeArrowheads="1"/>
          </p:cNvSpPr>
          <p:nvPr/>
        </p:nvSpPr>
        <p:spPr bwMode="auto">
          <a:xfrm>
            <a:off x="863600" y="4717415"/>
            <a:ext cx="18732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1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b="1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N</a:t>
            </a:r>
            <a:endParaRPr lang="en-US" altLang="zh-CN" sz="1100" b="1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2282825" y="2265045"/>
            <a:ext cx="0" cy="252984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rot="0">
            <a:off x="1983105" y="3587750"/>
            <a:ext cx="584200" cy="204470"/>
            <a:chOff x="1880" y="4417"/>
            <a:chExt cx="920" cy="259"/>
          </a:xfrm>
        </p:grpSpPr>
        <p:sp>
          <p:nvSpPr>
            <p:cNvPr id="251" name="矩形 250"/>
            <p:cNvSpPr/>
            <p:nvPr/>
          </p:nvSpPr>
          <p:spPr>
            <a:xfrm>
              <a:off x="1880" y="4417"/>
              <a:ext cx="920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3" name="Rectangle 10"/>
            <p:cNvSpPr>
              <a:spLocks noChangeArrowheads="1"/>
            </p:cNvSpPr>
            <p:nvPr/>
          </p:nvSpPr>
          <p:spPr bwMode="auto">
            <a:xfrm>
              <a:off x="2021" y="4462"/>
              <a:ext cx="6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no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R="0" lvl="0" indent="0" algn="ctr" defTabSz="914400" rtl="0">
                <a:lnSpc>
                  <a:spcPts val="1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urier New" panose="02070309020205020404" pitchFamily="49" charset="0"/>
                </a:rPr>
                <a:t>SMB</a:t>
              </a:r>
              <a:endPara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1983105" y="3919855"/>
            <a:ext cx="584200" cy="204470"/>
            <a:chOff x="1880" y="4417"/>
            <a:chExt cx="920" cy="259"/>
          </a:xfrm>
        </p:grpSpPr>
        <p:sp>
          <p:nvSpPr>
            <p:cNvPr id="84" name="矩形 83"/>
            <p:cNvSpPr/>
            <p:nvPr/>
          </p:nvSpPr>
          <p:spPr>
            <a:xfrm>
              <a:off x="1880" y="4417"/>
              <a:ext cx="920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Rectangle 10"/>
            <p:cNvSpPr>
              <a:spLocks noChangeArrowheads="1"/>
            </p:cNvSpPr>
            <p:nvPr/>
          </p:nvSpPr>
          <p:spPr bwMode="auto">
            <a:xfrm>
              <a:off x="2021" y="4462"/>
              <a:ext cx="6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no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R="0" lvl="0" indent="0" algn="ctr" defTabSz="914400" rtl="0">
                <a:lnSpc>
                  <a:spcPts val="1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urier New" panose="02070309020205020404" pitchFamily="49" charset="0"/>
                </a:rPr>
                <a:t>SMB</a:t>
              </a:r>
              <a:endPara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 rot="0">
            <a:off x="1983105" y="4251960"/>
            <a:ext cx="584200" cy="204470"/>
            <a:chOff x="1880" y="4417"/>
            <a:chExt cx="920" cy="259"/>
          </a:xfrm>
        </p:grpSpPr>
        <p:sp>
          <p:nvSpPr>
            <p:cNvPr id="87" name="矩形 86"/>
            <p:cNvSpPr/>
            <p:nvPr/>
          </p:nvSpPr>
          <p:spPr>
            <a:xfrm>
              <a:off x="1880" y="4417"/>
              <a:ext cx="920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Rectangle 10"/>
            <p:cNvSpPr>
              <a:spLocks noChangeArrowheads="1"/>
            </p:cNvSpPr>
            <p:nvPr/>
          </p:nvSpPr>
          <p:spPr bwMode="auto">
            <a:xfrm>
              <a:off x="2021" y="4462"/>
              <a:ext cx="6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no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R="0" lvl="0" indent="0" algn="ctr" defTabSz="914400" rtl="0">
                <a:lnSpc>
                  <a:spcPts val="1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urier New" panose="02070309020205020404" pitchFamily="49" charset="0"/>
                </a:rPr>
                <a:t>SMB</a:t>
              </a:r>
              <a:endPara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urier New" panose="02070309020205020404" pitchFamily="49" charset="0"/>
              </a:endParaRPr>
            </a:p>
          </p:txBody>
        </p:sp>
      </p:grpSp>
      <p:cxnSp>
        <p:nvCxnSpPr>
          <p:cNvPr id="304" name="直接连接符 303"/>
          <p:cNvCxnSpPr/>
          <p:nvPr/>
        </p:nvCxnSpPr>
        <p:spPr>
          <a:xfrm>
            <a:off x="3333115" y="2414270"/>
            <a:ext cx="0" cy="237871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 rot="0">
            <a:off x="3054985" y="3194050"/>
            <a:ext cx="584200" cy="1283335"/>
            <a:chOff x="7784" y="4149"/>
            <a:chExt cx="920" cy="2021"/>
          </a:xfrm>
        </p:grpSpPr>
        <p:grpSp>
          <p:nvGrpSpPr>
            <p:cNvPr id="89" name="组合 88"/>
            <p:cNvGrpSpPr/>
            <p:nvPr/>
          </p:nvGrpSpPr>
          <p:grpSpPr>
            <a:xfrm rot="0">
              <a:off x="7784" y="4802"/>
              <a:ext cx="920" cy="322"/>
              <a:chOff x="1880" y="4417"/>
              <a:chExt cx="920" cy="25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1880" y="4417"/>
                <a:ext cx="920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Rectangle 10"/>
              <p:cNvSpPr>
                <a:spLocks noChangeArrowheads="1"/>
              </p:cNvSpPr>
              <p:nvPr/>
            </p:nvSpPr>
            <p:spPr bwMode="auto">
              <a:xfrm>
                <a:off x="2021" y="4462"/>
                <a:ext cx="60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indent="0" algn="ctr" defTabSz="914400" rtl="0">
                  <a:lnSpc>
                    <a:spcPts val="1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urier New" panose="02070309020205020404" pitchFamily="49" charset="0"/>
                  </a:rPr>
                  <a:t>SMB</a:t>
                </a:r>
                <a:endPara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 rot="0">
              <a:off x="7784" y="5325"/>
              <a:ext cx="920" cy="322"/>
              <a:chOff x="1880" y="4417"/>
              <a:chExt cx="920" cy="259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880" y="4417"/>
                <a:ext cx="920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6" name="Rectangle 10"/>
              <p:cNvSpPr>
                <a:spLocks noChangeArrowheads="1"/>
              </p:cNvSpPr>
              <p:nvPr/>
            </p:nvSpPr>
            <p:spPr bwMode="auto">
              <a:xfrm>
                <a:off x="2021" y="4462"/>
                <a:ext cx="60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indent="0" algn="ctr" defTabSz="914400" rtl="0">
                  <a:lnSpc>
                    <a:spcPts val="1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urier New" panose="02070309020205020404" pitchFamily="49" charset="0"/>
                  </a:rPr>
                  <a:t>SMB</a:t>
                </a:r>
                <a:endPara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 rot="0">
              <a:off x="7784" y="5848"/>
              <a:ext cx="920" cy="322"/>
              <a:chOff x="1880" y="4417"/>
              <a:chExt cx="920" cy="259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880" y="4417"/>
                <a:ext cx="920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0" name="Rectangle 10"/>
              <p:cNvSpPr>
                <a:spLocks noChangeArrowheads="1"/>
              </p:cNvSpPr>
              <p:nvPr/>
            </p:nvSpPr>
            <p:spPr bwMode="auto">
              <a:xfrm>
                <a:off x="2021" y="4462"/>
                <a:ext cx="60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indent="0" algn="ctr" defTabSz="914400" rtl="0">
                  <a:lnSpc>
                    <a:spcPts val="1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urier New" panose="02070309020205020404" pitchFamily="49" charset="0"/>
                  </a:rPr>
                  <a:t>SMB</a:t>
                </a:r>
                <a:endPara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 rot="0">
              <a:off x="7784" y="4149"/>
              <a:ext cx="920" cy="322"/>
              <a:chOff x="1880" y="4417"/>
              <a:chExt cx="920" cy="259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1880" y="4417"/>
                <a:ext cx="920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4" name="Rectangle 10"/>
              <p:cNvSpPr>
                <a:spLocks noChangeArrowheads="1"/>
              </p:cNvSpPr>
              <p:nvPr/>
            </p:nvSpPr>
            <p:spPr bwMode="auto">
              <a:xfrm>
                <a:off x="2021" y="4462"/>
                <a:ext cx="60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indent="0" algn="ctr" defTabSz="914400" rtl="0">
                  <a:lnSpc>
                    <a:spcPts val="1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urier New" panose="02070309020205020404" pitchFamily="49" charset="0"/>
                  </a:rPr>
                  <a:t>SMB</a:t>
                </a:r>
                <a:endPara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410" name="直接连接符 409"/>
          <p:cNvCxnSpPr/>
          <p:nvPr/>
        </p:nvCxnSpPr>
        <p:spPr>
          <a:xfrm flipH="1">
            <a:off x="4318000" y="2567305"/>
            <a:ext cx="635" cy="222123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 rot="0">
            <a:off x="4035425" y="3194050"/>
            <a:ext cx="584200" cy="1283335"/>
            <a:chOff x="13644" y="4149"/>
            <a:chExt cx="920" cy="2021"/>
          </a:xfrm>
        </p:grpSpPr>
        <p:grpSp>
          <p:nvGrpSpPr>
            <p:cNvPr id="105" name="组合 104"/>
            <p:cNvGrpSpPr/>
            <p:nvPr/>
          </p:nvGrpSpPr>
          <p:grpSpPr>
            <a:xfrm rot="0">
              <a:off x="13644" y="4802"/>
              <a:ext cx="920" cy="322"/>
              <a:chOff x="1880" y="4417"/>
              <a:chExt cx="920" cy="259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880" y="4417"/>
                <a:ext cx="920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7" name="Rectangle 10"/>
              <p:cNvSpPr>
                <a:spLocks noChangeArrowheads="1"/>
              </p:cNvSpPr>
              <p:nvPr/>
            </p:nvSpPr>
            <p:spPr bwMode="auto">
              <a:xfrm>
                <a:off x="2021" y="4462"/>
                <a:ext cx="60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indent="0" algn="ctr" defTabSz="914400" rtl="0">
                  <a:lnSpc>
                    <a:spcPts val="1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urier New" panose="02070309020205020404" pitchFamily="49" charset="0"/>
                  </a:rPr>
                  <a:t>SMB</a:t>
                </a:r>
                <a:endPara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 rot="0">
              <a:off x="13644" y="5325"/>
              <a:ext cx="920" cy="322"/>
              <a:chOff x="1880" y="4417"/>
              <a:chExt cx="920" cy="259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" y="4417"/>
                <a:ext cx="920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Rectangle 10"/>
              <p:cNvSpPr>
                <a:spLocks noChangeArrowheads="1"/>
              </p:cNvSpPr>
              <p:nvPr/>
            </p:nvSpPr>
            <p:spPr bwMode="auto">
              <a:xfrm>
                <a:off x="2021" y="4462"/>
                <a:ext cx="60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indent="0" algn="ctr" defTabSz="914400" rtl="0">
                  <a:lnSpc>
                    <a:spcPts val="1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urier New" panose="02070309020205020404" pitchFamily="49" charset="0"/>
                  </a:rPr>
                  <a:t>SMB</a:t>
                </a:r>
                <a:endPara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 rot="0">
              <a:off x="13644" y="5848"/>
              <a:ext cx="920" cy="322"/>
              <a:chOff x="1880" y="4417"/>
              <a:chExt cx="920" cy="25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1880" y="4417"/>
                <a:ext cx="920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Rectangle 10"/>
              <p:cNvSpPr>
                <a:spLocks noChangeArrowheads="1"/>
              </p:cNvSpPr>
              <p:nvPr/>
            </p:nvSpPr>
            <p:spPr bwMode="auto">
              <a:xfrm>
                <a:off x="2021" y="4462"/>
                <a:ext cx="60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indent="0" algn="ctr" defTabSz="914400" rtl="0">
                  <a:lnSpc>
                    <a:spcPts val="1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urier New" panose="02070309020205020404" pitchFamily="49" charset="0"/>
                  </a:rPr>
                  <a:t>SMB</a:t>
                </a:r>
                <a:endPara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 rot="0">
              <a:off x="13644" y="4149"/>
              <a:ext cx="920" cy="322"/>
              <a:chOff x="1880" y="4417"/>
              <a:chExt cx="920" cy="259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1880" y="4417"/>
                <a:ext cx="920" cy="22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Rectangle 10"/>
              <p:cNvSpPr>
                <a:spLocks noChangeArrowheads="1"/>
              </p:cNvSpPr>
              <p:nvPr/>
            </p:nvSpPr>
            <p:spPr bwMode="auto">
              <a:xfrm>
                <a:off x="2021" y="4462"/>
                <a:ext cx="60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indent="0" algn="ctr" defTabSz="914400" rtl="0">
                  <a:lnSpc>
                    <a:spcPts val="1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urier New" panose="02070309020205020404" pitchFamily="49" charset="0"/>
                  </a:rPr>
                  <a:t>SMB</a:t>
                </a:r>
                <a:endParaRPr lang="en-US" altLang="zh-CN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46" name="矩形 145"/>
          <p:cNvSpPr/>
          <p:nvPr/>
        </p:nvSpPr>
        <p:spPr>
          <a:xfrm>
            <a:off x="1472565" y="2926715"/>
            <a:ext cx="1094740" cy="477520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Rectangle 16"/>
          <p:cNvSpPr>
            <a:spLocks noChangeArrowheads="1"/>
          </p:cNvSpPr>
          <p:nvPr/>
        </p:nvSpPr>
        <p:spPr bwMode="auto">
          <a:xfrm>
            <a:off x="1562735" y="2989580"/>
            <a:ext cx="470535" cy="3581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rot="0">
            <a:off x="1619885" y="3051175"/>
            <a:ext cx="363220" cy="248285"/>
            <a:chOff x="4663" y="3825"/>
            <a:chExt cx="618" cy="391"/>
          </a:xfrm>
        </p:grpSpPr>
        <p:sp>
          <p:nvSpPr>
            <p:cNvPr id="72" name="Line 20"/>
            <p:cNvSpPr>
              <a:spLocks noChangeShapeType="1"/>
            </p:cNvSpPr>
            <p:nvPr/>
          </p:nvSpPr>
          <p:spPr bwMode="auto">
            <a:xfrm flipV="1">
              <a:off x="4972" y="4078"/>
              <a:ext cx="0" cy="139"/>
            </a:xfrm>
            <a:prstGeom prst="line">
              <a:avLst/>
            </a:prstGeom>
            <a:noFill/>
            <a:ln w="22225" cap="sq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>
              <a:off x="4663" y="3915"/>
              <a:ext cx="618" cy="0"/>
            </a:xfrm>
            <a:prstGeom prst="line">
              <a:avLst/>
            </a:prstGeom>
            <a:noFill/>
            <a:ln w="31750" cap="sq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4779" y="4050"/>
              <a:ext cx="385" cy="0"/>
            </a:xfrm>
            <a:prstGeom prst="line">
              <a:avLst/>
            </a:prstGeom>
            <a:noFill/>
            <a:ln w="31750" cap="sq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Line 20"/>
            <p:cNvSpPr>
              <a:spLocks noChangeShapeType="1"/>
            </p:cNvSpPr>
            <p:nvPr/>
          </p:nvSpPr>
          <p:spPr bwMode="auto">
            <a:xfrm flipV="1">
              <a:off x="4972" y="3825"/>
              <a:ext cx="0" cy="50"/>
            </a:xfrm>
            <a:prstGeom prst="line">
              <a:avLst/>
            </a:prstGeom>
            <a:noFill/>
            <a:ln w="22225" cap="sq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3" name="Rectangle 16"/>
          <p:cNvSpPr>
            <a:spLocks noChangeArrowheads="1"/>
          </p:cNvSpPr>
          <p:nvPr/>
        </p:nvSpPr>
        <p:spPr bwMode="auto">
          <a:xfrm>
            <a:off x="2105025" y="2989580"/>
            <a:ext cx="376555" cy="3581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rnd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Rectangle 10"/>
          <p:cNvSpPr>
            <a:spLocks noChangeArrowheads="1"/>
          </p:cNvSpPr>
          <p:nvPr/>
        </p:nvSpPr>
        <p:spPr bwMode="auto">
          <a:xfrm>
            <a:off x="1649095" y="3129280"/>
            <a:ext cx="305435" cy="12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b="1" dirty="0">
                <a:latin typeface="等线" panose="02010600030101010101" charset="-122"/>
                <a:ea typeface="等线" panose="02010600030101010101" charset="-122"/>
                <a:cs typeface="Courier New" panose="02070309020205020404" pitchFamily="49" charset="0"/>
              </a:rPr>
              <a:t>BAT</a:t>
            </a:r>
            <a:endParaRPr lang="en-US" altLang="zh-CN" sz="1200" b="1" dirty="0">
              <a:latin typeface="等线" panose="02010600030101010101" charset="-122"/>
              <a:ea typeface="等线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274" name="Rectangle 10"/>
          <p:cNvSpPr>
            <a:spLocks noChangeArrowheads="1"/>
          </p:cNvSpPr>
          <p:nvPr/>
        </p:nvSpPr>
        <p:spPr bwMode="auto">
          <a:xfrm>
            <a:off x="2104390" y="3014980"/>
            <a:ext cx="37782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 defTabSz="914400" rtl="0">
              <a:lnSpc>
                <a:spcPts val="1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0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PCS</a:t>
            </a:r>
            <a:endParaRPr lang="en-US" sz="10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R="0" lvl="0" indent="0" algn="ctr" defTabSz="914400" rtl="0">
              <a:lnSpc>
                <a:spcPts val="1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BMS</a:t>
            </a:r>
            <a:endParaRPr lang="en-US" sz="1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44880" y="3513455"/>
            <a:ext cx="856615" cy="1052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1800"/>
              </a:lnSpc>
            </a:pPr>
            <a:r>
              <a:rPr lang="en-US" sz="14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SMB</a:t>
            </a:r>
            <a:r>
              <a:rPr lang="en-US" sz="1400" dirty="0">
                <a:latin typeface="等线" panose="02010600030101010101" charset="-122"/>
                <a:ea typeface="等线" panose="02010600030101010101" charset="-122"/>
                <a:sym typeface="+mn-ea"/>
              </a:rPr>
              <a:t> - </a:t>
            </a:r>
            <a:endParaRPr lang="en-US" sz="14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indent="0" fontAlgn="auto">
              <a:lnSpc>
                <a:spcPts val="1800"/>
              </a:lnSpc>
              <a:spcBef>
                <a:spcPts val="300"/>
              </a:spcBef>
            </a:pPr>
            <a:r>
              <a:rPr lang="en-US" sz="14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en-US" sz="1400" dirty="0">
                <a:latin typeface="等线" panose="02010600030101010101" charset="-122"/>
                <a:ea typeface="等线" panose="02010600030101010101" charset="-122"/>
                <a:sym typeface="+mn-ea"/>
              </a:rPr>
              <a:t>mart</a:t>
            </a:r>
            <a:endParaRPr lang="en-US" sz="14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indent="0" fontAlgn="auto">
              <a:lnSpc>
                <a:spcPts val="1800"/>
              </a:lnSpc>
            </a:pPr>
            <a:r>
              <a:rPr lang="en-US" sz="14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M</a:t>
            </a:r>
            <a:r>
              <a:rPr lang="en-US" sz="1400" dirty="0">
                <a:latin typeface="等线" panose="02010600030101010101" charset="-122"/>
                <a:ea typeface="等线" panose="02010600030101010101" charset="-122"/>
                <a:sym typeface="+mn-ea"/>
              </a:rPr>
              <a:t>odular</a:t>
            </a:r>
            <a:endParaRPr lang="en-US" sz="14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indent="0" fontAlgn="auto">
              <a:lnSpc>
                <a:spcPts val="1800"/>
              </a:lnSpc>
            </a:pPr>
            <a:r>
              <a:rPr lang="en-US" sz="14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B</a:t>
            </a:r>
            <a:r>
              <a:rPr lang="en-US" sz="1400" dirty="0">
                <a:latin typeface="等线" panose="02010600030101010101" charset="-122"/>
                <a:ea typeface="等线" panose="02010600030101010101" charset="-122"/>
                <a:sym typeface="+mn-ea"/>
              </a:rPr>
              <a:t>attery</a:t>
            </a:r>
            <a:endParaRPr lang="en-US" altLang="en-US" sz="14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32" name="Line 5"/>
          <p:cNvSpPr>
            <a:spLocks noChangeShapeType="1"/>
          </p:cNvSpPr>
          <p:nvPr/>
        </p:nvSpPr>
        <p:spPr bwMode="auto">
          <a:xfrm flipH="1">
            <a:off x="7305194" y="2615030"/>
            <a:ext cx="475982" cy="1385"/>
          </a:xfrm>
          <a:prstGeom prst="line">
            <a:avLst/>
          </a:prstGeom>
          <a:noFill/>
          <a:ln w="19050" cap="sq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Line 5"/>
          <p:cNvSpPr>
            <a:spLocks noChangeShapeType="1"/>
          </p:cNvSpPr>
          <p:nvPr/>
        </p:nvSpPr>
        <p:spPr bwMode="auto">
          <a:xfrm flipH="1">
            <a:off x="7155736" y="2468833"/>
            <a:ext cx="625440" cy="0"/>
          </a:xfrm>
          <a:prstGeom prst="line">
            <a:avLst/>
          </a:prstGeom>
          <a:noFill/>
          <a:ln w="6350" cap="sq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9" name="组合 388"/>
          <p:cNvGrpSpPr/>
          <p:nvPr/>
        </p:nvGrpSpPr>
        <p:grpSpPr>
          <a:xfrm>
            <a:off x="6410325" y="3185160"/>
            <a:ext cx="2722245" cy="147320"/>
            <a:chOff x="5473" y="3461"/>
            <a:chExt cx="5806" cy="232"/>
          </a:xfrm>
        </p:grpSpPr>
        <p:sp>
          <p:nvSpPr>
            <p:cNvPr id="138" name="Line 5"/>
            <p:cNvSpPr>
              <a:spLocks noChangeShapeType="1"/>
            </p:cNvSpPr>
            <p:nvPr/>
          </p:nvSpPr>
          <p:spPr bwMode="auto">
            <a:xfrm flipH="1">
              <a:off x="5473" y="3693"/>
              <a:ext cx="5807" cy="0"/>
            </a:xfrm>
            <a:prstGeom prst="line">
              <a:avLst/>
            </a:prstGeom>
            <a:noFill/>
            <a:ln w="19050" cap="sq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Line 5"/>
            <p:cNvSpPr>
              <a:spLocks noChangeShapeType="1"/>
            </p:cNvSpPr>
            <p:nvPr/>
          </p:nvSpPr>
          <p:spPr bwMode="auto">
            <a:xfrm flipH="1">
              <a:off x="5473" y="3461"/>
              <a:ext cx="5807" cy="0"/>
            </a:xfrm>
            <a:prstGeom prst="line">
              <a:avLst/>
            </a:prstGeom>
            <a:noFill/>
            <a:ln w="6350" cap="sq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404128" y="2427763"/>
            <a:ext cx="730061" cy="196632"/>
            <a:chOff x="7972489" y="2097627"/>
            <a:chExt cx="426608" cy="196632"/>
          </a:xfrm>
        </p:grpSpPr>
        <p:cxnSp>
          <p:nvCxnSpPr>
            <p:cNvPr id="154" name="直接连接符 106"/>
            <p:cNvCxnSpPr/>
            <p:nvPr/>
          </p:nvCxnSpPr>
          <p:spPr>
            <a:xfrm rot="16200000">
              <a:off x="8185793" y="2080955"/>
              <a:ext cx="0" cy="42660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连接符 106"/>
            <p:cNvCxnSpPr/>
            <p:nvPr/>
          </p:nvCxnSpPr>
          <p:spPr>
            <a:xfrm rot="16200000">
              <a:off x="8185793" y="1982639"/>
              <a:ext cx="0" cy="42660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连接符 106"/>
            <p:cNvCxnSpPr/>
            <p:nvPr/>
          </p:nvCxnSpPr>
          <p:spPr>
            <a:xfrm rot="16200000">
              <a:off x="8185793" y="1884323"/>
              <a:ext cx="0" cy="426608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Rectangle 10"/>
          <p:cNvSpPr>
            <a:spLocks noChangeArrowheads="1"/>
          </p:cNvSpPr>
          <p:nvPr/>
        </p:nvSpPr>
        <p:spPr bwMode="auto">
          <a:xfrm>
            <a:off x="9488840" y="2291199"/>
            <a:ext cx="568141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ts val="1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CAN/485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ts val="1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ETH1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ts val="1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ETH2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80" name="Rectangle 8"/>
          <p:cNvSpPr>
            <a:spLocks noChangeArrowheads="1"/>
          </p:cNvSpPr>
          <p:nvPr/>
        </p:nvSpPr>
        <p:spPr bwMode="auto">
          <a:xfrm>
            <a:off x="7543165" y="2361565"/>
            <a:ext cx="900430" cy="330835"/>
          </a:xfrm>
          <a:prstGeom prst="rect">
            <a:avLst/>
          </a:prstGeom>
          <a:solidFill>
            <a:srgbClr val="5691C4"/>
          </a:solidFill>
          <a:ln w="9525" cap="rnd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81" name="Rectangle 9"/>
          <p:cNvSpPr>
            <a:spLocks noChangeArrowheads="1"/>
          </p:cNvSpPr>
          <p:nvPr/>
        </p:nvSpPr>
        <p:spPr bwMode="auto">
          <a:xfrm>
            <a:off x="7596505" y="2447925"/>
            <a:ext cx="99631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Line 5"/>
          <p:cNvSpPr>
            <a:spLocks noChangeShapeType="1"/>
          </p:cNvSpPr>
          <p:nvPr/>
        </p:nvSpPr>
        <p:spPr bwMode="auto">
          <a:xfrm rot="16200000" flipH="1" flipV="1">
            <a:off x="6949680" y="2976898"/>
            <a:ext cx="709771" cy="1240"/>
          </a:xfrm>
          <a:prstGeom prst="line">
            <a:avLst/>
          </a:prstGeom>
          <a:noFill/>
          <a:ln w="19050" cap="sq">
            <a:solidFill>
              <a:schemeClr val="bg1">
                <a:lumMod val="6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Line 5"/>
          <p:cNvSpPr>
            <a:spLocks noChangeShapeType="1"/>
          </p:cNvSpPr>
          <p:nvPr/>
        </p:nvSpPr>
        <p:spPr bwMode="auto">
          <a:xfrm rot="16200000" flipH="1">
            <a:off x="6797027" y="2827543"/>
            <a:ext cx="717417" cy="0"/>
          </a:xfrm>
          <a:prstGeom prst="line">
            <a:avLst/>
          </a:prstGeom>
          <a:noFill/>
          <a:ln w="6350" cap="sq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Rectangle 8"/>
          <p:cNvSpPr>
            <a:spLocks noChangeArrowheads="1"/>
          </p:cNvSpPr>
          <p:nvPr/>
        </p:nvSpPr>
        <p:spPr bwMode="auto">
          <a:xfrm>
            <a:off x="8885505" y="2361275"/>
            <a:ext cx="458659" cy="3296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rnd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1" name="Rectangle 9"/>
          <p:cNvSpPr>
            <a:spLocks noChangeArrowheads="1"/>
          </p:cNvSpPr>
          <p:nvPr/>
        </p:nvSpPr>
        <p:spPr bwMode="auto">
          <a:xfrm>
            <a:off x="9005163" y="2453936"/>
            <a:ext cx="28406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EMS</a:t>
            </a:r>
            <a:endParaRPr lang="zh-CN" altLang="zh-CN" sz="1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6000115" y="3107055"/>
            <a:ext cx="1021080" cy="1581785"/>
            <a:chOff x="3993" y="3339"/>
            <a:chExt cx="1608" cy="2491"/>
          </a:xfrm>
        </p:grpSpPr>
        <p:sp>
          <p:nvSpPr>
            <p:cNvPr id="163" name="Rectangle 8"/>
            <p:cNvSpPr>
              <a:spLocks noChangeArrowheads="1"/>
            </p:cNvSpPr>
            <p:nvPr/>
          </p:nvSpPr>
          <p:spPr bwMode="auto">
            <a:xfrm>
              <a:off x="3993" y="3339"/>
              <a:ext cx="1609" cy="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indent="0" algn="ctr" fontAlgn="auto">
                <a:lnSpc>
                  <a:spcPts val="1460"/>
                </a:lnSpc>
              </a:pP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controller</a:t>
              </a:r>
              <a:endPara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97" name="组合 196"/>
            <p:cNvGrpSpPr/>
            <p:nvPr/>
          </p:nvGrpSpPr>
          <p:grpSpPr>
            <a:xfrm rot="0">
              <a:off x="4566" y="3772"/>
              <a:ext cx="438" cy="1695"/>
              <a:chOff x="6499" y="4890"/>
              <a:chExt cx="438" cy="3126"/>
            </a:xfrm>
          </p:grpSpPr>
          <p:cxnSp>
            <p:nvCxnSpPr>
              <p:cNvPr id="208" name="直接连接符 106"/>
              <p:cNvCxnSpPr/>
              <p:nvPr/>
            </p:nvCxnSpPr>
            <p:spPr>
              <a:xfrm flipH="1">
                <a:off x="6499" y="4890"/>
                <a:ext cx="0" cy="312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106"/>
              <p:cNvCxnSpPr/>
              <p:nvPr/>
            </p:nvCxnSpPr>
            <p:spPr>
              <a:xfrm flipH="1">
                <a:off x="6718" y="4890"/>
                <a:ext cx="0" cy="312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106"/>
              <p:cNvCxnSpPr/>
              <p:nvPr/>
            </p:nvCxnSpPr>
            <p:spPr>
              <a:xfrm flipH="1">
                <a:off x="6937" y="4890"/>
                <a:ext cx="0" cy="312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组合 210"/>
            <p:cNvGrpSpPr/>
            <p:nvPr/>
          </p:nvGrpSpPr>
          <p:grpSpPr>
            <a:xfrm rot="0">
              <a:off x="4172" y="4263"/>
              <a:ext cx="1240" cy="365"/>
              <a:chOff x="6098" y="5882"/>
              <a:chExt cx="1240" cy="365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6098" y="5882"/>
                <a:ext cx="1240" cy="2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7" name="Rectangle 10"/>
              <p:cNvSpPr>
                <a:spLocks noChangeArrowheads="1"/>
              </p:cNvSpPr>
              <p:nvPr/>
            </p:nvSpPr>
            <p:spPr bwMode="auto">
              <a:xfrm>
                <a:off x="6109" y="5882"/>
                <a:ext cx="12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800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controller</a:t>
                </a:r>
                <a:endParaRPr lang="en-US" altLang="zh-CN" sz="80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28" name="组合 227"/>
            <p:cNvGrpSpPr/>
            <p:nvPr/>
          </p:nvGrpSpPr>
          <p:grpSpPr>
            <a:xfrm rot="0">
              <a:off x="4172" y="4664"/>
              <a:ext cx="1240" cy="365"/>
              <a:chOff x="6098" y="5882"/>
              <a:chExt cx="1240" cy="365"/>
            </a:xfrm>
          </p:grpSpPr>
          <p:sp>
            <p:nvSpPr>
              <p:cNvPr id="229" name="矩形 228"/>
              <p:cNvSpPr/>
              <p:nvPr/>
            </p:nvSpPr>
            <p:spPr>
              <a:xfrm>
                <a:off x="6098" y="5882"/>
                <a:ext cx="1240" cy="2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0" name="Rectangle 10"/>
              <p:cNvSpPr>
                <a:spLocks noChangeArrowheads="1"/>
              </p:cNvSpPr>
              <p:nvPr/>
            </p:nvSpPr>
            <p:spPr bwMode="auto">
              <a:xfrm>
                <a:off x="6109" y="5882"/>
                <a:ext cx="12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800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controller</a:t>
                </a:r>
                <a:endParaRPr lang="en-US" altLang="zh-CN" sz="80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 rot="0">
              <a:off x="4172" y="5065"/>
              <a:ext cx="1240" cy="365"/>
              <a:chOff x="6098" y="5882"/>
              <a:chExt cx="1240" cy="365"/>
            </a:xfrm>
          </p:grpSpPr>
          <p:sp>
            <p:nvSpPr>
              <p:cNvPr id="236" name="矩形 235"/>
              <p:cNvSpPr/>
              <p:nvPr/>
            </p:nvSpPr>
            <p:spPr>
              <a:xfrm>
                <a:off x="6098" y="5882"/>
                <a:ext cx="1240" cy="2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7" name="Rectangle 10"/>
              <p:cNvSpPr>
                <a:spLocks noChangeArrowheads="1"/>
              </p:cNvSpPr>
              <p:nvPr/>
            </p:nvSpPr>
            <p:spPr bwMode="auto">
              <a:xfrm>
                <a:off x="6109" y="5882"/>
                <a:ext cx="12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800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controller</a:t>
                </a:r>
                <a:endParaRPr lang="en-US" altLang="zh-CN" sz="80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 rot="0">
              <a:off x="4172" y="5466"/>
              <a:ext cx="1240" cy="365"/>
              <a:chOff x="6098" y="5882"/>
              <a:chExt cx="1240" cy="365"/>
            </a:xfrm>
          </p:grpSpPr>
          <p:sp>
            <p:nvSpPr>
              <p:cNvPr id="249" name="矩形 248"/>
              <p:cNvSpPr/>
              <p:nvPr/>
            </p:nvSpPr>
            <p:spPr>
              <a:xfrm>
                <a:off x="6098" y="5882"/>
                <a:ext cx="1240" cy="2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0" name="Rectangle 10"/>
              <p:cNvSpPr>
                <a:spLocks noChangeArrowheads="1"/>
              </p:cNvSpPr>
              <p:nvPr/>
            </p:nvSpPr>
            <p:spPr bwMode="auto">
              <a:xfrm>
                <a:off x="6109" y="5882"/>
                <a:ext cx="12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800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controller</a:t>
                </a:r>
                <a:endParaRPr lang="en-US" altLang="zh-CN" sz="80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5" name="组合 274"/>
          <p:cNvGrpSpPr/>
          <p:nvPr/>
        </p:nvGrpSpPr>
        <p:grpSpPr>
          <a:xfrm>
            <a:off x="7482205" y="3106420"/>
            <a:ext cx="1021080" cy="1581785"/>
            <a:chOff x="3993" y="3339"/>
            <a:chExt cx="1608" cy="2491"/>
          </a:xfrm>
        </p:grpSpPr>
        <p:sp>
          <p:nvSpPr>
            <p:cNvPr id="282" name="Rectangle 8"/>
            <p:cNvSpPr>
              <a:spLocks noChangeArrowheads="1"/>
            </p:cNvSpPr>
            <p:nvPr/>
          </p:nvSpPr>
          <p:spPr bwMode="auto">
            <a:xfrm>
              <a:off x="3993" y="3339"/>
              <a:ext cx="1609" cy="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indent="0" algn="ctr" fontAlgn="auto">
                <a:lnSpc>
                  <a:spcPts val="1460"/>
                </a:lnSpc>
              </a:pP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controller</a:t>
              </a:r>
              <a:endPara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83" name="组合 282"/>
            <p:cNvGrpSpPr/>
            <p:nvPr/>
          </p:nvGrpSpPr>
          <p:grpSpPr>
            <a:xfrm rot="0">
              <a:off x="4566" y="3772"/>
              <a:ext cx="438" cy="1695"/>
              <a:chOff x="6499" y="4890"/>
              <a:chExt cx="438" cy="3126"/>
            </a:xfrm>
          </p:grpSpPr>
          <p:cxnSp>
            <p:nvCxnSpPr>
              <p:cNvPr id="284" name="直接连接符 106"/>
              <p:cNvCxnSpPr/>
              <p:nvPr/>
            </p:nvCxnSpPr>
            <p:spPr>
              <a:xfrm flipH="1">
                <a:off x="6499" y="4890"/>
                <a:ext cx="0" cy="312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106"/>
              <p:cNvCxnSpPr/>
              <p:nvPr/>
            </p:nvCxnSpPr>
            <p:spPr>
              <a:xfrm flipH="1">
                <a:off x="6718" y="4890"/>
                <a:ext cx="0" cy="312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106"/>
              <p:cNvCxnSpPr/>
              <p:nvPr/>
            </p:nvCxnSpPr>
            <p:spPr>
              <a:xfrm flipH="1">
                <a:off x="6937" y="4890"/>
                <a:ext cx="0" cy="312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组合 304"/>
            <p:cNvGrpSpPr/>
            <p:nvPr/>
          </p:nvGrpSpPr>
          <p:grpSpPr>
            <a:xfrm rot="0">
              <a:off x="4172" y="4263"/>
              <a:ext cx="1240" cy="365"/>
              <a:chOff x="6098" y="5882"/>
              <a:chExt cx="1240" cy="365"/>
            </a:xfrm>
          </p:grpSpPr>
          <p:sp>
            <p:nvSpPr>
              <p:cNvPr id="306" name="矩形 305"/>
              <p:cNvSpPr/>
              <p:nvPr/>
            </p:nvSpPr>
            <p:spPr>
              <a:xfrm>
                <a:off x="6098" y="5882"/>
                <a:ext cx="1240" cy="2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7" name="Rectangle 10"/>
              <p:cNvSpPr>
                <a:spLocks noChangeArrowheads="1"/>
              </p:cNvSpPr>
              <p:nvPr/>
            </p:nvSpPr>
            <p:spPr bwMode="auto">
              <a:xfrm>
                <a:off x="6109" y="5882"/>
                <a:ext cx="12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800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controller</a:t>
                </a:r>
                <a:endParaRPr lang="en-US" altLang="zh-CN" sz="80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19" name="组合 318"/>
            <p:cNvGrpSpPr/>
            <p:nvPr/>
          </p:nvGrpSpPr>
          <p:grpSpPr>
            <a:xfrm rot="0">
              <a:off x="4172" y="4664"/>
              <a:ext cx="1240" cy="365"/>
              <a:chOff x="6098" y="5882"/>
              <a:chExt cx="1240" cy="365"/>
            </a:xfrm>
          </p:grpSpPr>
          <p:sp>
            <p:nvSpPr>
              <p:cNvPr id="320" name="矩形 319"/>
              <p:cNvSpPr/>
              <p:nvPr/>
            </p:nvSpPr>
            <p:spPr>
              <a:xfrm>
                <a:off x="6098" y="5882"/>
                <a:ext cx="1240" cy="2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1" name="Rectangle 10"/>
              <p:cNvSpPr>
                <a:spLocks noChangeArrowheads="1"/>
              </p:cNvSpPr>
              <p:nvPr/>
            </p:nvSpPr>
            <p:spPr bwMode="auto">
              <a:xfrm>
                <a:off x="6109" y="5882"/>
                <a:ext cx="12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800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controller</a:t>
                </a:r>
                <a:endParaRPr lang="en-US" altLang="zh-CN" sz="80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22" name="组合 321"/>
            <p:cNvGrpSpPr/>
            <p:nvPr/>
          </p:nvGrpSpPr>
          <p:grpSpPr>
            <a:xfrm rot="0">
              <a:off x="4172" y="5065"/>
              <a:ext cx="1240" cy="365"/>
              <a:chOff x="6098" y="5882"/>
              <a:chExt cx="1240" cy="365"/>
            </a:xfrm>
          </p:grpSpPr>
          <p:sp>
            <p:nvSpPr>
              <p:cNvPr id="323" name="矩形 322"/>
              <p:cNvSpPr/>
              <p:nvPr/>
            </p:nvSpPr>
            <p:spPr>
              <a:xfrm>
                <a:off x="6098" y="5882"/>
                <a:ext cx="1240" cy="2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4" name="Rectangle 10"/>
              <p:cNvSpPr>
                <a:spLocks noChangeArrowheads="1"/>
              </p:cNvSpPr>
              <p:nvPr/>
            </p:nvSpPr>
            <p:spPr bwMode="auto">
              <a:xfrm>
                <a:off x="6109" y="5882"/>
                <a:ext cx="12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800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controller</a:t>
                </a:r>
                <a:endParaRPr lang="en-US" altLang="zh-CN" sz="80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25" name="组合 324"/>
            <p:cNvGrpSpPr/>
            <p:nvPr/>
          </p:nvGrpSpPr>
          <p:grpSpPr>
            <a:xfrm rot="0">
              <a:off x="4172" y="5466"/>
              <a:ext cx="1240" cy="365"/>
              <a:chOff x="6098" y="5882"/>
              <a:chExt cx="1240" cy="365"/>
            </a:xfrm>
          </p:grpSpPr>
          <p:sp>
            <p:nvSpPr>
              <p:cNvPr id="326" name="矩形 325"/>
              <p:cNvSpPr/>
              <p:nvPr/>
            </p:nvSpPr>
            <p:spPr>
              <a:xfrm>
                <a:off x="6098" y="5882"/>
                <a:ext cx="1240" cy="2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7" name="Rectangle 10"/>
              <p:cNvSpPr>
                <a:spLocks noChangeArrowheads="1"/>
              </p:cNvSpPr>
              <p:nvPr/>
            </p:nvSpPr>
            <p:spPr bwMode="auto">
              <a:xfrm>
                <a:off x="6109" y="5882"/>
                <a:ext cx="12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800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controller</a:t>
                </a:r>
                <a:endParaRPr lang="en-US" altLang="zh-CN" sz="80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28" name="组合 327"/>
          <p:cNvGrpSpPr/>
          <p:nvPr/>
        </p:nvGrpSpPr>
        <p:grpSpPr>
          <a:xfrm>
            <a:off x="8885555" y="3106420"/>
            <a:ext cx="1021080" cy="1581785"/>
            <a:chOff x="3993" y="3339"/>
            <a:chExt cx="1608" cy="2491"/>
          </a:xfrm>
        </p:grpSpPr>
        <p:sp>
          <p:nvSpPr>
            <p:cNvPr id="329" name="Rectangle 8"/>
            <p:cNvSpPr>
              <a:spLocks noChangeArrowheads="1"/>
            </p:cNvSpPr>
            <p:nvPr/>
          </p:nvSpPr>
          <p:spPr bwMode="auto">
            <a:xfrm>
              <a:off x="3993" y="3339"/>
              <a:ext cx="1609" cy="4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indent="0" algn="ctr" fontAlgn="auto">
                <a:lnSpc>
                  <a:spcPts val="1460"/>
                </a:lnSpc>
              </a:pPr>
              <a:r>
                <a:rPr lang="en-US" altLang="zh-CN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controller</a:t>
              </a:r>
              <a:endPara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34" name="组合 333"/>
            <p:cNvGrpSpPr/>
            <p:nvPr/>
          </p:nvGrpSpPr>
          <p:grpSpPr>
            <a:xfrm rot="0">
              <a:off x="4566" y="3772"/>
              <a:ext cx="438" cy="1695"/>
              <a:chOff x="6499" y="4890"/>
              <a:chExt cx="438" cy="3126"/>
            </a:xfrm>
          </p:grpSpPr>
          <p:cxnSp>
            <p:nvCxnSpPr>
              <p:cNvPr id="335" name="直接连接符 106"/>
              <p:cNvCxnSpPr/>
              <p:nvPr/>
            </p:nvCxnSpPr>
            <p:spPr>
              <a:xfrm flipH="1">
                <a:off x="6499" y="4890"/>
                <a:ext cx="0" cy="312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直接连接符 106"/>
              <p:cNvCxnSpPr/>
              <p:nvPr/>
            </p:nvCxnSpPr>
            <p:spPr>
              <a:xfrm flipH="1">
                <a:off x="6718" y="4890"/>
                <a:ext cx="0" cy="312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 106"/>
              <p:cNvCxnSpPr/>
              <p:nvPr/>
            </p:nvCxnSpPr>
            <p:spPr>
              <a:xfrm flipH="1">
                <a:off x="6937" y="4890"/>
                <a:ext cx="0" cy="312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组合 337"/>
            <p:cNvGrpSpPr/>
            <p:nvPr/>
          </p:nvGrpSpPr>
          <p:grpSpPr>
            <a:xfrm rot="0">
              <a:off x="4172" y="4263"/>
              <a:ext cx="1240" cy="365"/>
              <a:chOff x="6098" y="5882"/>
              <a:chExt cx="1240" cy="365"/>
            </a:xfrm>
          </p:grpSpPr>
          <p:sp>
            <p:nvSpPr>
              <p:cNvPr id="339" name="矩形 338"/>
              <p:cNvSpPr/>
              <p:nvPr/>
            </p:nvSpPr>
            <p:spPr>
              <a:xfrm>
                <a:off x="6098" y="5882"/>
                <a:ext cx="1240" cy="2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0" name="Rectangle 10"/>
              <p:cNvSpPr>
                <a:spLocks noChangeArrowheads="1"/>
              </p:cNvSpPr>
              <p:nvPr/>
            </p:nvSpPr>
            <p:spPr bwMode="auto">
              <a:xfrm>
                <a:off x="6109" y="5882"/>
                <a:ext cx="12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800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controller</a:t>
                </a:r>
                <a:endParaRPr lang="en-US" altLang="zh-CN" sz="80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3" name="组合 342"/>
            <p:cNvGrpSpPr/>
            <p:nvPr/>
          </p:nvGrpSpPr>
          <p:grpSpPr>
            <a:xfrm rot="0">
              <a:off x="4172" y="4664"/>
              <a:ext cx="1240" cy="365"/>
              <a:chOff x="6098" y="5882"/>
              <a:chExt cx="1240" cy="365"/>
            </a:xfrm>
          </p:grpSpPr>
          <p:sp>
            <p:nvSpPr>
              <p:cNvPr id="344" name="矩形 343"/>
              <p:cNvSpPr/>
              <p:nvPr/>
            </p:nvSpPr>
            <p:spPr>
              <a:xfrm>
                <a:off x="6098" y="5882"/>
                <a:ext cx="1240" cy="2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5" name="Rectangle 10"/>
              <p:cNvSpPr>
                <a:spLocks noChangeArrowheads="1"/>
              </p:cNvSpPr>
              <p:nvPr/>
            </p:nvSpPr>
            <p:spPr bwMode="auto">
              <a:xfrm>
                <a:off x="6109" y="5882"/>
                <a:ext cx="12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800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controller</a:t>
                </a:r>
                <a:endParaRPr lang="en-US" altLang="zh-CN" sz="80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6" name="组合 345"/>
            <p:cNvGrpSpPr/>
            <p:nvPr/>
          </p:nvGrpSpPr>
          <p:grpSpPr>
            <a:xfrm rot="0">
              <a:off x="4172" y="5065"/>
              <a:ext cx="1240" cy="365"/>
              <a:chOff x="6098" y="5882"/>
              <a:chExt cx="1240" cy="365"/>
            </a:xfrm>
          </p:grpSpPr>
          <p:sp>
            <p:nvSpPr>
              <p:cNvPr id="347" name="矩形 346"/>
              <p:cNvSpPr/>
              <p:nvPr/>
            </p:nvSpPr>
            <p:spPr>
              <a:xfrm>
                <a:off x="6098" y="5882"/>
                <a:ext cx="1240" cy="2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8" name="Rectangle 10"/>
              <p:cNvSpPr>
                <a:spLocks noChangeArrowheads="1"/>
              </p:cNvSpPr>
              <p:nvPr/>
            </p:nvSpPr>
            <p:spPr bwMode="auto">
              <a:xfrm>
                <a:off x="6109" y="5882"/>
                <a:ext cx="12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800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controller</a:t>
                </a:r>
                <a:endParaRPr lang="en-US" altLang="zh-CN" sz="80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9" name="组合 348"/>
            <p:cNvGrpSpPr/>
            <p:nvPr/>
          </p:nvGrpSpPr>
          <p:grpSpPr>
            <a:xfrm rot="0">
              <a:off x="4172" y="5466"/>
              <a:ext cx="1240" cy="365"/>
              <a:chOff x="6098" y="5882"/>
              <a:chExt cx="1240" cy="365"/>
            </a:xfrm>
          </p:grpSpPr>
          <p:sp>
            <p:nvSpPr>
              <p:cNvPr id="350" name="矩形 349"/>
              <p:cNvSpPr/>
              <p:nvPr/>
            </p:nvSpPr>
            <p:spPr>
              <a:xfrm>
                <a:off x="6098" y="5882"/>
                <a:ext cx="1240" cy="2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2" name="Rectangle 10"/>
              <p:cNvSpPr>
                <a:spLocks noChangeArrowheads="1"/>
              </p:cNvSpPr>
              <p:nvPr/>
            </p:nvSpPr>
            <p:spPr bwMode="auto">
              <a:xfrm>
                <a:off x="6109" y="5882"/>
                <a:ext cx="121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800" dirty="0">
                    <a:latin typeface="Courier New" panose="02070309020205020404" pitchFamily="49" charset="0"/>
                    <a:ea typeface="+mj-ea"/>
                    <a:cs typeface="Courier New" panose="02070309020205020404" pitchFamily="49" charset="0"/>
                  </a:rPr>
                  <a:t>controller</a:t>
                </a:r>
                <a:endParaRPr lang="en-US" altLang="zh-CN" sz="80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MwMDQ3NmU4NjU1OWFiNjEwNGQwZTA3YTg5MDBlN2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WPS 演示</Application>
  <PresentationFormat>宽屏</PresentationFormat>
  <Paragraphs>103</Paragraphs>
  <Slides>2</Slides>
  <Notes>48</Notes>
  <HiddenSlides>21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Arial</vt:lpstr>
      <vt:lpstr>Roboto</vt:lpstr>
      <vt:lpstr>Times New Roman</vt:lpstr>
      <vt:lpstr>Roboto Slab</vt:lpstr>
      <vt:lpstr>常用PCB图标</vt:lpstr>
      <vt:lpstr>Courier New</vt:lpstr>
      <vt:lpstr>仿宋</vt:lpstr>
      <vt:lpstr>等线</vt:lpstr>
      <vt:lpstr>Calibri Light</vt:lpstr>
      <vt:lpstr>Calibri</vt:lpstr>
      <vt:lpstr>微软雅黑</vt:lpstr>
      <vt:lpstr>Arial Unicode MS</vt:lpstr>
      <vt:lpstr>等线 Light</vt:lpstr>
      <vt:lpstr>Office Theme</vt:lpstr>
      <vt:lpstr>4) Scale, Higher Power and Capacity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Zhang</dc:creator>
  <cp:lastModifiedBy>WPS_1685937545</cp:lastModifiedBy>
  <cp:revision>1462</cp:revision>
  <dcterms:created xsi:type="dcterms:W3CDTF">2022-10-05T02:45:00Z</dcterms:created>
  <dcterms:modified xsi:type="dcterms:W3CDTF">2024-09-02T01:01:29Z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227F1633384840A1944B7266D994386D_13</vt:lpwstr>
  </property>
  <property fmtid="{D5CDD505-2E9C-101B-9397-08002B2CF9AE}" pid="3" name="KSOProductBuildVer">
    <vt:lpwstr>2052-12.1.0.17440</vt:lpwstr>
  </property>
</Properties>
</file>