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7862-E1AF-D81D-FBD8-5A48735A3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0F2363-37C8-C25A-5953-13FB647E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2CE01-C11F-3940-A99F-D0FFEE8F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69D67-96FA-1EF7-7CB8-CB91F9E3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4F37F-E213-3A93-64D0-60A8BEC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BB2E-D21C-67D4-77BC-459DB1E1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88EF5-1DDC-390C-B349-4D08DA3AD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699EE-3EBE-BD8E-81E6-4BB7E306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29428-9D67-423A-EB0C-5252FA4B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A7430-9AFC-0706-A0E5-28292352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6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BC4C0-E3A4-7B1D-B4E6-873928DA3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027C3-579C-3F14-1E7B-B05E94287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9D5A9-188F-D5B8-779F-A210A618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E459F-80FF-9438-9EA2-CC97B39F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4DF00-E2D5-00A9-E51E-7FB4F1DF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7CA3F-62BD-0CB8-BDE3-21B2114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D3011-B948-1E37-D62E-86CE029D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3B641-EFD2-896B-276F-F76057F6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62B7C-3001-2804-ED8F-05A27CBC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935B-A562-EF36-BF10-45102DF0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9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32CE-CFBA-AC39-BE4F-EBE8CFC3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27307-5472-7C01-C79D-CFFFFCA6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450E-7CCA-F9B8-2E3F-2065C75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21F95-74B4-DB2B-8B22-4713E532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BFC49-7164-5F12-655E-BB7F800F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AC935-AA83-C9B8-3FFA-F41AD1C5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8C538-E125-5925-23BE-BA62C0CA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FF155-0AE0-B0BA-7B40-35D391C1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75468-FF20-8A51-9D25-E9C71090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60EC2-A7FD-C67F-680C-F9517475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D3C7E-C79A-023D-BB0B-436C42EC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5102-CA5B-BC2A-FC43-17771804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550FD-9E92-2109-B8F6-27D070EF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6C42A-75BD-54EC-2E2A-7B6D93B3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98A0FB-154D-615A-5643-AFF048A40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AA6C8C-B2E1-6735-BF09-A142ACF0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531C17-26BC-8311-51FE-DE13004C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1F52B-F3D2-382F-C488-78334236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30595E-3C5A-A423-F25A-71F19057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30488-619F-FC9B-3038-4FBB3F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049E6-B890-769A-3BE1-46DB133D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C4113-92CE-3023-C136-0C3D461E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F6C67-9DDB-0FD2-A0F0-DB80D452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7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CBB08-A971-90D2-D1BD-CE3FD4B6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53E6AA-B5D0-60A4-F7FF-6AEAE407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E9750-FFB7-768C-ACE6-72DE08DE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6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6D25A-C08F-0D88-2E1F-5E423C04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0F54C-CE74-1D36-1E16-E18EE4E6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D2B56-ED03-67F2-7384-F64B9093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AF6E8-F798-66C6-0E35-D7B6D1CD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8D267-45DD-0316-5390-51B260D5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AABD4-F0E1-6D72-256A-8DE592FB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9FBF-6AA0-BF92-60FD-6FED2C8E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EFAB1-E2E5-82F8-E5C0-8236B4FE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97987-EEAE-4241-0448-FC6CFBEB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AD5E4-940A-4898-0581-06E5C4B3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CBF12-4E52-64BD-06DD-2074ECDC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972BC-53F3-29A5-B333-1C17B765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543E29-6363-6196-087A-D6EB69FF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0CB34-E1B1-B72D-6E72-DD7CCF17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C20AB-D5CA-5D3A-8FA3-63DAACD58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F55A8-89C7-4F52-8C39-93DDE3A178B2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DFD73-90F0-0491-806A-963AE14D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9C631-40D0-2A49-1ADD-7F530EB1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D6CE-A9CD-4D15-9AFE-680B1BB1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393592-DB27-1A7A-4DB4-A751371EA1C7}"/>
              </a:ext>
            </a:extLst>
          </p:cNvPr>
          <p:cNvSpPr txBox="1"/>
          <p:nvPr/>
        </p:nvSpPr>
        <p:spPr>
          <a:xfrm>
            <a:off x="134754" y="194928"/>
            <a:ext cx="2593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99DD3D-0F7D-98F6-7594-C4813FEBEF15}"/>
              </a:ext>
            </a:extLst>
          </p:cNvPr>
          <p:cNvSpPr txBox="1"/>
          <p:nvPr/>
        </p:nvSpPr>
        <p:spPr>
          <a:xfrm>
            <a:off x="346510" y="856648"/>
            <a:ext cx="104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D6E1B3-2467-AEBA-7A32-A1A6AACD8890}"/>
              </a:ext>
            </a:extLst>
          </p:cNvPr>
          <p:cNvSpPr txBox="1"/>
          <p:nvPr/>
        </p:nvSpPr>
        <p:spPr>
          <a:xfrm>
            <a:off x="573114" y="1256758"/>
            <a:ext cx="11243334" cy="280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 column[4:]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feature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feat.shape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[1])[</a:t>
            </a:r>
            <a:r>
              <a:rPr lang="en-US" altLang="zh-C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np.newaxis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:]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feat])	e.g., Wikipedia:[15474, 172] to [15475, 172]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feature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np.zeros((max_idx + 1, 172))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C9C7DC-DC2A-D942-1581-4D99D4367286}"/>
              </a:ext>
            </a:extLst>
          </p:cNvPr>
          <p:cNvCxnSpPr>
            <a:cxnSpLocks/>
          </p:cNvCxnSpPr>
          <p:nvPr/>
        </p:nvCxnSpPr>
        <p:spPr>
          <a:xfrm flipV="1">
            <a:off x="4485373" y="1256758"/>
            <a:ext cx="673768" cy="107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E3DF2E8-9FD6-B803-23CF-ED110A88B35A}"/>
              </a:ext>
            </a:extLst>
          </p:cNvPr>
          <p:cNvSpPr txBox="1"/>
          <p:nvPr/>
        </p:nvSpPr>
        <p:spPr>
          <a:xfrm>
            <a:off x="5159141" y="9625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393592-DB27-1A7A-4DB4-A751371EA1C7}"/>
              </a:ext>
            </a:extLst>
          </p:cNvPr>
          <p:cNvSpPr txBox="1"/>
          <p:nvPr/>
        </p:nvSpPr>
        <p:spPr>
          <a:xfrm>
            <a:off x="134754" y="194928"/>
            <a:ext cx="2593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3948CF-0585-D988-058A-B9D820ADBCFF}"/>
              </a:ext>
            </a:extLst>
          </p:cNvPr>
          <p:cNvSpPr txBox="1"/>
          <p:nvPr/>
        </p:nvSpPr>
        <p:spPr>
          <a:xfrm>
            <a:off x="346510" y="856648"/>
            <a:ext cx="2319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timestamp: 0.7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timestamp: 0.85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482666-14D8-5126-826E-1C0D2A7FDE99}"/>
              </a:ext>
            </a:extLst>
          </p:cNvPr>
          <p:cNvSpPr txBox="1"/>
          <p:nvPr/>
        </p:nvSpPr>
        <p:spPr>
          <a:xfrm>
            <a:off x="596767" y="2205622"/>
            <a:ext cx="11618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choose 10% data as new nodes which appears at test time (to test inductiveness) and remove them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&lt;=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9DCB86-B129-C326-50AB-F83925D144AF}"/>
              </a:ext>
            </a:extLst>
          </p:cNvPr>
          <p:cNvSpPr txBox="1"/>
          <p:nvPr/>
        </p:nvSpPr>
        <p:spPr>
          <a:xfrm>
            <a:off x="346510" y="1805512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train data: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50C747-11A9-673B-E551-D40398F419E9}"/>
              </a:ext>
            </a:extLst>
          </p:cNvPr>
          <p:cNvSpPr txBox="1"/>
          <p:nvPr/>
        </p:nvSpPr>
        <p:spPr>
          <a:xfrm>
            <a:off x="346510" y="3155807"/>
            <a:ext cx="271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validation data: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DA95C3-9A6C-AF8F-AD0E-1F3F717392A7}"/>
              </a:ext>
            </a:extLst>
          </p:cNvPr>
          <p:cNvSpPr txBox="1"/>
          <p:nvPr/>
        </p:nvSpPr>
        <p:spPr>
          <a:xfrm>
            <a:off x="596767" y="3554596"/>
            <a:ext cx="539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&lt; Timestamp &lt;= test timestamp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C79768-1C95-5C07-2A23-ECE128612DA0}"/>
              </a:ext>
            </a:extLst>
          </p:cNvPr>
          <p:cNvSpPr txBox="1"/>
          <p:nvPr/>
        </p:nvSpPr>
        <p:spPr>
          <a:xfrm>
            <a:off x="346510" y="4197005"/>
            <a:ext cx="200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test data: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0E1BF8-7039-0BB6-7547-B40B69D3BA02}"/>
              </a:ext>
            </a:extLst>
          </p:cNvPr>
          <p:cNvSpPr txBox="1"/>
          <p:nvPr/>
        </p:nvSpPr>
        <p:spPr>
          <a:xfrm>
            <a:off x="596767" y="4595794"/>
            <a:ext cx="354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&gt; test timestamp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F9DF7-A873-42D9-66BB-4DF331268662}"/>
              </a:ext>
            </a:extLst>
          </p:cNvPr>
          <p:cNvSpPr txBox="1"/>
          <p:nvPr/>
        </p:nvSpPr>
        <p:spPr>
          <a:xfrm>
            <a:off x="346510" y="5241344"/>
            <a:ext cx="676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validation data (has new node that not in train data):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9897DE-3FF2-FA32-30E9-47EA9026960B}"/>
              </a:ext>
            </a:extLst>
          </p:cNvPr>
          <p:cNvSpPr txBox="1"/>
          <p:nvPr/>
        </p:nvSpPr>
        <p:spPr>
          <a:xfrm>
            <a:off x="596767" y="5640133"/>
            <a:ext cx="5396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&lt; Timestamp &lt;= test timestamp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10% data that is distracted from train data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C5E46D4-0C82-A3B5-3389-8B8F88FCC609}"/>
              </a:ext>
            </a:extLst>
          </p:cNvPr>
          <p:cNvCxnSpPr>
            <a:cxnSpLocks/>
          </p:cNvCxnSpPr>
          <p:nvPr/>
        </p:nvCxnSpPr>
        <p:spPr>
          <a:xfrm rot="5400000">
            <a:off x="5303520" y="2954956"/>
            <a:ext cx="3696102" cy="2868329"/>
          </a:xfrm>
          <a:prstGeom prst="curvedConnector3">
            <a:avLst>
              <a:gd name="adj1" fmla="val 110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0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393592-DB27-1A7A-4DB4-A751371EA1C7}"/>
              </a:ext>
            </a:extLst>
          </p:cNvPr>
          <p:cNvSpPr txBox="1"/>
          <p:nvPr/>
        </p:nvSpPr>
        <p:spPr>
          <a:xfrm>
            <a:off x="134754" y="194928"/>
            <a:ext cx="316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procedure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3948CF-0585-D988-058A-B9D820ADBCFF}"/>
              </a:ext>
            </a:extLst>
          </p:cNvPr>
          <p:cNvSpPr txBox="1"/>
          <p:nvPr/>
        </p:nvSpPr>
        <p:spPr>
          <a:xfrm>
            <a:off x="866275" y="895149"/>
            <a:ext cx="10472286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batch according to the time sequence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message is calculated using the raw messages of the previous batch to avoid information leakage.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states and calculate the node embeddings.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node embeddings to edge probabilities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loss and update TGN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AC5A2-7C1C-F8B5-00D5-5EEEF449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0" y="3702136"/>
            <a:ext cx="5896376" cy="30511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27B537-AE76-D460-DBC3-99DDF05D1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651" y="3839443"/>
            <a:ext cx="5050564" cy="27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393592-DB27-1A7A-4DB4-A751371EA1C7}"/>
              </a:ext>
            </a:extLst>
          </p:cNvPr>
          <p:cNvSpPr txBox="1"/>
          <p:nvPr/>
        </p:nvSpPr>
        <p:spPr>
          <a:xfrm>
            <a:off x="134754" y="194928"/>
            <a:ext cx="2277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E4603-88D3-556B-3141-AE8ED0E5CA6F}"/>
              </a:ext>
            </a:extLst>
          </p:cNvPr>
          <p:cNvSpPr txBox="1"/>
          <p:nvPr/>
        </p:nvSpPr>
        <p:spPr>
          <a:xfrm>
            <a:off x="866275" y="895149"/>
            <a:ext cx="10472286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stop: if model doesn’t improve for 5 epoch, then it will stop training and start evaluating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that has best performance in validation set is defined as the best model, and will be used to evaluate in test set.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memory (which has seen validation edges) so that it can also be used when testing on unseen nodes.</a:t>
            </a:r>
          </a:p>
        </p:txBody>
      </p:sp>
    </p:spTree>
    <p:extLst>
      <p:ext uri="{BB962C8B-B14F-4D97-AF65-F5344CB8AC3E}">
        <p14:creationId xmlns:p14="http://schemas.microsoft.com/office/powerpoint/2010/main" val="8929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393592-DB27-1A7A-4DB4-A751371EA1C7}"/>
              </a:ext>
            </a:extLst>
          </p:cNvPr>
          <p:cNvSpPr txBox="1"/>
          <p:nvPr/>
        </p:nvSpPr>
        <p:spPr>
          <a:xfrm>
            <a:off x="134754" y="194928"/>
            <a:ext cx="311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procedure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E4603-88D3-556B-3141-AE8ED0E5CA6F}"/>
              </a:ext>
            </a:extLst>
          </p:cNvPr>
          <p:cNvSpPr txBox="1"/>
          <p:nvPr/>
        </p:nvSpPr>
        <p:spPr>
          <a:xfrm>
            <a:off x="721896" y="718148"/>
            <a:ext cx="104722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negatives</a:t>
            </a:r>
          </a:p>
          <a:p>
            <a:pPr marL="457200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edge probabilities</a:t>
            </a:r>
          </a:p>
          <a:p>
            <a:pPr marL="914400" lvl="1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temporal embeddings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1828800" lvl="3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(Only keep the last message for each node)</a:t>
            </a:r>
          </a:p>
          <a:p>
            <a:pPr marL="1828800" lvl="3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(GRU)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embedding</a:t>
            </a:r>
          </a:p>
          <a:p>
            <a:pPr marL="1828800" lvl="3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node feature and edge feature</a:t>
            </a:r>
          </a:p>
          <a:p>
            <a:pPr marL="1828800" lvl="3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encoder</a:t>
            </a:r>
          </a:p>
          <a:p>
            <a:pPr marL="1828800" lvl="3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neighbors</a:t>
            </a:r>
          </a:p>
          <a:p>
            <a:pPr marL="2286000" lvl="4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all neighbors, interactions indexes and timestamps of all interactions of user  happening before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cut_time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4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uniform: random choose 10 neighbors and resort based on time</a:t>
            </a:r>
          </a:p>
          <a:p>
            <a:pPr marL="2286000" lvl="4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most recent: find the most recent 10 neighbors</a:t>
            </a:r>
          </a:p>
          <a:p>
            <a:pPr marL="1828800" lvl="3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neighbors embedding</a:t>
            </a:r>
          </a:p>
          <a:p>
            <a:pPr marL="1828800" lvl="3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(q, k, v)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memory (same as 1)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raw message and store into raw store</a:t>
            </a:r>
          </a:p>
          <a:p>
            <a:pPr marL="914400" lvl="1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the embeddings to edge probabilities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marL="1371600" lvl="2" indent="-457200"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9464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393592-DB27-1A7A-4DB4-A751371EA1C7}"/>
              </a:ext>
            </a:extLst>
          </p:cNvPr>
          <p:cNvSpPr txBox="1"/>
          <p:nvPr/>
        </p:nvSpPr>
        <p:spPr>
          <a:xfrm>
            <a:off x="134754" y="194928"/>
            <a:ext cx="386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sampling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D6644-CB73-1BA1-F7DE-A3EB62667B9F}"/>
              </a:ext>
            </a:extLst>
          </p:cNvPr>
          <p:cNvSpPr txBox="1"/>
          <p:nvPr/>
        </p:nvSpPr>
        <p:spPr>
          <a:xfrm>
            <a:off x="712270" y="933651"/>
            <a:ext cx="6083717" cy="198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random choose 10 neighbors and resort based on time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the most recent 10 neighbors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62621A-A0AE-2D48-94EA-9D2A21D5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27" y="3130722"/>
            <a:ext cx="7706945" cy="35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393592-DB27-1A7A-4DB4-A751371EA1C7}"/>
              </a:ext>
            </a:extLst>
          </p:cNvPr>
          <p:cNvSpPr txBox="1"/>
          <p:nvPr/>
        </p:nvSpPr>
        <p:spPr>
          <a:xfrm>
            <a:off x="134754" y="194928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5327C5E-1079-A1ED-34BF-443833A6B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"/>
          <a:stretch/>
        </p:blipFill>
        <p:spPr>
          <a:xfrm>
            <a:off x="4210606" y="1608669"/>
            <a:ext cx="3785967" cy="3791103"/>
          </a:xfrm>
          <a:prstGeom prst="rect">
            <a:avLst/>
          </a:prstGeom>
        </p:spPr>
      </p:pic>
      <p:pic>
        <p:nvPicPr>
          <p:cNvPr id="7" name="图片 6" descr="图片包含 图示&#10;&#10;描述已自动生成">
            <a:extLst>
              <a:ext uri="{FF2B5EF4-FFF2-40B4-BE49-F238E27FC236}">
                <a16:creationId xmlns:a16="http://schemas.microsoft.com/office/drawing/2014/main" id="{2517B41B-F871-4630-90F8-0D6DD21ECE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41"/>
          <a:stretch/>
        </p:blipFill>
        <p:spPr>
          <a:xfrm>
            <a:off x="8148217" y="1608670"/>
            <a:ext cx="3818097" cy="3791102"/>
          </a:xfrm>
          <a:prstGeom prst="rect">
            <a:avLst/>
          </a:prstGeom>
        </p:spPr>
      </p:pic>
      <p:pic>
        <p:nvPicPr>
          <p:cNvPr id="10" name="图片 9" descr="图示&#10;&#10;中度可信度描述已自动生成">
            <a:extLst>
              <a:ext uri="{FF2B5EF4-FFF2-40B4-BE49-F238E27FC236}">
                <a16:creationId xmlns:a16="http://schemas.microsoft.com/office/drawing/2014/main" id="{C7331826-0766-ADDD-FE19-C4A2510E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9" y="1608669"/>
            <a:ext cx="3791103" cy="37911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A8EE668-A896-3E63-52EE-B102CE22B408}"/>
              </a:ext>
            </a:extLst>
          </p:cNvPr>
          <p:cNvSpPr txBox="1"/>
          <p:nvPr/>
        </p:nvSpPr>
        <p:spPr>
          <a:xfrm>
            <a:off x="1617287" y="123933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7ED8C0-9303-B420-CD4B-94D9FF27D20C}"/>
              </a:ext>
            </a:extLst>
          </p:cNvPr>
          <p:cNvSpPr txBox="1"/>
          <p:nvPr/>
        </p:nvSpPr>
        <p:spPr>
          <a:xfrm>
            <a:off x="5022502" y="1239337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 average precision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5365EC-5440-0787-F121-A0F87A1CC131}"/>
              </a:ext>
            </a:extLst>
          </p:cNvPr>
          <p:cNvSpPr txBox="1"/>
          <p:nvPr/>
        </p:nvSpPr>
        <p:spPr>
          <a:xfrm>
            <a:off x="8403541" y="1246642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 (new node) average precision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5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425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梓聪</dc:creator>
  <cp:lastModifiedBy>梓聪</cp:lastModifiedBy>
  <cp:revision>15</cp:revision>
  <dcterms:created xsi:type="dcterms:W3CDTF">2022-10-23T07:20:31Z</dcterms:created>
  <dcterms:modified xsi:type="dcterms:W3CDTF">2022-10-23T16:11:19Z</dcterms:modified>
</cp:coreProperties>
</file>