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C6229-3122-2633-A2C2-CCFF8AE87B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A042B2-77B2-78DC-D8DA-D9EB93EAC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AB951D-D896-9815-3C33-9541BAEF82AB}"/>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FC00BE65-0D2C-4D58-E392-C892BE68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ACAA70-D29F-B4D1-8BD9-9BBCE2F5C365}"/>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9729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E6B69-3A75-2B43-F807-00BB15BE1D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7A77A6-D4FF-25C8-18B2-51EA063010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2CF62-C634-4C79-764D-027B835271D2}"/>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6AF6439D-F265-AE6F-D890-7F67540136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52B4E-F0B6-E26D-FAA9-1DCDAF074784}"/>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2566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BC27FF-322E-BB47-74B6-74C889E5FA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9D8084-0EEE-C58A-5405-9E126B616F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72CEF0-E9B6-F321-5735-A2484470DAEA}"/>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92B0FB80-0DFC-9882-14C0-C11168FAF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F2AD66-DF28-BCFB-293A-2139528C581A}"/>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98772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4CD5A-B106-088B-E219-25F6BA6FFF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DC55F9-08B6-D34E-05FD-20B9EFA82F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962841-529F-DE0D-3225-BF2F3DDD20B9}"/>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E0F521D9-CECD-8BD8-DD79-142A7AE6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CDCB26-9FF7-9797-3A3E-2721C26FE2DE}"/>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9114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9A43B-A0F9-2EE1-AF78-83B542103F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9119B7-D468-713A-9EDF-752C83269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62A9B2-D6F3-5152-4723-3C6236178103}"/>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66C613B8-9F01-886E-EF8C-865DB8294C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5852D-1ED8-6586-30EF-50040444FA18}"/>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61318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7F41F-BE64-6343-D009-1A16A4DF17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7F8C74-F372-CF14-ED3D-D6FB53ACE3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062854-524F-C23F-12D9-B44EC87CAB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A21277-C253-09BC-CD33-BAE2BFCCB8AC}"/>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200A5FAB-68EA-426F-60D6-D459BB920D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A17617-EFBA-7C84-1194-C5D5FA55D947}"/>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38657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1B7D4-3858-454A-E8AD-BF136D3C7F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9D83A7-5589-BE14-FAFE-8E1BE55C5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43D875-D0A4-452D-1FFF-859591B077A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5AD2019-DBBF-6B78-FD8A-AFCFF586F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100C74-4ABC-F05F-7F13-EC6FDF9233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2C102F-E790-06A3-4278-923B1311779C}"/>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8" name="页脚占位符 7">
            <a:extLst>
              <a:ext uri="{FF2B5EF4-FFF2-40B4-BE49-F238E27FC236}">
                <a16:creationId xmlns:a16="http://schemas.microsoft.com/office/drawing/2014/main" id="{0109DF4B-E135-5580-1DAC-23696EA571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24C8D0-B175-9762-71D7-586BD7177285}"/>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05832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0DC3-E56E-BD31-7131-BD23842AFE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0D9ED4-2679-DBC7-56E9-851C7067BC22}"/>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4" name="页脚占位符 3">
            <a:extLst>
              <a:ext uri="{FF2B5EF4-FFF2-40B4-BE49-F238E27FC236}">
                <a16:creationId xmlns:a16="http://schemas.microsoft.com/office/drawing/2014/main" id="{63C199FE-B7DC-0979-6EC1-2750192E52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71325E-B897-BFEA-32E7-CF380374A95D}"/>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174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87CD8B-0D6F-9E88-B214-AC488CE09940}"/>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3" name="页脚占位符 2">
            <a:extLst>
              <a:ext uri="{FF2B5EF4-FFF2-40B4-BE49-F238E27FC236}">
                <a16:creationId xmlns:a16="http://schemas.microsoft.com/office/drawing/2014/main" id="{814C1780-3477-26E6-5383-703461D922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66D502-6F0C-FBBF-C591-22E40DAA8D4E}"/>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4748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AAD93-275E-2331-D218-58F69E0BD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7A2F7A-33E8-5FE7-EFB4-071394F7C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171928-E6F2-6ED4-F8BB-2404AC4BE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FF48F4-F451-9AB5-611B-928483D92FDE}"/>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9B23A2F6-5E1D-4BC2-32AB-5A8CB296DF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AFE29A-F7D6-C1DC-0D5F-62093B053C6B}"/>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55486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670AE-A8CB-FB0A-D44B-4D3F13128A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355583-E10D-9960-16BC-9CD50222C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DEE558-0F18-5298-B82A-96E22E521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1D417D-4FC9-B9A9-D2DA-52145068D2B4}"/>
              </a:ext>
            </a:extLst>
          </p:cNvPr>
          <p:cNvSpPr>
            <a:spLocks noGrp="1"/>
          </p:cNvSpPr>
          <p:nvPr>
            <p:ph type="dt" sz="half" idx="10"/>
          </p:nvPr>
        </p:nvSpPr>
        <p:spPr/>
        <p:txBody>
          <a:bodyPr/>
          <a:lstStyle/>
          <a:p>
            <a:fld id="{FF4580A2-DDDD-476F-A734-476A5F95CC74}" type="datetimeFigureOut">
              <a:rPr lang="zh-CN" altLang="en-US" smtClean="0"/>
              <a:t>2022/11/5</a:t>
            </a:fld>
            <a:endParaRPr lang="zh-CN" altLang="en-US"/>
          </a:p>
        </p:txBody>
      </p:sp>
      <p:sp>
        <p:nvSpPr>
          <p:cNvPr id="6" name="页脚占位符 5">
            <a:extLst>
              <a:ext uri="{FF2B5EF4-FFF2-40B4-BE49-F238E27FC236}">
                <a16:creationId xmlns:a16="http://schemas.microsoft.com/office/drawing/2014/main" id="{711BC919-FA7A-9F98-B4C1-64715ECEA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CFF41C-0855-CF4F-0408-C8043FD43A57}"/>
              </a:ext>
            </a:extLst>
          </p:cNvPr>
          <p:cNvSpPr>
            <a:spLocks noGrp="1"/>
          </p:cNvSpPr>
          <p:nvPr>
            <p:ph type="sldNum" sz="quarter" idx="12"/>
          </p:nvPr>
        </p:nvSpPr>
        <p:spPr/>
        <p:txBody>
          <a:body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222832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556CB7-8C9F-01D1-E988-FDDCA48AE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5A2407-3092-8C4E-E02E-3C7AF1586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8BE34-BFC1-F42E-513E-497E4E2E1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580A2-DDDD-476F-A734-476A5F95CC74}" type="datetimeFigureOut">
              <a:rPr lang="zh-CN" altLang="en-US" smtClean="0"/>
              <a:t>2022/11/5</a:t>
            </a:fld>
            <a:endParaRPr lang="zh-CN" altLang="en-US"/>
          </a:p>
        </p:txBody>
      </p:sp>
      <p:sp>
        <p:nvSpPr>
          <p:cNvPr id="5" name="页脚占位符 4">
            <a:extLst>
              <a:ext uri="{FF2B5EF4-FFF2-40B4-BE49-F238E27FC236}">
                <a16:creationId xmlns:a16="http://schemas.microsoft.com/office/drawing/2014/main" id="{2E62067B-1323-5DBA-76B0-8304B917E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9BF551-2752-C78D-9939-A69E36EA2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A95DE-28F3-4D14-A8D2-3D7CC9578995}" type="slidenum">
              <a:rPr lang="zh-CN" altLang="en-US" smtClean="0"/>
              <a:t>‹#›</a:t>
            </a:fld>
            <a:endParaRPr lang="zh-CN" altLang="en-US"/>
          </a:p>
        </p:txBody>
      </p:sp>
    </p:spTree>
    <p:extLst>
      <p:ext uri="{BB962C8B-B14F-4D97-AF65-F5344CB8AC3E}">
        <p14:creationId xmlns:p14="http://schemas.microsoft.com/office/powerpoint/2010/main" val="132053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eta.wikimedia.org/wiki/Data_dumps" TargetMode="External"/><Relationship Id="rId2" Type="http://schemas.openxmlformats.org/officeDocument/2006/relationships/hyperlink" Target="http://files.pushshift.io/reddi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7">
            <a:extLst>
              <a:ext uri="{FF2B5EF4-FFF2-40B4-BE49-F238E27FC236}">
                <a16:creationId xmlns:a16="http://schemas.microsoft.com/office/drawing/2014/main" id="{13C97CD8-E605-5463-89EF-F0DF98F5BA15}"/>
              </a:ext>
            </a:extLst>
          </p:cNvPr>
          <p:cNvGraphicFramePr>
            <a:graphicFrameLocks noGrp="1"/>
          </p:cNvGraphicFramePr>
          <p:nvPr>
            <p:extLst>
              <p:ext uri="{D42A27DB-BD31-4B8C-83A1-F6EECF244321}">
                <p14:modId xmlns:p14="http://schemas.microsoft.com/office/powerpoint/2010/main" val="1834946570"/>
              </p:ext>
            </p:extLst>
          </p:nvPr>
        </p:nvGraphicFramePr>
        <p:xfrm>
          <a:off x="2032000" y="198942"/>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82516289"/>
                    </a:ext>
                  </a:extLst>
                </a:gridCol>
                <a:gridCol w="2032000">
                  <a:extLst>
                    <a:ext uri="{9D8B030D-6E8A-4147-A177-3AD203B41FA5}">
                      <a16:colId xmlns:a16="http://schemas.microsoft.com/office/drawing/2014/main" val="1010253624"/>
                    </a:ext>
                  </a:extLst>
                </a:gridCol>
                <a:gridCol w="2032000">
                  <a:extLst>
                    <a:ext uri="{9D8B030D-6E8A-4147-A177-3AD203B41FA5}">
                      <a16:colId xmlns:a16="http://schemas.microsoft.com/office/drawing/2014/main" val="3728351874"/>
                    </a:ext>
                  </a:extLst>
                </a:gridCol>
                <a:gridCol w="2032000">
                  <a:extLst>
                    <a:ext uri="{9D8B030D-6E8A-4147-A177-3AD203B41FA5}">
                      <a16:colId xmlns:a16="http://schemas.microsoft.com/office/drawing/2014/main" val="1290384013"/>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Users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Interactions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539271"/>
                  </a:ext>
                </a:extLst>
              </a:tr>
              <a:tr h="370840">
                <a:tc>
                  <a:txBody>
                    <a:bodyPr/>
                    <a:lstStyle/>
                    <a:p>
                      <a:pPr algn="ctr"/>
                      <a:r>
                        <a:rPr lang="en-US" altLang="zh-CN" dirty="0">
                          <a:latin typeface="Times New Roman" panose="02020603050405020304" pitchFamily="18" charset="0"/>
                          <a:cs typeface="Times New Roman" panose="02020603050405020304" pitchFamily="18" charset="0"/>
                        </a:rPr>
                        <a:t>Wikipedia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8227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157474</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4040048"/>
                  </a:ext>
                </a:extLst>
              </a:tr>
              <a:tr h="370840">
                <a:tc>
                  <a:txBody>
                    <a:bodyPr/>
                    <a:lstStyle/>
                    <a:p>
                      <a:pPr algn="ctr"/>
                      <a:r>
                        <a:rPr lang="en-US" altLang="zh-CN" dirty="0">
                          <a:latin typeface="Times New Roman" panose="02020603050405020304" pitchFamily="18" charset="0"/>
                          <a:cs typeface="Times New Roman" panose="02020603050405020304" pitchFamily="18" charset="0"/>
                        </a:rPr>
                        <a:t>Reddit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672447</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1541996"/>
                  </a:ext>
                </a:extLst>
              </a:tr>
              <a:tr h="370840">
                <a:tc>
                  <a:txBody>
                    <a:bodyPr/>
                    <a:lstStyle/>
                    <a:p>
                      <a:pPr algn="ctr"/>
                      <a:r>
                        <a:rPr lang="en-US" altLang="zh-CN" dirty="0">
                          <a:latin typeface="Times New Roman" panose="02020603050405020304" pitchFamily="18" charset="0"/>
                          <a:cs typeface="Times New Roman" panose="02020603050405020304" pitchFamily="18" charset="0"/>
                        </a:rPr>
                        <a:t>MOOC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7047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411749</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2243377"/>
                  </a:ext>
                </a:extLst>
              </a:tr>
              <a:tr h="370840">
                <a:tc>
                  <a:txBody>
                    <a:bodyPr/>
                    <a:lstStyle/>
                    <a:p>
                      <a:pPr algn="ctr"/>
                      <a:r>
                        <a:rPr lang="en-US" altLang="zh-CN" dirty="0" err="1">
                          <a:latin typeface="Times New Roman" panose="02020603050405020304" pitchFamily="18" charset="0"/>
                          <a:cs typeface="Times New Roman" panose="02020603050405020304" pitchFamily="18" charset="0"/>
                        </a:rPr>
                        <a:t>LastFM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980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1293103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4172132"/>
                  </a:ext>
                </a:extLst>
              </a:tr>
            </a:tbl>
          </a:graphicData>
        </a:graphic>
      </p:graphicFrame>
      <p:sp>
        <p:nvSpPr>
          <p:cNvPr id="9" name="文本框 8">
            <a:extLst>
              <a:ext uri="{FF2B5EF4-FFF2-40B4-BE49-F238E27FC236}">
                <a16:creationId xmlns:a16="http://schemas.microsoft.com/office/drawing/2014/main" id="{E9F341B9-5B00-1EA6-DE6E-D5A001866467}"/>
              </a:ext>
            </a:extLst>
          </p:cNvPr>
          <p:cNvSpPr txBox="1"/>
          <p:nvPr/>
        </p:nvSpPr>
        <p:spPr>
          <a:xfrm>
            <a:off x="1777064" y="2224675"/>
            <a:ext cx="9917630"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consists of one month of posts made by users on subreddits. We selected the 1,000 most active subreddits as items and the 10,000 most active users. This results in 672,447 interactions. </a:t>
            </a:r>
            <a:br>
              <a:rPr lang="en-US" altLang="zh-CN" sz="2000" dirty="0"/>
            </a:br>
            <a:endParaRPr lang="zh-CN" altLang="en-US" sz="2000" dirty="0"/>
          </a:p>
        </p:txBody>
      </p:sp>
      <p:sp>
        <p:nvSpPr>
          <p:cNvPr id="11" name="文本框 10">
            <a:extLst>
              <a:ext uri="{FF2B5EF4-FFF2-40B4-BE49-F238E27FC236}">
                <a16:creationId xmlns:a16="http://schemas.microsoft.com/office/drawing/2014/main" id="{350E549A-2EA9-E1DA-BF98-7734D5F24344}"/>
              </a:ext>
            </a:extLst>
          </p:cNvPr>
          <p:cNvSpPr txBox="1"/>
          <p:nvPr/>
        </p:nvSpPr>
        <p:spPr>
          <a:xfrm>
            <a:off x="353727" y="2224675"/>
            <a:ext cx="7686189"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p>
        </p:txBody>
      </p:sp>
      <p:sp>
        <p:nvSpPr>
          <p:cNvPr id="13" name="文本框 12">
            <a:extLst>
              <a:ext uri="{FF2B5EF4-FFF2-40B4-BE49-F238E27FC236}">
                <a16:creationId xmlns:a16="http://schemas.microsoft.com/office/drawing/2014/main" id="{08219130-8D04-F678-77C9-91A4CC47D8D3}"/>
              </a:ext>
            </a:extLst>
          </p:cNvPr>
          <p:cNvSpPr txBox="1"/>
          <p:nvPr/>
        </p:nvSpPr>
        <p:spPr>
          <a:xfrm>
            <a:off x="1777064" y="3396627"/>
            <a:ext cx="9917630"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is one month of edits made by edits on Wikipedia pages. We selected the 1,000 most edited pages as items and editors who made at least 5 edits as users (a total of 8,227 users). This generates 157,474 interactions.</a:t>
            </a:r>
            <a:r>
              <a:rPr lang="en-US" altLang="zh-CN" sz="2000" dirty="0"/>
              <a:t> </a:t>
            </a:r>
            <a:br>
              <a:rPr lang="en-US" altLang="zh-CN" sz="2000" dirty="0"/>
            </a:br>
            <a:endParaRPr lang="zh-CN" altLang="en-US" sz="2000" dirty="0"/>
          </a:p>
        </p:txBody>
      </p:sp>
      <p:sp>
        <p:nvSpPr>
          <p:cNvPr id="15" name="文本框 14">
            <a:extLst>
              <a:ext uri="{FF2B5EF4-FFF2-40B4-BE49-F238E27FC236}">
                <a16:creationId xmlns:a16="http://schemas.microsoft.com/office/drawing/2014/main" id="{AB320F24-EAAE-17CE-E095-27DC2B2B2E54}"/>
              </a:ext>
            </a:extLst>
          </p:cNvPr>
          <p:cNvSpPr txBox="1"/>
          <p:nvPr/>
        </p:nvSpPr>
        <p:spPr>
          <a:xfrm>
            <a:off x="353727" y="3396627"/>
            <a:ext cx="6097604"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p>
        </p:txBody>
      </p:sp>
      <p:sp>
        <p:nvSpPr>
          <p:cNvPr id="17" name="文本框 16">
            <a:extLst>
              <a:ext uri="{FF2B5EF4-FFF2-40B4-BE49-F238E27FC236}">
                <a16:creationId xmlns:a16="http://schemas.microsoft.com/office/drawing/2014/main" id="{D464773E-324B-01D3-494B-C42EA179B630}"/>
              </a:ext>
            </a:extLst>
          </p:cNvPr>
          <p:cNvSpPr txBox="1"/>
          <p:nvPr/>
        </p:nvSpPr>
        <p:spPr>
          <a:xfrm>
            <a:off x="1777065" y="4689657"/>
            <a:ext cx="9917629" cy="1323439"/>
          </a:xfrm>
          <a:prstGeom prst="rect">
            <a:avLst/>
          </a:prstGeom>
          <a:noFill/>
        </p:spPr>
        <p:txBody>
          <a:bodyPr wrap="square">
            <a:spAutoFit/>
          </a:bodyPr>
          <a:lstStyle/>
          <a:p>
            <a:r>
              <a:rPr lang="en-US" altLang="zh-CN" sz="2000" b="0" i="0" dirty="0">
                <a:solidFill>
                  <a:srgbClr val="000000"/>
                </a:solidFill>
                <a:effectLst/>
                <a:latin typeface="LinLibertineT"/>
              </a:rPr>
              <a:t>this public dataset has one month of </a:t>
            </a:r>
            <a:r>
              <a:rPr lang="en-US" altLang="zh-CN" sz="2000" b="0" i="0" dirty="0" err="1">
                <a:solidFill>
                  <a:srgbClr val="000000"/>
                </a:solidFill>
                <a:effectLst/>
                <a:latin typeface="LinLibertineT"/>
              </a:rPr>
              <a:t>wholistens</a:t>
            </a:r>
            <a:r>
              <a:rPr lang="en-US" altLang="zh-CN" sz="2000" b="0" i="0" dirty="0">
                <a:solidFill>
                  <a:srgbClr val="000000"/>
                </a:solidFill>
                <a:effectLst/>
                <a:latin typeface="LinLibertineT"/>
              </a:rPr>
              <a:t>-to-which song information. We selected all 1000 users</a:t>
            </a:r>
            <a:r>
              <a:rPr lang="en-US" altLang="zh-CN" sz="2000" dirty="0"/>
              <a:t> </a:t>
            </a:r>
            <a:r>
              <a:rPr lang="en-US" altLang="zh-CN" sz="2000" b="0" i="0" dirty="0">
                <a:solidFill>
                  <a:srgbClr val="000000"/>
                </a:solidFill>
                <a:effectLst/>
                <a:latin typeface="LinLibertineT"/>
              </a:rPr>
              <a:t>and the 1000 most listened songs resulting in 1,293,103 interactions.</a:t>
            </a:r>
            <a:r>
              <a:rPr lang="en-US" altLang="zh-CN" sz="2000" dirty="0"/>
              <a:t> </a:t>
            </a:r>
            <a:br>
              <a:rPr lang="en-US" altLang="zh-CN" sz="2000" dirty="0"/>
            </a:br>
            <a:br>
              <a:rPr lang="en-US" altLang="zh-CN" sz="2000" dirty="0"/>
            </a:br>
            <a:endParaRPr lang="zh-CN" altLang="en-US" sz="2000" dirty="0"/>
          </a:p>
        </p:txBody>
      </p:sp>
      <p:sp>
        <p:nvSpPr>
          <p:cNvPr id="19" name="文本框 18">
            <a:extLst>
              <a:ext uri="{FF2B5EF4-FFF2-40B4-BE49-F238E27FC236}">
                <a16:creationId xmlns:a16="http://schemas.microsoft.com/office/drawing/2014/main" id="{AE80A570-6776-A75B-FEF7-F1BA8C0F7909}"/>
              </a:ext>
            </a:extLst>
          </p:cNvPr>
          <p:cNvSpPr txBox="1"/>
          <p:nvPr/>
        </p:nvSpPr>
        <p:spPr>
          <a:xfrm>
            <a:off x="353729" y="4692345"/>
            <a:ext cx="6097604" cy="400110"/>
          </a:xfrm>
          <a:prstGeom prst="rect">
            <a:avLst/>
          </a:prstGeom>
          <a:noFill/>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LastFM</a:t>
            </a:r>
            <a:endParaRPr lang="zh-CN" altLang="en-US" sz="2000" b="1" dirty="0"/>
          </a:p>
        </p:txBody>
      </p:sp>
      <p:sp>
        <p:nvSpPr>
          <p:cNvPr id="21" name="文本框 20">
            <a:extLst>
              <a:ext uri="{FF2B5EF4-FFF2-40B4-BE49-F238E27FC236}">
                <a16:creationId xmlns:a16="http://schemas.microsoft.com/office/drawing/2014/main" id="{779F8AFD-C924-958B-36B2-9BBAFC502F4D}"/>
              </a:ext>
            </a:extLst>
          </p:cNvPr>
          <p:cNvSpPr txBox="1"/>
          <p:nvPr/>
        </p:nvSpPr>
        <p:spPr>
          <a:xfrm>
            <a:off x="1777063" y="5643395"/>
            <a:ext cx="10029926" cy="1015663"/>
          </a:xfrm>
          <a:prstGeom prst="rect">
            <a:avLst/>
          </a:prstGeom>
          <a:noFill/>
        </p:spPr>
        <p:txBody>
          <a:bodyPr wrap="square">
            <a:spAutoFit/>
          </a:bodyPr>
          <a:lstStyle>
            <a:defPPr>
              <a:defRPr lang="zh-CN"/>
            </a:defPPr>
            <a:lvl1pPr>
              <a:defRPr sz="2000" b="0" i="0">
                <a:solidFill>
                  <a:srgbClr val="000000"/>
                </a:solidFill>
                <a:effectLst/>
                <a:latin typeface="LinLibertineT"/>
              </a:defRPr>
            </a:lvl1pPr>
          </a:lstStyle>
          <a:p>
            <a:r>
              <a:rPr lang="zh-CN" altLang="en-US" dirty="0"/>
              <a:t>this public dataset consists of actions done by studentson a MOOC online course. This dataset consists of 7,047 users interacting with 98 items (videos, answers, etc.) resulting in over 411,749 interactions</a:t>
            </a:r>
          </a:p>
        </p:txBody>
      </p:sp>
      <p:sp>
        <p:nvSpPr>
          <p:cNvPr id="23" name="文本框 22">
            <a:extLst>
              <a:ext uri="{FF2B5EF4-FFF2-40B4-BE49-F238E27FC236}">
                <a16:creationId xmlns:a16="http://schemas.microsoft.com/office/drawing/2014/main" id="{17759498-78CA-D2B2-C8EC-D82EEEECE3DF}"/>
              </a:ext>
            </a:extLst>
          </p:cNvPr>
          <p:cNvSpPr txBox="1"/>
          <p:nvPr/>
        </p:nvSpPr>
        <p:spPr>
          <a:xfrm>
            <a:off x="353727" y="5644853"/>
            <a:ext cx="6097604"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MOOC</a:t>
            </a:r>
            <a:endParaRPr lang="zh-CN" altLang="en-US" sz="2000" b="1" dirty="0"/>
          </a:p>
        </p:txBody>
      </p:sp>
    </p:spTree>
    <p:extLst>
      <p:ext uri="{BB962C8B-B14F-4D97-AF65-F5344CB8AC3E}">
        <p14:creationId xmlns:p14="http://schemas.microsoft.com/office/powerpoint/2010/main" val="125170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9F341B9-5B00-1EA6-DE6E-D5A001866467}"/>
              </a:ext>
            </a:extLst>
          </p:cNvPr>
          <p:cNvSpPr txBox="1"/>
          <p:nvPr/>
        </p:nvSpPr>
        <p:spPr>
          <a:xfrm>
            <a:off x="1796314" y="886763"/>
            <a:ext cx="9917630" cy="646331"/>
          </a:xfrm>
          <a:prstGeom prst="rect">
            <a:avLst/>
          </a:prstGeom>
          <a:noFill/>
        </p:spPr>
        <p:txBody>
          <a:bodyPr wrap="square">
            <a:spAutoFit/>
          </a:bodyPr>
          <a:lstStyle/>
          <a:p>
            <a:r>
              <a:rPr lang="it-IT" altLang="zh-CN" sz="1800" b="1" i="0" dirty="0">
                <a:solidFill>
                  <a:srgbClr val="000000"/>
                </a:solidFill>
                <a:effectLst/>
                <a:latin typeface="LinLibertineT"/>
              </a:rPr>
              <a:t>Reference: </a:t>
            </a:r>
            <a:r>
              <a:rPr lang="it-IT" altLang="zh-CN" sz="1800" b="0" i="0" dirty="0">
                <a:solidFill>
                  <a:srgbClr val="000000"/>
                </a:solidFill>
                <a:effectLst/>
                <a:latin typeface="LinLibertineT"/>
              </a:rPr>
              <a:t>Reddit data dump. </a:t>
            </a:r>
            <a:r>
              <a:rPr lang="it-IT" altLang="zh-CN" sz="1800" b="0" i="0" dirty="0">
                <a:solidFill>
                  <a:srgbClr val="000000"/>
                </a:solidFill>
                <a:effectLst/>
                <a:latin typeface="LinLibertineT"/>
                <a:hlinkClick r:id="rId2"/>
              </a:rPr>
              <a:t>http://files.pushshift.io/reddit/</a:t>
            </a:r>
            <a:r>
              <a:rPr lang="it-IT" altLang="zh-CN" sz="1800" b="0" i="0" dirty="0">
                <a:solidFill>
                  <a:srgbClr val="000000"/>
                </a:solidFill>
                <a:effectLst/>
                <a:latin typeface="LinLibertineT"/>
              </a:rPr>
              <a:t>.</a:t>
            </a:r>
          </a:p>
          <a:p>
            <a:r>
              <a:rPr lang="it-IT" altLang="zh-CN" b="1" dirty="0">
                <a:latin typeface="Times New Roman" panose="02020603050405020304" pitchFamily="18" charset="0"/>
                <a:cs typeface="Times New Roman" panose="02020603050405020304" pitchFamily="18" charset="0"/>
              </a:rPr>
              <a:t>Dataset: </a:t>
            </a:r>
            <a:r>
              <a:rPr lang="it-IT" altLang="zh-CN" dirty="0">
                <a:latin typeface="Times New Roman" panose="02020603050405020304" pitchFamily="18" charset="0"/>
                <a:cs typeface="Times New Roman" panose="02020603050405020304" pitchFamily="18" charset="0"/>
              </a:rPr>
              <a:t>http://snap.stanford.edu/jodie/reddit.csv </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50E549A-2EA9-E1DA-BF98-7734D5F24344}"/>
              </a:ext>
            </a:extLst>
          </p:cNvPr>
          <p:cNvSpPr txBox="1"/>
          <p:nvPr/>
        </p:nvSpPr>
        <p:spPr>
          <a:xfrm>
            <a:off x="372977" y="886763"/>
            <a:ext cx="1423337"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Reddit</a:t>
            </a:r>
            <a:endParaRPr lang="zh-CN" altLang="en-US" sz="2000" b="1" dirty="0"/>
          </a:p>
        </p:txBody>
      </p:sp>
      <p:sp>
        <p:nvSpPr>
          <p:cNvPr id="13" name="文本框 12">
            <a:extLst>
              <a:ext uri="{FF2B5EF4-FFF2-40B4-BE49-F238E27FC236}">
                <a16:creationId xmlns:a16="http://schemas.microsoft.com/office/drawing/2014/main" id="{08219130-8D04-F678-77C9-91A4CC47D8D3}"/>
              </a:ext>
            </a:extLst>
          </p:cNvPr>
          <p:cNvSpPr txBox="1"/>
          <p:nvPr/>
        </p:nvSpPr>
        <p:spPr>
          <a:xfrm>
            <a:off x="1796314" y="2058715"/>
            <a:ext cx="9917630" cy="923330"/>
          </a:xfrm>
          <a:prstGeom prst="rect">
            <a:avLst/>
          </a:prstGeom>
          <a:noFill/>
        </p:spPr>
        <p:txBody>
          <a:bodyPr wrap="square">
            <a:spAutoFit/>
          </a:bodyPr>
          <a:lstStyle/>
          <a:p>
            <a:r>
              <a:rPr lang="it-IT" altLang="zh-CN" sz="1800" b="1" i="0" dirty="0">
                <a:solidFill>
                  <a:srgbClr val="000000"/>
                </a:solidFill>
                <a:effectLst/>
                <a:latin typeface="LinLibertineT"/>
              </a:rPr>
              <a:t>Reference</a:t>
            </a:r>
            <a:r>
              <a:rPr lang="en-US" altLang="zh-CN" sz="1800" b="1" i="0" dirty="0">
                <a:solidFill>
                  <a:srgbClr val="000000"/>
                </a:solidFill>
                <a:effectLst/>
                <a:latin typeface="LinLibertineT"/>
              </a:rPr>
              <a:t>: </a:t>
            </a:r>
            <a:r>
              <a:rPr lang="en-US" altLang="zh-CN" sz="1800" b="0" i="0" dirty="0">
                <a:solidFill>
                  <a:srgbClr val="000000"/>
                </a:solidFill>
                <a:effectLst/>
                <a:latin typeface="LinLibertineT"/>
              </a:rPr>
              <a:t>Wikipedia edit history dump. </a:t>
            </a:r>
            <a:r>
              <a:rPr lang="en-US" altLang="zh-CN" sz="1800" b="0" i="0" dirty="0">
                <a:solidFill>
                  <a:srgbClr val="000000"/>
                </a:solidFill>
                <a:effectLst/>
                <a:latin typeface="LinLibertineT"/>
                <a:hlinkClick r:id="rId3"/>
              </a:rPr>
              <a:t>https://meta.wikimedia.org/wiki/Data_dumps</a:t>
            </a:r>
            <a:endParaRPr lang="en-US" altLang="zh-CN" sz="1800" b="0" i="0" dirty="0">
              <a:solidFill>
                <a:srgbClr val="000000"/>
              </a:solidFill>
              <a:effectLst/>
              <a:latin typeface="LinLibertineT"/>
            </a:endParaRPr>
          </a:p>
          <a:p>
            <a:r>
              <a:rPr lang="en-US" altLang="zh-CN" b="1" dirty="0">
                <a:latin typeface="Times New Roman" panose="02020603050405020304" pitchFamily="18" charset="0"/>
                <a:cs typeface="Times New Roman" panose="02020603050405020304" pitchFamily="18" charset="0"/>
              </a:rPr>
              <a:t>Dataset: </a:t>
            </a:r>
            <a:r>
              <a:rPr lang="en-US" altLang="zh-CN" dirty="0">
                <a:latin typeface="Times New Roman" panose="02020603050405020304" pitchFamily="18" charset="0"/>
                <a:cs typeface="Times New Roman" panose="02020603050405020304" pitchFamily="18" charset="0"/>
              </a:rPr>
              <a:t>http://snap.stanford.edu/jodie/wikipedia.csv </a:t>
            </a:r>
            <a:br>
              <a:rPr lang="en-US" altLang="zh-CN" dirty="0"/>
            </a:br>
            <a:endParaRPr lang="zh-CN" altLang="en-US" dirty="0"/>
          </a:p>
        </p:txBody>
      </p:sp>
      <p:sp>
        <p:nvSpPr>
          <p:cNvPr id="15" name="文本框 14">
            <a:extLst>
              <a:ext uri="{FF2B5EF4-FFF2-40B4-BE49-F238E27FC236}">
                <a16:creationId xmlns:a16="http://schemas.microsoft.com/office/drawing/2014/main" id="{AB320F24-EAAE-17CE-E095-27DC2B2B2E54}"/>
              </a:ext>
            </a:extLst>
          </p:cNvPr>
          <p:cNvSpPr txBox="1"/>
          <p:nvPr/>
        </p:nvSpPr>
        <p:spPr>
          <a:xfrm>
            <a:off x="372977" y="2058715"/>
            <a:ext cx="1423337"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Wikipedia</a:t>
            </a:r>
            <a:endParaRPr lang="zh-CN" altLang="en-US" sz="2000" b="1" dirty="0"/>
          </a:p>
        </p:txBody>
      </p:sp>
      <p:sp>
        <p:nvSpPr>
          <p:cNvPr id="17" name="文本框 16">
            <a:extLst>
              <a:ext uri="{FF2B5EF4-FFF2-40B4-BE49-F238E27FC236}">
                <a16:creationId xmlns:a16="http://schemas.microsoft.com/office/drawing/2014/main" id="{D464773E-324B-01D3-494B-C42EA179B630}"/>
              </a:ext>
            </a:extLst>
          </p:cNvPr>
          <p:cNvSpPr txBox="1"/>
          <p:nvPr/>
        </p:nvSpPr>
        <p:spPr>
          <a:xfrm>
            <a:off x="1796315" y="3159238"/>
            <a:ext cx="9917629" cy="1261884"/>
          </a:xfrm>
          <a:prstGeom prst="rect">
            <a:avLst/>
          </a:prstGeom>
          <a:noFill/>
        </p:spPr>
        <p:txBody>
          <a:bodyPr wrap="square">
            <a:spAutoFit/>
          </a:bodyPr>
          <a:lstStyle/>
          <a:p>
            <a:r>
              <a:rPr lang="it-IT" altLang="zh-CN" sz="1800" b="1" i="0" dirty="0">
                <a:solidFill>
                  <a:srgbClr val="000000"/>
                </a:solidFill>
                <a:effectLst/>
                <a:latin typeface="LinLibertineT"/>
              </a:rPr>
              <a:t>Reference: </a:t>
            </a:r>
            <a:r>
              <a:rPr lang="en-US" altLang="zh-CN" sz="1800" b="0" i="0" dirty="0">
                <a:solidFill>
                  <a:srgbClr val="000000"/>
                </a:solidFill>
                <a:effectLst/>
                <a:latin typeface="LinLibertineT"/>
              </a:rPr>
              <a:t>B. </a:t>
            </a:r>
            <a:r>
              <a:rPr lang="en-US" altLang="zh-CN" sz="1800" b="0" i="0" dirty="0" err="1">
                <a:solidFill>
                  <a:srgbClr val="000000"/>
                </a:solidFill>
                <a:effectLst/>
                <a:latin typeface="LinLibertineT"/>
              </a:rPr>
              <a:t>Hidasi</a:t>
            </a:r>
            <a:r>
              <a:rPr lang="en-US" altLang="zh-CN" sz="1800" b="0" i="0" dirty="0">
                <a:solidFill>
                  <a:srgbClr val="000000"/>
                </a:solidFill>
                <a:effectLst/>
                <a:latin typeface="LinLibertineT"/>
              </a:rPr>
              <a:t> and D. </a:t>
            </a:r>
            <a:r>
              <a:rPr lang="en-US" altLang="zh-CN" sz="1800" b="0" i="0" dirty="0" err="1">
                <a:solidFill>
                  <a:srgbClr val="000000"/>
                </a:solidFill>
                <a:effectLst/>
                <a:latin typeface="LinLibertineT"/>
              </a:rPr>
              <a:t>Tikk</a:t>
            </a:r>
            <a:r>
              <a:rPr lang="en-US" altLang="zh-CN" sz="1800" b="0" i="0" dirty="0">
                <a:solidFill>
                  <a:srgbClr val="000000"/>
                </a:solidFill>
                <a:effectLst/>
                <a:latin typeface="LinLibertineT"/>
              </a:rPr>
              <a:t>. Fast </a:t>
            </a:r>
            <a:r>
              <a:rPr lang="en-US" altLang="zh-CN" sz="1800" b="0" i="0" dirty="0" err="1">
                <a:solidFill>
                  <a:srgbClr val="000000"/>
                </a:solidFill>
                <a:effectLst/>
                <a:latin typeface="LinLibertineT"/>
              </a:rPr>
              <a:t>als</a:t>
            </a:r>
            <a:r>
              <a:rPr lang="en-US" altLang="zh-CN" sz="1800" b="0" i="0" dirty="0">
                <a:solidFill>
                  <a:srgbClr val="000000"/>
                </a:solidFill>
                <a:effectLst/>
                <a:latin typeface="LinLibertineT"/>
              </a:rPr>
              <a:t>-based tensor factorization for context-aware recommendation from implicit feedback. In </a:t>
            </a:r>
            <a:r>
              <a:rPr lang="en-US" altLang="zh-CN" sz="1800" b="0" i="1" dirty="0">
                <a:solidFill>
                  <a:srgbClr val="000000"/>
                </a:solidFill>
                <a:effectLst/>
                <a:latin typeface="LinLibertineTI"/>
              </a:rPr>
              <a:t>ECML</a:t>
            </a:r>
            <a:r>
              <a:rPr lang="en-US" altLang="zh-CN" sz="1800" b="0" i="0" dirty="0">
                <a:solidFill>
                  <a:srgbClr val="000000"/>
                </a:solidFill>
                <a:effectLst/>
                <a:latin typeface="LinLibertineT"/>
              </a:rPr>
              <a:t>, 2012</a:t>
            </a:r>
          </a:p>
          <a:p>
            <a:r>
              <a:rPr lang="en-US" altLang="zh-CN" b="1" dirty="0">
                <a:latin typeface="Times New Roman" panose="02020603050405020304" pitchFamily="18" charset="0"/>
                <a:cs typeface="Times New Roman" panose="02020603050405020304" pitchFamily="18" charset="0"/>
              </a:rPr>
              <a:t>Dataset: </a:t>
            </a:r>
            <a:r>
              <a:rPr lang="en-US" altLang="zh-CN" dirty="0">
                <a:latin typeface="Times New Roman" panose="02020603050405020304" pitchFamily="18" charset="0"/>
                <a:cs typeface="Times New Roman" panose="02020603050405020304" pitchFamily="18" charset="0"/>
              </a:rPr>
              <a:t>http://snap.stanford.edu/jodie/lastfm.csv </a:t>
            </a:r>
            <a:br>
              <a:rPr lang="en-US" altLang="zh-CN" sz="2000" dirty="0"/>
            </a:br>
            <a:endParaRPr lang="zh-CN" altLang="en-US" sz="2000" dirty="0"/>
          </a:p>
        </p:txBody>
      </p:sp>
      <p:sp>
        <p:nvSpPr>
          <p:cNvPr id="19" name="文本框 18">
            <a:extLst>
              <a:ext uri="{FF2B5EF4-FFF2-40B4-BE49-F238E27FC236}">
                <a16:creationId xmlns:a16="http://schemas.microsoft.com/office/drawing/2014/main" id="{AE80A570-6776-A75B-FEF7-F1BA8C0F7909}"/>
              </a:ext>
            </a:extLst>
          </p:cNvPr>
          <p:cNvSpPr txBox="1"/>
          <p:nvPr/>
        </p:nvSpPr>
        <p:spPr>
          <a:xfrm>
            <a:off x="372979" y="3161926"/>
            <a:ext cx="1423335" cy="400110"/>
          </a:xfrm>
          <a:prstGeom prst="rect">
            <a:avLst/>
          </a:prstGeom>
          <a:noFill/>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LastFM</a:t>
            </a:r>
            <a:endParaRPr lang="zh-CN" altLang="en-US" sz="2000" b="1" dirty="0"/>
          </a:p>
        </p:txBody>
      </p:sp>
      <p:sp>
        <p:nvSpPr>
          <p:cNvPr id="21" name="文本框 20">
            <a:extLst>
              <a:ext uri="{FF2B5EF4-FFF2-40B4-BE49-F238E27FC236}">
                <a16:creationId xmlns:a16="http://schemas.microsoft.com/office/drawing/2014/main" id="{779F8AFD-C924-958B-36B2-9BBAFC502F4D}"/>
              </a:ext>
            </a:extLst>
          </p:cNvPr>
          <p:cNvSpPr txBox="1"/>
          <p:nvPr/>
        </p:nvSpPr>
        <p:spPr>
          <a:xfrm>
            <a:off x="1796314" y="4509070"/>
            <a:ext cx="10235266" cy="1508105"/>
          </a:xfrm>
          <a:prstGeom prst="rect">
            <a:avLst/>
          </a:prstGeom>
          <a:noFill/>
        </p:spPr>
        <p:txBody>
          <a:bodyPr wrap="square">
            <a:spAutoFit/>
          </a:bodyPr>
          <a:lstStyle>
            <a:defPPr>
              <a:defRPr lang="zh-CN"/>
            </a:defPPr>
            <a:lvl1pPr>
              <a:defRPr sz="2000" b="0" i="0">
                <a:solidFill>
                  <a:srgbClr val="000000"/>
                </a:solidFill>
                <a:effectLst/>
                <a:latin typeface="LinLibertineT"/>
              </a:defRPr>
            </a:lvl1pPr>
          </a:lstStyle>
          <a:p>
            <a:r>
              <a:rPr lang="it-IT" altLang="zh-CN" sz="1800" b="1" i="0" dirty="0">
                <a:solidFill>
                  <a:srgbClr val="000000"/>
                </a:solidFill>
                <a:effectLst/>
                <a:latin typeface="LinLibertineT"/>
              </a:rPr>
              <a:t>Reference: </a:t>
            </a:r>
            <a:r>
              <a:rPr lang="en-US" altLang="zh-CN" sz="1800" b="0" i="0" dirty="0">
                <a:solidFill>
                  <a:srgbClr val="000000"/>
                </a:solidFill>
                <a:effectLst/>
                <a:latin typeface="LinLibertineT"/>
              </a:rPr>
              <a:t>T. R. </a:t>
            </a:r>
            <a:r>
              <a:rPr lang="en-US" altLang="zh-CN" sz="1800" b="0" i="0" dirty="0" err="1">
                <a:solidFill>
                  <a:srgbClr val="000000"/>
                </a:solidFill>
                <a:effectLst/>
                <a:latin typeface="LinLibertineT"/>
              </a:rPr>
              <a:t>Liyanagunawardena</a:t>
            </a:r>
            <a:r>
              <a:rPr lang="en-US" altLang="zh-CN" sz="1800" b="0" i="0" dirty="0">
                <a:solidFill>
                  <a:srgbClr val="000000"/>
                </a:solidFill>
                <a:effectLst/>
                <a:latin typeface="LinLibertineT"/>
              </a:rPr>
              <a:t>, A. A. Adams, and S. A. Williams. </a:t>
            </a:r>
            <a:r>
              <a:rPr lang="en-US" altLang="zh-CN" sz="1800" b="0" i="0" dirty="0" err="1">
                <a:solidFill>
                  <a:srgbClr val="000000"/>
                </a:solidFill>
                <a:effectLst/>
                <a:latin typeface="LinLibertineT"/>
              </a:rPr>
              <a:t>Moocs</a:t>
            </a:r>
            <a:r>
              <a:rPr lang="en-US" altLang="zh-CN" sz="1800" b="0" i="0" dirty="0">
                <a:solidFill>
                  <a:srgbClr val="000000"/>
                </a:solidFill>
                <a:effectLst/>
                <a:latin typeface="LinLibertineT"/>
              </a:rPr>
              <a:t>: A systematic study of the published literature 2008-2012. </a:t>
            </a:r>
            <a:r>
              <a:rPr lang="en-US" altLang="zh-CN" sz="1800" b="0" i="1" dirty="0">
                <a:solidFill>
                  <a:srgbClr val="000000"/>
                </a:solidFill>
                <a:effectLst/>
                <a:latin typeface="LinLibertineTI"/>
              </a:rPr>
              <a:t>The International Review of Research in Open and Distributed Learning</a:t>
            </a:r>
            <a:r>
              <a:rPr lang="en-US" altLang="zh-CN" sz="1800" b="0" i="0" dirty="0">
                <a:solidFill>
                  <a:srgbClr val="000000"/>
                </a:solidFill>
                <a:effectLst/>
                <a:latin typeface="LinLibertineT"/>
              </a:rPr>
              <a:t>, 14(3):202–227, 2013</a:t>
            </a:r>
            <a:r>
              <a:rPr lang="en-US" altLang="zh-CN" sz="1600" dirty="0"/>
              <a:t> </a:t>
            </a:r>
            <a:br>
              <a:rPr lang="en-US" altLang="zh-CN" sz="1600" dirty="0"/>
            </a:br>
            <a:r>
              <a:rPr lang="en-US" altLang="zh-CN" sz="1800" b="1" dirty="0">
                <a:latin typeface="Times New Roman" panose="02020603050405020304" pitchFamily="18" charset="0"/>
                <a:cs typeface="Times New Roman" panose="02020603050405020304" pitchFamily="18" charset="0"/>
              </a:rPr>
              <a:t>Dataset: </a:t>
            </a:r>
            <a:r>
              <a:rPr lang="en-US" altLang="zh-CN" sz="1800" dirty="0">
                <a:latin typeface="Times New Roman" panose="02020603050405020304" pitchFamily="18" charset="0"/>
                <a:cs typeface="Times New Roman" panose="02020603050405020304" pitchFamily="18" charset="0"/>
              </a:rPr>
              <a:t>http://snap.stanford.edu/jodie/mooc.csv </a:t>
            </a:r>
            <a:br>
              <a:rPr lang="en-US" altLang="zh-CN" dirty="0"/>
            </a:br>
            <a:endParaRPr lang="zh-CN" altLang="en-US" dirty="0"/>
          </a:p>
        </p:txBody>
      </p:sp>
      <p:sp>
        <p:nvSpPr>
          <p:cNvPr id="23" name="文本框 22">
            <a:extLst>
              <a:ext uri="{FF2B5EF4-FFF2-40B4-BE49-F238E27FC236}">
                <a16:creationId xmlns:a16="http://schemas.microsoft.com/office/drawing/2014/main" id="{17759498-78CA-D2B2-C8EC-D82EEEECE3DF}"/>
              </a:ext>
            </a:extLst>
          </p:cNvPr>
          <p:cNvSpPr txBox="1"/>
          <p:nvPr/>
        </p:nvSpPr>
        <p:spPr>
          <a:xfrm>
            <a:off x="372977" y="4509070"/>
            <a:ext cx="1423335"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MOOC</a:t>
            </a:r>
            <a:endParaRPr lang="zh-CN" altLang="en-US" sz="2000" b="1" dirty="0"/>
          </a:p>
        </p:txBody>
      </p:sp>
    </p:spTree>
    <p:extLst>
      <p:ext uri="{BB962C8B-B14F-4D97-AF65-F5344CB8AC3E}">
        <p14:creationId xmlns:p14="http://schemas.microsoft.com/office/powerpoint/2010/main" val="224987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7">
            <a:extLst>
              <a:ext uri="{FF2B5EF4-FFF2-40B4-BE49-F238E27FC236}">
                <a16:creationId xmlns:a16="http://schemas.microsoft.com/office/drawing/2014/main" id="{8BC011E8-C4B4-73F5-9E40-0C6C4F482061}"/>
              </a:ext>
            </a:extLst>
          </p:cNvPr>
          <p:cNvGraphicFramePr>
            <a:graphicFrameLocks noGrp="1"/>
          </p:cNvGraphicFramePr>
          <p:nvPr>
            <p:extLst>
              <p:ext uri="{D42A27DB-BD31-4B8C-83A1-F6EECF244321}">
                <p14:modId xmlns:p14="http://schemas.microsoft.com/office/powerpoint/2010/main" val="1877992307"/>
              </p:ext>
            </p:extLst>
          </p:nvPr>
        </p:nvGraphicFramePr>
        <p:xfrm>
          <a:off x="2611655" y="1286597"/>
          <a:ext cx="6968690" cy="3506785"/>
        </p:xfrm>
        <a:graphic>
          <a:graphicData uri="http://schemas.openxmlformats.org/drawingml/2006/table">
            <a:tbl>
              <a:tblPr firstRow="1" bandRow="1">
                <a:tableStyleId>{5C22544A-7EE6-4342-B048-85BDC9FD1C3A}</a:tableStyleId>
              </a:tblPr>
              <a:tblGrid>
                <a:gridCol w="1604569">
                  <a:extLst>
                    <a:ext uri="{9D8B030D-6E8A-4147-A177-3AD203B41FA5}">
                      <a16:colId xmlns:a16="http://schemas.microsoft.com/office/drawing/2014/main" val="2782516289"/>
                    </a:ext>
                  </a:extLst>
                </a:gridCol>
                <a:gridCol w="2765300">
                  <a:extLst>
                    <a:ext uri="{9D8B030D-6E8A-4147-A177-3AD203B41FA5}">
                      <a16:colId xmlns:a16="http://schemas.microsoft.com/office/drawing/2014/main" val="1010253624"/>
                    </a:ext>
                  </a:extLst>
                </a:gridCol>
                <a:gridCol w="2598821">
                  <a:extLst>
                    <a:ext uri="{9D8B030D-6E8A-4147-A177-3AD203B41FA5}">
                      <a16:colId xmlns:a16="http://schemas.microsoft.com/office/drawing/2014/main" val="338428662"/>
                    </a:ext>
                  </a:extLst>
                </a:gridCol>
              </a:tblGrid>
              <a:tr h="701357">
                <a:tc>
                  <a:txBody>
                    <a:bodyPr/>
                    <a:lstStyle/>
                    <a:p>
                      <a:pPr algn="ctr"/>
                      <a:r>
                        <a:rPr lang="en-US" altLang="zh-CN" dirty="0">
                          <a:latin typeface="Times New Roman" panose="02020603050405020304" pitchFamily="18" charset="0"/>
                          <a:cs typeface="Times New Roman" panose="02020603050405020304" pitchFamily="18" charset="0"/>
                        </a:rPr>
                        <a:t>Dataset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Test 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Test AP (Inductive)</a:t>
                      </a:r>
                      <a:endParaRPr lang="zh-CN" altLang="en-US" dirty="0">
                        <a:latin typeface="Times New Roman" panose="02020603050405020304" pitchFamily="18" charset="0"/>
                        <a:cs typeface="Times New Roman" panose="02020603050405020304" pitchFamily="18" charset="0"/>
                      </a:endParaRPr>
                    </a:p>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539271"/>
                  </a:ext>
                </a:extLst>
              </a:tr>
              <a:tr h="701357">
                <a:tc>
                  <a:txBody>
                    <a:bodyPr/>
                    <a:lstStyle/>
                    <a:p>
                      <a:pPr algn="ctr"/>
                      <a:r>
                        <a:rPr lang="en-US" altLang="zh-CN" dirty="0">
                          <a:latin typeface="Times New Roman" panose="02020603050405020304" pitchFamily="18" charset="0"/>
                          <a:cs typeface="Times New Roman" panose="02020603050405020304" pitchFamily="18" charset="0"/>
                        </a:rPr>
                        <a:t>Wikipedia</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4040048"/>
                  </a:ext>
                </a:extLst>
              </a:tr>
              <a:tr h="701357">
                <a:tc>
                  <a:txBody>
                    <a:bodyPr/>
                    <a:lstStyle/>
                    <a:p>
                      <a:pPr algn="ctr"/>
                      <a:r>
                        <a:rPr lang="en-US" altLang="zh-CN" dirty="0">
                          <a:latin typeface="Times New Roman" panose="02020603050405020304" pitchFamily="18" charset="0"/>
                          <a:cs typeface="Times New Roman" panose="02020603050405020304" pitchFamily="18" charset="0"/>
                        </a:rPr>
                        <a:t>Reddit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0.9869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0.9743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1541996"/>
                  </a:ext>
                </a:extLst>
              </a:tr>
              <a:tr h="701357">
                <a:tc>
                  <a:txBody>
                    <a:bodyPr/>
                    <a:lstStyle/>
                    <a:p>
                      <a:pPr algn="ctr"/>
                      <a:r>
                        <a:rPr lang="en-US" altLang="zh-CN" dirty="0">
                          <a:latin typeface="Times New Roman" panose="02020603050405020304" pitchFamily="18" charset="0"/>
                          <a:cs typeface="Times New Roman" panose="02020603050405020304" pitchFamily="18" charset="0"/>
                        </a:rPr>
                        <a:t>MOOC</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0.9055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0.8953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2243377"/>
                  </a:ext>
                </a:extLst>
              </a:tr>
              <a:tr h="701357">
                <a:tc>
                  <a:txBody>
                    <a:bodyPr/>
                    <a:lstStyle/>
                    <a:p>
                      <a:pPr algn="ctr"/>
                      <a:r>
                        <a:rPr lang="en-US" altLang="zh-CN" dirty="0" err="1">
                          <a:latin typeface="Times New Roman" panose="02020603050405020304" pitchFamily="18" charset="0"/>
                          <a:cs typeface="Times New Roman" panose="02020603050405020304" pitchFamily="18" charset="0"/>
                        </a:rPr>
                        <a:t>LastFM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0.7849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0.7255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4172132"/>
                  </a:ext>
                </a:extLst>
              </a:tr>
            </a:tbl>
          </a:graphicData>
        </a:graphic>
      </p:graphicFrame>
    </p:spTree>
    <p:extLst>
      <p:ext uri="{BB962C8B-B14F-4D97-AF65-F5344CB8AC3E}">
        <p14:creationId xmlns:p14="http://schemas.microsoft.com/office/powerpoint/2010/main" val="39405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83ED95FF-EB72-996E-B465-FB1CCE19A8C1}"/>
              </a:ext>
            </a:extLst>
          </p:cNvPr>
          <p:cNvGraphicFramePr>
            <a:graphicFrameLocks noGrp="1"/>
          </p:cNvGraphicFramePr>
          <p:nvPr>
            <p:extLst>
              <p:ext uri="{D42A27DB-BD31-4B8C-83A1-F6EECF244321}">
                <p14:modId xmlns:p14="http://schemas.microsoft.com/office/powerpoint/2010/main" val="2884938111"/>
              </p:ext>
            </p:extLst>
          </p:nvPr>
        </p:nvGraphicFramePr>
        <p:xfrm>
          <a:off x="413083" y="703446"/>
          <a:ext cx="11365834" cy="1483360"/>
        </p:xfrm>
        <a:graphic>
          <a:graphicData uri="http://schemas.openxmlformats.org/drawingml/2006/table">
            <a:tbl>
              <a:tblPr firstRow="1" bandRow="1">
                <a:tableStyleId>{5C22544A-7EE6-4342-B048-85BDC9FD1C3A}</a:tableStyleId>
              </a:tblPr>
              <a:tblGrid>
                <a:gridCol w="2044723">
                  <a:extLst>
                    <a:ext uri="{9D8B030D-6E8A-4147-A177-3AD203B41FA5}">
                      <a16:colId xmlns:a16="http://schemas.microsoft.com/office/drawing/2014/main" val="1257861677"/>
                    </a:ext>
                  </a:extLst>
                </a:gridCol>
                <a:gridCol w="1035679">
                  <a:extLst>
                    <a:ext uri="{9D8B030D-6E8A-4147-A177-3AD203B41FA5}">
                      <a16:colId xmlns:a16="http://schemas.microsoft.com/office/drawing/2014/main" val="4129417856"/>
                    </a:ext>
                  </a:extLst>
                </a:gridCol>
                <a:gridCol w="1035679">
                  <a:extLst>
                    <a:ext uri="{9D8B030D-6E8A-4147-A177-3AD203B41FA5}">
                      <a16:colId xmlns:a16="http://schemas.microsoft.com/office/drawing/2014/main" val="2349882353"/>
                    </a:ext>
                  </a:extLst>
                </a:gridCol>
                <a:gridCol w="1035679">
                  <a:extLst>
                    <a:ext uri="{9D8B030D-6E8A-4147-A177-3AD203B41FA5}">
                      <a16:colId xmlns:a16="http://schemas.microsoft.com/office/drawing/2014/main" val="2744764044"/>
                    </a:ext>
                  </a:extLst>
                </a:gridCol>
                <a:gridCol w="1035679">
                  <a:extLst>
                    <a:ext uri="{9D8B030D-6E8A-4147-A177-3AD203B41FA5}">
                      <a16:colId xmlns:a16="http://schemas.microsoft.com/office/drawing/2014/main" val="966999754"/>
                    </a:ext>
                  </a:extLst>
                </a:gridCol>
                <a:gridCol w="1035679">
                  <a:extLst>
                    <a:ext uri="{9D8B030D-6E8A-4147-A177-3AD203B41FA5}">
                      <a16:colId xmlns:a16="http://schemas.microsoft.com/office/drawing/2014/main" val="859182312"/>
                    </a:ext>
                  </a:extLst>
                </a:gridCol>
                <a:gridCol w="1035679">
                  <a:extLst>
                    <a:ext uri="{9D8B030D-6E8A-4147-A177-3AD203B41FA5}">
                      <a16:colId xmlns:a16="http://schemas.microsoft.com/office/drawing/2014/main" val="852325312"/>
                    </a:ext>
                  </a:extLst>
                </a:gridCol>
                <a:gridCol w="1035679">
                  <a:extLst>
                    <a:ext uri="{9D8B030D-6E8A-4147-A177-3AD203B41FA5}">
                      <a16:colId xmlns:a16="http://schemas.microsoft.com/office/drawing/2014/main" val="2091870949"/>
                    </a:ext>
                  </a:extLst>
                </a:gridCol>
                <a:gridCol w="1035679">
                  <a:extLst>
                    <a:ext uri="{9D8B030D-6E8A-4147-A177-3AD203B41FA5}">
                      <a16:colId xmlns:a16="http://schemas.microsoft.com/office/drawing/2014/main" val="1221871409"/>
                    </a:ext>
                  </a:extLst>
                </a:gridCol>
                <a:gridCol w="1035679">
                  <a:extLst>
                    <a:ext uri="{9D8B030D-6E8A-4147-A177-3AD203B41FA5}">
                      <a16:colId xmlns:a16="http://schemas.microsoft.com/office/drawing/2014/main" val="3873928044"/>
                    </a:ext>
                  </a:extLst>
                </a:gridCol>
              </a:tblGrid>
              <a:tr h="370840">
                <a:tc>
                  <a:txBody>
                    <a:bodyPr/>
                    <a:lstStyle/>
                    <a:p>
                      <a:pPr algn="ctr"/>
                      <a:r>
                        <a:rPr lang="en-US" altLang="zh-CN" dirty="0">
                          <a:latin typeface="Times New Roman" panose="02020603050405020304" pitchFamily="18" charset="0"/>
                          <a:cs typeface="Times New Roman" panose="02020603050405020304" pitchFamily="18" charset="0"/>
                        </a:rPr>
                        <a:t>bs</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500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2000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4000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2468924"/>
                  </a:ext>
                </a:extLst>
              </a:tr>
              <a:tr h="370840">
                <a:tc>
                  <a:txBody>
                    <a:bodyPr/>
                    <a:lstStyle/>
                    <a:p>
                      <a:pPr algn="ctr"/>
                      <a:r>
                        <a:rPr lang="en-US" altLang="zh-CN" dirty="0">
                          <a:latin typeface="Times New Roman" panose="02020603050405020304" pitchFamily="18" charset="0"/>
                          <a:cs typeface="Times New Roman" panose="02020603050405020304" pitchFamily="18" charset="0"/>
                        </a:rPr>
                        <a:t>Epoch time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788.04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278.00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110.89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62.72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39.84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37.98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21.94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18.55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14.50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5695547"/>
                  </a:ext>
                </a:extLst>
              </a:tr>
              <a:tr h="370840">
                <a:tc>
                  <a:txBody>
                    <a:bodyPr/>
                    <a:lstStyle/>
                    <a:p>
                      <a:pPr algn="ctr"/>
                      <a:r>
                        <a:rPr lang="en-US" altLang="zh-CN" dirty="0">
                          <a:latin typeface="Times New Roman" panose="02020603050405020304" pitchFamily="18" charset="0"/>
                          <a:cs typeface="Times New Roman" panose="02020603050405020304" pitchFamily="18" charset="0"/>
                        </a:rPr>
                        <a:t>AP (</a:t>
                      </a:r>
                      <a:r>
                        <a:rPr lang="en-US" altLang="zh-CN" dirty="0" err="1">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0.9846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0.9825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0.9818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0.9778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4915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AP (Inductive)</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0.9729</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0.9774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0.9754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0.9781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0.9763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0.9731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0.9760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0.9724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0.9691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3587312"/>
                  </a:ext>
                </a:extLst>
              </a:tr>
            </a:tbl>
          </a:graphicData>
        </a:graphic>
      </p:graphicFrame>
      <p:pic>
        <p:nvPicPr>
          <p:cNvPr id="8" name="图片 7">
            <a:extLst>
              <a:ext uri="{FF2B5EF4-FFF2-40B4-BE49-F238E27FC236}">
                <a16:creationId xmlns:a16="http://schemas.microsoft.com/office/drawing/2014/main" id="{2F0450C1-1A70-4DAA-14C2-A2C74819501C}"/>
              </a:ext>
            </a:extLst>
          </p:cNvPr>
          <p:cNvPicPr>
            <a:picLocks noChangeAspect="1"/>
          </p:cNvPicPr>
          <p:nvPr/>
        </p:nvPicPr>
        <p:blipFill rotWithShape="1">
          <a:blip r:embed="rId2"/>
          <a:srcRect r="551"/>
          <a:stretch/>
        </p:blipFill>
        <p:spPr>
          <a:xfrm>
            <a:off x="692218" y="2695857"/>
            <a:ext cx="4948187" cy="3738926"/>
          </a:xfrm>
          <a:prstGeom prst="rect">
            <a:avLst/>
          </a:prstGeom>
        </p:spPr>
      </p:pic>
      <p:pic>
        <p:nvPicPr>
          <p:cNvPr id="10" name="图片 9">
            <a:extLst>
              <a:ext uri="{FF2B5EF4-FFF2-40B4-BE49-F238E27FC236}">
                <a16:creationId xmlns:a16="http://schemas.microsoft.com/office/drawing/2014/main" id="{3726EAEB-17DC-3E8A-A98C-EA7F256C14FC}"/>
              </a:ext>
            </a:extLst>
          </p:cNvPr>
          <p:cNvPicPr>
            <a:picLocks noChangeAspect="1"/>
          </p:cNvPicPr>
          <p:nvPr/>
        </p:nvPicPr>
        <p:blipFill>
          <a:blip r:embed="rId3"/>
          <a:stretch>
            <a:fillRect/>
          </a:stretch>
        </p:blipFill>
        <p:spPr>
          <a:xfrm>
            <a:off x="5897027" y="2695858"/>
            <a:ext cx="4978461" cy="3738926"/>
          </a:xfrm>
          <a:prstGeom prst="rect">
            <a:avLst/>
          </a:prstGeom>
        </p:spPr>
      </p:pic>
    </p:spTree>
    <p:extLst>
      <p:ext uri="{BB962C8B-B14F-4D97-AF65-F5344CB8AC3E}">
        <p14:creationId xmlns:p14="http://schemas.microsoft.com/office/powerpoint/2010/main" val="490702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2028</TotalTime>
  <Words>425</Words>
  <Application>Microsoft Office PowerPoint</Application>
  <PresentationFormat>宽屏</PresentationFormat>
  <Paragraphs>94</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LinLibertineT</vt:lpstr>
      <vt:lpstr>LinLibertineTI</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梓聪</dc:creator>
  <cp:lastModifiedBy>梓聪</cp:lastModifiedBy>
  <cp:revision>14</cp:revision>
  <dcterms:created xsi:type="dcterms:W3CDTF">2022-11-03T12:42:19Z</dcterms:created>
  <dcterms:modified xsi:type="dcterms:W3CDTF">2022-11-06T13:47:23Z</dcterms:modified>
</cp:coreProperties>
</file>