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9"/>
  </p:normalViewPr>
  <p:slideViewPr>
    <p:cSldViewPr snapToGrid="0">
      <p:cViewPr>
        <p:scale>
          <a:sx n="110" d="100"/>
          <a:sy n="11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7A6F7-AD26-39A9-7CB4-79DDC568D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78BBDC-881C-B095-1C44-C27946C0F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A62F9-8429-C1FF-FECE-E03E6C3D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CF1-0D7C-0C4A-8217-DD4EAC57B7FB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AD0DF-C62D-8CF1-4A51-98371682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FCAB3-7B3A-9BAF-4A86-02D5D164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632-FDEA-0A4B-9F30-AC53FE839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229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59598-A7AF-1FF4-EFAC-BC938662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4F5300-D1A5-DD6D-048E-558EF2FD4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81A32-0C1D-D866-DBD4-7810BE40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CF1-0D7C-0C4A-8217-DD4EAC57B7FB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E8B5A-0758-5238-CBBF-6D9BCE37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09406-A7D4-D668-98C9-8FE4C232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632-FDEA-0A4B-9F30-AC53FE839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4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4C1B4D-2EC5-4D2B-74DE-E0C7C9C21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5CAEB3-1CA5-1E49-27C9-F1A8C5034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01FEE-20AC-05F1-F1C8-996F84FC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CF1-0D7C-0C4A-8217-DD4EAC57B7FB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FA946-CE79-ADD4-2EB2-CF4BD302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5132F-8B74-0696-8DDA-1383046C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632-FDEA-0A4B-9F30-AC53FE839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52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C1672-67F4-BF88-B936-7C4F8855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B1EE9-9AED-FDF7-0C27-D9FC58B9A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C5D23-5BBB-4651-CAD1-E5EDD711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CF1-0D7C-0C4A-8217-DD4EAC57B7FB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28F75-C022-9DAB-53C7-CE7033AA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FE7C1-E866-7D24-F7B0-F11752F5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632-FDEA-0A4B-9F30-AC53FE839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63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12236-2CC2-4AE3-F858-44B1BF9F3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964AA-FB37-8CE1-34F0-2E85087CB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CCDD5-7D7B-A811-CEAE-12FDF807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CF1-0D7C-0C4A-8217-DD4EAC57B7FB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908C5-0DAB-BC55-DBD5-01580467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58F82-F135-1447-EABB-8013C67F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632-FDEA-0A4B-9F30-AC53FE839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49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B3A1E-66EA-981E-F51D-7713FCF4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0A157-0498-716F-B0D8-6910E1F99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F5BD11-293B-6400-0728-8D13D58C2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06DD55-B5C6-3931-312B-5868315D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CF1-0D7C-0C4A-8217-DD4EAC57B7FB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EC1DC-94F1-B9A5-891B-FE141D7A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39E096-56D5-A0F9-7E28-48776981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632-FDEA-0A4B-9F30-AC53FE839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7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B0568-7970-C6AA-D30A-11FB4B60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5C3B3-2750-1AA1-F794-17D054A7C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32A326-D703-4533-6342-BBCEB1E6F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D690A4-A29E-1CB3-8B1B-459E79B45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68926E-3C00-9ABD-6141-8793AA85D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486F0D-2183-D3FD-F19F-BA1604DE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CF1-0D7C-0C4A-8217-DD4EAC57B7FB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914C76-A0A4-B059-09D7-80563DBF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ECB687-07AC-E088-13FC-0BCBEEF3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632-FDEA-0A4B-9F30-AC53FE839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58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DF129-DF85-B021-DDC3-78D43083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B538E1-87ED-0E51-0716-452F9DC2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CF1-0D7C-0C4A-8217-DD4EAC57B7FB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E9B1B0-C643-51E3-16F5-8B9F2AAA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3C59D0-1ED6-B005-AD42-3D129D25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632-FDEA-0A4B-9F30-AC53FE839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70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1F8E0A-C9BD-489C-A514-5421A25D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CF1-0D7C-0C4A-8217-DD4EAC57B7FB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7DA351-A0F4-B04D-8F58-5819F820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24E924-1F09-425E-1422-621B4695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632-FDEA-0A4B-9F30-AC53FE839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354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04E9B-474A-4C64-632B-30B9611B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B40C9-280D-0898-BE97-EFDDE6C8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16BFAE-76C7-1E52-1E7D-0D29D2A6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90EAF9-F085-3D0B-FA21-5186DE05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CF1-0D7C-0C4A-8217-DD4EAC57B7FB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B1D759-1032-A2CD-C25A-892AB15F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0594F-3B20-6DB0-5B64-53558C2B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632-FDEA-0A4B-9F30-AC53FE839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50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828E4-5FEF-7945-086F-8ABF6B5E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92BDEF-ABB3-C28B-8954-D3AB8731D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5DA91C-CA36-24D1-032A-27C9C168A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9BE4A-B9B8-B414-9083-431D58B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CF1-0D7C-0C4A-8217-DD4EAC57B7FB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A4A393-BCB9-79EE-7523-859D06C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5111A0-91F7-2D1A-0147-1510266F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B632-FDEA-0A4B-9F30-AC53FE839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102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E7FAD0-843C-3F29-E7CF-831C4912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17F565-93A8-104B-A623-A696E171B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F4B92-4596-4137-81A8-C4DAB4D98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C5CF1-0D7C-0C4A-8217-DD4EAC57B7FB}" type="datetimeFigureOut">
              <a:rPr kumimoji="1" lang="zh-CN" altLang="en-US" smtClean="0"/>
              <a:t>2023/2/23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EA598-8569-52CF-8333-23B24778E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D40C6-34A2-196B-0DA0-2933ECE6F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4B632-FDEA-0A4B-9F30-AC53FE839E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067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A77DEA-C825-75CC-8871-8C5057E80977}"/>
              </a:ext>
            </a:extLst>
          </p:cNvPr>
          <p:cNvSpPr txBox="1"/>
          <p:nvPr/>
        </p:nvSpPr>
        <p:spPr>
          <a:xfrm>
            <a:off x="388125" y="520861"/>
            <a:ext cx="11415749" cy="21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" altLang="zh-C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erun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TSNE plot with respect to the hidden vectors of the MLP classifier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respectively plot the positive and negative examples.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memory module in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" altLang="zh-CN" sz="18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ReFresh</a:t>
            </a:r>
            <a:r>
              <a:rPr lang="en" altLang="zh-C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Reducing Memory Access from Exploiting Stable Historical Embeddings for Graph Neural Network Training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write the code to realize it (Question: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obtain the embedding gradient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 method of visualizing attention weight (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 heatmap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64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05AA45E-531A-9FF3-4ED2-A2A713B8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918" y="1110219"/>
            <a:ext cx="3373835" cy="26719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08949A-6987-0EF9-BAC5-3EBF63001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918" y="3920669"/>
            <a:ext cx="3492373" cy="26537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1D17F6-4DEE-8426-0A1D-697F63DF3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311" y="1110219"/>
            <a:ext cx="3461572" cy="26719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94BCDB-E5FD-9723-CFEB-D36826308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311" y="3920667"/>
            <a:ext cx="3461572" cy="26811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D343BD-18C8-5B5E-9E62-30E508CB6574}"/>
              </a:ext>
            </a:extLst>
          </p:cNvPr>
          <p:cNvSpPr txBox="1"/>
          <p:nvPr/>
        </p:nvSpPr>
        <p:spPr>
          <a:xfrm>
            <a:off x="45171" y="164875"/>
            <a:ext cx="5519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hidden vectors (positive &amp; negative)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CE6AB4-912D-1A6F-F996-39AA90D73EAA}"/>
              </a:ext>
            </a:extLst>
          </p:cNvPr>
          <p:cNvSpPr txBox="1"/>
          <p:nvPr/>
        </p:nvSpPr>
        <p:spPr>
          <a:xfrm>
            <a:off x="984162" y="1909266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70085B-3A6E-D768-D605-29D1E668D97D}"/>
              </a:ext>
            </a:extLst>
          </p:cNvPr>
          <p:cNvSpPr txBox="1"/>
          <p:nvPr/>
        </p:nvSpPr>
        <p:spPr>
          <a:xfrm>
            <a:off x="984162" y="4863802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9EDF71-2162-875E-4BE3-0CDE31181427}"/>
              </a:ext>
            </a:extLst>
          </p:cNvPr>
          <p:cNvSpPr txBox="1"/>
          <p:nvPr/>
        </p:nvSpPr>
        <p:spPr>
          <a:xfrm>
            <a:off x="4188605" y="687136"/>
            <a:ext cx="14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Transductive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92A532-596A-E2D4-50FF-9CC97A92508F}"/>
              </a:ext>
            </a:extLst>
          </p:cNvPr>
          <p:cNvSpPr txBox="1"/>
          <p:nvPr/>
        </p:nvSpPr>
        <p:spPr>
          <a:xfrm>
            <a:off x="8260991" y="687136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3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5AC22D-606A-BFFC-1324-DB48637C654A}"/>
              </a:ext>
            </a:extLst>
          </p:cNvPr>
          <p:cNvSpPr txBox="1"/>
          <p:nvPr/>
        </p:nvSpPr>
        <p:spPr>
          <a:xfrm>
            <a:off x="195642" y="211173"/>
            <a:ext cx="2981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Refresh Cache Policy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F7346A-D488-61F1-6339-63FC1AB4BC82}"/>
              </a:ext>
            </a:extLst>
          </p:cNvPr>
          <p:cNvSpPr txBox="1"/>
          <p:nvPr/>
        </p:nvSpPr>
        <p:spPr>
          <a:xfrm>
            <a:off x="596096" y="800159"/>
            <a:ext cx="6099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Gradient-based Criteria </a:t>
            </a: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2A22B9-0D47-3F01-ECB6-55EDBA7D9998}"/>
                  </a:ext>
                </a:extLst>
              </p:cNvPr>
              <p:cNvSpPr txBox="1"/>
              <p:nvPr/>
            </p:nvSpPr>
            <p:spPr>
              <a:xfrm>
                <a:off x="1686210" y="1436552"/>
                <a:ext cx="9101395" cy="2930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" altLang="zh-CN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ReFresh admits nodes with </a:t>
                </a:r>
                <a:r>
                  <a:rPr lang="en" altLang="zh-CN" sz="1800" b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gradients</a:t>
                </a:r>
                <a:r>
                  <a:rPr lang="en" altLang="zh-CN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cache 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" altLang="zh-CN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During backward propagation, </a:t>
                </a:r>
                <a:r>
                  <a:rPr lang="en" altLang="zh-CN" sz="18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ReFresh</a:t>
                </a:r>
                <a:r>
                  <a:rPr lang="en" altLang="zh-CN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calculates </a:t>
                </a:r>
                <a:r>
                  <a:rPr lang="en" altLang="zh-CN" sz="1800" b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 gradients</a:t>
                </a:r>
                <a:r>
                  <a:rPr lang="en" altLang="zh-CN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compares to decide which to admit or evict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" altLang="zh-CN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Refresh set a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𝑔𝑟𝑎𝑑</m:t>
                        </m:r>
                      </m:sub>
                    </m:sSub>
                  </m:oMath>
                </a14:m>
                <a:r>
                  <a:rPr lang="en-US" altLang="zh-CN" sz="18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𝑔𝑟𝑎𝑑</m:t>
                        </m:r>
                      </m:sub>
                    </m:sSub>
                  </m:oMath>
                </a14:m>
                <a:r>
                  <a:rPr lang="en-US" altLang="zh-CN" sz="18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fraction of newly generated embeddings will be admitted in a mini-batch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" altLang="zh-CN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𝑔𝑟𝑎𝑑</m:t>
                        </m:r>
                      </m:sub>
                    </m:sSub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=0.9</m:t>
                    </m:r>
                  </m:oMath>
                </a14:m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/>
                </a:pP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2A22B9-0D47-3F01-ECB6-55EDBA7D9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210" y="1436552"/>
                <a:ext cx="9101395" cy="2930033"/>
              </a:xfrm>
              <a:prstGeom prst="rect">
                <a:avLst/>
              </a:prstGeom>
              <a:blipFill>
                <a:blip r:embed="rId2"/>
                <a:stretch>
                  <a:fillRect l="-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FAFF0499-0701-4EBB-89DF-9695AC09D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218" y="3429000"/>
            <a:ext cx="3223951" cy="3320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A1D5A6-E265-66A6-DF52-4BE5A4AFD4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027"/>
          <a:stretch/>
        </p:blipFill>
        <p:spPr>
          <a:xfrm>
            <a:off x="2235281" y="4062911"/>
            <a:ext cx="3685571" cy="258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6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5AC22D-606A-BFFC-1324-DB48637C654A}"/>
              </a:ext>
            </a:extLst>
          </p:cNvPr>
          <p:cNvSpPr txBox="1"/>
          <p:nvPr/>
        </p:nvSpPr>
        <p:spPr>
          <a:xfrm>
            <a:off x="195642" y="211173"/>
            <a:ext cx="2981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Refresh Cache Policy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F7346A-D488-61F1-6339-63FC1AB4BC82}"/>
              </a:ext>
            </a:extLst>
          </p:cNvPr>
          <p:cNvSpPr txBox="1"/>
          <p:nvPr/>
        </p:nvSpPr>
        <p:spPr>
          <a:xfrm>
            <a:off x="596096" y="800159"/>
            <a:ext cx="6099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Staleness-based Criteria </a:t>
            </a:r>
            <a:endParaRPr lang="e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2A22B9-0D47-3F01-ECB6-55EDBA7D9998}"/>
                  </a:ext>
                </a:extLst>
              </p:cNvPr>
              <p:cNvSpPr txBox="1"/>
              <p:nvPr/>
            </p:nvSpPr>
            <p:spPr>
              <a:xfrm>
                <a:off x="1686211" y="1638785"/>
                <a:ext cx="8476362" cy="2896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staleness is set to be zero when an embedding is admitted to the cache and will increment by one at each iteration 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" altLang="zh-CN" sz="18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ReFresh</a:t>
                </a:r>
                <a:r>
                  <a:rPr lang="en" altLang="zh-CN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treats any embedding with staleness larger than a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𝑠𝑡𝑎𝑙𝑒</m:t>
                        </m:r>
                      </m:sub>
                    </m:sSub>
                  </m:oMath>
                </a14:m>
                <a:r>
                  <a:rPr lang="en" altLang="zh-CN" sz="1800" i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" altLang="zh-CN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being </a:t>
                </a:r>
                <a:r>
                  <a:rPr lang="en" altLang="zh-CN" sz="18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out-dated</a:t>
                </a:r>
                <a:r>
                  <a:rPr lang="en" altLang="zh-CN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evicts it from the cache. 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𝑠𝑡𝑎𝑙𝑒</m:t>
                        </m:r>
                      </m:sub>
                    </m:sSub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200</m:t>
                    </m:r>
                  </m:oMath>
                </a14:m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/>
                </a:pPr>
                <a:endParaRPr lang="e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2A22B9-0D47-3F01-ECB6-55EDBA7D9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211" y="1638785"/>
                <a:ext cx="8476362" cy="2896177"/>
              </a:xfrm>
              <a:prstGeom prst="rect">
                <a:avLst/>
              </a:prstGeom>
              <a:blipFill>
                <a:blip r:embed="rId2"/>
                <a:stretch>
                  <a:fillRect l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32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194</Words>
  <Application>Microsoft Macintosh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chenzc7@connect.hku.hk</dc:creator>
  <cp:lastModifiedBy>CHEN Zicong</cp:lastModifiedBy>
  <cp:revision>4</cp:revision>
  <dcterms:created xsi:type="dcterms:W3CDTF">2023-02-23T15:48:50Z</dcterms:created>
  <dcterms:modified xsi:type="dcterms:W3CDTF">2023-02-23T16:47:48Z</dcterms:modified>
</cp:coreProperties>
</file>