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2" r:id="rId3"/>
    <p:sldId id="263" r:id="rId4"/>
    <p:sldId id="264" r:id="rId5"/>
    <p:sldId id="265" r:id="rId6"/>
    <p:sldId id="256" r:id="rId7"/>
    <p:sldId id="257" r:id="rId8"/>
    <p:sldId id="258" r:id="rId9"/>
    <p:sldId id="259" r:id="rId10"/>
    <p:sldId id="260" r:id="rId11"/>
    <p:sldId id="261"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63126C-F4D8-BA8F-1FDC-DA13C042BB9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96AF270-6E09-6862-39E8-BEA7445018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0CE5F86-6E92-5F8C-98C4-B0FFA0CEA376}"/>
              </a:ext>
            </a:extLst>
          </p:cNvPr>
          <p:cNvSpPr>
            <a:spLocks noGrp="1"/>
          </p:cNvSpPr>
          <p:nvPr>
            <p:ph type="dt" sz="half" idx="10"/>
          </p:nvPr>
        </p:nvSpPr>
        <p:spPr/>
        <p:txBody>
          <a:bodyPr/>
          <a:lstStyle/>
          <a:p>
            <a:fld id="{FC494756-3BA6-483E-8BC0-653B40514DFA}" type="datetimeFigureOut">
              <a:rPr lang="zh-CN" altLang="en-US" smtClean="0"/>
              <a:t>2022/11/27</a:t>
            </a:fld>
            <a:endParaRPr lang="zh-CN" altLang="en-US"/>
          </a:p>
        </p:txBody>
      </p:sp>
      <p:sp>
        <p:nvSpPr>
          <p:cNvPr id="5" name="页脚占位符 4">
            <a:extLst>
              <a:ext uri="{FF2B5EF4-FFF2-40B4-BE49-F238E27FC236}">
                <a16:creationId xmlns:a16="http://schemas.microsoft.com/office/drawing/2014/main" id="{12F41A77-4D7D-E176-C0DF-BD32A10BE9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54291F-A694-47A0-199B-2F36C905720F}"/>
              </a:ext>
            </a:extLst>
          </p:cNvPr>
          <p:cNvSpPr>
            <a:spLocks noGrp="1"/>
          </p:cNvSpPr>
          <p:nvPr>
            <p:ph type="sldNum" sz="quarter" idx="12"/>
          </p:nvPr>
        </p:nvSpPr>
        <p:spPr/>
        <p:txBody>
          <a:bodyPr/>
          <a:lstStyle/>
          <a:p>
            <a:fld id="{BF0E9BE8-171D-423F-AD1A-6ACA3F5FFDA9}" type="slidenum">
              <a:rPr lang="zh-CN" altLang="en-US" smtClean="0"/>
              <a:t>‹#›</a:t>
            </a:fld>
            <a:endParaRPr lang="zh-CN" altLang="en-US"/>
          </a:p>
        </p:txBody>
      </p:sp>
    </p:spTree>
    <p:extLst>
      <p:ext uri="{BB962C8B-B14F-4D97-AF65-F5344CB8AC3E}">
        <p14:creationId xmlns:p14="http://schemas.microsoft.com/office/powerpoint/2010/main" val="2254443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CA000E-4372-467C-AA17-00067F1A890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11EBED5-AC68-46A3-4B27-2C853679D7A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1D2C490-9F35-9E82-BDBE-AA04634258E7}"/>
              </a:ext>
            </a:extLst>
          </p:cNvPr>
          <p:cNvSpPr>
            <a:spLocks noGrp="1"/>
          </p:cNvSpPr>
          <p:nvPr>
            <p:ph type="dt" sz="half" idx="10"/>
          </p:nvPr>
        </p:nvSpPr>
        <p:spPr/>
        <p:txBody>
          <a:bodyPr/>
          <a:lstStyle/>
          <a:p>
            <a:fld id="{FC494756-3BA6-483E-8BC0-653B40514DFA}" type="datetimeFigureOut">
              <a:rPr lang="zh-CN" altLang="en-US" smtClean="0"/>
              <a:t>2022/11/27</a:t>
            </a:fld>
            <a:endParaRPr lang="zh-CN" altLang="en-US"/>
          </a:p>
        </p:txBody>
      </p:sp>
      <p:sp>
        <p:nvSpPr>
          <p:cNvPr id="5" name="页脚占位符 4">
            <a:extLst>
              <a:ext uri="{FF2B5EF4-FFF2-40B4-BE49-F238E27FC236}">
                <a16:creationId xmlns:a16="http://schemas.microsoft.com/office/drawing/2014/main" id="{D34CD142-F754-C785-3DED-8720E35514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3943FD-90C7-00C3-7C85-DE82D687528C}"/>
              </a:ext>
            </a:extLst>
          </p:cNvPr>
          <p:cNvSpPr>
            <a:spLocks noGrp="1"/>
          </p:cNvSpPr>
          <p:nvPr>
            <p:ph type="sldNum" sz="quarter" idx="12"/>
          </p:nvPr>
        </p:nvSpPr>
        <p:spPr/>
        <p:txBody>
          <a:bodyPr/>
          <a:lstStyle/>
          <a:p>
            <a:fld id="{BF0E9BE8-171D-423F-AD1A-6ACA3F5FFDA9}" type="slidenum">
              <a:rPr lang="zh-CN" altLang="en-US" smtClean="0"/>
              <a:t>‹#›</a:t>
            </a:fld>
            <a:endParaRPr lang="zh-CN" altLang="en-US"/>
          </a:p>
        </p:txBody>
      </p:sp>
    </p:spTree>
    <p:extLst>
      <p:ext uri="{BB962C8B-B14F-4D97-AF65-F5344CB8AC3E}">
        <p14:creationId xmlns:p14="http://schemas.microsoft.com/office/powerpoint/2010/main" val="2025604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4D4CE2B-F400-0AF6-89B7-A3267FF5CCF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CC9FF04-3A62-5485-9ACA-B8D459F2478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08CE16D-32AB-DC98-1960-72177F724DAD}"/>
              </a:ext>
            </a:extLst>
          </p:cNvPr>
          <p:cNvSpPr>
            <a:spLocks noGrp="1"/>
          </p:cNvSpPr>
          <p:nvPr>
            <p:ph type="dt" sz="half" idx="10"/>
          </p:nvPr>
        </p:nvSpPr>
        <p:spPr/>
        <p:txBody>
          <a:bodyPr/>
          <a:lstStyle/>
          <a:p>
            <a:fld id="{FC494756-3BA6-483E-8BC0-653B40514DFA}" type="datetimeFigureOut">
              <a:rPr lang="zh-CN" altLang="en-US" smtClean="0"/>
              <a:t>2022/11/27</a:t>
            </a:fld>
            <a:endParaRPr lang="zh-CN" altLang="en-US"/>
          </a:p>
        </p:txBody>
      </p:sp>
      <p:sp>
        <p:nvSpPr>
          <p:cNvPr id="5" name="页脚占位符 4">
            <a:extLst>
              <a:ext uri="{FF2B5EF4-FFF2-40B4-BE49-F238E27FC236}">
                <a16:creationId xmlns:a16="http://schemas.microsoft.com/office/drawing/2014/main" id="{15EA5636-C2E0-51F2-46E9-73D5C0128F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371665-E039-0103-0B35-4D3CFC0E686F}"/>
              </a:ext>
            </a:extLst>
          </p:cNvPr>
          <p:cNvSpPr>
            <a:spLocks noGrp="1"/>
          </p:cNvSpPr>
          <p:nvPr>
            <p:ph type="sldNum" sz="quarter" idx="12"/>
          </p:nvPr>
        </p:nvSpPr>
        <p:spPr/>
        <p:txBody>
          <a:bodyPr/>
          <a:lstStyle/>
          <a:p>
            <a:fld id="{BF0E9BE8-171D-423F-AD1A-6ACA3F5FFDA9}" type="slidenum">
              <a:rPr lang="zh-CN" altLang="en-US" smtClean="0"/>
              <a:t>‹#›</a:t>
            </a:fld>
            <a:endParaRPr lang="zh-CN" altLang="en-US"/>
          </a:p>
        </p:txBody>
      </p:sp>
    </p:spTree>
    <p:extLst>
      <p:ext uri="{BB962C8B-B14F-4D97-AF65-F5344CB8AC3E}">
        <p14:creationId xmlns:p14="http://schemas.microsoft.com/office/powerpoint/2010/main" val="117457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EBF5FF-B546-D526-AB3E-8DCDD4ADCE6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0063419-E2C6-EBA9-32C0-36E351556F0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9172D25-B252-C667-EAE9-3159E2C2FD25}"/>
              </a:ext>
            </a:extLst>
          </p:cNvPr>
          <p:cNvSpPr>
            <a:spLocks noGrp="1"/>
          </p:cNvSpPr>
          <p:nvPr>
            <p:ph type="dt" sz="half" idx="10"/>
          </p:nvPr>
        </p:nvSpPr>
        <p:spPr/>
        <p:txBody>
          <a:bodyPr/>
          <a:lstStyle/>
          <a:p>
            <a:fld id="{FC494756-3BA6-483E-8BC0-653B40514DFA}" type="datetimeFigureOut">
              <a:rPr lang="zh-CN" altLang="en-US" smtClean="0"/>
              <a:t>2022/11/27</a:t>
            </a:fld>
            <a:endParaRPr lang="zh-CN" altLang="en-US"/>
          </a:p>
        </p:txBody>
      </p:sp>
      <p:sp>
        <p:nvSpPr>
          <p:cNvPr id="5" name="页脚占位符 4">
            <a:extLst>
              <a:ext uri="{FF2B5EF4-FFF2-40B4-BE49-F238E27FC236}">
                <a16:creationId xmlns:a16="http://schemas.microsoft.com/office/drawing/2014/main" id="{195977CD-589F-90CF-0E33-CD1B4F6DFF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E3A259-E707-7709-AC4D-A7384DD43AD5}"/>
              </a:ext>
            </a:extLst>
          </p:cNvPr>
          <p:cNvSpPr>
            <a:spLocks noGrp="1"/>
          </p:cNvSpPr>
          <p:nvPr>
            <p:ph type="sldNum" sz="quarter" idx="12"/>
          </p:nvPr>
        </p:nvSpPr>
        <p:spPr/>
        <p:txBody>
          <a:bodyPr/>
          <a:lstStyle/>
          <a:p>
            <a:fld id="{BF0E9BE8-171D-423F-AD1A-6ACA3F5FFDA9}" type="slidenum">
              <a:rPr lang="zh-CN" altLang="en-US" smtClean="0"/>
              <a:t>‹#›</a:t>
            </a:fld>
            <a:endParaRPr lang="zh-CN" altLang="en-US"/>
          </a:p>
        </p:txBody>
      </p:sp>
    </p:spTree>
    <p:extLst>
      <p:ext uri="{BB962C8B-B14F-4D97-AF65-F5344CB8AC3E}">
        <p14:creationId xmlns:p14="http://schemas.microsoft.com/office/powerpoint/2010/main" val="3957110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7F9DCD-C56A-C35C-1BC6-A7433FE0CC5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81E9F5D-F7CD-BFAC-726B-3130FA73B2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7471A35-D08B-4A3D-4061-DC7BC7BC07E2}"/>
              </a:ext>
            </a:extLst>
          </p:cNvPr>
          <p:cNvSpPr>
            <a:spLocks noGrp="1"/>
          </p:cNvSpPr>
          <p:nvPr>
            <p:ph type="dt" sz="half" idx="10"/>
          </p:nvPr>
        </p:nvSpPr>
        <p:spPr/>
        <p:txBody>
          <a:bodyPr/>
          <a:lstStyle/>
          <a:p>
            <a:fld id="{FC494756-3BA6-483E-8BC0-653B40514DFA}" type="datetimeFigureOut">
              <a:rPr lang="zh-CN" altLang="en-US" smtClean="0"/>
              <a:t>2022/11/27</a:t>
            </a:fld>
            <a:endParaRPr lang="zh-CN" altLang="en-US"/>
          </a:p>
        </p:txBody>
      </p:sp>
      <p:sp>
        <p:nvSpPr>
          <p:cNvPr id="5" name="页脚占位符 4">
            <a:extLst>
              <a:ext uri="{FF2B5EF4-FFF2-40B4-BE49-F238E27FC236}">
                <a16:creationId xmlns:a16="http://schemas.microsoft.com/office/drawing/2014/main" id="{7B338762-5AE5-8B9D-5C23-667D6AFB61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9E3523-49F3-3184-4342-966FF0FCB01D}"/>
              </a:ext>
            </a:extLst>
          </p:cNvPr>
          <p:cNvSpPr>
            <a:spLocks noGrp="1"/>
          </p:cNvSpPr>
          <p:nvPr>
            <p:ph type="sldNum" sz="quarter" idx="12"/>
          </p:nvPr>
        </p:nvSpPr>
        <p:spPr/>
        <p:txBody>
          <a:bodyPr/>
          <a:lstStyle/>
          <a:p>
            <a:fld id="{BF0E9BE8-171D-423F-AD1A-6ACA3F5FFDA9}" type="slidenum">
              <a:rPr lang="zh-CN" altLang="en-US" smtClean="0"/>
              <a:t>‹#›</a:t>
            </a:fld>
            <a:endParaRPr lang="zh-CN" altLang="en-US"/>
          </a:p>
        </p:txBody>
      </p:sp>
    </p:spTree>
    <p:extLst>
      <p:ext uri="{BB962C8B-B14F-4D97-AF65-F5344CB8AC3E}">
        <p14:creationId xmlns:p14="http://schemas.microsoft.com/office/powerpoint/2010/main" val="219635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5F733-DE42-5B35-1085-70328264515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CDAD852-3F44-2AE8-ABD1-A2897208E1A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4652B73-2DAE-A414-D2E7-50CF31E7A34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9CDA610-007C-DB7F-DC3C-6CA57D758D61}"/>
              </a:ext>
            </a:extLst>
          </p:cNvPr>
          <p:cNvSpPr>
            <a:spLocks noGrp="1"/>
          </p:cNvSpPr>
          <p:nvPr>
            <p:ph type="dt" sz="half" idx="10"/>
          </p:nvPr>
        </p:nvSpPr>
        <p:spPr/>
        <p:txBody>
          <a:bodyPr/>
          <a:lstStyle/>
          <a:p>
            <a:fld id="{FC494756-3BA6-483E-8BC0-653B40514DFA}" type="datetimeFigureOut">
              <a:rPr lang="zh-CN" altLang="en-US" smtClean="0"/>
              <a:t>2022/11/27</a:t>
            </a:fld>
            <a:endParaRPr lang="zh-CN" altLang="en-US"/>
          </a:p>
        </p:txBody>
      </p:sp>
      <p:sp>
        <p:nvSpPr>
          <p:cNvPr id="6" name="页脚占位符 5">
            <a:extLst>
              <a:ext uri="{FF2B5EF4-FFF2-40B4-BE49-F238E27FC236}">
                <a16:creationId xmlns:a16="http://schemas.microsoft.com/office/drawing/2014/main" id="{49342805-6A9C-EA37-D701-CBF150433C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C309F61-AA02-62B8-6F21-F89825F27E79}"/>
              </a:ext>
            </a:extLst>
          </p:cNvPr>
          <p:cNvSpPr>
            <a:spLocks noGrp="1"/>
          </p:cNvSpPr>
          <p:nvPr>
            <p:ph type="sldNum" sz="quarter" idx="12"/>
          </p:nvPr>
        </p:nvSpPr>
        <p:spPr/>
        <p:txBody>
          <a:bodyPr/>
          <a:lstStyle/>
          <a:p>
            <a:fld id="{BF0E9BE8-171D-423F-AD1A-6ACA3F5FFDA9}" type="slidenum">
              <a:rPr lang="zh-CN" altLang="en-US" smtClean="0"/>
              <a:t>‹#›</a:t>
            </a:fld>
            <a:endParaRPr lang="zh-CN" altLang="en-US"/>
          </a:p>
        </p:txBody>
      </p:sp>
    </p:spTree>
    <p:extLst>
      <p:ext uri="{BB962C8B-B14F-4D97-AF65-F5344CB8AC3E}">
        <p14:creationId xmlns:p14="http://schemas.microsoft.com/office/powerpoint/2010/main" val="4040515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EBF217-6AA9-CF60-E169-95B3F439753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50CA69B-7B55-F8E8-5D60-F02A4DA254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428CE79-B577-5174-87A8-585D179356C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982F11A-789B-25BD-CD04-54718544CB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5A058E9-B2A9-F465-3420-15EC250F777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16BC4CE-3934-93B1-E4B9-84C581683205}"/>
              </a:ext>
            </a:extLst>
          </p:cNvPr>
          <p:cNvSpPr>
            <a:spLocks noGrp="1"/>
          </p:cNvSpPr>
          <p:nvPr>
            <p:ph type="dt" sz="half" idx="10"/>
          </p:nvPr>
        </p:nvSpPr>
        <p:spPr/>
        <p:txBody>
          <a:bodyPr/>
          <a:lstStyle/>
          <a:p>
            <a:fld id="{FC494756-3BA6-483E-8BC0-653B40514DFA}" type="datetimeFigureOut">
              <a:rPr lang="zh-CN" altLang="en-US" smtClean="0"/>
              <a:t>2022/11/27</a:t>
            </a:fld>
            <a:endParaRPr lang="zh-CN" altLang="en-US"/>
          </a:p>
        </p:txBody>
      </p:sp>
      <p:sp>
        <p:nvSpPr>
          <p:cNvPr id="8" name="页脚占位符 7">
            <a:extLst>
              <a:ext uri="{FF2B5EF4-FFF2-40B4-BE49-F238E27FC236}">
                <a16:creationId xmlns:a16="http://schemas.microsoft.com/office/drawing/2014/main" id="{24351247-9C20-085E-8693-D5D1A1B6D42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0DB49BF-4784-8EDB-7860-DE13FC07A44C}"/>
              </a:ext>
            </a:extLst>
          </p:cNvPr>
          <p:cNvSpPr>
            <a:spLocks noGrp="1"/>
          </p:cNvSpPr>
          <p:nvPr>
            <p:ph type="sldNum" sz="quarter" idx="12"/>
          </p:nvPr>
        </p:nvSpPr>
        <p:spPr/>
        <p:txBody>
          <a:bodyPr/>
          <a:lstStyle/>
          <a:p>
            <a:fld id="{BF0E9BE8-171D-423F-AD1A-6ACA3F5FFDA9}" type="slidenum">
              <a:rPr lang="zh-CN" altLang="en-US" smtClean="0"/>
              <a:t>‹#›</a:t>
            </a:fld>
            <a:endParaRPr lang="zh-CN" altLang="en-US"/>
          </a:p>
        </p:txBody>
      </p:sp>
    </p:spTree>
    <p:extLst>
      <p:ext uri="{BB962C8B-B14F-4D97-AF65-F5344CB8AC3E}">
        <p14:creationId xmlns:p14="http://schemas.microsoft.com/office/powerpoint/2010/main" val="2680392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D4042-BF1E-1CAE-FC59-93DBA04501C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67111E3-625F-0416-3BCF-4D3E314777B6}"/>
              </a:ext>
            </a:extLst>
          </p:cNvPr>
          <p:cNvSpPr>
            <a:spLocks noGrp="1"/>
          </p:cNvSpPr>
          <p:nvPr>
            <p:ph type="dt" sz="half" idx="10"/>
          </p:nvPr>
        </p:nvSpPr>
        <p:spPr/>
        <p:txBody>
          <a:bodyPr/>
          <a:lstStyle/>
          <a:p>
            <a:fld id="{FC494756-3BA6-483E-8BC0-653B40514DFA}" type="datetimeFigureOut">
              <a:rPr lang="zh-CN" altLang="en-US" smtClean="0"/>
              <a:t>2022/11/27</a:t>
            </a:fld>
            <a:endParaRPr lang="zh-CN" altLang="en-US"/>
          </a:p>
        </p:txBody>
      </p:sp>
      <p:sp>
        <p:nvSpPr>
          <p:cNvPr id="4" name="页脚占位符 3">
            <a:extLst>
              <a:ext uri="{FF2B5EF4-FFF2-40B4-BE49-F238E27FC236}">
                <a16:creationId xmlns:a16="http://schemas.microsoft.com/office/drawing/2014/main" id="{8DA4A705-873C-CEB7-A25E-6932943C365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C215890-BB49-CFD0-6963-BD9F6318D2A3}"/>
              </a:ext>
            </a:extLst>
          </p:cNvPr>
          <p:cNvSpPr>
            <a:spLocks noGrp="1"/>
          </p:cNvSpPr>
          <p:nvPr>
            <p:ph type="sldNum" sz="quarter" idx="12"/>
          </p:nvPr>
        </p:nvSpPr>
        <p:spPr/>
        <p:txBody>
          <a:bodyPr/>
          <a:lstStyle/>
          <a:p>
            <a:fld id="{BF0E9BE8-171D-423F-AD1A-6ACA3F5FFDA9}" type="slidenum">
              <a:rPr lang="zh-CN" altLang="en-US" smtClean="0"/>
              <a:t>‹#›</a:t>
            </a:fld>
            <a:endParaRPr lang="zh-CN" altLang="en-US"/>
          </a:p>
        </p:txBody>
      </p:sp>
    </p:spTree>
    <p:extLst>
      <p:ext uri="{BB962C8B-B14F-4D97-AF65-F5344CB8AC3E}">
        <p14:creationId xmlns:p14="http://schemas.microsoft.com/office/powerpoint/2010/main" val="340665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A9A7E4B-92EB-CD4F-700E-D7F34576533F}"/>
              </a:ext>
            </a:extLst>
          </p:cNvPr>
          <p:cNvSpPr>
            <a:spLocks noGrp="1"/>
          </p:cNvSpPr>
          <p:nvPr>
            <p:ph type="dt" sz="half" idx="10"/>
          </p:nvPr>
        </p:nvSpPr>
        <p:spPr/>
        <p:txBody>
          <a:bodyPr/>
          <a:lstStyle/>
          <a:p>
            <a:fld id="{FC494756-3BA6-483E-8BC0-653B40514DFA}" type="datetimeFigureOut">
              <a:rPr lang="zh-CN" altLang="en-US" smtClean="0"/>
              <a:t>2022/11/27</a:t>
            </a:fld>
            <a:endParaRPr lang="zh-CN" altLang="en-US"/>
          </a:p>
        </p:txBody>
      </p:sp>
      <p:sp>
        <p:nvSpPr>
          <p:cNvPr id="3" name="页脚占位符 2">
            <a:extLst>
              <a:ext uri="{FF2B5EF4-FFF2-40B4-BE49-F238E27FC236}">
                <a16:creationId xmlns:a16="http://schemas.microsoft.com/office/drawing/2014/main" id="{F6098CEF-0788-F0C4-7615-2B46848E0D3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9DB2E03-5967-14C1-8577-EAF5539AC2D4}"/>
              </a:ext>
            </a:extLst>
          </p:cNvPr>
          <p:cNvSpPr>
            <a:spLocks noGrp="1"/>
          </p:cNvSpPr>
          <p:nvPr>
            <p:ph type="sldNum" sz="quarter" idx="12"/>
          </p:nvPr>
        </p:nvSpPr>
        <p:spPr/>
        <p:txBody>
          <a:bodyPr/>
          <a:lstStyle/>
          <a:p>
            <a:fld id="{BF0E9BE8-171D-423F-AD1A-6ACA3F5FFDA9}" type="slidenum">
              <a:rPr lang="zh-CN" altLang="en-US" smtClean="0"/>
              <a:t>‹#›</a:t>
            </a:fld>
            <a:endParaRPr lang="zh-CN" altLang="en-US"/>
          </a:p>
        </p:txBody>
      </p:sp>
    </p:spTree>
    <p:extLst>
      <p:ext uri="{BB962C8B-B14F-4D97-AF65-F5344CB8AC3E}">
        <p14:creationId xmlns:p14="http://schemas.microsoft.com/office/powerpoint/2010/main" val="1430476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56C1C-5AFF-A69C-DFBC-8E1A9A5E9BE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E57984A-99B4-9082-9133-D6D24B11CB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1074035-78C1-D3CD-7C8E-2AE50AE6B9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C63B0D1-E70B-92D9-F781-F4ABE58C5D0E}"/>
              </a:ext>
            </a:extLst>
          </p:cNvPr>
          <p:cNvSpPr>
            <a:spLocks noGrp="1"/>
          </p:cNvSpPr>
          <p:nvPr>
            <p:ph type="dt" sz="half" idx="10"/>
          </p:nvPr>
        </p:nvSpPr>
        <p:spPr/>
        <p:txBody>
          <a:bodyPr/>
          <a:lstStyle/>
          <a:p>
            <a:fld id="{FC494756-3BA6-483E-8BC0-653B40514DFA}" type="datetimeFigureOut">
              <a:rPr lang="zh-CN" altLang="en-US" smtClean="0"/>
              <a:t>2022/11/27</a:t>
            </a:fld>
            <a:endParaRPr lang="zh-CN" altLang="en-US"/>
          </a:p>
        </p:txBody>
      </p:sp>
      <p:sp>
        <p:nvSpPr>
          <p:cNvPr id="6" name="页脚占位符 5">
            <a:extLst>
              <a:ext uri="{FF2B5EF4-FFF2-40B4-BE49-F238E27FC236}">
                <a16:creationId xmlns:a16="http://schemas.microsoft.com/office/drawing/2014/main" id="{E3B07579-41E7-F649-F106-6ECA5EB56A3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0FB7614-A4DB-B519-54A3-D283E81E3201}"/>
              </a:ext>
            </a:extLst>
          </p:cNvPr>
          <p:cNvSpPr>
            <a:spLocks noGrp="1"/>
          </p:cNvSpPr>
          <p:nvPr>
            <p:ph type="sldNum" sz="quarter" idx="12"/>
          </p:nvPr>
        </p:nvSpPr>
        <p:spPr/>
        <p:txBody>
          <a:bodyPr/>
          <a:lstStyle/>
          <a:p>
            <a:fld id="{BF0E9BE8-171D-423F-AD1A-6ACA3F5FFDA9}" type="slidenum">
              <a:rPr lang="zh-CN" altLang="en-US" smtClean="0"/>
              <a:t>‹#›</a:t>
            </a:fld>
            <a:endParaRPr lang="zh-CN" altLang="en-US"/>
          </a:p>
        </p:txBody>
      </p:sp>
    </p:spTree>
    <p:extLst>
      <p:ext uri="{BB962C8B-B14F-4D97-AF65-F5344CB8AC3E}">
        <p14:creationId xmlns:p14="http://schemas.microsoft.com/office/powerpoint/2010/main" val="836368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82EC5B-861B-320E-996B-8453120116C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D4CE99C-108F-5768-4B1D-3EFD967D07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6A61B76-DBF9-94CC-3C63-A7F535B7AD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AD9FAC2-AA24-7B41-B263-3DC7102E15B3}"/>
              </a:ext>
            </a:extLst>
          </p:cNvPr>
          <p:cNvSpPr>
            <a:spLocks noGrp="1"/>
          </p:cNvSpPr>
          <p:nvPr>
            <p:ph type="dt" sz="half" idx="10"/>
          </p:nvPr>
        </p:nvSpPr>
        <p:spPr/>
        <p:txBody>
          <a:bodyPr/>
          <a:lstStyle/>
          <a:p>
            <a:fld id="{FC494756-3BA6-483E-8BC0-653B40514DFA}" type="datetimeFigureOut">
              <a:rPr lang="zh-CN" altLang="en-US" smtClean="0"/>
              <a:t>2022/11/27</a:t>
            </a:fld>
            <a:endParaRPr lang="zh-CN" altLang="en-US"/>
          </a:p>
        </p:txBody>
      </p:sp>
      <p:sp>
        <p:nvSpPr>
          <p:cNvPr id="6" name="页脚占位符 5">
            <a:extLst>
              <a:ext uri="{FF2B5EF4-FFF2-40B4-BE49-F238E27FC236}">
                <a16:creationId xmlns:a16="http://schemas.microsoft.com/office/drawing/2014/main" id="{6026812E-B16C-B273-6288-592ED301CC1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855BFC3-FF77-8F93-8E35-5558534E1628}"/>
              </a:ext>
            </a:extLst>
          </p:cNvPr>
          <p:cNvSpPr>
            <a:spLocks noGrp="1"/>
          </p:cNvSpPr>
          <p:nvPr>
            <p:ph type="sldNum" sz="quarter" idx="12"/>
          </p:nvPr>
        </p:nvSpPr>
        <p:spPr/>
        <p:txBody>
          <a:bodyPr/>
          <a:lstStyle/>
          <a:p>
            <a:fld id="{BF0E9BE8-171D-423F-AD1A-6ACA3F5FFDA9}" type="slidenum">
              <a:rPr lang="zh-CN" altLang="en-US" smtClean="0"/>
              <a:t>‹#›</a:t>
            </a:fld>
            <a:endParaRPr lang="zh-CN" altLang="en-US"/>
          </a:p>
        </p:txBody>
      </p:sp>
    </p:spTree>
    <p:extLst>
      <p:ext uri="{BB962C8B-B14F-4D97-AF65-F5344CB8AC3E}">
        <p14:creationId xmlns:p14="http://schemas.microsoft.com/office/powerpoint/2010/main" val="3309574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5237490-567D-9295-052D-95CB0C3560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A6A067A-D932-B798-4064-094F7A4B68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1D9EC3-8330-9756-A4A4-D885CF0BEE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494756-3BA6-483E-8BC0-653B40514DFA}" type="datetimeFigureOut">
              <a:rPr lang="zh-CN" altLang="en-US" smtClean="0"/>
              <a:t>2022/11/27</a:t>
            </a:fld>
            <a:endParaRPr lang="zh-CN" altLang="en-US"/>
          </a:p>
        </p:txBody>
      </p:sp>
      <p:sp>
        <p:nvSpPr>
          <p:cNvPr id="5" name="页脚占位符 4">
            <a:extLst>
              <a:ext uri="{FF2B5EF4-FFF2-40B4-BE49-F238E27FC236}">
                <a16:creationId xmlns:a16="http://schemas.microsoft.com/office/drawing/2014/main" id="{8DEF43ED-5BBA-8389-3347-959618E75C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AF98C98-7AF4-3BD1-8935-8962E81881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0E9BE8-171D-423F-AD1A-6ACA3F5FFDA9}" type="slidenum">
              <a:rPr lang="zh-CN" altLang="en-US" smtClean="0"/>
              <a:t>‹#›</a:t>
            </a:fld>
            <a:endParaRPr lang="zh-CN" altLang="en-US"/>
          </a:p>
        </p:txBody>
      </p:sp>
    </p:spTree>
    <p:extLst>
      <p:ext uri="{BB962C8B-B14F-4D97-AF65-F5344CB8AC3E}">
        <p14:creationId xmlns:p14="http://schemas.microsoft.com/office/powerpoint/2010/main" val="625243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networkrepository.com/fb-forum.php"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networkrepository.com/fb-forum.php" TargetMode="Externa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kaggle.com/datasets/wcukierski/enron-email-dataset"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kaggle.com/datasets/wcukierski/enron-email-dataset" TargetMode="Externa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AEF72C3-D7C3-3F5F-462D-640161C028D2}"/>
              </a:ext>
            </a:extLst>
          </p:cNvPr>
          <p:cNvSpPr txBox="1"/>
          <p:nvPr/>
        </p:nvSpPr>
        <p:spPr>
          <a:xfrm>
            <a:off x="757989" y="579461"/>
            <a:ext cx="9897178" cy="2241960"/>
          </a:xfrm>
          <a:prstGeom prst="rect">
            <a:avLst/>
          </a:prstGeom>
          <a:noFill/>
        </p:spPr>
        <p:txBody>
          <a:bodyPr wrap="square">
            <a:spAutoFit/>
          </a:bodyPr>
          <a:lstStyle/>
          <a:p>
            <a:pPr marL="342900" indent="-342900">
              <a:lnSpc>
                <a:spcPct val="150000"/>
              </a:lnSpc>
              <a:buAutoNum type="arabicPeriod"/>
            </a:pPr>
            <a:r>
              <a:rPr lang="en-US" altLang="zh-CN" sz="2400" dirty="0">
                <a:latin typeface="Times New Roman" panose="02020603050405020304" pitchFamily="18" charset="0"/>
                <a:cs typeface="Times New Roman" panose="02020603050405020304" pitchFamily="18" charset="0"/>
              </a:rPr>
              <a:t>Explore datasets: FB-Forum, Enron-Email</a:t>
            </a:r>
          </a:p>
          <a:p>
            <a:pPr marL="342900" indent="-342900">
              <a:lnSpc>
                <a:spcPct val="150000"/>
              </a:lnSpc>
              <a:buAutoNum type="arabicPeriod"/>
            </a:pPr>
            <a:r>
              <a:rPr lang="en-US" altLang="zh-CN" sz="2400" dirty="0">
                <a:latin typeface="Times New Roman" panose="02020603050405020304" pitchFamily="18" charset="0"/>
                <a:cs typeface="Times New Roman" panose="02020603050405020304" pitchFamily="18" charset="0"/>
              </a:rPr>
              <a:t>Record the performance of models with memory in Wikipedia</a:t>
            </a:r>
          </a:p>
          <a:p>
            <a:pPr marL="342900" indent="-342900">
              <a:lnSpc>
                <a:spcPct val="150000"/>
              </a:lnSpc>
              <a:buAutoNum type="arabicPeriod"/>
            </a:pPr>
            <a:r>
              <a:rPr lang="en-US" altLang="zh-CN" sz="2400" dirty="0">
                <a:latin typeface="Times New Roman" panose="02020603050405020304" pitchFamily="18" charset="0"/>
                <a:cs typeface="Times New Roman" panose="02020603050405020304" pitchFamily="18" charset="0"/>
              </a:rPr>
              <a:t>Run the experiment of models (sample &amp; t-batch respectively) with memory and without memory respectively in Reddit and Enron-Email</a:t>
            </a:r>
          </a:p>
        </p:txBody>
      </p:sp>
    </p:spTree>
    <p:extLst>
      <p:ext uri="{BB962C8B-B14F-4D97-AF65-F5344CB8AC3E}">
        <p14:creationId xmlns:p14="http://schemas.microsoft.com/office/powerpoint/2010/main" val="690258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a:extLst>
              <a:ext uri="{FF2B5EF4-FFF2-40B4-BE49-F238E27FC236}">
                <a16:creationId xmlns:a16="http://schemas.microsoft.com/office/drawing/2014/main" id="{0528FE4A-5925-64A8-1BB2-4E94787F8520}"/>
              </a:ext>
            </a:extLst>
          </p:cNvPr>
          <p:cNvGraphicFramePr>
            <a:graphicFrameLocks noGrp="1"/>
          </p:cNvGraphicFramePr>
          <p:nvPr>
            <p:extLst>
              <p:ext uri="{D42A27DB-BD31-4B8C-83A1-F6EECF244321}">
                <p14:modId xmlns:p14="http://schemas.microsoft.com/office/powerpoint/2010/main" val="2107547169"/>
              </p:ext>
            </p:extLst>
          </p:nvPr>
        </p:nvGraphicFramePr>
        <p:xfrm>
          <a:off x="1307431" y="91440"/>
          <a:ext cx="9577137" cy="6675120"/>
        </p:xfrm>
        <a:graphic>
          <a:graphicData uri="http://schemas.openxmlformats.org/drawingml/2006/table">
            <a:tbl>
              <a:tblPr firstRow="1" bandRow="1">
                <a:tableStyleId>{5C22544A-7EE6-4342-B048-85BDC9FD1C3A}</a:tableStyleId>
              </a:tblPr>
              <a:tblGrid>
                <a:gridCol w="1380761">
                  <a:extLst>
                    <a:ext uri="{9D8B030D-6E8A-4147-A177-3AD203B41FA5}">
                      <a16:colId xmlns:a16="http://schemas.microsoft.com/office/drawing/2014/main" val="334198113"/>
                    </a:ext>
                  </a:extLst>
                </a:gridCol>
                <a:gridCol w="2110218">
                  <a:extLst>
                    <a:ext uri="{9D8B030D-6E8A-4147-A177-3AD203B41FA5}">
                      <a16:colId xmlns:a16="http://schemas.microsoft.com/office/drawing/2014/main" val="311256602"/>
                    </a:ext>
                  </a:extLst>
                </a:gridCol>
                <a:gridCol w="2110218">
                  <a:extLst>
                    <a:ext uri="{9D8B030D-6E8A-4147-A177-3AD203B41FA5}">
                      <a16:colId xmlns:a16="http://schemas.microsoft.com/office/drawing/2014/main" val="3439027822"/>
                    </a:ext>
                  </a:extLst>
                </a:gridCol>
                <a:gridCol w="1987970">
                  <a:extLst>
                    <a:ext uri="{9D8B030D-6E8A-4147-A177-3AD203B41FA5}">
                      <a16:colId xmlns:a16="http://schemas.microsoft.com/office/drawing/2014/main" val="683071020"/>
                    </a:ext>
                  </a:extLst>
                </a:gridCol>
                <a:gridCol w="1987970">
                  <a:extLst>
                    <a:ext uri="{9D8B030D-6E8A-4147-A177-3AD203B41FA5}">
                      <a16:colId xmlns:a16="http://schemas.microsoft.com/office/drawing/2014/main" val="1935744772"/>
                    </a:ext>
                  </a:extLst>
                </a:gridCol>
              </a:tblGrid>
              <a:tr h="370840">
                <a:tc>
                  <a:txBody>
                    <a:bodyPr/>
                    <a:lstStyle/>
                    <a:p>
                      <a:pPr algn="ctr"/>
                      <a:r>
                        <a:rPr lang="en-US" altLang="zh-CN" dirty="0">
                          <a:latin typeface="Times New Roman" panose="02020603050405020304" pitchFamily="18" charset="0"/>
                          <a:cs typeface="Times New Roman" panose="02020603050405020304" pitchFamily="18" charset="0"/>
                        </a:rPr>
                        <a:t>Sample</a:t>
                      </a:r>
                      <a:endParaRPr lang="zh-CN" altLang="en-US" dirty="0">
                        <a:latin typeface="Times New Roman" panose="02020603050405020304" pitchFamily="18" charset="0"/>
                        <a:cs typeface="Times New Roman" panose="02020603050405020304" pitchFamily="18" charset="0"/>
                      </a:endParaRPr>
                    </a:p>
                  </a:txBody>
                  <a:tcPr/>
                </a:tc>
                <a:tc gridSpan="2">
                  <a:txBody>
                    <a:bodyPr/>
                    <a:lstStyle/>
                    <a:p>
                      <a:pPr algn="ctr"/>
                      <a:r>
                        <a:rPr lang="en-US" altLang="zh-CN" dirty="0">
                          <a:latin typeface="Times New Roman" panose="02020603050405020304" pitchFamily="18" charset="0"/>
                          <a:cs typeface="Times New Roman" panose="02020603050405020304" pitchFamily="18" charset="0"/>
                        </a:rPr>
                        <a:t>Test AP (</a:t>
                      </a:r>
                      <a:r>
                        <a:rPr lang="en-US" altLang="zh-CN" dirty="0" err="1">
                          <a:latin typeface="Times New Roman" panose="02020603050405020304" pitchFamily="18" charset="0"/>
                          <a:cs typeface="Times New Roman" panose="02020603050405020304" pitchFamily="18" charset="0"/>
                        </a:rPr>
                        <a:t>Transductive</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txBody>
                  <a:tcPr/>
                </a:tc>
                <a:tc hMerge="1">
                  <a:txBody>
                    <a:bodyPr/>
                    <a:lstStyle/>
                    <a:p>
                      <a:pPr algn="ctr"/>
                      <a:endParaRPr lang="zh-CN" altLang="en-US" dirty="0">
                        <a:latin typeface="Times New Roman" panose="02020603050405020304" pitchFamily="18" charset="0"/>
                        <a:cs typeface="Times New Roman" panose="02020603050405020304"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Test AP (Inductive)</a:t>
                      </a:r>
                      <a:endParaRPr lang="zh-CN" altLang="en-US" dirty="0">
                        <a:latin typeface="Times New Roman" panose="02020603050405020304" pitchFamily="18" charset="0"/>
                        <a:cs typeface="Times New Roman" panose="02020603050405020304" pitchFamily="18" charset="0"/>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59969380"/>
                  </a:ext>
                </a:extLst>
              </a:tr>
              <a:tr h="370840">
                <a:tc>
                  <a:txBody>
                    <a:bodyPr/>
                    <a:lstStyle/>
                    <a:p>
                      <a:pPr algn="ct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w/o memory</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w/ memory</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w/o memory</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w/ memory</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7534949"/>
                  </a:ext>
                </a:extLst>
              </a:tr>
              <a:tr h="370840">
                <a:tc>
                  <a:txBody>
                    <a:bodyPr/>
                    <a:lstStyle/>
                    <a:p>
                      <a:pPr algn="ctr"/>
                      <a:r>
                        <a:rPr lang="en-US" altLang="zh-CN" dirty="0">
                          <a:latin typeface="Times New Roman" panose="02020603050405020304" pitchFamily="18" charset="0"/>
                          <a:cs typeface="Times New Roman" panose="02020603050405020304" pitchFamily="18" charset="0"/>
                        </a:rPr>
                        <a:t>4(0)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0.8901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0.9684</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0.7819</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0.9118</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79915742"/>
                  </a:ext>
                </a:extLst>
              </a:tr>
              <a:tr h="370840">
                <a:tc>
                  <a:txBody>
                    <a:bodyPr/>
                    <a:lstStyle/>
                    <a:p>
                      <a:pPr algn="ctr"/>
                      <a:r>
                        <a:rPr lang="en-US" altLang="zh-CN" dirty="0">
                          <a:latin typeface="Times New Roman" panose="02020603050405020304" pitchFamily="18" charset="0"/>
                          <a:cs typeface="Times New Roman" panose="02020603050405020304" pitchFamily="18" charset="0"/>
                        </a:rPr>
                        <a:t>4(1)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0.8931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0.9533</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0.7834</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0.8896</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0844843"/>
                  </a:ext>
                </a:extLst>
              </a:tr>
              <a:tr h="370840">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4(average)</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0.8762</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0.9578</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0.7611</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0.8926</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18321211"/>
                  </a:ext>
                </a:extLst>
              </a:tr>
              <a:tr h="370840">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4(combine)</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0.8910</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0.9712</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0.7803</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0.9198</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14457006"/>
                  </a:ext>
                </a:extLst>
              </a:tr>
              <a:tr h="370840">
                <a:tc>
                  <a:txBody>
                    <a:bodyPr/>
                    <a:lstStyle/>
                    <a:p>
                      <a:pPr algn="ctr"/>
                      <a:r>
                        <a:rPr lang="en-US" altLang="zh-CN" dirty="0">
                          <a:latin typeface="Times New Roman" panose="02020603050405020304" pitchFamily="18" charset="0"/>
                          <a:cs typeface="Times New Roman" panose="02020603050405020304" pitchFamily="18" charset="0"/>
                        </a:rPr>
                        <a:t>8(0)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0.8824</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0.9450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0.7697</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0.8726</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3132290"/>
                  </a:ext>
                </a:extLst>
              </a:tr>
              <a:tr h="370840">
                <a:tc>
                  <a:txBody>
                    <a:bodyPr/>
                    <a:lstStyle/>
                    <a:p>
                      <a:pPr algn="ctr"/>
                      <a:r>
                        <a:rPr lang="en-US" altLang="zh-CN" dirty="0">
                          <a:latin typeface="Times New Roman" panose="02020603050405020304" pitchFamily="18" charset="0"/>
                          <a:cs typeface="Times New Roman" panose="02020603050405020304" pitchFamily="18" charset="0"/>
                        </a:rPr>
                        <a:t>8(1)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0.8904</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0.9575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0.7794</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0.8932</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98918167"/>
                  </a:ext>
                </a:extLst>
              </a:tr>
              <a:tr h="370840">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8(average)</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0.8723</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0.9545</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0.7578</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0.8839</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8342960"/>
                  </a:ext>
                </a:extLst>
              </a:tr>
              <a:tr h="370840">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8(combine)</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0.8813</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0.9705</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0.7708</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0.9271</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48275518"/>
                  </a:ext>
                </a:extLst>
              </a:tr>
              <a:tr h="370840">
                <a:tc>
                  <a:txBody>
                    <a:bodyPr/>
                    <a:lstStyle/>
                    <a:p>
                      <a:pPr algn="ctr"/>
                      <a:r>
                        <a:rPr lang="en-US" altLang="zh-CN" dirty="0">
                          <a:latin typeface="Times New Roman" panose="02020603050405020304" pitchFamily="18" charset="0"/>
                          <a:cs typeface="Times New Roman" panose="02020603050405020304" pitchFamily="18" charset="0"/>
                        </a:rPr>
                        <a:t>16(0)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0.8808</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0.9474</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0.7748</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0.8734</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37972976"/>
                  </a:ext>
                </a:extLst>
              </a:tr>
              <a:tr h="370840">
                <a:tc>
                  <a:txBody>
                    <a:bodyPr/>
                    <a:lstStyle/>
                    <a:p>
                      <a:pPr algn="ctr"/>
                      <a:r>
                        <a:rPr lang="en-US" altLang="zh-CN" dirty="0">
                          <a:latin typeface="Times New Roman" panose="02020603050405020304" pitchFamily="18" charset="0"/>
                          <a:cs typeface="Times New Roman" panose="02020603050405020304" pitchFamily="18" charset="0"/>
                        </a:rPr>
                        <a:t>16(1)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0.8829</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0.9521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0.7739</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0.8765</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44167155"/>
                  </a:ext>
                </a:extLst>
              </a:tr>
              <a:tr h="370840">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16(average)</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0.8576</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0.9523</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0.7366</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0.8725</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9270369"/>
                  </a:ext>
                </a:extLst>
              </a:tr>
              <a:tr h="370840">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16(combine)</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0.8872</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0.9393</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0.7823</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0.8394</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03731307"/>
                  </a:ext>
                </a:extLst>
              </a:tr>
              <a:tr h="370840">
                <a:tc>
                  <a:txBody>
                    <a:bodyPr/>
                    <a:lstStyle/>
                    <a:p>
                      <a:pPr algn="ctr"/>
                      <a:r>
                        <a:rPr lang="en-US" altLang="zh-CN" dirty="0">
                          <a:latin typeface="Times New Roman" panose="02020603050405020304" pitchFamily="18" charset="0"/>
                          <a:cs typeface="Times New Roman" panose="02020603050405020304" pitchFamily="18" charset="0"/>
                        </a:rPr>
                        <a:t>32(0)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0.8686</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0.9428</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0.7534</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0.8567</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50364860"/>
                  </a:ext>
                </a:extLst>
              </a:tr>
              <a:tr h="370840">
                <a:tc>
                  <a:txBody>
                    <a:bodyPr/>
                    <a:lstStyle/>
                    <a:p>
                      <a:pPr algn="ctr"/>
                      <a:r>
                        <a:rPr lang="en-US" altLang="zh-CN" dirty="0">
                          <a:latin typeface="Times New Roman" panose="02020603050405020304" pitchFamily="18" charset="0"/>
                          <a:cs typeface="Times New Roman" panose="02020603050405020304" pitchFamily="18" charset="0"/>
                        </a:rPr>
                        <a:t>32(1)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0.8702</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0.9446</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0.7553</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0.8578</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80292097"/>
                  </a:ext>
                </a:extLst>
              </a:tr>
              <a:tr h="370840">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32(average)</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0.8659</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0.9467</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0.7548</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0.8613</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98200146"/>
                  </a:ext>
                </a:extLst>
              </a:tr>
              <a:tr h="370840">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32(combine)</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0.8404</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0.9492</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0.7533</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0.8692</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30539553"/>
                  </a:ext>
                </a:extLst>
              </a:tr>
            </a:tbl>
          </a:graphicData>
        </a:graphic>
      </p:graphicFrame>
      <p:sp>
        <p:nvSpPr>
          <p:cNvPr id="2" name="文本框 1">
            <a:extLst>
              <a:ext uri="{FF2B5EF4-FFF2-40B4-BE49-F238E27FC236}">
                <a16:creationId xmlns:a16="http://schemas.microsoft.com/office/drawing/2014/main" id="{754FEB32-F69B-80CB-CDA3-BE3C1513B72D}"/>
              </a:ext>
            </a:extLst>
          </p:cNvPr>
          <p:cNvSpPr txBox="1"/>
          <p:nvPr/>
        </p:nvSpPr>
        <p:spPr>
          <a:xfrm>
            <a:off x="240631" y="433136"/>
            <a:ext cx="878959" cy="707886"/>
          </a:xfrm>
          <a:prstGeom prst="rect">
            <a:avLst/>
          </a:prstGeom>
          <a:noFill/>
        </p:spPr>
        <p:txBody>
          <a:bodyPr wrap="none" rtlCol="0">
            <a:spAutoFit/>
          </a:bodyPr>
          <a:lstStyle/>
          <a:p>
            <a:r>
              <a:rPr lang="en-US" altLang="zh-CN" sz="2000" b="1" dirty="0">
                <a:latin typeface="Times New Roman" panose="02020603050405020304" pitchFamily="18" charset="0"/>
                <a:cs typeface="Times New Roman" panose="02020603050405020304" pitchFamily="18" charset="0"/>
              </a:rPr>
              <a:t>Enron</a:t>
            </a:r>
          </a:p>
          <a:p>
            <a:r>
              <a:rPr lang="en-US" altLang="zh-CN" sz="2000" b="1" dirty="0">
                <a:latin typeface="Times New Roman" panose="02020603050405020304" pitchFamily="18" charset="0"/>
                <a:cs typeface="Times New Roman" panose="02020603050405020304" pitchFamily="18" charset="0"/>
              </a:rPr>
              <a:t>Email</a:t>
            </a:r>
            <a:endParaRPr lang="zh-CN"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2778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C054663C-57F1-DDDF-817B-89D75FFBBCB2}"/>
              </a:ext>
            </a:extLst>
          </p:cNvPr>
          <p:cNvGraphicFramePr>
            <a:graphicFrameLocks noGrp="1"/>
          </p:cNvGraphicFramePr>
          <p:nvPr>
            <p:extLst>
              <p:ext uri="{D42A27DB-BD31-4B8C-83A1-F6EECF244321}">
                <p14:modId xmlns:p14="http://schemas.microsoft.com/office/powerpoint/2010/main" val="708869508"/>
              </p:ext>
            </p:extLst>
          </p:nvPr>
        </p:nvGraphicFramePr>
        <p:xfrm>
          <a:off x="749568" y="2067159"/>
          <a:ext cx="10692864" cy="2590800"/>
        </p:xfrm>
        <a:graphic>
          <a:graphicData uri="http://schemas.openxmlformats.org/drawingml/2006/table">
            <a:tbl>
              <a:tblPr firstRow="1" bandRow="1">
                <a:tableStyleId>{5C22544A-7EE6-4342-B048-85BDC9FD1C3A}</a:tableStyleId>
              </a:tblPr>
              <a:tblGrid>
                <a:gridCol w="1527552">
                  <a:extLst>
                    <a:ext uri="{9D8B030D-6E8A-4147-A177-3AD203B41FA5}">
                      <a16:colId xmlns:a16="http://schemas.microsoft.com/office/drawing/2014/main" val="334198113"/>
                    </a:ext>
                  </a:extLst>
                </a:gridCol>
                <a:gridCol w="1527552">
                  <a:extLst>
                    <a:ext uri="{9D8B030D-6E8A-4147-A177-3AD203B41FA5}">
                      <a16:colId xmlns:a16="http://schemas.microsoft.com/office/drawing/2014/main" val="311256602"/>
                    </a:ext>
                  </a:extLst>
                </a:gridCol>
                <a:gridCol w="1527552">
                  <a:extLst>
                    <a:ext uri="{9D8B030D-6E8A-4147-A177-3AD203B41FA5}">
                      <a16:colId xmlns:a16="http://schemas.microsoft.com/office/drawing/2014/main" val="4012980058"/>
                    </a:ext>
                  </a:extLst>
                </a:gridCol>
                <a:gridCol w="1527552">
                  <a:extLst>
                    <a:ext uri="{9D8B030D-6E8A-4147-A177-3AD203B41FA5}">
                      <a16:colId xmlns:a16="http://schemas.microsoft.com/office/drawing/2014/main" val="683071020"/>
                    </a:ext>
                  </a:extLst>
                </a:gridCol>
                <a:gridCol w="1527552">
                  <a:extLst>
                    <a:ext uri="{9D8B030D-6E8A-4147-A177-3AD203B41FA5}">
                      <a16:colId xmlns:a16="http://schemas.microsoft.com/office/drawing/2014/main" val="872318886"/>
                    </a:ext>
                  </a:extLst>
                </a:gridCol>
                <a:gridCol w="1527552">
                  <a:extLst>
                    <a:ext uri="{9D8B030D-6E8A-4147-A177-3AD203B41FA5}">
                      <a16:colId xmlns:a16="http://schemas.microsoft.com/office/drawing/2014/main" val="4262899075"/>
                    </a:ext>
                  </a:extLst>
                </a:gridCol>
                <a:gridCol w="1527552">
                  <a:extLst>
                    <a:ext uri="{9D8B030D-6E8A-4147-A177-3AD203B41FA5}">
                      <a16:colId xmlns:a16="http://schemas.microsoft.com/office/drawing/2014/main" val="2377609927"/>
                    </a:ext>
                  </a:extLst>
                </a:gridCol>
              </a:tblGrid>
              <a:tr h="370840">
                <a:tc>
                  <a:txBody>
                    <a:bodyPr/>
                    <a:lstStyle/>
                    <a:p>
                      <a:pPr algn="ctr"/>
                      <a:r>
                        <a:rPr lang="en-US" altLang="zh-CN" dirty="0">
                          <a:latin typeface="Times New Roman" panose="02020603050405020304" pitchFamily="18" charset="0"/>
                          <a:cs typeface="Times New Roman" panose="02020603050405020304" pitchFamily="18" charset="0"/>
                        </a:rPr>
                        <a:t>Sample</a:t>
                      </a:r>
                      <a:endParaRPr lang="zh-CN" altLang="en-US" dirty="0">
                        <a:latin typeface="Times New Roman" panose="02020603050405020304" pitchFamily="18" charset="0"/>
                        <a:cs typeface="Times New Roman" panose="02020603050405020304" pitchFamily="18" charset="0"/>
                      </a:endParaRPr>
                    </a:p>
                  </a:txBody>
                  <a:tcPr/>
                </a:tc>
                <a:tc gridSpan="2">
                  <a:txBody>
                    <a:bodyPr/>
                    <a:lstStyle/>
                    <a:p>
                      <a:pPr algn="ctr"/>
                      <a:r>
                        <a:rPr lang="en-US" altLang="zh-CN" dirty="0">
                          <a:latin typeface="Times New Roman" panose="02020603050405020304" pitchFamily="18" charset="0"/>
                          <a:cs typeface="Times New Roman" panose="02020603050405020304" pitchFamily="18" charset="0"/>
                        </a:rPr>
                        <a:t>Test AP (</a:t>
                      </a:r>
                      <a:r>
                        <a:rPr lang="en-US" altLang="zh-CN" dirty="0" err="1">
                          <a:latin typeface="Times New Roman" panose="02020603050405020304" pitchFamily="18" charset="0"/>
                          <a:cs typeface="Times New Roman" panose="02020603050405020304" pitchFamily="18" charset="0"/>
                        </a:rPr>
                        <a:t>Transductive</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txBody>
                  <a:tcPr/>
                </a:tc>
                <a:tc hMerge="1">
                  <a:txBody>
                    <a:bodyPr/>
                    <a:lstStyle/>
                    <a:p>
                      <a:pPr algn="ctr"/>
                      <a:endParaRPr lang="zh-CN" altLang="en-US" dirty="0">
                        <a:latin typeface="Times New Roman" panose="02020603050405020304" pitchFamily="18" charset="0"/>
                        <a:cs typeface="Times New Roman" panose="02020603050405020304"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Test AP (Inductive)</a:t>
                      </a:r>
                      <a:endParaRPr lang="zh-CN" altLang="en-US" dirty="0">
                        <a:latin typeface="Times New Roman" panose="02020603050405020304" pitchFamily="18" charset="0"/>
                        <a:cs typeface="Times New Roman" panose="02020603050405020304" pitchFamily="18" charset="0"/>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latin typeface="Times New Roman" panose="02020603050405020304" pitchFamily="18" charset="0"/>
                        <a:cs typeface="Times New Roman" panose="02020603050405020304"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Time</a:t>
                      </a:r>
                      <a:endParaRPr lang="zh-CN" altLang="en-US" dirty="0">
                        <a:latin typeface="Times New Roman" panose="02020603050405020304" pitchFamily="18" charset="0"/>
                        <a:cs typeface="Times New Roman" panose="02020603050405020304" pitchFamily="18" charset="0"/>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59969380"/>
                  </a:ext>
                </a:extLst>
              </a:tr>
              <a:tr h="370840">
                <a:tc>
                  <a:txBody>
                    <a:bodyPr/>
                    <a:lstStyle/>
                    <a:p>
                      <a:pPr algn="ct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w/o memory</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w/ memory</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w/o memory</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w/ memory</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w/o memory</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w/ memory</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91725482"/>
                  </a:ext>
                </a:extLst>
              </a:tr>
              <a:tr h="370840">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0.8494</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0.9416</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0.7612</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0.8560</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0.9507</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4.4313</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79915742"/>
                  </a:ext>
                </a:extLst>
              </a:tr>
              <a:tr h="370840">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2</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0.8593</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0.9481</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0.7821</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0.8717</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2.0002</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9.9783</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0844843"/>
                  </a:ext>
                </a:extLst>
              </a:tr>
              <a:tr h="370840">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4</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0.8499</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0.9526</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0.7600</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0.8756</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4.3263</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23.9450</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18321211"/>
                  </a:ext>
                </a:extLst>
              </a:tr>
              <a:tr h="370840">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8</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0.8908</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0.9431</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0.7971</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0.8724</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8.0765</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55.4182</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14457006"/>
                  </a:ext>
                </a:extLst>
              </a:tr>
              <a:tr h="256005">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16</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0.8890</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0.9655</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0.7884</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0.9087</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15.0158</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131.7370</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3132290"/>
                  </a:ext>
                </a:extLst>
              </a:tr>
            </a:tbl>
          </a:graphicData>
        </a:graphic>
      </p:graphicFrame>
      <p:sp>
        <p:nvSpPr>
          <p:cNvPr id="2" name="文本框 1">
            <a:extLst>
              <a:ext uri="{FF2B5EF4-FFF2-40B4-BE49-F238E27FC236}">
                <a16:creationId xmlns:a16="http://schemas.microsoft.com/office/drawing/2014/main" id="{1C68EC19-212F-D7EA-9DC2-2378F2D71E4A}"/>
              </a:ext>
            </a:extLst>
          </p:cNvPr>
          <p:cNvSpPr txBox="1"/>
          <p:nvPr/>
        </p:nvSpPr>
        <p:spPr>
          <a:xfrm>
            <a:off x="288758" y="481263"/>
            <a:ext cx="1799924"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Enron Email</a:t>
            </a:r>
            <a:endParaRPr lang="zh-CN"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7946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C60EC15-D81B-BF5B-6C6B-63759D656B60}"/>
              </a:ext>
            </a:extLst>
          </p:cNvPr>
          <p:cNvSpPr txBox="1"/>
          <p:nvPr/>
        </p:nvSpPr>
        <p:spPr>
          <a:xfrm>
            <a:off x="552236" y="493428"/>
            <a:ext cx="6097712" cy="461665"/>
          </a:xfrm>
          <a:prstGeom prst="rect">
            <a:avLst/>
          </a:prstGeom>
          <a:noFill/>
        </p:spPr>
        <p:txBody>
          <a:bodyPr wrap="square">
            <a:spAutoFit/>
          </a:bodyPr>
          <a:lstStyle/>
          <a:p>
            <a:pPr algn="l"/>
            <a:r>
              <a:rPr lang="en-US" altLang="zh-CN" sz="2400" b="1" i="0" dirty="0">
                <a:effectLst/>
                <a:latin typeface="Times New Roman" panose="02020603050405020304" pitchFamily="18" charset="0"/>
                <a:cs typeface="Times New Roman" panose="02020603050405020304" pitchFamily="18" charset="0"/>
              </a:rPr>
              <a:t>FB-Forum</a:t>
            </a:r>
          </a:p>
        </p:txBody>
      </p:sp>
      <p:sp>
        <p:nvSpPr>
          <p:cNvPr id="9" name="文本框 8">
            <a:extLst>
              <a:ext uri="{FF2B5EF4-FFF2-40B4-BE49-F238E27FC236}">
                <a16:creationId xmlns:a16="http://schemas.microsoft.com/office/drawing/2014/main" id="{C4798B30-6F9F-7D22-51F2-5E6279E639B6}"/>
              </a:ext>
            </a:extLst>
          </p:cNvPr>
          <p:cNvSpPr txBox="1"/>
          <p:nvPr/>
        </p:nvSpPr>
        <p:spPr>
          <a:xfrm>
            <a:off x="6094288" y="523034"/>
            <a:ext cx="6097712" cy="923330"/>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hlinkClick r:id="rId2"/>
              </a:rPr>
              <a:t>fb-forum | Dynamic Networks | Network Data Repository (networkrepository.com)</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https://networkrepository.com/fb-forum.php</a:t>
            </a:r>
            <a:endParaRPr lang="zh-CN" altLang="en-US"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BBAF2190-5541-B275-488E-5A641840F896}"/>
              </a:ext>
            </a:extLst>
          </p:cNvPr>
          <p:cNvSpPr txBox="1"/>
          <p:nvPr/>
        </p:nvSpPr>
        <p:spPr>
          <a:xfrm>
            <a:off x="552236" y="1631030"/>
            <a:ext cx="11429999" cy="646331"/>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This dataset comes from a Facebook-like online community of students at the University of California. This is a bipartite graph where the nodes represent students and groups while the edges represent students’ broadcast messages on the groups.</a:t>
            </a:r>
            <a:endParaRPr lang="zh-CN" altLang="en-US" dirty="0">
              <a:latin typeface="Times New Roman" panose="02020603050405020304" pitchFamily="18" charset="0"/>
              <a:cs typeface="Times New Roman" panose="02020603050405020304" pitchFamily="18" charset="0"/>
            </a:endParaRPr>
          </a:p>
        </p:txBody>
      </p:sp>
      <p:graphicFrame>
        <p:nvGraphicFramePr>
          <p:cNvPr id="16" name="表格 15">
            <a:extLst>
              <a:ext uri="{FF2B5EF4-FFF2-40B4-BE49-F238E27FC236}">
                <a16:creationId xmlns:a16="http://schemas.microsoft.com/office/drawing/2014/main" id="{0E581400-E6A8-CE06-68F2-AF8FE151A43A}"/>
              </a:ext>
            </a:extLst>
          </p:cNvPr>
          <p:cNvGraphicFramePr>
            <a:graphicFrameLocks noGrp="1"/>
          </p:cNvGraphicFramePr>
          <p:nvPr>
            <p:extLst>
              <p:ext uri="{D42A27DB-BD31-4B8C-83A1-F6EECF244321}">
                <p14:modId xmlns:p14="http://schemas.microsoft.com/office/powerpoint/2010/main" val="3323285964"/>
              </p:ext>
            </p:extLst>
          </p:nvPr>
        </p:nvGraphicFramePr>
        <p:xfrm>
          <a:off x="3342173" y="3838960"/>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113954071"/>
                    </a:ext>
                  </a:extLst>
                </a:gridCol>
                <a:gridCol w="2032000">
                  <a:extLst>
                    <a:ext uri="{9D8B030D-6E8A-4147-A177-3AD203B41FA5}">
                      <a16:colId xmlns:a16="http://schemas.microsoft.com/office/drawing/2014/main" val="1562759124"/>
                    </a:ext>
                  </a:extLst>
                </a:gridCol>
                <a:gridCol w="2032000">
                  <a:extLst>
                    <a:ext uri="{9D8B030D-6E8A-4147-A177-3AD203B41FA5}">
                      <a16:colId xmlns:a16="http://schemas.microsoft.com/office/drawing/2014/main" val="2347320006"/>
                    </a:ext>
                  </a:extLst>
                </a:gridCol>
                <a:gridCol w="2032000">
                  <a:extLst>
                    <a:ext uri="{9D8B030D-6E8A-4147-A177-3AD203B41FA5}">
                      <a16:colId xmlns:a16="http://schemas.microsoft.com/office/drawing/2014/main" val="3109585121"/>
                    </a:ext>
                  </a:extLst>
                </a:gridCol>
              </a:tblGrid>
              <a:tr h="370840">
                <a:tc>
                  <a:txBody>
                    <a:bodyPr/>
                    <a:lstStyle/>
                    <a:p>
                      <a:pPr algn="ctr"/>
                      <a:r>
                        <a:rPr lang="en-US" altLang="zh-CN" dirty="0">
                          <a:latin typeface="Times New Roman" panose="02020603050405020304" pitchFamily="18" charset="0"/>
                          <a:cs typeface="Times New Roman" panose="02020603050405020304" pitchFamily="18" charset="0"/>
                        </a:rPr>
                        <a:t>Dataset</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Users</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Items</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Interactions</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26479511"/>
                  </a:ext>
                </a:extLst>
              </a:tr>
              <a:tr h="370840">
                <a:tc>
                  <a:txBody>
                    <a:bodyPr/>
                    <a:lstStyle/>
                    <a:p>
                      <a:pPr algn="ctr"/>
                      <a:r>
                        <a:rPr lang="en-US" altLang="zh-CN" dirty="0">
                          <a:latin typeface="Times New Roman" panose="02020603050405020304" pitchFamily="18" charset="0"/>
                          <a:cs typeface="Times New Roman" panose="02020603050405020304" pitchFamily="18" charset="0"/>
                        </a:rPr>
                        <a:t>FB-Forum</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899</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522</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33720</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5872651"/>
                  </a:ext>
                </a:extLst>
              </a:tr>
            </a:tbl>
          </a:graphicData>
        </a:graphic>
      </p:graphicFrame>
      <p:pic>
        <p:nvPicPr>
          <p:cNvPr id="2" name="图片 1">
            <a:extLst>
              <a:ext uri="{FF2B5EF4-FFF2-40B4-BE49-F238E27FC236}">
                <a16:creationId xmlns:a16="http://schemas.microsoft.com/office/drawing/2014/main" id="{C3CDC724-6AD9-4213-1800-9FF73195CEE0}"/>
              </a:ext>
            </a:extLst>
          </p:cNvPr>
          <p:cNvPicPr>
            <a:picLocks noChangeAspect="1"/>
          </p:cNvPicPr>
          <p:nvPr/>
        </p:nvPicPr>
        <p:blipFill>
          <a:blip r:embed="rId3"/>
          <a:stretch>
            <a:fillRect/>
          </a:stretch>
        </p:blipFill>
        <p:spPr>
          <a:xfrm>
            <a:off x="860913" y="2602630"/>
            <a:ext cx="2310511" cy="4143702"/>
          </a:xfrm>
          <a:prstGeom prst="rect">
            <a:avLst/>
          </a:prstGeom>
        </p:spPr>
      </p:pic>
    </p:spTree>
    <p:extLst>
      <p:ext uri="{BB962C8B-B14F-4D97-AF65-F5344CB8AC3E}">
        <p14:creationId xmlns:p14="http://schemas.microsoft.com/office/powerpoint/2010/main" val="4264434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表格 13">
            <a:extLst>
              <a:ext uri="{FF2B5EF4-FFF2-40B4-BE49-F238E27FC236}">
                <a16:creationId xmlns:a16="http://schemas.microsoft.com/office/drawing/2014/main" id="{A6345809-E1BA-5C95-A902-F853057F6323}"/>
              </a:ext>
            </a:extLst>
          </p:cNvPr>
          <p:cNvGraphicFramePr>
            <a:graphicFrameLocks noGrp="1"/>
          </p:cNvGraphicFramePr>
          <p:nvPr>
            <p:extLst>
              <p:ext uri="{D42A27DB-BD31-4B8C-83A1-F6EECF244321}">
                <p14:modId xmlns:p14="http://schemas.microsoft.com/office/powerpoint/2010/main" val="2804472602"/>
              </p:ext>
            </p:extLst>
          </p:nvPr>
        </p:nvGraphicFramePr>
        <p:xfrm>
          <a:off x="2575006" y="4961858"/>
          <a:ext cx="6968690" cy="1210576"/>
        </p:xfrm>
        <a:graphic>
          <a:graphicData uri="http://schemas.openxmlformats.org/drawingml/2006/table">
            <a:tbl>
              <a:tblPr firstRow="1" bandRow="1">
                <a:tableStyleId>{5C22544A-7EE6-4342-B048-85BDC9FD1C3A}</a:tableStyleId>
              </a:tblPr>
              <a:tblGrid>
                <a:gridCol w="1604569">
                  <a:extLst>
                    <a:ext uri="{9D8B030D-6E8A-4147-A177-3AD203B41FA5}">
                      <a16:colId xmlns:a16="http://schemas.microsoft.com/office/drawing/2014/main" val="1276378139"/>
                    </a:ext>
                  </a:extLst>
                </a:gridCol>
                <a:gridCol w="2765300">
                  <a:extLst>
                    <a:ext uri="{9D8B030D-6E8A-4147-A177-3AD203B41FA5}">
                      <a16:colId xmlns:a16="http://schemas.microsoft.com/office/drawing/2014/main" val="924100752"/>
                    </a:ext>
                  </a:extLst>
                </a:gridCol>
                <a:gridCol w="2598821">
                  <a:extLst>
                    <a:ext uri="{9D8B030D-6E8A-4147-A177-3AD203B41FA5}">
                      <a16:colId xmlns:a16="http://schemas.microsoft.com/office/drawing/2014/main" val="3864383844"/>
                    </a:ext>
                  </a:extLst>
                </a:gridCol>
              </a:tblGrid>
              <a:tr h="570496">
                <a:tc>
                  <a:txBody>
                    <a:bodyPr/>
                    <a:lstStyle/>
                    <a:p>
                      <a:pPr algn="ctr"/>
                      <a:r>
                        <a:rPr lang="en-US" altLang="zh-CN" dirty="0">
                          <a:latin typeface="Times New Roman" panose="02020603050405020304" pitchFamily="18" charset="0"/>
                          <a:cs typeface="Times New Roman" panose="02020603050405020304" pitchFamily="18" charset="0"/>
                        </a:rPr>
                        <a:t>Dataset</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Test AP (</a:t>
                      </a:r>
                      <a:r>
                        <a:rPr lang="en-US" altLang="zh-CN" dirty="0" err="1">
                          <a:latin typeface="Times New Roman" panose="02020603050405020304" pitchFamily="18" charset="0"/>
                          <a:cs typeface="Times New Roman" panose="02020603050405020304" pitchFamily="18" charset="0"/>
                        </a:rPr>
                        <a:t>Transductive</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Test AP (Inductive)</a:t>
                      </a:r>
                      <a:endParaRPr lang="zh-CN" altLang="en-US" dirty="0">
                        <a:latin typeface="Times New Roman" panose="02020603050405020304" pitchFamily="18" charset="0"/>
                        <a:cs typeface="Times New Roman" panose="02020603050405020304" pitchFamily="18" charset="0"/>
                      </a:endParaRPr>
                    </a:p>
                    <a:p>
                      <a:pPr algn="ct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65205398"/>
                  </a:ext>
                </a:extLst>
              </a:tr>
              <a:tr h="570496">
                <a:tc>
                  <a:txBody>
                    <a:bodyPr/>
                    <a:lstStyle/>
                    <a:p>
                      <a:pPr algn="ctr"/>
                      <a:r>
                        <a:rPr lang="en-US" altLang="zh-CN" dirty="0">
                          <a:latin typeface="Times New Roman" panose="02020603050405020304" pitchFamily="18" charset="0"/>
                          <a:cs typeface="Times New Roman" panose="02020603050405020304" pitchFamily="18" charset="0"/>
                        </a:rPr>
                        <a:t>FB-Forum</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0.7915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0.6563</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33585293"/>
                  </a:ext>
                </a:extLst>
              </a:tr>
            </a:tbl>
          </a:graphicData>
        </a:graphic>
      </p:graphicFrame>
      <p:sp>
        <p:nvSpPr>
          <p:cNvPr id="2" name="文本框 1">
            <a:extLst>
              <a:ext uri="{FF2B5EF4-FFF2-40B4-BE49-F238E27FC236}">
                <a16:creationId xmlns:a16="http://schemas.microsoft.com/office/drawing/2014/main" id="{EB9F7CA8-1441-86E4-1231-B92F6B3B5868}"/>
              </a:ext>
            </a:extLst>
          </p:cNvPr>
          <p:cNvSpPr txBox="1"/>
          <p:nvPr/>
        </p:nvSpPr>
        <p:spPr>
          <a:xfrm>
            <a:off x="552236" y="493428"/>
            <a:ext cx="6097712" cy="461665"/>
          </a:xfrm>
          <a:prstGeom prst="rect">
            <a:avLst/>
          </a:prstGeom>
          <a:noFill/>
        </p:spPr>
        <p:txBody>
          <a:bodyPr wrap="square">
            <a:spAutoFit/>
          </a:bodyPr>
          <a:lstStyle/>
          <a:p>
            <a:pPr algn="l"/>
            <a:r>
              <a:rPr lang="en-US" altLang="zh-CN" sz="2400" b="1" i="0" dirty="0">
                <a:effectLst/>
                <a:latin typeface="Times New Roman" panose="02020603050405020304" pitchFamily="18" charset="0"/>
                <a:cs typeface="Times New Roman" panose="02020603050405020304" pitchFamily="18" charset="0"/>
              </a:rPr>
              <a:t>FB-Forum</a:t>
            </a:r>
          </a:p>
        </p:txBody>
      </p:sp>
      <p:sp>
        <p:nvSpPr>
          <p:cNvPr id="4" name="文本框 3">
            <a:extLst>
              <a:ext uri="{FF2B5EF4-FFF2-40B4-BE49-F238E27FC236}">
                <a16:creationId xmlns:a16="http://schemas.microsoft.com/office/drawing/2014/main" id="{156E13D5-4EE9-F964-3838-D0E049B38E22}"/>
              </a:ext>
            </a:extLst>
          </p:cNvPr>
          <p:cNvSpPr txBox="1"/>
          <p:nvPr/>
        </p:nvSpPr>
        <p:spPr>
          <a:xfrm>
            <a:off x="6094288" y="523034"/>
            <a:ext cx="6097712" cy="923330"/>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hlinkClick r:id="rId2"/>
              </a:rPr>
              <a:t>fb-forum | Dynamic Networks | Network Data Repository (networkrepository.com)</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https://networkrepository.com/fb-forum.php</a:t>
            </a:r>
            <a:endParaRPr lang="zh-CN" altLang="en-US"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64293E13-B6D5-A4B6-B5E6-2E3B6E9996BF}"/>
              </a:ext>
            </a:extLst>
          </p:cNvPr>
          <p:cNvPicPr>
            <a:picLocks noChangeAspect="1"/>
          </p:cNvPicPr>
          <p:nvPr/>
        </p:nvPicPr>
        <p:blipFill>
          <a:blip r:embed="rId3"/>
          <a:stretch>
            <a:fillRect/>
          </a:stretch>
        </p:blipFill>
        <p:spPr>
          <a:xfrm>
            <a:off x="317308" y="1862895"/>
            <a:ext cx="3741076" cy="2798961"/>
          </a:xfrm>
          <a:prstGeom prst="rect">
            <a:avLst/>
          </a:prstGeom>
        </p:spPr>
      </p:pic>
      <p:pic>
        <p:nvPicPr>
          <p:cNvPr id="12" name="图片 11">
            <a:extLst>
              <a:ext uri="{FF2B5EF4-FFF2-40B4-BE49-F238E27FC236}">
                <a16:creationId xmlns:a16="http://schemas.microsoft.com/office/drawing/2014/main" id="{B2130B43-B46D-0F60-1FE1-E13EE6B6C859}"/>
              </a:ext>
            </a:extLst>
          </p:cNvPr>
          <p:cNvPicPr>
            <a:picLocks noChangeAspect="1"/>
          </p:cNvPicPr>
          <p:nvPr/>
        </p:nvPicPr>
        <p:blipFill>
          <a:blip r:embed="rId4"/>
          <a:stretch>
            <a:fillRect/>
          </a:stretch>
        </p:blipFill>
        <p:spPr>
          <a:xfrm>
            <a:off x="4223750" y="1862895"/>
            <a:ext cx="3741076" cy="2801687"/>
          </a:xfrm>
          <a:prstGeom prst="rect">
            <a:avLst/>
          </a:prstGeom>
        </p:spPr>
      </p:pic>
      <p:pic>
        <p:nvPicPr>
          <p:cNvPr id="15" name="图片 14">
            <a:extLst>
              <a:ext uri="{FF2B5EF4-FFF2-40B4-BE49-F238E27FC236}">
                <a16:creationId xmlns:a16="http://schemas.microsoft.com/office/drawing/2014/main" id="{A5B11913-A78D-6A01-8BD8-6ACC187E9981}"/>
              </a:ext>
            </a:extLst>
          </p:cNvPr>
          <p:cNvPicPr>
            <a:picLocks noChangeAspect="1"/>
          </p:cNvPicPr>
          <p:nvPr/>
        </p:nvPicPr>
        <p:blipFill>
          <a:blip r:embed="rId5"/>
          <a:stretch>
            <a:fillRect/>
          </a:stretch>
        </p:blipFill>
        <p:spPr>
          <a:xfrm>
            <a:off x="8130192" y="1873214"/>
            <a:ext cx="3738316" cy="2788641"/>
          </a:xfrm>
          <a:prstGeom prst="rect">
            <a:avLst/>
          </a:prstGeom>
        </p:spPr>
      </p:pic>
    </p:spTree>
    <p:extLst>
      <p:ext uri="{BB962C8B-B14F-4D97-AF65-F5344CB8AC3E}">
        <p14:creationId xmlns:p14="http://schemas.microsoft.com/office/powerpoint/2010/main" val="2785180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C60EC15-D81B-BF5B-6C6B-63759D656B60}"/>
              </a:ext>
            </a:extLst>
          </p:cNvPr>
          <p:cNvSpPr txBox="1"/>
          <p:nvPr/>
        </p:nvSpPr>
        <p:spPr>
          <a:xfrm>
            <a:off x="552236" y="493428"/>
            <a:ext cx="6097712" cy="461665"/>
          </a:xfrm>
          <a:prstGeom prst="rect">
            <a:avLst/>
          </a:prstGeom>
          <a:noFill/>
        </p:spPr>
        <p:txBody>
          <a:bodyPr wrap="square">
            <a:spAutoFit/>
          </a:bodyPr>
          <a:lstStyle/>
          <a:p>
            <a:pPr algn="l"/>
            <a:r>
              <a:rPr lang="en-US" altLang="zh-CN" sz="2400" b="1" i="0" dirty="0">
                <a:effectLst/>
                <a:latin typeface="Times New Roman" panose="02020603050405020304" pitchFamily="18" charset="0"/>
                <a:cs typeface="Times New Roman" panose="02020603050405020304" pitchFamily="18" charset="0"/>
              </a:rPr>
              <a:t>Enron-Email</a:t>
            </a:r>
          </a:p>
        </p:txBody>
      </p:sp>
      <p:sp>
        <p:nvSpPr>
          <p:cNvPr id="9" name="文本框 8">
            <a:extLst>
              <a:ext uri="{FF2B5EF4-FFF2-40B4-BE49-F238E27FC236}">
                <a16:creationId xmlns:a16="http://schemas.microsoft.com/office/drawing/2014/main" id="{C4798B30-6F9F-7D22-51F2-5E6279E639B6}"/>
              </a:ext>
            </a:extLst>
          </p:cNvPr>
          <p:cNvSpPr txBox="1"/>
          <p:nvPr/>
        </p:nvSpPr>
        <p:spPr>
          <a:xfrm>
            <a:off x="5834405" y="523034"/>
            <a:ext cx="6851691" cy="646331"/>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hlinkClick r:id="rId2"/>
              </a:rPr>
              <a:t>The Enron Email Dataset | Kaggle</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https://www.kaggle.com/datasets/wcukierski/enron-email-dataset</a:t>
            </a:r>
            <a:endParaRPr lang="zh-CN" altLang="en-US"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BBAF2190-5541-B275-488E-5A641840F896}"/>
              </a:ext>
            </a:extLst>
          </p:cNvPr>
          <p:cNvSpPr txBox="1"/>
          <p:nvPr/>
        </p:nvSpPr>
        <p:spPr>
          <a:xfrm>
            <a:off x="552236" y="1280089"/>
            <a:ext cx="11344589" cy="923330"/>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Enron email dataset (Klimt and Yang (2004)) is the network of email exchanges among the employees of Enron. This data was originally released by the Federal Energy Regulatory Commission as part of their investigation. It has been widely used in the community (Nguyen et al. (2018b); De Winter et al. (2018); Chen et al. (2018a); Sankar et al. (2018))</a:t>
            </a:r>
            <a:endParaRPr lang="zh-CN" altLang="en-US" dirty="0">
              <a:latin typeface="Times New Roman" panose="02020603050405020304" pitchFamily="18" charset="0"/>
              <a:cs typeface="Times New Roman" panose="02020603050405020304" pitchFamily="18" charset="0"/>
            </a:endParaRPr>
          </a:p>
        </p:txBody>
      </p:sp>
      <p:graphicFrame>
        <p:nvGraphicFramePr>
          <p:cNvPr id="16" name="表格 15">
            <a:extLst>
              <a:ext uri="{FF2B5EF4-FFF2-40B4-BE49-F238E27FC236}">
                <a16:creationId xmlns:a16="http://schemas.microsoft.com/office/drawing/2014/main" id="{0E581400-E6A8-CE06-68F2-AF8FE151A43A}"/>
              </a:ext>
            </a:extLst>
          </p:cNvPr>
          <p:cNvGraphicFramePr>
            <a:graphicFrameLocks noGrp="1"/>
          </p:cNvGraphicFramePr>
          <p:nvPr>
            <p:extLst>
              <p:ext uri="{D42A27DB-BD31-4B8C-83A1-F6EECF244321}">
                <p14:modId xmlns:p14="http://schemas.microsoft.com/office/powerpoint/2010/main" val="3007187968"/>
              </p:ext>
            </p:extLst>
          </p:nvPr>
        </p:nvGraphicFramePr>
        <p:xfrm>
          <a:off x="2030287" y="2314143"/>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113954071"/>
                    </a:ext>
                  </a:extLst>
                </a:gridCol>
                <a:gridCol w="2032000">
                  <a:extLst>
                    <a:ext uri="{9D8B030D-6E8A-4147-A177-3AD203B41FA5}">
                      <a16:colId xmlns:a16="http://schemas.microsoft.com/office/drawing/2014/main" val="1562759124"/>
                    </a:ext>
                  </a:extLst>
                </a:gridCol>
                <a:gridCol w="2032000">
                  <a:extLst>
                    <a:ext uri="{9D8B030D-6E8A-4147-A177-3AD203B41FA5}">
                      <a16:colId xmlns:a16="http://schemas.microsoft.com/office/drawing/2014/main" val="2347320006"/>
                    </a:ext>
                  </a:extLst>
                </a:gridCol>
                <a:gridCol w="2032000">
                  <a:extLst>
                    <a:ext uri="{9D8B030D-6E8A-4147-A177-3AD203B41FA5}">
                      <a16:colId xmlns:a16="http://schemas.microsoft.com/office/drawing/2014/main" val="3109585121"/>
                    </a:ext>
                  </a:extLst>
                </a:gridCol>
              </a:tblGrid>
              <a:tr h="370840">
                <a:tc>
                  <a:txBody>
                    <a:bodyPr/>
                    <a:lstStyle/>
                    <a:p>
                      <a:pPr algn="ctr"/>
                      <a:r>
                        <a:rPr lang="en-US" altLang="zh-CN" dirty="0">
                          <a:latin typeface="Times New Roman" panose="02020603050405020304" pitchFamily="18" charset="0"/>
                          <a:cs typeface="Times New Roman" panose="02020603050405020304" pitchFamily="18" charset="0"/>
                        </a:rPr>
                        <a:t>Dataset</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Users</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Items</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Interactions</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26479511"/>
                  </a:ext>
                </a:extLst>
              </a:tr>
              <a:tr h="370840">
                <a:tc>
                  <a:txBody>
                    <a:bodyPr/>
                    <a:lstStyle/>
                    <a:p>
                      <a:pPr algn="ctr"/>
                      <a:r>
                        <a:rPr lang="en-US" altLang="zh-CN" dirty="0">
                          <a:latin typeface="Times New Roman" panose="02020603050405020304" pitchFamily="18" charset="0"/>
                          <a:cs typeface="Times New Roman" panose="02020603050405020304" pitchFamily="18" charset="0"/>
                        </a:rPr>
                        <a:t>Enron-Email</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18993</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25274</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517401</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5872651"/>
                  </a:ext>
                </a:extLst>
              </a:tr>
            </a:tbl>
          </a:graphicData>
        </a:graphic>
      </p:graphicFrame>
      <p:pic>
        <p:nvPicPr>
          <p:cNvPr id="8" name="图片 7">
            <a:extLst>
              <a:ext uri="{FF2B5EF4-FFF2-40B4-BE49-F238E27FC236}">
                <a16:creationId xmlns:a16="http://schemas.microsoft.com/office/drawing/2014/main" id="{7C50BFE3-4A9E-EF82-92D9-C04BD5E1E2B8}"/>
              </a:ext>
            </a:extLst>
          </p:cNvPr>
          <p:cNvPicPr>
            <a:picLocks noChangeAspect="1"/>
          </p:cNvPicPr>
          <p:nvPr/>
        </p:nvPicPr>
        <p:blipFill>
          <a:blip r:embed="rId3"/>
          <a:stretch>
            <a:fillRect/>
          </a:stretch>
        </p:blipFill>
        <p:spPr>
          <a:xfrm>
            <a:off x="3017044" y="3250195"/>
            <a:ext cx="5867074" cy="3492154"/>
          </a:xfrm>
          <a:prstGeom prst="rect">
            <a:avLst/>
          </a:prstGeom>
        </p:spPr>
      </p:pic>
    </p:spTree>
    <p:extLst>
      <p:ext uri="{BB962C8B-B14F-4D97-AF65-F5344CB8AC3E}">
        <p14:creationId xmlns:p14="http://schemas.microsoft.com/office/powerpoint/2010/main" val="548098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表格 13">
            <a:extLst>
              <a:ext uri="{FF2B5EF4-FFF2-40B4-BE49-F238E27FC236}">
                <a16:creationId xmlns:a16="http://schemas.microsoft.com/office/drawing/2014/main" id="{A6345809-E1BA-5C95-A902-F853057F6323}"/>
              </a:ext>
            </a:extLst>
          </p:cNvPr>
          <p:cNvGraphicFramePr>
            <a:graphicFrameLocks noGrp="1"/>
          </p:cNvGraphicFramePr>
          <p:nvPr>
            <p:extLst>
              <p:ext uri="{D42A27DB-BD31-4B8C-83A1-F6EECF244321}">
                <p14:modId xmlns:p14="http://schemas.microsoft.com/office/powerpoint/2010/main" val="1262527897"/>
              </p:ext>
            </p:extLst>
          </p:nvPr>
        </p:nvGraphicFramePr>
        <p:xfrm>
          <a:off x="2575006" y="4961858"/>
          <a:ext cx="6968690" cy="1210576"/>
        </p:xfrm>
        <a:graphic>
          <a:graphicData uri="http://schemas.openxmlformats.org/drawingml/2006/table">
            <a:tbl>
              <a:tblPr firstRow="1" bandRow="1">
                <a:tableStyleId>{5C22544A-7EE6-4342-B048-85BDC9FD1C3A}</a:tableStyleId>
              </a:tblPr>
              <a:tblGrid>
                <a:gridCol w="1604569">
                  <a:extLst>
                    <a:ext uri="{9D8B030D-6E8A-4147-A177-3AD203B41FA5}">
                      <a16:colId xmlns:a16="http://schemas.microsoft.com/office/drawing/2014/main" val="1276378139"/>
                    </a:ext>
                  </a:extLst>
                </a:gridCol>
                <a:gridCol w="2765300">
                  <a:extLst>
                    <a:ext uri="{9D8B030D-6E8A-4147-A177-3AD203B41FA5}">
                      <a16:colId xmlns:a16="http://schemas.microsoft.com/office/drawing/2014/main" val="924100752"/>
                    </a:ext>
                  </a:extLst>
                </a:gridCol>
                <a:gridCol w="2598821">
                  <a:extLst>
                    <a:ext uri="{9D8B030D-6E8A-4147-A177-3AD203B41FA5}">
                      <a16:colId xmlns:a16="http://schemas.microsoft.com/office/drawing/2014/main" val="3864383844"/>
                    </a:ext>
                  </a:extLst>
                </a:gridCol>
              </a:tblGrid>
              <a:tr h="570496">
                <a:tc>
                  <a:txBody>
                    <a:bodyPr/>
                    <a:lstStyle/>
                    <a:p>
                      <a:pPr algn="ctr"/>
                      <a:r>
                        <a:rPr lang="en-US" altLang="zh-CN" dirty="0">
                          <a:latin typeface="Times New Roman" panose="02020603050405020304" pitchFamily="18" charset="0"/>
                          <a:cs typeface="Times New Roman" panose="02020603050405020304" pitchFamily="18" charset="0"/>
                        </a:rPr>
                        <a:t>Dataset</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Test AP (</a:t>
                      </a:r>
                      <a:r>
                        <a:rPr lang="en-US" altLang="zh-CN" dirty="0" err="1">
                          <a:latin typeface="Times New Roman" panose="02020603050405020304" pitchFamily="18" charset="0"/>
                          <a:cs typeface="Times New Roman" panose="02020603050405020304" pitchFamily="18" charset="0"/>
                        </a:rPr>
                        <a:t>Transductive</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Test AP (Inductive)</a:t>
                      </a:r>
                      <a:endParaRPr lang="zh-CN" altLang="en-US" dirty="0">
                        <a:latin typeface="Times New Roman" panose="02020603050405020304" pitchFamily="18" charset="0"/>
                        <a:cs typeface="Times New Roman" panose="02020603050405020304" pitchFamily="18" charset="0"/>
                      </a:endParaRPr>
                    </a:p>
                    <a:p>
                      <a:pPr algn="ct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65205398"/>
                  </a:ext>
                </a:extLst>
              </a:tr>
              <a:tr h="570496">
                <a:tc>
                  <a:txBody>
                    <a:bodyPr/>
                    <a:lstStyle/>
                    <a:p>
                      <a:pPr algn="ctr"/>
                      <a:r>
                        <a:rPr lang="en-US" altLang="zh-CN" dirty="0">
                          <a:latin typeface="Times New Roman" panose="02020603050405020304" pitchFamily="18" charset="0"/>
                          <a:cs typeface="Times New Roman" panose="02020603050405020304" pitchFamily="18" charset="0"/>
                        </a:rPr>
                        <a:t>Enron-Email</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0.9690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0.9176</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33585293"/>
                  </a:ext>
                </a:extLst>
              </a:tr>
            </a:tbl>
          </a:graphicData>
        </a:graphic>
      </p:graphicFrame>
      <p:sp>
        <p:nvSpPr>
          <p:cNvPr id="3" name="文本框 2">
            <a:extLst>
              <a:ext uri="{FF2B5EF4-FFF2-40B4-BE49-F238E27FC236}">
                <a16:creationId xmlns:a16="http://schemas.microsoft.com/office/drawing/2014/main" id="{38D1A1C6-990E-08D4-2256-8804C017E199}"/>
              </a:ext>
            </a:extLst>
          </p:cNvPr>
          <p:cNvSpPr txBox="1"/>
          <p:nvPr/>
        </p:nvSpPr>
        <p:spPr>
          <a:xfrm>
            <a:off x="552236" y="493428"/>
            <a:ext cx="6097712" cy="461665"/>
          </a:xfrm>
          <a:prstGeom prst="rect">
            <a:avLst/>
          </a:prstGeom>
          <a:noFill/>
        </p:spPr>
        <p:txBody>
          <a:bodyPr wrap="square">
            <a:spAutoFit/>
          </a:bodyPr>
          <a:lstStyle/>
          <a:p>
            <a:pPr algn="l"/>
            <a:r>
              <a:rPr lang="en-US" altLang="zh-CN" sz="2400" b="1" i="0" dirty="0">
                <a:effectLst/>
                <a:latin typeface="Times New Roman" panose="02020603050405020304" pitchFamily="18" charset="0"/>
                <a:cs typeface="Times New Roman" panose="02020603050405020304" pitchFamily="18" charset="0"/>
              </a:rPr>
              <a:t>Enron-Email</a:t>
            </a:r>
          </a:p>
        </p:txBody>
      </p:sp>
      <p:sp>
        <p:nvSpPr>
          <p:cNvPr id="5" name="文本框 4">
            <a:extLst>
              <a:ext uri="{FF2B5EF4-FFF2-40B4-BE49-F238E27FC236}">
                <a16:creationId xmlns:a16="http://schemas.microsoft.com/office/drawing/2014/main" id="{31F1849C-143C-804B-7A8B-D4DA18853875}"/>
              </a:ext>
            </a:extLst>
          </p:cNvPr>
          <p:cNvSpPr txBox="1"/>
          <p:nvPr/>
        </p:nvSpPr>
        <p:spPr>
          <a:xfrm>
            <a:off x="5834405" y="523034"/>
            <a:ext cx="6851691" cy="646331"/>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hlinkClick r:id="rId2"/>
              </a:rPr>
              <a:t>The Enron Email Dataset | Kaggle</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https://www.kaggle.com/datasets/wcukierski/enron-email-dataset</a:t>
            </a:r>
            <a:endParaRPr lang="zh-CN" altLang="en-US"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500123E5-31BC-7346-9F74-6DBFF9F211DF}"/>
              </a:ext>
            </a:extLst>
          </p:cNvPr>
          <p:cNvPicPr>
            <a:picLocks noChangeAspect="1"/>
          </p:cNvPicPr>
          <p:nvPr/>
        </p:nvPicPr>
        <p:blipFill>
          <a:blip r:embed="rId3"/>
          <a:stretch>
            <a:fillRect/>
          </a:stretch>
        </p:blipFill>
        <p:spPr>
          <a:xfrm>
            <a:off x="364251" y="1862895"/>
            <a:ext cx="3738316" cy="2808761"/>
          </a:xfrm>
          <a:prstGeom prst="rect">
            <a:avLst/>
          </a:prstGeom>
        </p:spPr>
      </p:pic>
      <p:pic>
        <p:nvPicPr>
          <p:cNvPr id="9" name="图片 8">
            <a:extLst>
              <a:ext uri="{FF2B5EF4-FFF2-40B4-BE49-F238E27FC236}">
                <a16:creationId xmlns:a16="http://schemas.microsoft.com/office/drawing/2014/main" id="{67ABF167-615F-D513-ED24-A3146088B5C0}"/>
              </a:ext>
            </a:extLst>
          </p:cNvPr>
          <p:cNvPicPr>
            <a:picLocks noChangeAspect="1"/>
          </p:cNvPicPr>
          <p:nvPr/>
        </p:nvPicPr>
        <p:blipFill>
          <a:blip r:embed="rId4"/>
          <a:stretch>
            <a:fillRect/>
          </a:stretch>
        </p:blipFill>
        <p:spPr>
          <a:xfrm>
            <a:off x="4209443" y="1858118"/>
            <a:ext cx="3751384" cy="2813538"/>
          </a:xfrm>
          <a:prstGeom prst="rect">
            <a:avLst/>
          </a:prstGeom>
        </p:spPr>
      </p:pic>
      <p:pic>
        <p:nvPicPr>
          <p:cNvPr id="13" name="图片 12">
            <a:extLst>
              <a:ext uri="{FF2B5EF4-FFF2-40B4-BE49-F238E27FC236}">
                <a16:creationId xmlns:a16="http://schemas.microsoft.com/office/drawing/2014/main" id="{11FA665E-6CCF-5FBE-1655-2E1CD223D5B0}"/>
              </a:ext>
            </a:extLst>
          </p:cNvPr>
          <p:cNvPicPr>
            <a:picLocks noChangeAspect="1"/>
          </p:cNvPicPr>
          <p:nvPr/>
        </p:nvPicPr>
        <p:blipFill>
          <a:blip r:embed="rId5"/>
          <a:stretch>
            <a:fillRect/>
          </a:stretch>
        </p:blipFill>
        <p:spPr>
          <a:xfrm>
            <a:off x="8089436" y="1858118"/>
            <a:ext cx="3754758" cy="2813538"/>
          </a:xfrm>
          <a:prstGeom prst="rect">
            <a:avLst/>
          </a:prstGeom>
        </p:spPr>
      </p:pic>
    </p:spTree>
    <p:extLst>
      <p:ext uri="{BB962C8B-B14F-4D97-AF65-F5344CB8AC3E}">
        <p14:creationId xmlns:p14="http://schemas.microsoft.com/office/powerpoint/2010/main" val="946001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a:extLst>
              <a:ext uri="{FF2B5EF4-FFF2-40B4-BE49-F238E27FC236}">
                <a16:creationId xmlns:a16="http://schemas.microsoft.com/office/drawing/2014/main" id="{0528FE4A-5925-64A8-1BB2-4E94787F8520}"/>
              </a:ext>
            </a:extLst>
          </p:cNvPr>
          <p:cNvGraphicFramePr>
            <a:graphicFrameLocks noGrp="1"/>
          </p:cNvGraphicFramePr>
          <p:nvPr>
            <p:extLst>
              <p:ext uri="{D42A27DB-BD31-4B8C-83A1-F6EECF244321}">
                <p14:modId xmlns:p14="http://schemas.microsoft.com/office/powerpoint/2010/main" val="2076934296"/>
              </p:ext>
            </p:extLst>
          </p:nvPr>
        </p:nvGraphicFramePr>
        <p:xfrm>
          <a:off x="1307431" y="91440"/>
          <a:ext cx="9577137" cy="6675120"/>
        </p:xfrm>
        <a:graphic>
          <a:graphicData uri="http://schemas.openxmlformats.org/drawingml/2006/table">
            <a:tbl>
              <a:tblPr firstRow="1" bandRow="1">
                <a:tableStyleId>{5C22544A-7EE6-4342-B048-85BDC9FD1C3A}</a:tableStyleId>
              </a:tblPr>
              <a:tblGrid>
                <a:gridCol w="1380761">
                  <a:extLst>
                    <a:ext uri="{9D8B030D-6E8A-4147-A177-3AD203B41FA5}">
                      <a16:colId xmlns:a16="http://schemas.microsoft.com/office/drawing/2014/main" val="334198113"/>
                    </a:ext>
                  </a:extLst>
                </a:gridCol>
                <a:gridCol w="2110218">
                  <a:extLst>
                    <a:ext uri="{9D8B030D-6E8A-4147-A177-3AD203B41FA5}">
                      <a16:colId xmlns:a16="http://schemas.microsoft.com/office/drawing/2014/main" val="311256602"/>
                    </a:ext>
                  </a:extLst>
                </a:gridCol>
                <a:gridCol w="2110218">
                  <a:extLst>
                    <a:ext uri="{9D8B030D-6E8A-4147-A177-3AD203B41FA5}">
                      <a16:colId xmlns:a16="http://schemas.microsoft.com/office/drawing/2014/main" val="3439027822"/>
                    </a:ext>
                  </a:extLst>
                </a:gridCol>
                <a:gridCol w="1987970">
                  <a:extLst>
                    <a:ext uri="{9D8B030D-6E8A-4147-A177-3AD203B41FA5}">
                      <a16:colId xmlns:a16="http://schemas.microsoft.com/office/drawing/2014/main" val="683071020"/>
                    </a:ext>
                  </a:extLst>
                </a:gridCol>
                <a:gridCol w="1987970">
                  <a:extLst>
                    <a:ext uri="{9D8B030D-6E8A-4147-A177-3AD203B41FA5}">
                      <a16:colId xmlns:a16="http://schemas.microsoft.com/office/drawing/2014/main" val="1935744772"/>
                    </a:ext>
                  </a:extLst>
                </a:gridCol>
              </a:tblGrid>
              <a:tr h="370840">
                <a:tc>
                  <a:txBody>
                    <a:bodyPr/>
                    <a:lstStyle/>
                    <a:p>
                      <a:pPr algn="ctr"/>
                      <a:r>
                        <a:rPr lang="en-US" altLang="zh-CN" dirty="0">
                          <a:latin typeface="Times New Roman" panose="02020603050405020304" pitchFamily="18" charset="0"/>
                          <a:cs typeface="Times New Roman" panose="02020603050405020304" pitchFamily="18" charset="0"/>
                        </a:rPr>
                        <a:t>Sample</a:t>
                      </a:r>
                      <a:endParaRPr lang="zh-CN" altLang="en-US" dirty="0">
                        <a:latin typeface="Times New Roman" panose="02020603050405020304" pitchFamily="18" charset="0"/>
                        <a:cs typeface="Times New Roman" panose="02020603050405020304" pitchFamily="18" charset="0"/>
                      </a:endParaRPr>
                    </a:p>
                  </a:txBody>
                  <a:tcPr/>
                </a:tc>
                <a:tc gridSpan="2">
                  <a:txBody>
                    <a:bodyPr/>
                    <a:lstStyle/>
                    <a:p>
                      <a:pPr algn="ctr"/>
                      <a:r>
                        <a:rPr lang="en-US" altLang="zh-CN" dirty="0">
                          <a:latin typeface="Times New Roman" panose="02020603050405020304" pitchFamily="18" charset="0"/>
                          <a:cs typeface="Times New Roman" panose="02020603050405020304" pitchFamily="18" charset="0"/>
                        </a:rPr>
                        <a:t>Test AP (</a:t>
                      </a:r>
                      <a:r>
                        <a:rPr lang="en-US" altLang="zh-CN" dirty="0" err="1">
                          <a:latin typeface="Times New Roman" panose="02020603050405020304" pitchFamily="18" charset="0"/>
                          <a:cs typeface="Times New Roman" panose="02020603050405020304" pitchFamily="18" charset="0"/>
                        </a:rPr>
                        <a:t>Transductive</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txBody>
                  <a:tcPr/>
                </a:tc>
                <a:tc hMerge="1">
                  <a:txBody>
                    <a:bodyPr/>
                    <a:lstStyle/>
                    <a:p>
                      <a:pPr algn="ctr"/>
                      <a:endParaRPr lang="zh-CN" altLang="en-US" dirty="0">
                        <a:latin typeface="Times New Roman" panose="02020603050405020304" pitchFamily="18" charset="0"/>
                        <a:cs typeface="Times New Roman" panose="02020603050405020304"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Test AP (Inductive)</a:t>
                      </a:r>
                      <a:endParaRPr lang="zh-CN" altLang="en-US" dirty="0">
                        <a:latin typeface="Times New Roman" panose="02020603050405020304" pitchFamily="18" charset="0"/>
                        <a:cs typeface="Times New Roman" panose="02020603050405020304" pitchFamily="18" charset="0"/>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59969380"/>
                  </a:ext>
                </a:extLst>
              </a:tr>
              <a:tr h="370840">
                <a:tc>
                  <a:txBody>
                    <a:bodyPr/>
                    <a:lstStyle/>
                    <a:p>
                      <a:pPr algn="ct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w/o memory</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w/ memory</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w/o memory</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w/ memory</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7534949"/>
                  </a:ext>
                </a:extLst>
              </a:tr>
              <a:tr h="370840">
                <a:tc>
                  <a:txBody>
                    <a:bodyPr/>
                    <a:lstStyle/>
                    <a:p>
                      <a:pPr algn="ctr"/>
                      <a:r>
                        <a:rPr lang="en-US" altLang="zh-CN" dirty="0">
                          <a:latin typeface="Times New Roman" panose="02020603050405020304" pitchFamily="18" charset="0"/>
                          <a:cs typeface="Times New Roman" panose="02020603050405020304" pitchFamily="18" charset="0"/>
                        </a:rPr>
                        <a:t>4(0)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0.9419</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0.9820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0.9417</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0.9752</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79915742"/>
                  </a:ext>
                </a:extLst>
              </a:tr>
              <a:tr h="370840">
                <a:tc>
                  <a:txBody>
                    <a:bodyPr/>
                    <a:lstStyle/>
                    <a:p>
                      <a:pPr algn="ctr"/>
                      <a:r>
                        <a:rPr lang="en-US" altLang="zh-CN" dirty="0">
                          <a:latin typeface="Times New Roman" panose="02020603050405020304" pitchFamily="18" charset="0"/>
                          <a:cs typeface="Times New Roman" panose="02020603050405020304" pitchFamily="18" charset="0"/>
                        </a:rPr>
                        <a:t>4(1)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0.9415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0.9823</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0.9411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0.9769</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0844843"/>
                  </a:ext>
                </a:extLst>
              </a:tr>
              <a:tr h="370840">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4(average)</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0.9167</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0.9783</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0.9163</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0.9715</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18321211"/>
                  </a:ext>
                </a:extLst>
              </a:tr>
              <a:tr h="370840">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4(combine)</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0.9477</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0.9843</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0.9474</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0.9791</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14457006"/>
                  </a:ext>
                </a:extLst>
              </a:tr>
              <a:tr h="370840">
                <a:tc>
                  <a:txBody>
                    <a:bodyPr/>
                    <a:lstStyle/>
                    <a:p>
                      <a:pPr algn="ctr"/>
                      <a:r>
                        <a:rPr lang="en-US" altLang="zh-CN" dirty="0">
                          <a:latin typeface="Times New Roman" panose="02020603050405020304" pitchFamily="18" charset="0"/>
                          <a:cs typeface="Times New Roman" panose="02020603050405020304" pitchFamily="18" charset="0"/>
                        </a:rPr>
                        <a:t>8(0)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0.9395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0.9728</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0.9384</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0.9666</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3132290"/>
                  </a:ext>
                </a:extLst>
              </a:tr>
              <a:tr h="370840">
                <a:tc>
                  <a:txBody>
                    <a:bodyPr/>
                    <a:lstStyle/>
                    <a:p>
                      <a:pPr algn="ctr"/>
                      <a:r>
                        <a:rPr lang="en-US" altLang="zh-CN" dirty="0">
                          <a:latin typeface="Times New Roman" panose="02020603050405020304" pitchFamily="18" charset="0"/>
                          <a:cs typeface="Times New Roman" panose="02020603050405020304" pitchFamily="18" charset="0"/>
                        </a:rPr>
                        <a:t>8(1)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0.9371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0.9759</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0.9359</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0.9675</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98918167"/>
                  </a:ext>
                </a:extLst>
              </a:tr>
              <a:tr h="370840">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8(average)</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0.9277</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0.9739</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0.9260</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0.9686</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8342960"/>
                  </a:ext>
                </a:extLst>
              </a:tr>
              <a:tr h="370840">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8(combine)</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0.9432</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0.9763</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0.9429</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0.9715</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48275518"/>
                  </a:ext>
                </a:extLst>
              </a:tr>
              <a:tr h="370840">
                <a:tc>
                  <a:txBody>
                    <a:bodyPr/>
                    <a:lstStyle/>
                    <a:p>
                      <a:pPr algn="ctr"/>
                      <a:r>
                        <a:rPr lang="en-US" altLang="zh-CN" dirty="0">
                          <a:latin typeface="Times New Roman" panose="02020603050405020304" pitchFamily="18" charset="0"/>
                          <a:cs typeface="Times New Roman" panose="02020603050405020304" pitchFamily="18" charset="0"/>
                        </a:rPr>
                        <a:t>16(0)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0.9244</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0.9615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0.9235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0.9557</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37972976"/>
                  </a:ext>
                </a:extLst>
              </a:tr>
              <a:tr h="370840">
                <a:tc>
                  <a:txBody>
                    <a:bodyPr/>
                    <a:lstStyle/>
                    <a:p>
                      <a:pPr algn="ctr"/>
                      <a:r>
                        <a:rPr lang="en-US" altLang="zh-CN" dirty="0">
                          <a:latin typeface="Times New Roman" panose="02020603050405020304" pitchFamily="18" charset="0"/>
                          <a:cs typeface="Times New Roman" panose="02020603050405020304" pitchFamily="18" charset="0"/>
                        </a:rPr>
                        <a:t>16(1)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0.9183</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0.9601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0.9181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0.9556</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44167155"/>
                  </a:ext>
                </a:extLst>
              </a:tr>
              <a:tr h="370840">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16(average)</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0.9214</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0.9656</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0.9194</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0.9618</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9270369"/>
                  </a:ext>
                </a:extLst>
              </a:tr>
              <a:tr h="370840">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16(combine)</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0.9161</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0.9570</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0.9152</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0.9541</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03731307"/>
                  </a:ext>
                </a:extLst>
              </a:tr>
              <a:tr h="370840">
                <a:tc>
                  <a:txBody>
                    <a:bodyPr/>
                    <a:lstStyle/>
                    <a:p>
                      <a:pPr algn="ctr"/>
                      <a:r>
                        <a:rPr lang="en-US" altLang="zh-CN" dirty="0">
                          <a:latin typeface="Times New Roman" panose="02020603050405020304" pitchFamily="18" charset="0"/>
                          <a:cs typeface="Times New Roman" panose="02020603050405020304" pitchFamily="18" charset="0"/>
                        </a:rPr>
                        <a:t>32(0)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0.9024</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0.9384</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0.8997</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0.9371</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50364860"/>
                  </a:ext>
                </a:extLst>
              </a:tr>
              <a:tr h="370840">
                <a:tc>
                  <a:txBody>
                    <a:bodyPr/>
                    <a:lstStyle/>
                    <a:p>
                      <a:pPr algn="ctr"/>
                      <a:r>
                        <a:rPr lang="en-US" altLang="zh-CN" dirty="0">
                          <a:latin typeface="Times New Roman" panose="02020603050405020304" pitchFamily="18" charset="0"/>
                          <a:cs typeface="Times New Roman" panose="02020603050405020304" pitchFamily="18" charset="0"/>
                        </a:rPr>
                        <a:t>32(1)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0.9024</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0.9418</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0.8946</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0.9402</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80292097"/>
                  </a:ext>
                </a:extLst>
              </a:tr>
              <a:tr h="370840">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32(average)</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0.9047</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0.9441</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0.9011</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0.9418</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98200146"/>
                  </a:ext>
                </a:extLst>
              </a:tr>
              <a:tr h="370840">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32(combine)</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0.9181</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0.9235</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0.9162</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0.9234</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30539553"/>
                  </a:ext>
                </a:extLst>
              </a:tr>
            </a:tbl>
          </a:graphicData>
        </a:graphic>
      </p:graphicFrame>
      <p:sp>
        <p:nvSpPr>
          <p:cNvPr id="2" name="文本框 1">
            <a:extLst>
              <a:ext uri="{FF2B5EF4-FFF2-40B4-BE49-F238E27FC236}">
                <a16:creationId xmlns:a16="http://schemas.microsoft.com/office/drawing/2014/main" id="{6D12BFE8-A62A-B825-4446-E88A9D0A2D52}"/>
              </a:ext>
            </a:extLst>
          </p:cNvPr>
          <p:cNvSpPr txBox="1"/>
          <p:nvPr/>
        </p:nvSpPr>
        <p:spPr>
          <a:xfrm>
            <a:off x="-10750" y="404261"/>
            <a:ext cx="1318181" cy="400110"/>
          </a:xfrm>
          <a:prstGeom prst="rect">
            <a:avLst/>
          </a:prstGeom>
          <a:noFill/>
        </p:spPr>
        <p:txBody>
          <a:bodyPr wrap="none" rtlCol="0">
            <a:spAutoFit/>
          </a:bodyPr>
          <a:lstStyle/>
          <a:p>
            <a:r>
              <a:rPr lang="en-US" altLang="zh-CN" sz="2000" b="1" dirty="0">
                <a:latin typeface="Times New Roman" panose="02020603050405020304" pitchFamily="18" charset="0"/>
                <a:cs typeface="Times New Roman" panose="02020603050405020304" pitchFamily="18" charset="0"/>
              </a:rPr>
              <a:t>Wikipedia</a:t>
            </a:r>
            <a:endParaRPr lang="zh-CN"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6217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C054663C-57F1-DDDF-817B-89D75FFBBCB2}"/>
              </a:ext>
            </a:extLst>
          </p:cNvPr>
          <p:cNvGraphicFramePr>
            <a:graphicFrameLocks noGrp="1"/>
          </p:cNvGraphicFramePr>
          <p:nvPr>
            <p:extLst>
              <p:ext uri="{D42A27DB-BD31-4B8C-83A1-F6EECF244321}">
                <p14:modId xmlns:p14="http://schemas.microsoft.com/office/powerpoint/2010/main" val="671489073"/>
              </p:ext>
            </p:extLst>
          </p:nvPr>
        </p:nvGraphicFramePr>
        <p:xfrm>
          <a:off x="749568" y="2067159"/>
          <a:ext cx="10692864" cy="2590800"/>
        </p:xfrm>
        <a:graphic>
          <a:graphicData uri="http://schemas.openxmlformats.org/drawingml/2006/table">
            <a:tbl>
              <a:tblPr firstRow="1" bandRow="1">
                <a:tableStyleId>{5C22544A-7EE6-4342-B048-85BDC9FD1C3A}</a:tableStyleId>
              </a:tblPr>
              <a:tblGrid>
                <a:gridCol w="1527552">
                  <a:extLst>
                    <a:ext uri="{9D8B030D-6E8A-4147-A177-3AD203B41FA5}">
                      <a16:colId xmlns:a16="http://schemas.microsoft.com/office/drawing/2014/main" val="334198113"/>
                    </a:ext>
                  </a:extLst>
                </a:gridCol>
                <a:gridCol w="1527552">
                  <a:extLst>
                    <a:ext uri="{9D8B030D-6E8A-4147-A177-3AD203B41FA5}">
                      <a16:colId xmlns:a16="http://schemas.microsoft.com/office/drawing/2014/main" val="311256602"/>
                    </a:ext>
                  </a:extLst>
                </a:gridCol>
                <a:gridCol w="1527552">
                  <a:extLst>
                    <a:ext uri="{9D8B030D-6E8A-4147-A177-3AD203B41FA5}">
                      <a16:colId xmlns:a16="http://schemas.microsoft.com/office/drawing/2014/main" val="4012980058"/>
                    </a:ext>
                  </a:extLst>
                </a:gridCol>
                <a:gridCol w="1527552">
                  <a:extLst>
                    <a:ext uri="{9D8B030D-6E8A-4147-A177-3AD203B41FA5}">
                      <a16:colId xmlns:a16="http://schemas.microsoft.com/office/drawing/2014/main" val="683071020"/>
                    </a:ext>
                  </a:extLst>
                </a:gridCol>
                <a:gridCol w="1527552">
                  <a:extLst>
                    <a:ext uri="{9D8B030D-6E8A-4147-A177-3AD203B41FA5}">
                      <a16:colId xmlns:a16="http://schemas.microsoft.com/office/drawing/2014/main" val="872318886"/>
                    </a:ext>
                  </a:extLst>
                </a:gridCol>
                <a:gridCol w="1527552">
                  <a:extLst>
                    <a:ext uri="{9D8B030D-6E8A-4147-A177-3AD203B41FA5}">
                      <a16:colId xmlns:a16="http://schemas.microsoft.com/office/drawing/2014/main" val="4262899075"/>
                    </a:ext>
                  </a:extLst>
                </a:gridCol>
                <a:gridCol w="1527552">
                  <a:extLst>
                    <a:ext uri="{9D8B030D-6E8A-4147-A177-3AD203B41FA5}">
                      <a16:colId xmlns:a16="http://schemas.microsoft.com/office/drawing/2014/main" val="2377609927"/>
                    </a:ext>
                  </a:extLst>
                </a:gridCol>
              </a:tblGrid>
              <a:tr h="370840">
                <a:tc>
                  <a:txBody>
                    <a:bodyPr/>
                    <a:lstStyle/>
                    <a:p>
                      <a:pPr algn="ctr"/>
                      <a:r>
                        <a:rPr lang="en-US" altLang="zh-CN" dirty="0">
                          <a:latin typeface="Times New Roman" panose="02020603050405020304" pitchFamily="18" charset="0"/>
                          <a:cs typeface="Times New Roman" panose="02020603050405020304" pitchFamily="18" charset="0"/>
                        </a:rPr>
                        <a:t>Sample</a:t>
                      </a:r>
                      <a:endParaRPr lang="zh-CN" altLang="en-US" dirty="0">
                        <a:latin typeface="Times New Roman" panose="02020603050405020304" pitchFamily="18" charset="0"/>
                        <a:cs typeface="Times New Roman" panose="02020603050405020304" pitchFamily="18" charset="0"/>
                      </a:endParaRPr>
                    </a:p>
                  </a:txBody>
                  <a:tcPr/>
                </a:tc>
                <a:tc gridSpan="2">
                  <a:txBody>
                    <a:bodyPr/>
                    <a:lstStyle/>
                    <a:p>
                      <a:pPr algn="ctr"/>
                      <a:r>
                        <a:rPr lang="en-US" altLang="zh-CN" dirty="0">
                          <a:latin typeface="Times New Roman" panose="02020603050405020304" pitchFamily="18" charset="0"/>
                          <a:cs typeface="Times New Roman" panose="02020603050405020304" pitchFamily="18" charset="0"/>
                        </a:rPr>
                        <a:t>Test AP (</a:t>
                      </a:r>
                      <a:r>
                        <a:rPr lang="en-US" altLang="zh-CN" dirty="0" err="1">
                          <a:latin typeface="Times New Roman" panose="02020603050405020304" pitchFamily="18" charset="0"/>
                          <a:cs typeface="Times New Roman" panose="02020603050405020304" pitchFamily="18" charset="0"/>
                        </a:rPr>
                        <a:t>Transductive</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txBody>
                  <a:tcPr/>
                </a:tc>
                <a:tc hMerge="1">
                  <a:txBody>
                    <a:bodyPr/>
                    <a:lstStyle/>
                    <a:p>
                      <a:pPr algn="ctr"/>
                      <a:endParaRPr lang="zh-CN" altLang="en-US" dirty="0">
                        <a:latin typeface="Times New Roman" panose="02020603050405020304" pitchFamily="18" charset="0"/>
                        <a:cs typeface="Times New Roman" panose="02020603050405020304"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Test AP (Inductive)</a:t>
                      </a:r>
                      <a:endParaRPr lang="zh-CN" altLang="en-US" dirty="0">
                        <a:latin typeface="Times New Roman" panose="02020603050405020304" pitchFamily="18" charset="0"/>
                        <a:cs typeface="Times New Roman" panose="02020603050405020304" pitchFamily="18" charset="0"/>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latin typeface="Times New Roman" panose="02020603050405020304" pitchFamily="18" charset="0"/>
                        <a:cs typeface="Times New Roman" panose="02020603050405020304"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Time</a:t>
                      </a:r>
                      <a:endParaRPr lang="zh-CN" altLang="en-US" dirty="0">
                        <a:latin typeface="Times New Roman" panose="02020603050405020304" pitchFamily="18" charset="0"/>
                        <a:cs typeface="Times New Roman" panose="02020603050405020304" pitchFamily="18" charset="0"/>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59969380"/>
                  </a:ext>
                </a:extLst>
              </a:tr>
              <a:tr h="370840">
                <a:tc>
                  <a:txBody>
                    <a:bodyPr/>
                    <a:lstStyle/>
                    <a:p>
                      <a:pPr algn="ct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w/o memory</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w/ memory</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w/o memory</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w/ memory</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w/o memory</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w/ memory</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91725482"/>
                  </a:ext>
                </a:extLst>
              </a:tr>
              <a:tr h="370840">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0.9286</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0.9277</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0.9272</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0.9234</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0.2523</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1.4092</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79915742"/>
                  </a:ext>
                </a:extLst>
              </a:tr>
              <a:tr h="370840">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2</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0.9200</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0.9224</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0.9197</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0.9189</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0.4866</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2.4025</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0844843"/>
                  </a:ext>
                </a:extLst>
              </a:tr>
              <a:tr h="370840">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4</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0.9211</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0.9614</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0.9186</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0.9539</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1.0660</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5.5749</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18321211"/>
                  </a:ext>
                </a:extLst>
              </a:tr>
              <a:tr h="370840">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8</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0.9362</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0.9733</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0.9335</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0.9674</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1.9456</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12.6140</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14457006"/>
                  </a:ext>
                </a:extLst>
              </a:tr>
              <a:tr h="256005">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16</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0.9465</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0.9806</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0.9461</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0.9750</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3.6586</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22.5398</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3132290"/>
                  </a:ext>
                </a:extLst>
              </a:tr>
            </a:tbl>
          </a:graphicData>
        </a:graphic>
      </p:graphicFrame>
      <p:sp>
        <p:nvSpPr>
          <p:cNvPr id="5" name="文本框 4">
            <a:extLst>
              <a:ext uri="{FF2B5EF4-FFF2-40B4-BE49-F238E27FC236}">
                <a16:creationId xmlns:a16="http://schemas.microsoft.com/office/drawing/2014/main" id="{275E4D95-F836-D915-6623-9A89BDF0FF36}"/>
              </a:ext>
            </a:extLst>
          </p:cNvPr>
          <p:cNvSpPr txBox="1"/>
          <p:nvPr/>
        </p:nvSpPr>
        <p:spPr>
          <a:xfrm>
            <a:off x="90477" y="510139"/>
            <a:ext cx="1318181" cy="400110"/>
          </a:xfrm>
          <a:prstGeom prst="rect">
            <a:avLst/>
          </a:prstGeom>
          <a:noFill/>
        </p:spPr>
        <p:txBody>
          <a:bodyPr wrap="none" rtlCol="0">
            <a:spAutoFit/>
          </a:bodyPr>
          <a:lstStyle/>
          <a:p>
            <a:r>
              <a:rPr lang="en-US" altLang="zh-CN" sz="2000" b="1" dirty="0">
                <a:latin typeface="Times New Roman" panose="02020603050405020304" pitchFamily="18" charset="0"/>
                <a:cs typeface="Times New Roman" panose="02020603050405020304" pitchFamily="18" charset="0"/>
              </a:rPr>
              <a:t>Wikipedia</a:t>
            </a:r>
            <a:endParaRPr lang="zh-CN"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8478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a:extLst>
              <a:ext uri="{FF2B5EF4-FFF2-40B4-BE49-F238E27FC236}">
                <a16:creationId xmlns:a16="http://schemas.microsoft.com/office/drawing/2014/main" id="{0528FE4A-5925-64A8-1BB2-4E94787F8520}"/>
              </a:ext>
            </a:extLst>
          </p:cNvPr>
          <p:cNvGraphicFramePr>
            <a:graphicFrameLocks noGrp="1"/>
          </p:cNvGraphicFramePr>
          <p:nvPr>
            <p:extLst>
              <p:ext uri="{D42A27DB-BD31-4B8C-83A1-F6EECF244321}">
                <p14:modId xmlns:p14="http://schemas.microsoft.com/office/powerpoint/2010/main" val="3311851826"/>
              </p:ext>
            </p:extLst>
          </p:nvPr>
        </p:nvGraphicFramePr>
        <p:xfrm>
          <a:off x="1307431" y="91440"/>
          <a:ext cx="9577137" cy="6675120"/>
        </p:xfrm>
        <a:graphic>
          <a:graphicData uri="http://schemas.openxmlformats.org/drawingml/2006/table">
            <a:tbl>
              <a:tblPr firstRow="1" bandRow="1">
                <a:tableStyleId>{5C22544A-7EE6-4342-B048-85BDC9FD1C3A}</a:tableStyleId>
              </a:tblPr>
              <a:tblGrid>
                <a:gridCol w="1380761">
                  <a:extLst>
                    <a:ext uri="{9D8B030D-6E8A-4147-A177-3AD203B41FA5}">
                      <a16:colId xmlns:a16="http://schemas.microsoft.com/office/drawing/2014/main" val="334198113"/>
                    </a:ext>
                  </a:extLst>
                </a:gridCol>
                <a:gridCol w="2110218">
                  <a:extLst>
                    <a:ext uri="{9D8B030D-6E8A-4147-A177-3AD203B41FA5}">
                      <a16:colId xmlns:a16="http://schemas.microsoft.com/office/drawing/2014/main" val="311256602"/>
                    </a:ext>
                  </a:extLst>
                </a:gridCol>
                <a:gridCol w="2110218">
                  <a:extLst>
                    <a:ext uri="{9D8B030D-6E8A-4147-A177-3AD203B41FA5}">
                      <a16:colId xmlns:a16="http://schemas.microsoft.com/office/drawing/2014/main" val="3439027822"/>
                    </a:ext>
                  </a:extLst>
                </a:gridCol>
                <a:gridCol w="1987970">
                  <a:extLst>
                    <a:ext uri="{9D8B030D-6E8A-4147-A177-3AD203B41FA5}">
                      <a16:colId xmlns:a16="http://schemas.microsoft.com/office/drawing/2014/main" val="683071020"/>
                    </a:ext>
                  </a:extLst>
                </a:gridCol>
                <a:gridCol w="1987970">
                  <a:extLst>
                    <a:ext uri="{9D8B030D-6E8A-4147-A177-3AD203B41FA5}">
                      <a16:colId xmlns:a16="http://schemas.microsoft.com/office/drawing/2014/main" val="1935744772"/>
                    </a:ext>
                  </a:extLst>
                </a:gridCol>
              </a:tblGrid>
              <a:tr h="370840">
                <a:tc>
                  <a:txBody>
                    <a:bodyPr/>
                    <a:lstStyle/>
                    <a:p>
                      <a:pPr algn="ctr"/>
                      <a:r>
                        <a:rPr lang="en-US" altLang="zh-CN" dirty="0">
                          <a:latin typeface="Times New Roman" panose="02020603050405020304" pitchFamily="18" charset="0"/>
                          <a:cs typeface="Times New Roman" panose="02020603050405020304" pitchFamily="18" charset="0"/>
                        </a:rPr>
                        <a:t>Sample</a:t>
                      </a:r>
                      <a:endParaRPr lang="zh-CN" altLang="en-US" dirty="0">
                        <a:latin typeface="Times New Roman" panose="02020603050405020304" pitchFamily="18" charset="0"/>
                        <a:cs typeface="Times New Roman" panose="02020603050405020304" pitchFamily="18" charset="0"/>
                      </a:endParaRPr>
                    </a:p>
                  </a:txBody>
                  <a:tcPr/>
                </a:tc>
                <a:tc gridSpan="2">
                  <a:txBody>
                    <a:bodyPr/>
                    <a:lstStyle/>
                    <a:p>
                      <a:pPr algn="ctr"/>
                      <a:r>
                        <a:rPr lang="en-US" altLang="zh-CN" dirty="0">
                          <a:latin typeface="Times New Roman" panose="02020603050405020304" pitchFamily="18" charset="0"/>
                          <a:cs typeface="Times New Roman" panose="02020603050405020304" pitchFamily="18" charset="0"/>
                        </a:rPr>
                        <a:t>Test AP (</a:t>
                      </a:r>
                      <a:r>
                        <a:rPr lang="en-US" altLang="zh-CN" dirty="0" err="1">
                          <a:latin typeface="Times New Roman" panose="02020603050405020304" pitchFamily="18" charset="0"/>
                          <a:cs typeface="Times New Roman" panose="02020603050405020304" pitchFamily="18" charset="0"/>
                        </a:rPr>
                        <a:t>Transductive</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txBody>
                  <a:tcPr/>
                </a:tc>
                <a:tc hMerge="1">
                  <a:txBody>
                    <a:bodyPr/>
                    <a:lstStyle/>
                    <a:p>
                      <a:pPr algn="ctr"/>
                      <a:endParaRPr lang="zh-CN" altLang="en-US" dirty="0">
                        <a:latin typeface="Times New Roman" panose="02020603050405020304" pitchFamily="18" charset="0"/>
                        <a:cs typeface="Times New Roman" panose="02020603050405020304"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Test AP (Inductive)</a:t>
                      </a:r>
                      <a:endParaRPr lang="zh-CN" altLang="en-US" dirty="0">
                        <a:latin typeface="Times New Roman" panose="02020603050405020304" pitchFamily="18" charset="0"/>
                        <a:cs typeface="Times New Roman" panose="02020603050405020304" pitchFamily="18" charset="0"/>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59969380"/>
                  </a:ext>
                </a:extLst>
              </a:tr>
              <a:tr h="370840">
                <a:tc>
                  <a:txBody>
                    <a:bodyPr/>
                    <a:lstStyle/>
                    <a:p>
                      <a:pPr algn="ct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w/o memory</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w/ memory</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w/o memory</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w/ memory</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7534949"/>
                  </a:ext>
                </a:extLst>
              </a:tr>
              <a:tr h="370840">
                <a:tc>
                  <a:txBody>
                    <a:bodyPr/>
                    <a:lstStyle/>
                    <a:p>
                      <a:pPr algn="ctr"/>
                      <a:r>
                        <a:rPr lang="en-US" altLang="zh-CN" dirty="0">
                          <a:latin typeface="Times New Roman" panose="02020603050405020304" pitchFamily="18" charset="0"/>
                          <a:cs typeface="Times New Roman" panose="02020603050405020304" pitchFamily="18" charset="0"/>
                        </a:rPr>
                        <a:t>4(0)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0.9538</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0.9849</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0.9318</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0.9727</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79915742"/>
                  </a:ext>
                </a:extLst>
              </a:tr>
              <a:tr h="370840">
                <a:tc>
                  <a:txBody>
                    <a:bodyPr/>
                    <a:lstStyle/>
                    <a:p>
                      <a:pPr algn="ctr"/>
                      <a:r>
                        <a:rPr lang="en-US" altLang="zh-CN" dirty="0">
                          <a:latin typeface="Times New Roman" panose="02020603050405020304" pitchFamily="18" charset="0"/>
                          <a:cs typeface="Times New Roman" panose="02020603050405020304" pitchFamily="18" charset="0"/>
                        </a:rPr>
                        <a:t>4(1)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0.9525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0.9828</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0.9299</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0.9707</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0844843"/>
                  </a:ext>
                </a:extLst>
              </a:tr>
              <a:tr h="370840">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4(average)</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0.9378</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0.9808</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0.9057</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0.9669</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18321211"/>
                  </a:ext>
                </a:extLst>
              </a:tr>
              <a:tr h="370840">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4(combine)</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0.9546</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0.9870</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0.9325</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0.9754</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14457006"/>
                  </a:ext>
                </a:extLst>
              </a:tr>
              <a:tr h="370840">
                <a:tc>
                  <a:txBody>
                    <a:bodyPr/>
                    <a:lstStyle/>
                    <a:p>
                      <a:pPr algn="ctr"/>
                      <a:r>
                        <a:rPr lang="en-US" altLang="zh-CN" dirty="0">
                          <a:latin typeface="Times New Roman" panose="02020603050405020304" pitchFamily="18" charset="0"/>
                          <a:cs typeface="Times New Roman" panose="02020603050405020304" pitchFamily="18" charset="0"/>
                        </a:rPr>
                        <a:t>8(0)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0.9418</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0.9822</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0.9165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0.9696</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3132290"/>
                  </a:ext>
                </a:extLst>
              </a:tr>
              <a:tr h="370840">
                <a:tc>
                  <a:txBody>
                    <a:bodyPr/>
                    <a:lstStyle/>
                    <a:p>
                      <a:pPr algn="ctr"/>
                      <a:r>
                        <a:rPr lang="en-US" altLang="zh-CN" dirty="0">
                          <a:latin typeface="Times New Roman" panose="02020603050405020304" pitchFamily="18" charset="0"/>
                          <a:cs typeface="Times New Roman" panose="02020603050405020304" pitchFamily="18" charset="0"/>
                        </a:rPr>
                        <a:t>8(1)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0.9437</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0.9816</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0.9189</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0.9683</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98918167"/>
                  </a:ext>
                </a:extLst>
              </a:tr>
              <a:tr h="370840">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8(average)</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0.9292</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0.9735</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0.8951</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0.9606</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8342960"/>
                  </a:ext>
                </a:extLst>
              </a:tr>
              <a:tr h="370840">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8(combine)</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0.9483</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0.9830</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0.9229</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0.9702</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48275518"/>
                  </a:ext>
                </a:extLst>
              </a:tr>
              <a:tr h="370840">
                <a:tc>
                  <a:txBody>
                    <a:bodyPr/>
                    <a:lstStyle/>
                    <a:p>
                      <a:pPr algn="ctr"/>
                      <a:r>
                        <a:rPr lang="en-US" altLang="zh-CN" dirty="0">
                          <a:latin typeface="Times New Roman" panose="02020603050405020304" pitchFamily="18" charset="0"/>
                          <a:cs typeface="Times New Roman" panose="02020603050405020304" pitchFamily="18" charset="0"/>
                        </a:rPr>
                        <a:t>16(0)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0.9346</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0.9735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0.9067</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0.9607</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37972976"/>
                  </a:ext>
                </a:extLst>
              </a:tr>
              <a:tr h="370840">
                <a:tc>
                  <a:txBody>
                    <a:bodyPr/>
                    <a:lstStyle/>
                    <a:p>
                      <a:pPr algn="ctr"/>
                      <a:r>
                        <a:rPr lang="en-US" altLang="zh-CN" dirty="0">
                          <a:latin typeface="Times New Roman" panose="02020603050405020304" pitchFamily="18" charset="0"/>
                          <a:cs typeface="Times New Roman" panose="02020603050405020304" pitchFamily="18" charset="0"/>
                        </a:rPr>
                        <a:t>16(1)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0.9338</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0.9758</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0.9078</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0.9636</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44167155"/>
                  </a:ext>
                </a:extLst>
              </a:tr>
              <a:tr h="370840">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16(average)</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0.9208</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0.9705</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0.8862</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0.9536</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9270369"/>
                  </a:ext>
                </a:extLst>
              </a:tr>
              <a:tr h="370840">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16(combine)</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0.9307</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0.9678</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0.9067</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0.9475</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03731307"/>
                  </a:ext>
                </a:extLst>
              </a:tr>
              <a:tr h="370840">
                <a:tc>
                  <a:txBody>
                    <a:bodyPr/>
                    <a:lstStyle/>
                    <a:p>
                      <a:pPr algn="ctr"/>
                      <a:r>
                        <a:rPr lang="en-US" altLang="zh-CN" dirty="0">
                          <a:latin typeface="Times New Roman" panose="02020603050405020304" pitchFamily="18" charset="0"/>
                          <a:cs typeface="Times New Roman" panose="02020603050405020304" pitchFamily="18" charset="0"/>
                        </a:rPr>
                        <a:t>32(0)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0.9174</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0.9599</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0.8862</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0.9425</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50364860"/>
                  </a:ext>
                </a:extLst>
              </a:tr>
              <a:tr h="370840">
                <a:tc>
                  <a:txBody>
                    <a:bodyPr/>
                    <a:lstStyle/>
                    <a:p>
                      <a:pPr algn="ctr"/>
                      <a:r>
                        <a:rPr lang="en-US" altLang="zh-CN" dirty="0">
                          <a:latin typeface="Times New Roman" panose="02020603050405020304" pitchFamily="18" charset="0"/>
                          <a:cs typeface="Times New Roman" panose="02020603050405020304" pitchFamily="18" charset="0"/>
                        </a:rPr>
                        <a:t>32(1)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0.9171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0.9655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0.8858</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0.9478</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80292097"/>
                  </a:ext>
                </a:extLst>
              </a:tr>
              <a:tr h="370840">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32(average)</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0.9114</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0.9637</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0.8753</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0.9463</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98200146"/>
                  </a:ext>
                </a:extLst>
              </a:tr>
              <a:tr h="370840">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32(combine)</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0.9204</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0.9623</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0.8888</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chemeClr val="accent5">
                              <a:lumMod val="75000"/>
                            </a:schemeClr>
                          </a:solidFill>
                          <a:latin typeface="Times New Roman" panose="02020603050405020304" pitchFamily="18" charset="0"/>
                          <a:cs typeface="Times New Roman" panose="02020603050405020304" pitchFamily="18" charset="0"/>
                        </a:rPr>
                        <a:t>0.9416</a:t>
                      </a:r>
                      <a:endParaRPr lang="zh-CN" altLang="en-US" b="1" dirty="0">
                        <a:solidFill>
                          <a:schemeClr val="accent5">
                            <a:lumMod val="7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30539553"/>
                  </a:ext>
                </a:extLst>
              </a:tr>
            </a:tbl>
          </a:graphicData>
        </a:graphic>
      </p:graphicFrame>
      <p:sp>
        <p:nvSpPr>
          <p:cNvPr id="2" name="文本框 1">
            <a:extLst>
              <a:ext uri="{FF2B5EF4-FFF2-40B4-BE49-F238E27FC236}">
                <a16:creationId xmlns:a16="http://schemas.microsoft.com/office/drawing/2014/main" id="{754FEB32-F69B-80CB-CDA3-BE3C1513B72D}"/>
              </a:ext>
            </a:extLst>
          </p:cNvPr>
          <p:cNvSpPr txBox="1"/>
          <p:nvPr/>
        </p:nvSpPr>
        <p:spPr>
          <a:xfrm>
            <a:off x="182880" y="413886"/>
            <a:ext cx="925253" cy="400110"/>
          </a:xfrm>
          <a:prstGeom prst="rect">
            <a:avLst/>
          </a:prstGeom>
          <a:noFill/>
        </p:spPr>
        <p:txBody>
          <a:bodyPr wrap="none" rtlCol="0">
            <a:spAutoFit/>
          </a:bodyPr>
          <a:lstStyle/>
          <a:p>
            <a:r>
              <a:rPr lang="en-US" altLang="zh-CN" sz="2000" b="1" dirty="0">
                <a:latin typeface="Times New Roman" panose="02020603050405020304" pitchFamily="18" charset="0"/>
                <a:cs typeface="Times New Roman" panose="02020603050405020304" pitchFamily="18" charset="0"/>
              </a:rPr>
              <a:t>Reddit</a:t>
            </a:r>
            <a:endParaRPr lang="zh-CN"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7920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C054663C-57F1-DDDF-817B-89D75FFBBCB2}"/>
              </a:ext>
            </a:extLst>
          </p:cNvPr>
          <p:cNvGraphicFramePr>
            <a:graphicFrameLocks noGrp="1"/>
          </p:cNvGraphicFramePr>
          <p:nvPr>
            <p:extLst>
              <p:ext uri="{D42A27DB-BD31-4B8C-83A1-F6EECF244321}">
                <p14:modId xmlns:p14="http://schemas.microsoft.com/office/powerpoint/2010/main" val="1413997870"/>
              </p:ext>
            </p:extLst>
          </p:nvPr>
        </p:nvGraphicFramePr>
        <p:xfrm>
          <a:off x="749568" y="2067159"/>
          <a:ext cx="10692864" cy="2590800"/>
        </p:xfrm>
        <a:graphic>
          <a:graphicData uri="http://schemas.openxmlformats.org/drawingml/2006/table">
            <a:tbl>
              <a:tblPr firstRow="1" bandRow="1">
                <a:tableStyleId>{5C22544A-7EE6-4342-B048-85BDC9FD1C3A}</a:tableStyleId>
              </a:tblPr>
              <a:tblGrid>
                <a:gridCol w="1527552">
                  <a:extLst>
                    <a:ext uri="{9D8B030D-6E8A-4147-A177-3AD203B41FA5}">
                      <a16:colId xmlns:a16="http://schemas.microsoft.com/office/drawing/2014/main" val="334198113"/>
                    </a:ext>
                  </a:extLst>
                </a:gridCol>
                <a:gridCol w="1527552">
                  <a:extLst>
                    <a:ext uri="{9D8B030D-6E8A-4147-A177-3AD203B41FA5}">
                      <a16:colId xmlns:a16="http://schemas.microsoft.com/office/drawing/2014/main" val="311256602"/>
                    </a:ext>
                  </a:extLst>
                </a:gridCol>
                <a:gridCol w="1527552">
                  <a:extLst>
                    <a:ext uri="{9D8B030D-6E8A-4147-A177-3AD203B41FA5}">
                      <a16:colId xmlns:a16="http://schemas.microsoft.com/office/drawing/2014/main" val="4012980058"/>
                    </a:ext>
                  </a:extLst>
                </a:gridCol>
                <a:gridCol w="1527552">
                  <a:extLst>
                    <a:ext uri="{9D8B030D-6E8A-4147-A177-3AD203B41FA5}">
                      <a16:colId xmlns:a16="http://schemas.microsoft.com/office/drawing/2014/main" val="683071020"/>
                    </a:ext>
                  </a:extLst>
                </a:gridCol>
                <a:gridCol w="1527552">
                  <a:extLst>
                    <a:ext uri="{9D8B030D-6E8A-4147-A177-3AD203B41FA5}">
                      <a16:colId xmlns:a16="http://schemas.microsoft.com/office/drawing/2014/main" val="872318886"/>
                    </a:ext>
                  </a:extLst>
                </a:gridCol>
                <a:gridCol w="1527552">
                  <a:extLst>
                    <a:ext uri="{9D8B030D-6E8A-4147-A177-3AD203B41FA5}">
                      <a16:colId xmlns:a16="http://schemas.microsoft.com/office/drawing/2014/main" val="4262899075"/>
                    </a:ext>
                  </a:extLst>
                </a:gridCol>
                <a:gridCol w="1527552">
                  <a:extLst>
                    <a:ext uri="{9D8B030D-6E8A-4147-A177-3AD203B41FA5}">
                      <a16:colId xmlns:a16="http://schemas.microsoft.com/office/drawing/2014/main" val="2377609927"/>
                    </a:ext>
                  </a:extLst>
                </a:gridCol>
              </a:tblGrid>
              <a:tr h="370840">
                <a:tc>
                  <a:txBody>
                    <a:bodyPr/>
                    <a:lstStyle/>
                    <a:p>
                      <a:pPr algn="ctr"/>
                      <a:r>
                        <a:rPr lang="en-US" altLang="zh-CN" dirty="0">
                          <a:latin typeface="Times New Roman" panose="02020603050405020304" pitchFamily="18" charset="0"/>
                          <a:cs typeface="Times New Roman" panose="02020603050405020304" pitchFamily="18" charset="0"/>
                        </a:rPr>
                        <a:t>Sample</a:t>
                      </a:r>
                      <a:endParaRPr lang="zh-CN" altLang="en-US" dirty="0">
                        <a:latin typeface="Times New Roman" panose="02020603050405020304" pitchFamily="18" charset="0"/>
                        <a:cs typeface="Times New Roman" panose="02020603050405020304" pitchFamily="18" charset="0"/>
                      </a:endParaRPr>
                    </a:p>
                  </a:txBody>
                  <a:tcPr/>
                </a:tc>
                <a:tc gridSpan="2">
                  <a:txBody>
                    <a:bodyPr/>
                    <a:lstStyle/>
                    <a:p>
                      <a:pPr algn="ctr"/>
                      <a:r>
                        <a:rPr lang="en-US" altLang="zh-CN" dirty="0">
                          <a:latin typeface="Times New Roman" panose="02020603050405020304" pitchFamily="18" charset="0"/>
                          <a:cs typeface="Times New Roman" panose="02020603050405020304" pitchFamily="18" charset="0"/>
                        </a:rPr>
                        <a:t>Test AP (</a:t>
                      </a:r>
                      <a:r>
                        <a:rPr lang="en-US" altLang="zh-CN" dirty="0" err="1">
                          <a:latin typeface="Times New Roman" panose="02020603050405020304" pitchFamily="18" charset="0"/>
                          <a:cs typeface="Times New Roman" panose="02020603050405020304" pitchFamily="18" charset="0"/>
                        </a:rPr>
                        <a:t>Transductive</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txBody>
                  <a:tcPr/>
                </a:tc>
                <a:tc hMerge="1">
                  <a:txBody>
                    <a:bodyPr/>
                    <a:lstStyle/>
                    <a:p>
                      <a:pPr algn="ctr"/>
                      <a:endParaRPr lang="zh-CN" altLang="en-US" dirty="0">
                        <a:latin typeface="Times New Roman" panose="02020603050405020304" pitchFamily="18" charset="0"/>
                        <a:cs typeface="Times New Roman" panose="02020603050405020304"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Test AP (Inductive)</a:t>
                      </a:r>
                      <a:endParaRPr lang="zh-CN" altLang="en-US" dirty="0">
                        <a:latin typeface="Times New Roman" panose="02020603050405020304" pitchFamily="18" charset="0"/>
                        <a:cs typeface="Times New Roman" panose="02020603050405020304" pitchFamily="18" charset="0"/>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latin typeface="Times New Roman" panose="02020603050405020304" pitchFamily="18" charset="0"/>
                        <a:cs typeface="Times New Roman" panose="02020603050405020304"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Time</a:t>
                      </a:r>
                      <a:endParaRPr lang="zh-CN" altLang="en-US" dirty="0">
                        <a:latin typeface="Times New Roman" panose="02020603050405020304" pitchFamily="18" charset="0"/>
                        <a:cs typeface="Times New Roman" panose="02020603050405020304" pitchFamily="18" charset="0"/>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59969380"/>
                  </a:ext>
                </a:extLst>
              </a:tr>
              <a:tr h="370840">
                <a:tc>
                  <a:txBody>
                    <a:bodyPr/>
                    <a:lstStyle/>
                    <a:p>
                      <a:pPr algn="ct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w/o memory</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w/ memory</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w/o memory</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w/ memory</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w/o memory</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w/ memory</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91725482"/>
                  </a:ext>
                </a:extLst>
              </a:tr>
              <a:tr h="370840">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0.9282</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0.9637</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0.9006</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0.9213</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1.6961</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5.7906</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79915742"/>
                  </a:ext>
                </a:extLst>
              </a:tr>
              <a:tr h="370840">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2</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0.9345</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0.9689</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0.9097</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0.9480</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3.5920</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15.2807</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0844843"/>
                  </a:ext>
                </a:extLst>
              </a:tr>
              <a:tr h="370840">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4</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0.9407</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0.9789</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0.9158</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0.9629</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7.7395</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36.8422</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18321211"/>
                  </a:ext>
                </a:extLst>
              </a:tr>
              <a:tr h="370840">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8</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0.9484</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0.9833</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0.9254</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0.9710</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14.8441</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76.5402</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14457006"/>
                  </a:ext>
                </a:extLst>
              </a:tr>
              <a:tr h="256005">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16</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0.9551</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0.9848</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0.9332</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0.9714</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27.9549</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159.3442</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3132290"/>
                  </a:ext>
                </a:extLst>
              </a:tr>
            </a:tbl>
          </a:graphicData>
        </a:graphic>
      </p:graphicFrame>
      <p:sp>
        <p:nvSpPr>
          <p:cNvPr id="2" name="文本框 1">
            <a:extLst>
              <a:ext uri="{FF2B5EF4-FFF2-40B4-BE49-F238E27FC236}">
                <a16:creationId xmlns:a16="http://schemas.microsoft.com/office/drawing/2014/main" id="{A630DE4B-E801-B0A4-535D-AB99A6823A8E}"/>
              </a:ext>
            </a:extLst>
          </p:cNvPr>
          <p:cNvSpPr txBox="1"/>
          <p:nvPr/>
        </p:nvSpPr>
        <p:spPr>
          <a:xfrm>
            <a:off x="288758" y="481263"/>
            <a:ext cx="925253" cy="400110"/>
          </a:xfrm>
          <a:prstGeom prst="rect">
            <a:avLst/>
          </a:prstGeom>
          <a:noFill/>
        </p:spPr>
        <p:txBody>
          <a:bodyPr wrap="none" rtlCol="0">
            <a:spAutoFit/>
          </a:bodyPr>
          <a:lstStyle/>
          <a:p>
            <a:r>
              <a:rPr lang="en-US" altLang="zh-CN" sz="2000" b="1" dirty="0">
                <a:latin typeface="Times New Roman" panose="02020603050405020304" pitchFamily="18" charset="0"/>
                <a:cs typeface="Times New Roman" panose="02020603050405020304" pitchFamily="18" charset="0"/>
              </a:rPr>
              <a:t>Reddit</a:t>
            </a:r>
            <a:endParaRPr lang="zh-CN"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524122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614</TotalTime>
  <Words>906</Words>
  <Application>Microsoft Office PowerPoint</Application>
  <PresentationFormat>宽屏</PresentationFormat>
  <Paragraphs>448</Paragraphs>
  <Slides>11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等线</vt:lpstr>
      <vt:lpstr>等线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梓聪</dc:creator>
  <cp:lastModifiedBy>梓聪</cp:lastModifiedBy>
  <cp:revision>30</cp:revision>
  <dcterms:created xsi:type="dcterms:W3CDTF">2022-11-27T03:59:58Z</dcterms:created>
  <dcterms:modified xsi:type="dcterms:W3CDTF">2022-11-27T14:47:44Z</dcterms:modified>
</cp:coreProperties>
</file>