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30.svg" ContentType="image/svg+xml"/>
  <Override PartName="/ppt/media/image3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36" r:id="rId11"/>
    <p:sldId id="338" r:id="rId12"/>
    <p:sldId id="339" r:id="rId13"/>
    <p:sldId id="340" r:id="rId14"/>
    <p:sldId id="341" r:id="rId15"/>
    <p:sldId id="342" r:id="rId16"/>
    <p:sldId id="324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25" r:id="rId25"/>
    <p:sldId id="351" r:id="rId26"/>
    <p:sldId id="326" r:id="rId27"/>
    <p:sldId id="356" r:id="rId28"/>
    <p:sldId id="322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3"/>
    </p:embeddedFont>
    <p:embeddedFont>
      <p:font typeface="等线" panose="02010600030101010101" charset="-122"/>
      <p:regular r:id="rId34"/>
    </p:embeddedFont>
    <p:embeddedFont>
      <p:font typeface="等线 Light" panose="02010600030101010101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1.xml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hyperlink" Target="..\Desktop\mvc.png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汇报人：陈增坚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270" y="1247775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5.答题情况与历史记录</a:t>
            </a:r>
            <a:endParaRPr lang="zh-CN" altLang="en-US"/>
          </a:p>
        </p:txBody>
      </p:sp>
      <p:pic>
        <p:nvPicPr>
          <p:cNvPr id="28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0" y="1893570"/>
            <a:ext cx="6721475" cy="403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8425" y="121285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6.学习记录与学习情况</a:t>
            </a:r>
            <a:endParaRPr lang="zh-CN" altLang="en-US"/>
          </a:p>
        </p:txBody>
      </p:sp>
      <p:pic>
        <p:nvPicPr>
          <p:cNvPr id="29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2400935"/>
            <a:ext cx="5761355" cy="238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5720" y="1300480"/>
            <a:ext cx="538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7.讨论区（可点击发帖按钮进行讨论）也可进行评论</a:t>
            </a:r>
            <a:endParaRPr lang="zh-CN" altLang="en-US"/>
          </a:p>
        </p:txBody>
      </p:sp>
      <p:pic>
        <p:nvPicPr>
          <p:cNvPr id="30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1866265"/>
            <a:ext cx="6283960" cy="312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95" y="1998980"/>
            <a:ext cx="6273165" cy="311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277620"/>
            <a:ext cx="6917690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1.登录注册功能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652905"/>
            <a:ext cx="514350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995" y="2370455"/>
            <a:ext cx="5713730" cy="26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15570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2.个人信息界面（新账号初始化时信息为空，点击编辑功能即可进行编辑填写）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1967865"/>
            <a:ext cx="6162040" cy="19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424940" y="4204335"/>
            <a:ext cx="622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信息填写完成后点击保存按钮即可进行信息的保存与加载</a:t>
            </a:r>
            <a:endParaRPr lang="zh-CN" altLang="en-US"/>
          </a:p>
        </p:txBody>
      </p:sp>
      <p:pic>
        <p:nvPicPr>
          <p:cNvPr id="15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740" y="4572635"/>
            <a:ext cx="5855335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09474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3.创建课程（创建成功后会自动跳转到个人信息页面）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6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416685"/>
            <a:ext cx="490855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060" y="102489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4.添加章节（点击展示课程进入课程页面）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1409065"/>
            <a:ext cx="4464050" cy="3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6565900" y="182372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点击创建章节</a:t>
            </a:r>
            <a:endParaRPr lang="zh-CN" altLang="en-US"/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80" y="2582545"/>
            <a:ext cx="4756150" cy="33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09474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5.添加题目</a:t>
            </a:r>
            <a:endParaRPr lang="zh-CN" altLang="en-US"/>
          </a:p>
          <a:p>
            <a:r>
              <a:rPr lang="zh-CN" altLang="en-US"/>
              <a:t>选择课程与问题，问题类型，输入问题以及答案分值进行添加问题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0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000885"/>
            <a:ext cx="6017895" cy="26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05" y="2001520"/>
            <a:ext cx="5942965" cy="34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09474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6.查看学生学习情况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2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4810"/>
            <a:ext cx="6144895" cy="1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524000" y="33477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/>
            <a:r>
              <a:rPr lang="en-US" b="0">
                <a:latin typeface="等线" panose="02010600030101010101" charset="-122"/>
              </a:rPr>
              <a:t>7. </a:t>
            </a:r>
            <a:r>
              <a:rPr lang="zh-CN" b="0">
                <a:ea typeface="等线" panose="02010600030101010101" charset="-122"/>
              </a:rPr>
              <a:t>查看课程总体情况分析</a:t>
            </a:r>
            <a:endParaRPr lang="zh-CN" altLang="en-US"/>
          </a:p>
        </p:txBody>
      </p:sp>
      <p:pic>
        <p:nvPicPr>
          <p:cNvPr id="33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45" y="3926205"/>
            <a:ext cx="35560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094740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5720" y="1212850"/>
            <a:ext cx="1039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8.讨论区</a:t>
            </a:r>
            <a:endParaRPr lang="zh-CN" altLang="en-US"/>
          </a:p>
        </p:txBody>
      </p:sp>
      <p:pic>
        <p:nvPicPr>
          <p:cNvPr id="34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1823720"/>
            <a:ext cx="626618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094105"/>
            <a:ext cx="691769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</a:t>
            </a:r>
            <a:r>
              <a:rPr lang="en-US">
                <a:latin typeface="Wingdings" panose="05000000000000000000" charset="0"/>
                <a:ea typeface="等线" panose="02010600030101010101" charset="-122"/>
                <a:sym typeface="+mn-ea"/>
              </a:rPr>
              <a:t>l</a:t>
            </a:r>
            <a:r>
              <a:rPr lang="zh-CN" altLang="en-US"/>
              <a:t>使用自制数据库连接池实现对数据库的连接与关闭，即用即取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         </a:t>
            </a:r>
            <a:r>
              <a:rPr lang="zh-CN" altLang="en-US"/>
              <a:t>用完关闭，极大地提高了效率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02740" y="1877695"/>
            <a:ext cx="6859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b="0">
                <a:ea typeface="等线" panose="02010600030101010101" charset="-122"/>
              </a:rPr>
              <a:t>使用配置类以实现对数据库的连接与数据库的连接池进行初始化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02740" y="2579370"/>
            <a:ext cx="68586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数据库的表之间使用外键</a:t>
            </a:r>
            <a:r>
              <a:rPr lang="zh-CN" b="0">
                <a:ea typeface="等线" panose="02010600030101010101" charset="-122"/>
              </a:rPr>
              <a:t>进行</a:t>
            </a:r>
            <a:r>
              <a:rPr lang="zh-CN" sz="1600" b="0">
                <a:ea typeface="等线" panose="02010600030101010101" charset="-122"/>
              </a:rPr>
              <a:t>连接，方便后续的查找以及对数据的操作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02740" y="3153410"/>
            <a:ext cx="68586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使用了JDBCUtils与JsonUtils工具类实现对数据库的操作与json数据进行操作，实现统一结果集的返回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02740" y="3843655"/>
            <a:ext cx="69284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通过PreparedStatement，采用预编译语句集，处理sql注入的问题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02740" y="4287520"/>
            <a:ext cx="66757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后端接口会对当前身份权限进行检验，以防止对前端进行随意响应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02740" y="488918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采用了Java8的新特性，时间类与流等方式优化代码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02740" y="542131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等线" panose="02010600030101010101" charset="-122"/>
              </a:rPr>
              <a:t>l</a:t>
            </a:r>
            <a:r>
              <a:rPr lang="zh-CN" sz="1600" b="0">
                <a:ea typeface="等线" panose="02010600030101010101" charset="-122"/>
              </a:rPr>
              <a:t>按照要求的代码规范进行代码的书写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7" grpId="0"/>
      <p:bldP spid="7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084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1129030"/>
            <a:ext cx="7471410" cy="467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</a:t>
            </a:r>
            <a:r>
              <a:rPr lang="zh-CN" altLang="en-US" sz="2400"/>
              <a:t>回望这六个星期的QG训练营过程，在最开始面试时，我几乎是0基础的情况，这也让我对接下来的训练营感到压力，从第一周的训练营题目的时候我就感到陌生与彷徨，之后的每一周的题目对我来说也都是一个完全陌生的东西，好在，在师兄的帮助与我个人的努力下，我走到了最终考核这一步，而这也是最难的一步，我知道这是对之前的训练营的成果进行检验的时候了，而这对我也并不简单，如何结合之前所学的知识将该项目实现，这其中的艰难对我一个初学者来说真是望而生畏，不过最终结果总是好的，我完成了该项目，在这个过程我学习到了很多，我相信这段经历对我整个大学生活都是宝贵的，因此我十分地感谢QG工作室，感谢工作室的师兄们！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424940" y="565086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785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700" y="1222375"/>
            <a:ext cx="74174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（1） 用户模块</a:t>
            </a:r>
            <a:endParaRPr lang="zh-CN" altLang="en-US"/>
          </a:p>
          <a:p>
            <a:r>
              <a:rPr lang="zh-CN" altLang="en-US"/>
              <a:t>用户注册/登录</a:t>
            </a:r>
            <a:endParaRPr lang="zh-CN" altLang="en-US"/>
          </a:p>
          <a:p>
            <a:r>
              <a:rPr lang="zh-CN" altLang="en-US"/>
              <a:t>用户角色(教师/学生)</a:t>
            </a:r>
            <a:endParaRPr lang="zh-CN" altLang="en-US"/>
          </a:p>
          <a:p>
            <a:r>
              <a:rPr lang="zh-CN" altLang="en-US"/>
              <a:t>用户信息维护(个人资料、联系方式等)</a:t>
            </a:r>
            <a:endParaRPr lang="zh-CN" altLang="en-US"/>
          </a:p>
          <a:p>
            <a:r>
              <a:rPr lang="zh-CN" altLang="en-US"/>
              <a:t>（2）课程模块 </a:t>
            </a:r>
            <a:endParaRPr lang="zh-CN" altLang="en-US"/>
          </a:p>
          <a:p>
            <a:r>
              <a:rPr lang="zh-CN" altLang="en-US"/>
              <a:t>课程基本信息(名称、描述、时间、人数限制等)</a:t>
            </a:r>
            <a:endParaRPr lang="zh-CN" altLang="en-US"/>
          </a:p>
          <a:p>
            <a:r>
              <a:rPr lang="zh-CN" altLang="en-US"/>
              <a:t>添加章节</a:t>
            </a:r>
            <a:endParaRPr lang="zh-CN" altLang="en-US"/>
          </a:p>
          <a:p>
            <a:r>
              <a:rPr lang="zh-CN" altLang="en-US"/>
              <a:t>题库管理(选择题、填空题、简答题等)</a:t>
            </a:r>
            <a:endParaRPr lang="zh-CN" altLang="en-US"/>
          </a:p>
          <a:p>
            <a:r>
              <a:rPr lang="zh-CN" altLang="en-US"/>
              <a:t>（3）学习模块 </a:t>
            </a:r>
            <a:endParaRPr lang="zh-CN" altLang="en-US"/>
          </a:p>
          <a:p>
            <a:r>
              <a:rPr lang="zh-CN" altLang="en-US"/>
              <a:t>课程浏览/选课</a:t>
            </a:r>
            <a:endParaRPr lang="zh-CN" altLang="en-US"/>
          </a:p>
          <a:p>
            <a:r>
              <a:rPr lang="zh-CN" altLang="en-US"/>
              <a:t>课程学习(章节内容、练习题)</a:t>
            </a:r>
            <a:endParaRPr lang="zh-CN" altLang="en-US"/>
          </a:p>
          <a:p>
            <a:r>
              <a:rPr lang="zh-CN" altLang="en-US"/>
              <a:t>学习记录(已学习章节、学习情况等)</a:t>
            </a:r>
            <a:endParaRPr lang="zh-CN" altLang="en-US"/>
          </a:p>
          <a:p>
            <a:r>
              <a:rPr lang="zh-CN" altLang="en-US"/>
              <a:t>答题情况</a:t>
            </a:r>
            <a:endParaRPr lang="zh-CN" altLang="en-US"/>
          </a:p>
          <a:p>
            <a:r>
              <a:rPr lang="zh-CN" altLang="en-US"/>
              <a:t>学习统计分析(课程学习进度、正确率等)</a:t>
            </a:r>
            <a:endParaRPr lang="zh-CN" altLang="en-US"/>
          </a:p>
          <a:p>
            <a:r>
              <a:rPr lang="zh-CN" altLang="en-US"/>
              <a:t>（4）互动模块 </a:t>
            </a:r>
            <a:endParaRPr lang="zh-CN" altLang="en-US"/>
          </a:p>
          <a:p>
            <a:r>
              <a:rPr lang="zh-CN" altLang="en-US"/>
              <a:t>讨论区(师生互动)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070" y="2698115"/>
            <a:ext cx="7174865" cy="3938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1580" y="1230630"/>
            <a:ext cx="1725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1.登录注册功能</a:t>
            </a:r>
            <a:endParaRPr lang="zh-CN" altLang="en-US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" y="1727200"/>
            <a:ext cx="5269865" cy="333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8875" y="1154430"/>
            <a:ext cx="812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2.个人信息界面（新账号初始化时信息为空，点击编辑功能即可进行编辑填写）</a:t>
            </a:r>
            <a:endParaRPr lang="zh-CN" altLang="en-US"/>
          </a:p>
        </p:txBody>
      </p:sp>
      <p:pic>
        <p:nvPicPr>
          <p:cNvPr id="1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1772920"/>
            <a:ext cx="6151245" cy="186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1551305" y="388493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信息填写完成后点击保存按钮即可进行信息的保存与加载</a:t>
            </a:r>
            <a:endParaRPr lang="zh-CN" altLang="en-US"/>
          </a:p>
        </p:txBody>
      </p:sp>
      <p:pic>
        <p:nvPicPr>
          <p:cNvPr id="20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40" y="4324985"/>
            <a:ext cx="6318885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9535" y="115443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3.浏览课程与选课功能</a:t>
            </a:r>
            <a:endParaRPr lang="zh-CN" altLang="en-US"/>
          </a:p>
        </p:txBody>
      </p:sp>
      <p:pic>
        <p:nvPicPr>
          <p:cNvPr id="22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1870710"/>
            <a:ext cx="6040120" cy="3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3800" y="1265555"/>
            <a:ext cx="4468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4.对可学习课程的学习，选择课程进行学习</a:t>
            </a:r>
            <a:endParaRPr lang="zh-CN" altLang="en-US"/>
          </a:p>
        </p:txBody>
      </p:sp>
      <p:pic>
        <p:nvPicPr>
          <p:cNvPr id="23" name="图片 21">
            <a:hlinkClick r:id="rId3" tooltip="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90" y="1796415"/>
            <a:ext cx="3474085" cy="4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425" y="1326515"/>
            <a:ext cx="5270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00" y="1871980"/>
            <a:ext cx="5426075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a76e4804-57bb-4c40-87d8-1e664aa253a9"/>
  <p:tag name="COMMONDATA" val="eyJoZGlkIjoiY2VjMTc3OTA2OTkwNGNhNmE5MmQwYWY1MDA1ODgzN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演示</Application>
  <PresentationFormat>宽屏</PresentationFormat>
  <Paragraphs>332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Sitka Text</vt:lpstr>
      <vt:lpstr>微软雅黑 Light</vt:lpstr>
      <vt:lpstr>Novecento wide Bold</vt:lpstr>
      <vt:lpstr>思源黑体 Medium</vt:lpstr>
      <vt:lpstr>黑体</vt:lpstr>
      <vt:lpstr>微软雅黑</vt:lpstr>
      <vt:lpstr>Montserrat Light</vt:lpstr>
      <vt:lpstr>等线</vt:lpstr>
      <vt:lpstr>Arial Unicode MS</vt:lpstr>
      <vt:lpstr>等线 Light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小陈的叼毛兽</cp:lastModifiedBy>
  <cp:revision>9</cp:revision>
  <dcterms:created xsi:type="dcterms:W3CDTF">2022-04-30T16:30:00Z</dcterms:created>
  <dcterms:modified xsi:type="dcterms:W3CDTF">2024-04-29T05:22:27Z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A12A361EC91C4380B8D87CC0295B3BDD</vt:lpwstr>
  </property>
  <property fmtid="{D5CDD505-2E9C-101B-9397-08002B2CF9AE}" pid="3" name="KSOProductBuildVer">
    <vt:lpwstr>2052-11.1.0.12165</vt:lpwstr>
  </property>
</Properties>
</file>