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916" r:id="rId2"/>
    <p:sldId id="920" r:id="rId3"/>
    <p:sldId id="695" r:id="rId4"/>
    <p:sldId id="697" r:id="rId5"/>
    <p:sldId id="703" r:id="rId6"/>
    <p:sldId id="769" r:id="rId7"/>
    <p:sldId id="784" r:id="rId8"/>
    <p:sldId id="791" r:id="rId9"/>
    <p:sldId id="716" r:id="rId10"/>
    <p:sldId id="745" r:id="rId11"/>
    <p:sldId id="917" r:id="rId12"/>
    <p:sldId id="918" r:id="rId13"/>
    <p:sldId id="919" r:id="rId14"/>
    <p:sldId id="934" r:id="rId15"/>
    <p:sldId id="940" r:id="rId16"/>
    <p:sldId id="9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64EA8-E98E-44BE-B378-4AA271DC1A2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0F36-E319-4F38-9634-F31C537D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55C374-5520-435B-873C-FA135FE19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C6D5-6D03-42CF-861E-F9BF9FFF634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74850" name="Rectangle 2">
            <a:extLst>
              <a:ext uri="{FF2B5EF4-FFF2-40B4-BE49-F238E27FC236}">
                <a16:creationId xmlns:a16="http://schemas.microsoft.com/office/drawing/2014/main" id="{E89AEE9F-AE63-4632-98BF-41CC3A7DE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A3A08F87-1AA2-4D7B-AB3E-DA63421F6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AE19DD-ED4E-4787-8FB3-75CE77B53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3955F-69F5-4DB4-A639-DB7AB0251E9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76898" name="Rectangle 2">
            <a:extLst>
              <a:ext uri="{FF2B5EF4-FFF2-40B4-BE49-F238E27FC236}">
                <a16:creationId xmlns:a16="http://schemas.microsoft.com/office/drawing/2014/main" id="{9C3145AD-7564-4C64-A926-769056250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D732B291-AB45-42F3-BD5F-F315926C5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BCE2B4-55BB-4987-A427-30F64C334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14D7D-860D-4BEE-9199-EE37D11B3DB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2FB1FDBC-8E89-48DD-A0D2-2733C32181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64C2C6DC-15CB-4798-BF5D-ECD2FA3E3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E85796-FF5A-4133-B697-D077898F1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29092-035E-4F38-A66F-78C9A3D32A5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8946" name="Rectangle 2">
            <a:extLst>
              <a:ext uri="{FF2B5EF4-FFF2-40B4-BE49-F238E27FC236}">
                <a16:creationId xmlns:a16="http://schemas.microsoft.com/office/drawing/2014/main" id="{64CE7641-8D34-4015-A466-1B033D95E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>
            <a:extLst>
              <a:ext uri="{FF2B5EF4-FFF2-40B4-BE49-F238E27FC236}">
                <a16:creationId xmlns:a16="http://schemas.microsoft.com/office/drawing/2014/main" id="{3FBE16B4-B66F-42B6-AAFA-112359C4D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5DD0FD-B82E-4AF2-8DE6-B99BCA651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CCAD8-992F-47A3-B250-8A96B0D2BD3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1BD5DCDB-2C36-47EC-9736-EBB17B21A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3A8B8C71-C3C5-48E0-A655-FE8A34EF8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788A6F-FE38-4C7D-85FF-4B2D23068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A586A-A5EB-4E5A-B3E6-8A4E5556C4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96354" name="Rectangle 2">
            <a:extLst>
              <a:ext uri="{FF2B5EF4-FFF2-40B4-BE49-F238E27FC236}">
                <a16:creationId xmlns:a16="http://schemas.microsoft.com/office/drawing/2014/main" id="{9E8AC613-ADBE-40C1-9AFF-14FB1EEF7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FC08C00D-7E89-408F-A727-316197A96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E77C1E-5754-488A-8885-2D2E042A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76684-7679-4549-A862-6445064105A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7378" name="Rectangle 2">
            <a:extLst>
              <a:ext uri="{FF2B5EF4-FFF2-40B4-BE49-F238E27FC236}">
                <a16:creationId xmlns:a16="http://schemas.microsoft.com/office/drawing/2014/main" id="{056D6A01-26CB-4DD4-BF65-0053B4FF4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9788743B-08EF-439B-AC08-4067CDAA4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CE0E0AD-C1DD-44AD-A243-1681A324C5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A34B64E-0AFB-45CA-AC85-D1F5DC49A5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0E7FFC5-B805-4682-B05C-3C492EA69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61BFB583-0D7C-4D62-8A3C-BE27CE226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2C6E98F-3231-436F-97B2-37F299F302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4B887E3A-5568-4263-AACA-AE785C9897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26B57C8-4383-49A9-BC94-3592CB35D7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E48F6457-F051-42CA-B1E0-0B3D1B1AAD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789DA924-1117-43B8-83D4-3D4F7E5413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66DBC40-E697-4C88-A653-14F21EB7CD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545FF9DF-F153-4DEB-9694-6ED0D51FA4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1D50329F-BA02-4877-B992-8B45774BFE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BE8C3E8F-D151-426E-99D9-0D072A0451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FB8EF2D-68CE-4DF0-BB68-FD8D2A2789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BCF5686-4A42-4068-A6AE-D2F01BB4D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24417" y="537368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65E05FD0-B836-4CAA-AC89-BBE92234A5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 ML Topic`</a:t>
            </a:r>
            <a:endParaRPr lang="tr-TR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360A9EC1-D6E1-4739-B7D4-9246990FD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40843-A4EF-4C9C-92D4-68F931CE960B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589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89321-7210-4B76-8A7F-D415969C66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B211-88E5-4523-9A00-72854CA21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FFBBC-2C91-4AEB-89E7-6F83471E997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2877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89656B-8E9F-40FB-85D3-43DEDB05C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9119-58FC-4DC9-8744-E6566FB81528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13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402BC136-8609-4E2E-A5C2-5379D6ED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BEFE2-97BD-405A-A1BF-C831163EA00B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6A9B182-3871-49F9-80C9-E54082E7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BDA6A37-D452-434B-B4E5-A94CA671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6ED10-50CE-4E61-8B82-598628903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5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0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6884E-8E32-4012-BB75-F6014DA012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39D-FBA2-4034-80DD-1CEC547C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F1753-F776-4C82-89D4-EC4996C3A1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7C16E056-7A95-45A7-855E-E60FE2B30339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52A20-DEE2-4B96-937C-BBFE421F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096000"/>
            <a:ext cx="39624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F0D-20A0-49BC-8B52-156BF5B7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0C6B-74E5-4786-B42B-703A1F6AD8E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F6C04-4329-4187-92CD-58299B66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86C8-47FD-47C1-AF10-D600236C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096000"/>
            <a:ext cx="39624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49F04DF-24D2-4B18-8551-BCDA6AFD52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642100"/>
            <a:ext cx="806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i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F36CFC-DD51-4722-9F1A-9D46E26B06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41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i="1"/>
            </a:lvl1pPr>
          </a:lstStyle>
          <a:p>
            <a:pPr>
              <a:defRPr/>
            </a:pPr>
            <a:fld id="{7AB880C8-A493-4DB1-8991-DEF5BF07A6D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9308435C-2E37-47DE-8EF0-D35D396CA53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1" name="Rectangle 5">
              <a:extLst>
                <a:ext uri="{FF2B5EF4-FFF2-40B4-BE49-F238E27FC236}">
                  <a16:creationId xmlns:a16="http://schemas.microsoft.com/office/drawing/2014/main" id="{CA171C48-A032-411B-9E8B-6F69941A0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2" name="Rectangle 6">
              <a:extLst>
                <a:ext uri="{FF2B5EF4-FFF2-40B4-BE49-F238E27FC236}">
                  <a16:creationId xmlns:a16="http://schemas.microsoft.com/office/drawing/2014/main" id="{5B54EFF9-C934-4D90-BD50-E3E40DF1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7">
              <a:extLst>
                <a:ext uri="{FF2B5EF4-FFF2-40B4-BE49-F238E27FC236}">
                  <a16:creationId xmlns:a16="http://schemas.microsoft.com/office/drawing/2014/main" id="{AA7B89E4-67FD-4889-9A2D-A247716D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Rectangle 8">
              <a:extLst>
                <a:ext uri="{FF2B5EF4-FFF2-40B4-BE49-F238E27FC236}">
                  <a16:creationId xmlns:a16="http://schemas.microsoft.com/office/drawing/2014/main" id="{E639CA6A-5C98-489A-921E-41277E87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9">
              <a:extLst>
                <a:ext uri="{FF2B5EF4-FFF2-40B4-BE49-F238E27FC236}">
                  <a16:creationId xmlns:a16="http://schemas.microsoft.com/office/drawing/2014/main" id="{F8679A65-6091-4356-AD88-A83482CF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10">
              <a:extLst>
                <a:ext uri="{FF2B5EF4-FFF2-40B4-BE49-F238E27FC236}">
                  <a16:creationId xmlns:a16="http://schemas.microsoft.com/office/drawing/2014/main" id="{3973A42C-AE44-44C9-8676-786056F5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1">
              <a:extLst>
                <a:ext uri="{FF2B5EF4-FFF2-40B4-BE49-F238E27FC236}">
                  <a16:creationId xmlns:a16="http://schemas.microsoft.com/office/drawing/2014/main" id="{ECB15ED3-758D-41DF-9B40-2326F0E2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12">
              <a:extLst>
                <a:ext uri="{FF2B5EF4-FFF2-40B4-BE49-F238E27FC236}">
                  <a16:creationId xmlns:a16="http://schemas.microsoft.com/office/drawing/2014/main" id="{FE683085-1511-4B92-8D6D-49D4466E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13">
              <a:extLst>
                <a:ext uri="{FF2B5EF4-FFF2-40B4-BE49-F238E27FC236}">
                  <a16:creationId xmlns:a16="http://schemas.microsoft.com/office/drawing/2014/main" id="{AAEFAB05-1945-4BA6-A2F8-D20483B9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8E70D142-451A-4EB9-8A13-AEB148223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18E6B76-F74E-4A0B-B745-6D3C807D4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6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171C-8BC6-4030-8EF9-D2E4D4E9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0E20-0A5F-4671-B98F-F1F2B44F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handle missing data in Python?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Explore data using 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Linear regression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Cross-validation, create training and testing data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Lasso in Python</a:t>
            </a:r>
          </a:p>
        </p:txBody>
      </p:sp>
    </p:spTree>
    <p:extLst>
      <p:ext uri="{BB962C8B-B14F-4D97-AF65-F5344CB8AC3E}">
        <p14:creationId xmlns:p14="http://schemas.microsoft.com/office/powerpoint/2010/main" val="342377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D1D7D8F8-49BC-4B8E-AE6F-51B462E24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Ten Easy Pieces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E51C8F24-DA5F-429B-827D-D6CCCD781F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Divide data into 10 equal pieces P</a:t>
            </a:r>
            <a:r>
              <a:rPr lang="en-US" altLang="en-US" sz="2600" baseline="-25000"/>
              <a:t>1</a:t>
            </a:r>
            <a:r>
              <a:rPr lang="en-US" altLang="en-US" sz="2600"/>
              <a:t>…P</a:t>
            </a:r>
            <a:r>
              <a:rPr lang="en-US" altLang="en-US" sz="2600" baseline="-25000"/>
              <a:t>10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Fit 10 models, each on 90% of the data.</a:t>
            </a:r>
          </a:p>
          <a:p>
            <a:r>
              <a:rPr lang="en-US" altLang="en-US" sz="2600"/>
              <a:t>Each data point is treated as an out-of-sample data point by exactly one of the models.</a:t>
            </a:r>
          </a:p>
        </p:txBody>
      </p:sp>
      <p:pic>
        <p:nvPicPr>
          <p:cNvPr id="944752" name="Picture 1648">
            <a:extLst>
              <a:ext uri="{FF2B5EF4-FFF2-40B4-BE49-F238E27FC236}">
                <a16:creationId xmlns:a16="http://schemas.microsoft.com/office/drawing/2014/main" id="{EB1E7335-D0B8-4BAD-BE08-388A66F32A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5814" y="1828800"/>
            <a:ext cx="4606925" cy="4681538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E89-62BD-43D5-A4F6-71BF7B84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7" y="714375"/>
            <a:ext cx="10972800" cy="350044"/>
          </a:xfrm>
        </p:spPr>
        <p:txBody>
          <a:bodyPr/>
          <a:lstStyle/>
          <a:p>
            <a:r>
              <a:rPr lang="en-US" dirty="0"/>
              <a:t>Motivation for Regularization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8F4B-2AD0-44C2-857B-94C5A015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1" y="1009650"/>
            <a:ext cx="10972800" cy="3886200"/>
          </a:xfrm>
        </p:spPr>
        <p:txBody>
          <a:bodyPr/>
          <a:lstStyle/>
          <a:p>
            <a:r>
              <a:rPr lang="en-US" dirty="0"/>
              <a:t>Linear models are frequently favorable due to their interpretability and</a:t>
            </a:r>
          </a:p>
          <a:p>
            <a:r>
              <a:rPr lang="en-US" dirty="0"/>
              <a:t>often good predictive performance</a:t>
            </a:r>
          </a:p>
          <a:p>
            <a:r>
              <a:rPr lang="en-US" dirty="0"/>
              <a:t>Yet, Ordinary Least Squares (OLS) estimation faces challenges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C7224-4D87-4B56-95DB-5EF6354EE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AFFBBC-2C91-4AEB-89E7-6F83471E997C}" type="slidenum">
              <a:rPr lang="tr-TR" altLang="en-US" smtClean="0"/>
              <a:pPr>
                <a:defRPr/>
              </a:pPr>
              <a:t>11</a:t>
            </a:fld>
            <a:endParaRPr lang="tr-T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28B81-328B-43A7-BED6-DAD2CC6E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6" y="3124193"/>
            <a:ext cx="10316633" cy="32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8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D63F-A24F-40F3-AE55-9F1BF429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4122"/>
            <a:ext cx="10972800" cy="792956"/>
          </a:xfrm>
        </p:spPr>
        <p:txBody>
          <a:bodyPr/>
          <a:lstStyle/>
          <a:p>
            <a:r>
              <a:rPr lang="en-US" sz="3600" dirty="0"/>
              <a:t>Fitting techniques as alternatives to 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D9A4-02DB-4BD0-9C73-C934ECAF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150"/>
            <a:ext cx="10972800" cy="4667250"/>
          </a:xfrm>
        </p:spPr>
        <p:txBody>
          <a:bodyPr/>
          <a:lstStyle/>
          <a:p>
            <a:r>
              <a:rPr lang="en-US" dirty="0"/>
              <a:t> Subset selection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  Pick only a subset of all p variables which is assumed to be relevant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  Estimate model with least squares using these reduced set of variables</a:t>
            </a:r>
          </a:p>
          <a:p>
            <a:r>
              <a:rPr lang="en-US" dirty="0"/>
              <a:t>Dimension reduction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Project p predictors into a d-dimensional subspace with d &lt; p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These d features are used to fit a linear model by least squares</a:t>
            </a:r>
          </a:p>
          <a:p>
            <a:r>
              <a:rPr lang="en-US" dirty="0"/>
              <a:t>Shrinkage methods, also named regularization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 Fit model with all p variables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 However, some coefficients are shrunken towards zero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Has the effect of reducing variance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7182D-38FA-4E46-AAD3-37CA8ADFE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AFFBBC-2C91-4AEB-89E7-6F83471E997C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9714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090-579C-4A8F-A8DE-A3EE3886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5794"/>
          </a:xfrm>
        </p:spPr>
        <p:txBody>
          <a:bodyPr/>
          <a:lstStyle/>
          <a:p>
            <a:r>
              <a:rPr lang="en-US" sz="3600" dirty="0"/>
              <a:t>Regularization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842A-F296-422F-A448-4BC806E0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4450"/>
            <a:ext cx="10972800" cy="4552950"/>
          </a:xfrm>
        </p:spPr>
        <p:txBody>
          <a:bodyPr/>
          <a:lstStyle/>
          <a:p>
            <a:r>
              <a:rPr lang="en-US" dirty="0"/>
              <a:t>Fit linear models with least squares but impose constraints on the</a:t>
            </a:r>
          </a:p>
          <a:p>
            <a:pPr marL="0" indent="0">
              <a:buNone/>
            </a:pPr>
            <a:r>
              <a:rPr lang="en-US" dirty="0"/>
              <a:t>     coefficients</a:t>
            </a:r>
          </a:p>
          <a:p>
            <a:r>
              <a:rPr lang="en-US" dirty="0"/>
              <a:t> Instead, alternative formulations add a penalty in the OLS formula</a:t>
            </a:r>
          </a:p>
          <a:p>
            <a:r>
              <a:rPr lang="en-US" dirty="0"/>
              <a:t> Best known are ridge regression and LASSO (least absolute shrinkage</a:t>
            </a:r>
          </a:p>
          <a:p>
            <a:pPr marL="0" indent="0">
              <a:buNone/>
            </a:pPr>
            <a:r>
              <a:rPr lang="en-US" dirty="0"/>
              <a:t>    operator)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 Ridge regression can shrink parameters close to zero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dirty="0"/>
              <a:t> LASSO models can shrink some parameters exactly to zero</a:t>
            </a:r>
          </a:p>
          <a:p>
            <a:pPr marL="400050" lvl="1" indent="0">
              <a:buNone/>
            </a:pPr>
            <a:r>
              <a:rPr lang="en-US" dirty="0"/>
              <a:t>  → Performs implicit variable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5BAE-B637-4163-9848-23F962EAF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AFFBBC-2C91-4AEB-89E7-6F83471E997C}" type="slidenum">
              <a:rPr lang="tr-TR" altLang="en-US" smtClean="0"/>
              <a:pPr>
                <a:defRPr/>
              </a:pPr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8582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A12-06FD-4A72-AB58-2E50F136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Least Absolute Shrinkage and Selection Operator (LASSO)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F42FA-C629-47D4-B85E-BA0965DD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82" y="2076441"/>
            <a:ext cx="6943742" cy="37393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D1CC2-ACF4-4F73-9BA3-61193F1B9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AFFBBC-2C91-4AEB-89E7-6F83471E997C}" type="slidenum">
              <a:rPr lang="tr-TR" altLang="en-US" smtClean="0"/>
              <a:pPr>
                <a:defRPr/>
              </a:pPr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8407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CEF4-F0D8-49D7-85C2-FFCE6F69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4361"/>
          </a:xfrm>
        </p:spPr>
        <p:txBody>
          <a:bodyPr/>
          <a:lstStyle/>
          <a:p>
            <a:r>
              <a:rPr lang="en-US" sz="3600" dirty="0"/>
              <a:t>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9B8DE-0028-4B6A-81F7-4F04E28D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1686392"/>
            <a:ext cx="8836701" cy="43096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DC919-74D7-419C-9C5A-EDFC77CC9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AFFBBC-2C91-4AEB-89E7-6F83471E997C}" type="slidenum">
              <a:rPr lang="tr-TR" altLang="en-US" smtClean="0"/>
              <a:pPr>
                <a:defRPr/>
              </a:pPr>
              <a:t>15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6539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EF7B-4AC4-4815-AB8C-3206313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50119"/>
          </a:xfrm>
        </p:spPr>
        <p:txBody>
          <a:bodyPr/>
          <a:lstStyle/>
          <a:p>
            <a:r>
              <a:rPr lang="en-US" sz="3600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5857-6C28-42A6-8C55-9AD89CAB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7319"/>
            <a:ext cx="10972800" cy="4460081"/>
          </a:xfrm>
        </p:spPr>
        <p:txBody>
          <a:bodyPr/>
          <a:lstStyle/>
          <a:p>
            <a:r>
              <a:rPr lang="en-US" sz="3200" dirty="0"/>
              <a:t>Regularization methods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3200" dirty="0"/>
              <a:t> Regularization methods bring advantages beyond OLS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3200" dirty="0"/>
              <a:t> Cross validation chooses tuning parameter λ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3200" dirty="0"/>
              <a:t>LASSO performs variable selection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3200" dirty="0"/>
              <a:t> Cross validation finds the best approach for a given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D6D9E-9EFF-4A90-8D46-89BFB9706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AFFBBC-2C91-4AEB-89E7-6F83471E997C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8928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4A55-70EA-467C-8087-F4EF3D4B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Quality of a regression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882A-7511-490F-934C-D0ED5D71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judge the quality of a regression model?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look at two criteria: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 Accuracy of prediction on future data: a bad model leads to poor 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 Interpretation of the model: the simpler the model, the easier to explain the relationship between the response and features/predictors.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accuracy of a model is bad can we really trust the interpretation?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>
            <a:extLst>
              <a:ext uri="{FF2B5EF4-FFF2-40B4-BE49-F238E27FC236}">
                <a16:creationId xmlns:a16="http://schemas.microsoft.com/office/drawing/2014/main" id="{F616AC08-DCF2-4A01-85A2-12B3947A3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We All Need Validation</a:t>
            </a:r>
          </a:p>
        </p:txBody>
      </p:sp>
      <p:sp>
        <p:nvSpPr>
          <p:cNvPr id="820227" name="Rectangle 3">
            <a:extLst>
              <a:ext uri="{FF2B5EF4-FFF2-40B4-BE49-F238E27FC236}">
                <a16:creationId xmlns:a16="http://schemas.microsoft.com/office/drawing/2014/main" id="{E340621B-CE8A-434B-97B9-EB505A2B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Business Reasons</a:t>
            </a:r>
          </a:p>
          <a:p>
            <a:pPr marL="1131888" lvl="2" indent="-438150"/>
            <a:r>
              <a:rPr lang="en-US" altLang="en-US" sz="2100" dirty="0"/>
              <a:t>Need to choose the best model.</a:t>
            </a:r>
          </a:p>
          <a:p>
            <a:pPr marL="1131888" lvl="2" indent="-438150"/>
            <a:r>
              <a:rPr lang="en-US" altLang="en-US" sz="2100" dirty="0"/>
              <a:t>Measure accuracy/power of selected model.</a:t>
            </a:r>
            <a:endParaRPr lang="en-US" altLang="en-US" sz="2100" dirty="0"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Statistical Reasons</a:t>
            </a:r>
            <a:endParaRPr lang="en-US" altLang="en-US" sz="2600" u="sng" dirty="0"/>
          </a:p>
          <a:p>
            <a:pPr marL="1131888" lvl="2" indent="-438150"/>
            <a:r>
              <a:rPr lang="en-US" altLang="en-US" sz="2100" dirty="0"/>
              <a:t>Model Building techniques are inherently designed to minimize “loss” or “bias”.</a:t>
            </a:r>
          </a:p>
          <a:p>
            <a:pPr marL="1131888" lvl="2" indent="-438150"/>
            <a:r>
              <a:rPr lang="en-US" altLang="en-US" sz="2100" dirty="0"/>
              <a:t>To an extent, a model will always fit “noise” as well as “signal”.</a:t>
            </a:r>
          </a:p>
          <a:p>
            <a:pPr marL="1131888" lvl="2" indent="-438150"/>
            <a:r>
              <a:rPr lang="en-US" altLang="en-US" sz="2100" dirty="0">
                <a:sym typeface="Wingdings" panose="05000000000000000000" pitchFamily="2" charset="2"/>
              </a:rPr>
              <a:t> </a:t>
            </a:r>
            <a:r>
              <a:rPr lang="en-US" altLang="en-US" sz="2100" dirty="0"/>
              <a:t>If you just fit a bunch of models on a given dataset and choose the “best” one, it will likely be overly “optimistic”.</a:t>
            </a:r>
          </a:p>
          <a:p>
            <a:pPr marL="1131888" lvl="2" indent="-438150"/>
            <a:endParaRPr lang="en-US" alt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83E913BC-F9D4-4A88-A111-E14CF1C5C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of Overfitting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5405F53C-7EA4-4700-B3CA-21A2955BE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en-US" sz="2600"/>
              <a:t>Left to their own devices, modeling techniques will “</a:t>
            </a:r>
            <a:r>
              <a:rPr lang="en-US" altLang="en-US" sz="2600">
                <a:solidFill>
                  <a:srgbClr val="FF6600"/>
                </a:solidFill>
              </a:rPr>
              <a:t>overfit</a:t>
            </a:r>
            <a:r>
              <a:rPr lang="en-US" altLang="en-US" sz="2600"/>
              <a:t>” the data.</a:t>
            </a:r>
          </a:p>
          <a:p>
            <a:pPr marL="571500" indent="-571500"/>
            <a:r>
              <a:rPr lang="en-US" altLang="en-US" sz="2600"/>
              <a:t>Classic Example:  multiple regression</a:t>
            </a:r>
          </a:p>
          <a:p>
            <a:pPr marL="1131888" lvl="2" indent="-438150"/>
            <a:r>
              <a:rPr lang="en-US" altLang="en-US" sz="2100" i="1"/>
              <a:t>Every</a:t>
            </a:r>
            <a:r>
              <a:rPr lang="en-US" altLang="en-US" sz="2100"/>
              <a:t> time you add a variable to the regression, the model’s R</a:t>
            </a:r>
            <a:r>
              <a:rPr lang="en-US" altLang="en-US" sz="2100" baseline="30000"/>
              <a:t>2</a:t>
            </a:r>
            <a:r>
              <a:rPr lang="en-US" altLang="en-US" sz="2100"/>
              <a:t> goes up.</a:t>
            </a:r>
          </a:p>
          <a:p>
            <a:pPr marL="1131888" lvl="2" indent="-438150"/>
            <a:r>
              <a:rPr lang="en-US" altLang="en-US" sz="2100"/>
              <a:t>Naïve interpretation:  </a:t>
            </a:r>
            <a:r>
              <a:rPr lang="en-US" altLang="en-US" sz="2100" i="1"/>
              <a:t>every</a:t>
            </a:r>
            <a:r>
              <a:rPr lang="en-US" altLang="en-US" sz="2100"/>
              <a:t> additional predictive variable helps explain yet more of the target’s variance.</a:t>
            </a:r>
          </a:p>
          <a:p>
            <a:pPr marL="1131888" lvl="2" indent="-438150"/>
            <a:r>
              <a:rPr lang="en-US" altLang="en-US" sz="2100"/>
              <a:t>But that can’t be true!</a:t>
            </a:r>
          </a:p>
          <a:p>
            <a:pPr marL="1131888" lvl="2" indent="-438150"/>
            <a:r>
              <a:rPr lang="en-US" altLang="en-US" sz="2100"/>
              <a:t>Left to its own devices, Multiple Regression will fit </a:t>
            </a:r>
            <a:r>
              <a:rPr lang="en-US" altLang="en-US" sz="2100" i="1"/>
              <a:t>too many</a:t>
            </a:r>
            <a:r>
              <a:rPr lang="en-US" altLang="en-US" sz="2100"/>
              <a:t> patterns.</a:t>
            </a:r>
          </a:p>
          <a:p>
            <a:pPr marL="1131888" lvl="2" indent="-438150"/>
            <a:r>
              <a:rPr lang="en-US" altLang="en-US" sz="2100"/>
              <a:t>A reason why modeling requires subject-matter expertise.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4" name="Rectangle 4">
            <a:extLst>
              <a:ext uri="{FF2B5EF4-FFF2-40B4-BE49-F238E27FC236}">
                <a16:creationId xmlns:a16="http://schemas.microsoft.com/office/drawing/2014/main" id="{4FA3D4F4-FB59-414F-81AF-A6CD28254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Perils of Optimism</a:t>
            </a:r>
          </a:p>
        </p:txBody>
      </p:sp>
      <p:sp>
        <p:nvSpPr>
          <p:cNvPr id="844805" name="Rectangle 5">
            <a:extLst>
              <a:ext uri="{FF2B5EF4-FFF2-40B4-BE49-F238E27FC236}">
                <a16:creationId xmlns:a16="http://schemas.microsoft.com/office/drawing/2014/main" id="{2EC31562-7469-470F-B893-6D24565755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Error on the dataset used to </a:t>
            </a:r>
            <a:r>
              <a:rPr lang="en-US" altLang="en-US" sz="2600" i="1">
                <a:solidFill>
                  <a:srgbClr val="008080"/>
                </a:solidFill>
              </a:rPr>
              <a:t>fit</a:t>
            </a:r>
            <a:r>
              <a:rPr lang="en-US" altLang="en-US" sz="2600">
                <a:solidFill>
                  <a:srgbClr val="008080"/>
                </a:solidFill>
              </a:rPr>
              <a:t> </a:t>
            </a:r>
            <a:r>
              <a:rPr lang="en-US" altLang="en-US" sz="2600"/>
              <a:t>the model can be misleading</a:t>
            </a:r>
          </a:p>
          <a:p>
            <a:pPr lvl="2"/>
            <a:r>
              <a:rPr lang="en-US" altLang="en-US" sz="2100"/>
              <a:t>Doesn’t predict </a:t>
            </a:r>
            <a:r>
              <a:rPr lang="en-US" altLang="en-US" sz="2100">
                <a:solidFill>
                  <a:srgbClr val="FF0000"/>
                </a:solidFill>
              </a:rPr>
              <a:t>future performance</a:t>
            </a:r>
            <a:r>
              <a:rPr lang="en-US" altLang="en-US" sz="2100"/>
              <a:t>.</a:t>
            </a:r>
          </a:p>
          <a:p>
            <a:r>
              <a:rPr lang="en-US" altLang="en-US" sz="2600"/>
              <a:t>Too much complexity can diminish model’s accuracy on future data.</a:t>
            </a:r>
          </a:p>
          <a:p>
            <a:pPr lvl="2"/>
            <a:r>
              <a:rPr lang="en-US" altLang="en-US" sz="2100"/>
              <a:t>Sometimes called the Bias-Variance Tradeoff.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2100"/>
          </a:p>
        </p:txBody>
      </p:sp>
      <p:pic>
        <p:nvPicPr>
          <p:cNvPr id="844818" name="Picture 18">
            <a:extLst>
              <a:ext uri="{FF2B5EF4-FFF2-40B4-BE49-F238E27FC236}">
                <a16:creationId xmlns:a16="http://schemas.microsoft.com/office/drawing/2014/main" id="{64E0D1A0-D348-4E5D-9584-A6D4AEF83C2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2788" y="1600200"/>
            <a:ext cx="4875212" cy="4878388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7622EA73-BD30-4CAD-A75C-DD82442B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Bias-Variance Tradeoff</a:t>
            </a:r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5C88C8D2-1B91-4FDF-A350-FF46072100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200"/>
              <a:t>Complex model:</a:t>
            </a:r>
          </a:p>
          <a:p>
            <a:pPr lvl="1"/>
            <a:r>
              <a:rPr lang="en-US" altLang="en-US"/>
              <a:t>Low “bias”:  </a:t>
            </a:r>
          </a:p>
          <a:p>
            <a:pPr lvl="2"/>
            <a:r>
              <a:rPr lang="en-US" altLang="en-US" sz="1900"/>
              <a:t>the model fit is good on the </a:t>
            </a:r>
            <a:r>
              <a:rPr lang="en-US" altLang="en-US" sz="1900" i="1"/>
              <a:t>training data</a:t>
            </a:r>
            <a:r>
              <a:rPr lang="en-US" altLang="en-US" sz="1900"/>
              <a:t>.</a:t>
            </a:r>
          </a:p>
          <a:p>
            <a:pPr lvl="2"/>
            <a:r>
              <a:rPr lang="en-US" altLang="en-US" sz="1900"/>
              <a:t>i.e., the model value is close to the data’s expected value.	</a:t>
            </a:r>
          </a:p>
          <a:p>
            <a:pPr lvl="1"/>
            <a:r>
              <a:rPr lang="en-US" altLang="en-US"/>
              <a:t>High “Variance”:</a:t>
            </a:r>
          </a:p>
          <a:p>
            <a:pPr lvl="2"/>
            <a:r>
              <a:rPr lang="en-US" altLang="en-US" sz="1900"/>
              <a:t>Model more likely to make a wrong prediction.</a:t>
            </a:r>
          </a:p>
          <a:p>
            <a:r>
              <a:rPr lang="en-US" altLang="en-US" sz="2200"/>
              <a:t>Bias alone is not the name of the game.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pic>
        <p:nvPicPr>
          <p:cNvPr id="937988" name="Picture 4">
            <a:extLst>
              <a:ext uri="{FF2B5EF4-FFF2-40B4-BE49-F238E27FC236}">
                <a16:creationId xmlns:a16="http://schemas.microsoft.com/office/drawing/2014/main" id="{C1778200-0E09-42F7-B660-39B75FA185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2788" y="1600200"/>
            <a:ext cx="4875212" cy="4878388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>
            <a:extLst>
              <a:ext uri="{FF2B5EF4-FFF2-40B4-BE49-F238E27FC236}">
                <a16:creationId xmlns:a16="http://schemas.microsoft.com/office/drawing/2014/main" id="{744179B3-3A7C-486C-A34F-205276991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Bias-Variance Tradeoff</a:t>
            </a:r>
          </a:p>
        </p:txBody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ABB3BEDE-AE86-46F0-B6DF-239E1F6EBA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8600" cy="5138738"/>
          </a:xfrm>
        </p:spPr>
        <p:txBody>
          <a:bodyPr/>
          <a:lstStyle/>
          <a:p>
            <a:r>
              <a:rPr lang="en-US" altLang="en-US" sz="2600" dirty="0"/>
              <a:t>The tradeoff is quite generic.</a:t>
            </a:r>
          </a:p>
          <a:p>
            <a:pPr lvl="1"/>
            <a:r>
              <a:rPr lang="en-US" altLang="en-US" sz="2200" dirty="0"/>
              <a:t>Regression  </a:t>
            </a:r>
          </a:p>
          <a:p>
            <a:pPr lvl="2"/>
            <a:r>
              <a:rPr lang="en-US" altLang="en-US" sz="2100" dirty="0"/>
              <a:t># variables</a:t>
            </a:r>
          </a:p>
          <a:p>
            <a:pPr lvl="1"/>
            <a:r>
              <a:rPr lang="en-US" altLang="en-US" sz="2200" dirty="0"/>
              <a:t>Decision Trees  </a:t>
            </a:r>
          </a:p>
          <a:p>
            <a:pPr lvl="2"/>
            <a:r>
              <a:rPr lang="en-US" altLang="en-US" sz="2100" dirty="0"/>
              <a:t>size of tree</a:t>
            </a:r>
          </a:p>
          <a:p>
            <a:pPr lvl="1"/>
            <a:r>
              <a:rPr lang="en-US" altLang="en-US" sz="2200" dirty="0"/>
              <a:t>K-NN</a:t>
            </a:r>
          </a:p>
          <a:p>
            <a:pPr lvl="2"/>
            <a:r>
              <a:rPr lang="en-US" altLang="en-US" sz="2100" dirty="0"/>
              <a:t># neighbors k</a:t>
            </a:r>
          </a:p>
          <a:p>
            <a:pPr marL="914400" lvl="2" indent="0">
              <a:buNone/>
            </a:pPr>
            <a:endParaRPr lang="en-US" altLang="en-US" sz="2100" dirty="0"/>
          </a:p>
        </p:txBody>
      </p:sp>
      <p:pic>
        <p:nvPicPr>
          <p:cNvPr id="966660" name="Picture 4">
            <a:extLst>
              <a:ext uri="{FF2B5EF4-FFF2-40B4-BE49-F238E27FC236}">
                <a16:creationId xmlns:a16="http://schemas.microsoft.com/office/drawing/2014/main" id="{3BDE3810-2F39-42D8-A662-6AB86175BC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2788" y="1600200"/>
            <a:ext cx="4875212" cy="4878388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988-5208-46AC-9395-1FDCECAE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 wrap="square" anchor="ctr">
            <a:normAutofit/>
          </a:bodyPr>
          <a:lstStyle/>
          <a:p>
            <a:r>
              <a:rPr lang="en-US"/>
              <a:t>The holdout 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55D8C-3D46-43C9-BADC-ACDF1C70C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21" y="1611443"/>
            <a:ext cx="9007061" cy="425595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402-6282-40D5-A790-F9570E54D1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84167" y="6237288"/>
            <a:ext cx="28448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BDAFFBBC-2C91-4AEB-89E7-6F83471E997C}" type="slidenum">
              <a:rPr lang="tr-TR" altLang="en-US" smtClean="0"/>
              <a:pPr>
                <a:spcAft>
                  <a:spcPts val="600"/>
                </a:spcAft>
                <a:defRPr/>
              </a:pPr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9450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9ACF62F9-2CE7-4D55-8F5D-6AC18B5DC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Cross-Validation</a:t>
            </a:r>
          </a:p>
        </p:txBody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F231A749-3D1F-4A45-A26A-965458E7E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10657"/>
            <a:ext cx="10972800" cy="3886200"/>
          </a:xfrm>
        </p:spPr>
        <p:txBody>
          <a:bodyPr/>
          <a:lstStyle/>
          <a:p>
            <a:pPr marL="571500" indent="-571500"/>
            <a:r>
              <a:rPr lang="en-US" altLang="en-US" dirty="0"/>
              <a:t>What if we don’t have enough data to set aside a test dataset?</a:t>
            </a:r>
          </a:p>
          <a:p>
            <a:pPr marL="571500" indent="-571500"/>
            <a:r>
              <a:rPr lang="en-US" altLang="en-US" dirty="0"/>
              <a:t>Cross-Validation:</a:t>
            </a:r>
          </a:p>
          <a:p>
            <a:pPr marL="1131888" lvl="2" indent="-438150"/>
            <a:r>
              <a:rPr lang="en-US" altLang="en-US" dirty="0"/>
              <a:t>Each data point is used </a:t>
            </a:r>
            <a:r>
              <a:rPr lang="en-US" altLang="en-US" i="1" dirty="0"/>
              <a:t>both</a:t>
            </a:r>
            <a:r>
              <a:rPr lang="en-US" altLang="en-US" dirty="0"/>
              <a:t> as train and test data.</a:t>
            </a:r>
            <a:endParaRPr lang="en-US" altLang="en-US" i="1" dirty="0"/>
          </a:p>
          <a:p>
            <a:pPr marL="571500" indent="-571500"/>
            <a:r>
              <a:rPr lang="en-US" altLang="en-US" dirty="0"/>
              <a:t>Basic idea:</a:t>
            </a:r>
          </a:p>
          <a:p>
            <a:pPr marL="1131888" lvl="2" indent="-438150"/>
            <a:r>
              <a:rPr lang="en-US" altLang="en-US" dirty="0"/>
              <a:t>E.g., Fit model on 90% of the data; test on other 10%.</a:t>
            </a:r>
          </a:p>
          <a:p>
            <a:pPr marL="1131888" lvl="2" indent="-438150"/>
            <a:r>
              <a:rPr lang="en-US" altLang="en-US" dirty="0"/>
              <a:t>Now do this on a different 90/10 split.</a:t>
            </a:r>
          </a:p>
          <a:p>
            <a:pPr marL="1131888" lvl="2" indent="-438150"/>
            <a:r>
              <a:rPr lang="en-US" altLang="en-US" dirty="0"/>
              <a:t>Cycle through all 10 cases.</a:t>
            </a:r>
          </a:p>
          <a:p>
            <a:pPr marL="1131888" lvl="2" indent="-438150"/>
            <a:r>
              <a:rPr lang="en-US" altLang="en-US" dirty="0"/>
              <a:t>10 “folds” a common rule of thumb.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758</Words>
  <Application>Microsoft Office PowerPoint</Application>
  <PresentationFormat>Widescreen</PresentationFormat>
  <Paragraphs>110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Bright</vt:lpstr>
      <vt:lpstr>Palatino Linotype</vt:lpstr>
      <vt:lpstr>Times New Roman</vt:lpstr>
      <vt:lpstr>Wingdings</vt:lpstr>
      <vt:lpstr>Pixel</vt:lpstr>
      <vt:lpstr>Objectives</vt:lpstr>
      <vt:lpstr>Quality of a regression model </vt:lpstr>
      <vt:lpstr>Why We All Need Validation</vt:lpstr>
      <vt:lpstr>The Problem of Overfitting</vt:lpstr>
      <vt:lpstr>The Perils of Optimism</vt:lpstr>
      <vt:lpstr>The Bias-Variance Tradeoff</vt:lpstr>
      <vt:lpstr>The Bias-Variance Tradeoff</vt:lpstr>
      <vt:lpstr>The holdout method</vt:lpstr>
      <vt:lpstr>Cross-Validation</vt:lpstr>
      <vt:lpstr>Ten Easy Pieces</vt:lpstr>
      <vt:lpstr>Motivation for Regularization </vt:lpstr>
      <vt:lpstr>Fitting techniques as alternatives to OLS </vt:lpstr>
      <vt:lpstr>Regularization Methods</vt:lpstr>
      <vt:lpstr>Least Absolute Shrinkage and Selection Operator (LASSO)</vt:lpstr>
      <vt:lpstr>Comparison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lan wang</dc:creator>
  <cp:lastModifiedBy>lan wang</cp:lastModifiedBy>
  <cp:revision>9</cp:revision>
  <dcterms:created xsi:type="dcterms:W3CDTF">2020-10-17T21:26:25Z</dcterms:created>
  <dcterms:modified xsi:type="dcterms:W3CDTF">2022-01-24T19:41:17Z</dcterms:modified>
</cp:coreProperties>
</file>