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256" r:id="rId2"/>
    <p:sldId id="323" r:id="rId3"/>
    <p:sldId id="453" r:id="rId4"/>
    <p:sldId id="454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993366"/>
    <a:srgbClr val="CCFF99"/>
    <a:srgbClr val="990000"/>
    <a:srgbClr val="CC3399"/>
    <a:srgbClr val="FFCC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9" autoAdjust="0"/>
    <p:restoredTop sz="81676" autoAdjust="0"/>
  </p:normalViewPr>
  <p:slideViewPr>
    <p:cSldViewPr>
      <p:cViewPr varScale="1">
        <p:scale>
          <a:sx n="54" d="100"/>
          <a:sy n="54" d="100"/>
        </p:scale>
        <p:origin x="-166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D3441-9121-7D46-BC51-84A9F95E6917}" type="datetimeFigureOut">
              <a:rPr lang="en-US" smtClean="0"/>
              <a:pPr/>
              <a:t>6/28/2016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996D4-EB15-0D47-9ABF-6F353AD7B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621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CA3638A-ED8F-4141-B58D-315E5706B0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99195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3638A-ED8F-4141-B58D-315E5706B025}" type="slidenum">
              <a:rPr lang="en-US" altLang="zh-CN" smtClean="0"/>
              <a:pPr/>
              <a:t>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44675"/>
            <a:ext cx="7920037" cy="1079500"/>
          </a:xfrm>
        </p:spPr>
        <p:txBody>
          <a:bodyPr/>
          <a:lstStyle>
            <a:lvl1pPr algn="ctr">
              <a:defRPr sz="2800">
                <a:solidFill>
                  <a:srgbClr val="CC0000"/>
                </a:solidFill>
              </a:defRPr>
            </a:lvl1pPr>
          </a:lstStyle>
          <a:p>
            <a:r>
              <a:rPr lang="de-DE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141663"/>
            <a:ext cx="7920037" cy="2735262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="1"/>
            </a:lvl1pPr>
          </a:lstStyle>
          <a:p>
            <a:r>
              <a:rPr lang="de-DE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CN" smtClean="0"/>
              <a:t>3 November, 2008</a:t>
            </a:r>
            <a:endParaRPr lang="de-DE"/>
          </a:p>
        </p:txBody>
      </p:sp>
      <p:pic>
        <p:nvPicPr>
          <p:cNvPr id="8" name="Picture 7" descr="250px-SJTU_emblem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8600"/>
            <a:ext cx="1358900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38100" dir="2700000" algn="tl" rotWithShape="0">
              <a:srgbClr val="808080">
                <a:alpha val="42999"/>
              </a:srgbClr>
            </a:outerShdw>
          </a:effectLst>
        </p:spPr>
      </p:pic>
      <p:cxnSp>
        <p:nvCxnSpPr>
          <p:cNvPr id="9" name="Straight Connector 8"/>
          <p:cNvCxnSpPr>
            <a:cxnSpLocks noChangeShapeType="1"/>
          </p:cNvCxnSpPr>
          <p:nvPr userDrawn="1"/>
        </p:nvCxnSpPr>
        <p:spPr bwMode="auto">
          <a:xfrm>
            <a:off x="0" y="914400"/>
            <a:ext cx="609600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0" name="Straight Connector 9"/>
          <p:cNvCxnSpPr>
            <a:cxnSpLocks noChangeShapeType="1"/>
          </p:cNvCxnSpPr>
          <p:nvPr userDrawn="1"/>
        </p:nvCxnSpPr>
        <p:spPr bwMode="auto">
          <a:xfrm>
            <a:off x="2125663" y="909638"/>
            <a:ext cx="7018337" cy="63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CN" smtClean="0"/>
              <a:t>3 November, 2008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15C95E-8AE2-48B8-91E3-6245884FF356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88913"/>
            <a:ext cx="2105025" cy="5903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188913"/>
            <a:ext cx="6167438" cy="5903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CN" smtClean="0"/>
              <a:t>3 November, 2008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AD32BF-300D-43BE-944D-118E1F39BD88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88913"/>
            <a:ext cx="8229600" cy="565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23850" y="1125538"/>
            <a:ext cx="8424863" cy="496728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GB" altLang="zh-CN" smtClean="0"/>
              <a:t>3 November, 2008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42988" y="6245225"/>
            <a:ext cx="6769100" cy="476250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A3FAC3C-9319-4511-B25D-033378084A72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CN" smtClean="0"/>
              <a:t>3 November, 2008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5E9E6D-B1E9-4F08-8E83-0E081C425F53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CN" smtClean="0"/>
              <a:t>3 November, 2008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66E03E-213C-4837-A167-47973F225E49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125538"/>
            <a:ext cx="4135438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125538"/>
            <a:ext cx="4137025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CN" smtClean="0"/>
              <a:t>3 November, 2008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C96BD4-B791-4C8E-BBF7-79275CA9D095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CN" smtClean="0"/>
              <a:t>3 November, 2008</a:t>
            </a: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2573DD-C611-491B-9C4C-B73E7267EB68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CN" smtClean="0"/>
              <a:t>3 November, 2008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3267F1-93F1-4E3E-B30F-5804AF0131CA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CN" smtClean="0"/>
              <a:t>3 November, 2008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ACB26B-C1C8-4C5E-B232-0EC000952787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CN" smtClean="0"/>
              <a:t>3 November, 2008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17D50A-36D7-40D5-A28E-09C9A4648203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CN" smtClean="0"/>
              <a:t>3 November, 2008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838EC3-B620-4536-AC23-32DD157CE52A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25538"/>
            <a:ext cx="8424863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GB" altLang="zh-CN" smtClean="0"/>
              <a:t>3 November, 2008</a:t>
            </a:r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42988" y="6245225"/>
            <a:ext cx="6769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1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AA495AF-A2E5-4C69-B93F-A4394812F7B9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0" y="0"/>
            <a:ext cx="9144000" cy="836613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0" y="836613"/>
            <a:ext cx="9144000" cy="71437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88913"/>
            <a:ext cx="8229600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title style</a:t>
            </a:r>
          </a:p>
        </p:txBody>
      </p:sp>
      <p:pic>
        <p:nvPicPr>
          <p:cNvPr id="9" name="Picture 8" descr="250px-SJTU_Name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4508500" y="6477000"/>
            <a:ext cx="977900" cy="316840"/>
          </a:xfrm>
          <a:prstGeom prst="rect">
            <a:avLst/>
          </a:prstGeom>
        </p:spPr>
      </p:pic>
      <p:pic>
        <p:nvPicPr>
          <p:cNvPr id="10" name="Picture 9" descr="250px-SJTU_emblem.png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114800" y="6477000"/>
            <a:ext cx="3048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Verdana" pitchFamily="34" charset="0"/>
          <a:ea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Verdana" pitchFamily="34" charset="0"/>
          <a:ea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Verdana" pitchFamily="34" charset="0"/>
          <a:ea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Verdana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Verdana" pitchFamily="34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Verdana" pitchFamily="34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Verdana" pitchFamily="34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Verdana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565524"/>
            <a:ext cx="7920037" cy="1079500"/>
          </a:xfrm>
        </p:spPr>
        <p:txBody>
          <a:bodyPr/>
          <a:lstStyle/>
          <a:p>
            <a:r>
              <a:rPr kumimoji="1" lang="zh-CN" altLang="en-US" sz="3500" dirty="0"/>
              <a:t>基于深度学习模型的高效语音识</a:t>
            </a:r>
            <a:r>
              <a:rPr kumimoji="1" lang="zh-CN" altLang="en-US" sz="3500" dirty="0" smtClean="0"/>
              <a:t>别</a:t>
            </a:r>
            <a:r>
              <a:rPr kumimoji="1" lang="en-US" altLang="zh-CN" sz="3500" dirty="0" smtClean="0"/>
              <a:t/>
            </a:r>
            <a:br>
              <a:rPr kumimoji="1" lang="en-US" altLang="zh-CN" sz="3500" dirty="0" smtClean="0"/>
            </a:br>
            <a:r>
              <a:rPr kumimoji="1" lang="zh-CN" altLang="en-US" sz="3500" dirty="0" smtClean="0"/>
              <a:t>推理结构及搜索算</a:t>
            </a:r>
            <a:r>
              <a:rPr kumimoji="1" lang="zh-CN" altLang="en-US" sz="3500" dirty="0"/>
              <a:t>法研</a:t>
            </a:r>
            <a:r>
              <a:rPr kumimoji="1" lang="zh-CN" altLang="en-US" sz="3500" dirty="0" smtClean="0"/>
              <a:t>究</a:t>
            </a:r>
            <a:r>
              <a:rPr kumimoji="1" lang="en-US" altLang="zh-CN" sz="3500" dirty="0"/>
              <a:t/>
            </a:r>
            <a:br>
              <a:rPr kumimoji="1" lang="en-US" altLang="zh-CN" sz="3500" dirty="0"/>
            </a:br>
            <a:r>
              <a:rPr kumimoji="1" lang="zh-CN" altLang="en-US" sz="3500" dirty="0" smtClean="0"/>
              <a:t>（</a:t>
            </a:r>
            <a:r>
              <a:rPr kumimoji="1" lang="zh-CN" altLang="en-US" sz="3500" u="sng" dirty="0" smtClean="0"/>
              <a:t>解</a:t>
            </a:r>
            <a:r>
              <a:rPr kumimoji="1" lang="zh-CN" altLang="en-US" sz="3500" u="sng" dirty="0"/>
              <a:t>码</a:t>
            </a:r>
            <a:r>
              <a:rPr kumimoji="1" lang="zh-CN" altLang="en-US" sz="3500" u="sng" dirty="0" smtClean="0"/>
              <a:t>器</a:t>
            </a:r>
            <a:r>
              <a:rPr kumimoji="1" lang="zh-CN" altLang="en-US" sz="3500" dirty="0" smtClean="0"/>
              <a:t>研究方向）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sz="2000" dirty="0" smtClean="0"/>
              <a:t>Inference </a:t>
            </a:r>
            <a:r>
              <a:rPr kumimoji="1" lang="en-US" altLang="zh-CN" sz="2000" dirty="0"/>
              <a:t>Architecture </a:t>
            </a:r>
            <a:r>
              <a:rPr kumimoji="1" lang="en-US" altLang="zh-CN" sz="2000" dirty="0" smtClean="0"/>
              <a:t>&amp; Search Optimization for Deep Learning based ASR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lang="en-US" altLang="zh-CN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006106"/>
            <a:ext cx="8712967" cy="2735262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姓名：</a:t>
            </a:r>
            <a:r>
              <a:rPr lang="zh-CN" altLang="en-US" dirty="0"/>
              <a:t>陈哲怀</a:t>
            </a:r>
            <a:endParaRPr lang="en-GB" altLang="zh-CN" dirty="0" smtClean="0"/>
          </a:p>
          <a:p>
            <a:r>
              <a:rPr lang="zh-CN" altLang="en-US" dirty="0" smtClean="0"/>
              <a:t>导师：俞 凯</a:t>
            </a:r>
            <a:endParaRPr lang="en-GB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F6C7CC9B-F300-488E-AE2D-CC29E8E1A01A}" type="slidenum">
              <a:rPr lang="de-DE" smtClean="0"/>
              <a:pPr/>
              <a:t>0</a:t>
            </a:fld>
            <a:endParaRPr lang="de-DE" dirty="0"/>
          </a:p>
        </p:txBody>
      </p:sp>
    </p:spTree>
  </p:cSld>
  <p:clrMapOvr>
    <a:masterClrMapping/>
  </p:clrMapOvr>
  <p:transition advTm="437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语音识别和语音识别中的模型推理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提升搜索速度 </a:t>
            </a:r>
            <a:r>
              <a:rPr lang="en-US" altLang="zh-CN" dirty="0"/>
              <a:t>s</a:t>
            </a:r>
            <a:r>
              <a:rPr lang="en-US" altLang="zh-CN" dirty="0" smtClean="0"/>
              <a:t>earch speedup</a:t>
            </a:r>
          </a:p>
          <a:p>
            <a:r>
              <a:rPr lang="zh-CN" altLang="en-US" dirty="0" smtClean="0"/>
              <a:t>改善搜索误差 </a:t>
            </a:r>
            <a:r>
              <a:rPr lang="en-US" altLang="zh-CN" dirty="0"/>
              <a:t>s</a:t>
            </a:r>
            <a:r>
              <a:rPr lang="en-US" altLang="zh-CN" dirty="0" smtClean="0"/>
              <a:t>earch error tradeoff</a:t>
            </a:r>
          </a:p>
          <a:p>
            <a:r>
              <a:rPr lang="zh-CN" altLang="en-US" dirty="0"/>
              <a:t>评</a:t>
            </a:r>
            <a:r>
              <a:rPr lang="zh-CN" altLang="en-US" dirty="0" smtClean="0"/>
              <a:t>估搜索结果质量</a:t>
            </a:r>
            <a:r>
              <a:rPr lang="en-US" altLang="zh-CN" dirty="0" smtClean="0"/>
              <a:t>/</a:t>
            </a:r>
            <a:r>
              <a:rPr lang="zh-CN" altLang="en-US" dirty="0" smtClean="0"/>
              <a:t>系统融合 </a:t>
            </a:r>
            <a:r>
              <a:rPr lang="en-US" altLang="zh-CN" dirty="0" smtClean="0"/>
              <a:t>inference evaluation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9E6D-B1E9-4F08-8E83-0E081C425F53}" type="slidenum">
              <a:rPr lang="de-DE" smtClean="0"/>
              <a:pPr/>
              <a:t>1</a:t>
            </a:fld>
            <a:endParaRPr lang="de-DE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84158"/>
            <a:ext cx="7848872" cy="342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Tm="93789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已研究课题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</a:t>
            </a:r>
            <a:r>
              <a:rPr lang="zh-CN" altLang="en-US" dirty="0" smtClean="0"/>
              <a:t>于</a:t>
            </a:r>
            <a:r>
              <a:rPr lang="en-US" altLang="zh-CN" dirty="0" smtClean="0"/>
              <a:t>CTC</a:t>
            </a:r>
            <a:r>
              <a:rPr lang="zh-CN" altLang="en-US" dirty="0" smtClean="0"/>
              <a:t>的</a:t>
            </a:r>
            <a:r>
              <a:rPr lang="zh-CN" altLang="en-US" dirty="0"/>
              <a:t>音素同步解</a:t>
            </a:r>
            <a:r>
              <a:rPr lang="zh-CN" altLang="en-US" dirty="0" smtClean="0"/>
              <a:t>码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zh-CN" altLang="en-US" dirty="0" smtClean="0">
                <a:sym typeface="Wingdings" pitchFamily="2" charset="2"/>
              </a:rPr>
              <a:t>语音识别 </a:t>
            </a:r>
            <a:r>
              <a:rPr lang="zh-CN" altLang="en-US" u="sng" dirty="0" smtClean="0">
                <a:sym typeface="Wingdings" pitchFamily="2" charset="2"/>
              </a:rPr>
              <a:t>速度</a:t>
            </a:r>
            <a:r>
              <a:rPr lang="zh-CN" altLang="en-US" dirty="0" smtClean="0">
                <a:sym typeface="Wingdings" pitchFamily="2" charset="2"/>
              </a:rPr>
              <a:t>提高</a:t>
            </a:r>
            <a:r>
              <a:rPr lang="en-US" altLang="zh-CN" dirty="0">
                <a:sym typeface="Wingdings" pitchFamily="2" charset="2"/>
              </a:rPr>
              <a:t>3</a:t>
            </a:r>
            <a:r>
              <a:rPr lang="en-US" altLang="zh-CN" dirty="0" smtClean="0">
                <a:sym typeface="Wingdings" pitchFamily="2" charset="2"/>
              </a:rPr>
              <a:t>0</a:t>
            </a:r>
            <a:r>
              <a:rPr lang="zh-CN" altLang="en-US" dirty="0" smtClean="0">
                <a:sym typeface="Wingdings" pitchFamily="2" charset="2"/>
              </a:rPr>
              <a:t>倍，</a:t>
            </a:r>
            <a:r>
              <a:rPr lang="zh-CN" altLang="en-US" u="sng" dirty="0" smtClean="0">
                <a:sym typeface="Wingdings" pitchFamily="2" charset="2"/>
              </a:rPr>
              <a:t>准确率</a:t>
            </a:r>
            <a:r>
              <a:rPr lang="zh-CN" altLang="en-US" dirty="0" smtClean="0">
                <a:sym typeface="Wingdings" pitchFamily="2" charset="2"/>
              </a:rPr>
              <a:t>有提升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/>
              <a:t>基</a:t>
            </a:r>
            <a:r>
              <a:rPr lang="zh-CN" altLang="en-US" dirty="0" smtClean="0"/>
              <a:t>于</a:t>
            </a:r>
            <a:r>
              <a:rPr lang="en-US" altLang="zh-CN" dirty="0" smtClean="0"/>
              <a:t>RNNLM</a:t>
            </a:r>
            <a:r>
              <a:rPr lang="zh-CN" altLang="en-US" dirty="0" smtClean="0"/>
              <a:t>的</a:t>
            </a:r>
            <a:r>
              <a:rPr lang="zh-CN" altLang="en-US" dirty="0"/>
              <a:t>语音识别推理方</a:t>
            </a:r>
            <a:r>
              <a:rPr lang="zh-CN" altLang="en-US" dirty="0" smtClean="0"/>
              <a:t>法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zh-CN" altLang="en-US" dirty="0" smtClean="0">
                <a:sym typeface="Wingdings" pitchFamily="2" charset="2"/>
              </a:rPr>
              <a:t>语音识别 </a:t>
            </a:r>
            <a:r>
              <a:rPr lang="zh-CN" altLang="en-US" u="sng" dirty="0" smtClean="0">
                <a:sym typeface="Wingdings" pitchFamily="2" charset="2"/>
              </a:rPr>
              <a:t>准确率</a:t>
            </a:r>
            <a:r>
              <a:rPr lang="zh-CN" altLang="en-US" dirty="0" smtClean="0">
                <a:sym typeface="Wingdings" pitchFamily="2" charset="2"/>
              </a:rPr>
              <a:t>提升</a:t>
            </a:r>
            <a:r>
              <a:rPr lang="en-US" altLang="zh-CN" dirty="0" smtClean="0">
                <a:sym typeface="Wingdings" pitchFamily="2" charset="2"/>
              </a:rPr>
              <a:t>10%</a:t>
            </a:r>
          </a:p>
          <a:p>
            <a:r>
              <a:rPr lang="zh-CN" altLang="en-US" dirty="0"/>
              <a:t>改进语音识别结果对应置信度的质</a:t>
            </a:r>
            <a:r>
              <a:rPr lang="zh-CN" altLang="en-US" dirty="0" smtClean="0"/>
              <a:t>量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zh-CN" altLang="en-US" dirty="0" smtClean="0">
                <a:sym typeface="Wingdings" pitchFamily="2" charset="2"/>
              </a:rPr>
              <a:t>提升</a:t>
            </a:r>
            <a:r>
              <a:rPr lang="en-US" altLang="zh-CN" dirty="0">
                <a:sym typeface="Wingdings" pitchFamily="2" charset="2"/>
              </a:rPr>
              <a:t>2</a:t>
            </a:r>
            <a:r>
              <a:rPr lang="en-US" altLang="zh-CN" dirty="0" smtClean="0">
                <a:sym typeface="Wingdings" pitchFamily="2" charset="2"/>
              </a:rPr>
              <a:t>0%</a:t>
            </a:r>
            <a:r>
              <a:rPr lang="zh-CN" altLang="en-US" dirty="0" smtClean="0">
                <a:sym typeface="Wingdings" pitchFamily="2" charset="2"/>
              </a:rPr>
              <a:t>，将用于</a:t>
            </a:r>
            <a:r>
              <a:rPr lang="zh-CN" altLang="en-US" u="sng" dirty="0" smtClean="0">
                <a:sym typeface="Wingdings" pitchFamily="2" charset="2"/>
              </a:rPr>
              <a:t>对话系统</a:t>
            </a:r>
            <a:endParaRPr lang="zh-CN" altLang="en-US" u="sn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9E6D-B1E9-4F08-8E83-0E081C425F53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06985"/>
            <a:ext cx="6696744" cy="2922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直接箭头连接符 8"/>
          <p:cNvCxnSpPr/>
          <p:nvPr/>
        </p:nvCxnSpPr>
        <p:spPr>
          <a:xfrm flipH="1">
            <a:off x="5436096" y="1340768"/>
            <a:ext cx="2736304" cy="129614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5724128" y="1772816"/>
            <a:ext cx="2088232" cy="316835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7380312" y="2060848"/>
            <a:ext cx="1008112" cy="16687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7"/>
          <p:cNvSpPr txBox="1"/>
          <p:nvPr/>
        </p:nvSpPr>
        <p:spPr>
          <a:xfrm>
            <a:off x="499919" y="5232489"/>
            <a:ext cx="8640960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584"/>
              </a:spcBef>
            </a:pPr>
            <a:r>
              <a:rPr lang="en-US" altLang="zh-CN" sz="1500" dirty="0" smtClean="0"/>
              <a:t>[1] Zhehuai Chen, Wei Deng, Tao Xu, Kai </a:t>
            </a:r>
            <a:r>
              <a:rPr lang="en-US" altLang="zh-CN" sz="1500" dirty="0"/>
              <a:t>Yu. Phone Synchronous Decoding with CTC Lattice. </a:t>
            </a:r>
            <a:r>
              <a:rPr lang="en-US" altLang="zh-CN" sz="1500" dirty="0" smtClean="0"/>
              <a:t> </a:t>
            </a:r>
            <a:r>
              <a:rPr lang="en-US" altLang="zh-CN" sz="1500" dirty="0"/>
              <a:t>INTERSPEECH, </a:t>
            </a:r>
            <a:r>
              <a:rPr lang="en-US" altLang="zh-CN" sz="1500" dirty="0" smtClean="0"/>
              <a:t>2016. </a:t>
            </a:r>
            <a:endParaRPr lang="en-US" altLang="zh-CN" sz="1500" dirty="0"/>
          </a:p>
          <a:p>
            <a:pPr>
              <a:spcBef>
                <a:spcPts val="1584"/>
              </a:spcBef>
            </a:pPr>
            <a:r>
              <a:rPr lang="en-US" altLang="zh-CN" sz="1500" dirty="0" smtClean="0"/>
              <a:t>[2</a:t>
            </a:r>
            <a:r>
              <a:rPr lang="en-US" altLang="zh-CN" sz="1500" dirty="0"/>
              <a:t>] Yimeng Zhuang, Xuankai Chang, Yanmin Qian, Kai </a:t>
            </a:r>
            <a:r>
              <a:rPr lang="en-US" altLang="zh-CN" sz="1500" dirty="0" smtClean="0"/>
              <a:t>Yu</a:t>
            </a:r>
            <a:r>
              <a:rPr lang="en-US" altLang="zh-CN" sz="1500" dirty="0"/>
              <a:t>. Unrestricted Vocabulary Keyword Spotting using </a:t>
            </a:r>
            <a:r>
              <a:rPr lang="en-US" altLang="zh-CN" sz="1500" dirty="0" smtClean="0"/>
              <a:t>LSTM-CTC. </a:t>
            </a:r>
            <a:r>
              <a:rPr lang="en-US" altLang="zh-CN" sz="1500" dirty="0"/>
              <a:t>INTERSPEECH, 2016. </a:t>
            </a:r>
            <a:endParaRPr lang="en-US" altLang="zh-CN" sz="1500" dirty="0"/>
          </a:p>
        </p:txBody>
      </p:sp>
    </p:spTree>
    <p:extLst>
      <p:ext uri="{BB962C8B-B14F-4D97-AF65-F5344CB8AC3E}">
        <p14:creationId xmlns:p14="http://schemas.microsoft.com/office/powerpoint/2010/main" val="4036256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在研课题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商用低资源（手机、车载）和超低资源（嵌入式芯片）语音识别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recruiting~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Deep Learning Model</a:t>
            </a:r>
            <a:r>
              <a:rPr lang="zh-CN" altLang="en-US" dirty="0" smtClean="0"/>
              <a:t>简化、矩阵计算优化、代码优化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CTC</a:t>
            </a:r>
            <a:r>
              <a:rPr lang="zh-CN" altLang="en-US" dirty="0" smtClean="0"/>
              <a:t>声学模型和解码流程进一步研究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Deep Learning Model</a:t>
            </a:r>
            <a:r>
              <a:rPr lang="zh-CN" altLang="en-US" dirty="0" smtClean="0"/>
              <a:t>的训练和数据分析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基于超大</a:t>
            </a:r>
            <a:r>
              <a:rPr lang="en-US" altLang="zh-CN" dirty="0" smtClean="0"/>
              <a:t>LSTMLM</a:t>
            </a:r>
            <a:r>
              <a:rPr lang="zh-CN" altLang="en-US" dirty="0" smtClean="0"/>
              <a:t>的</a:t>
            </a:r>
            <a:r>
              <a:rPr lang="zh-CN" altLang="en-US" dirty="0"/>
              <a:t>语音识别推理方</a:t>
            </a:r>
            <a:r>
              <a:rPr lang="zh-CN" altLang="en-US" dirty="0" smtClean="0"/>
              <a:t>法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recruiting~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搜</a:t>
            </a:r>
            <a:r>
              <a:rPr lang="zh-CN" altLang="en-US" dirty="0" smtClean="0"/>
              <a:t>索空间压缩、图搜索算法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9E6D-B1E9-4F08-8E83-0E081C425F5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962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ED - Simon Keizer">
  <a:themeElements>
    <a:clrScheme name="CUED - Simon Keiz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ED - Simon Keizer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ED - Simon Keiz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ED - Simon Keiz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ED - Simon Keiz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ED - Simon Keiz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ED - Simon Keiz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ED - Simon Keiz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ED - Simon Keiz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ED - Simon Keiz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ED - Simon Keiz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ED - Simon Keiz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ED - Simon Keiz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ED - Simon Keiz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28419</TotalTime>
  <Words>325</Words>
  <Application>Microsoft Office PowerPoint</Application>
  <PresentationFormat>全屏显示(4:3)</PresentationFormat>
  <Paragraphs>37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CUED - Simon Keizer</vt:lpstr>
      <vt:lpstr>基于深度学习模型的高效语音识别 推理结构及搜索算法研究 （解码器研究方向）  Inference Architecture &amp; Search Optimization for Deep Learning based ASR </vt:lpstr>
      <vt:lpstr>语音识别和语音识别中的模型推理</vt:lpstr>
      <vt:lpstr>已研究课题</vt:lpstr>
      <vt:lpstr>在研课题</vt:lpstr>
    </vt:vector>
  </TitlesOfParts>
  <Company>Speech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语音识别中的推测方法研究  Inference in Automatic Speech Recognition</dc:title>
  <dc:creator>zhehuai chen</dc:creator>
  <cp:lastModifiedBy>Administrator</cp:lastModifiedBy>
  <cp:revision>522</cp:revision>
  <dcterms:created xsi:type="dcterms:W3CDTF">2013-03-14T01:30:36Z</dcterms:created>
  <dcterms:modified xsi:type="dcterms:W3CDTF">2016-06-28T09:00:27Z</dcterms:modified>
</cp:coreProperties>
</file>