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 zhen" initials="cz" lastIdx="2" clrIdx="0">
    <p:extLst>
      <p:ext uri="{19B8F6BF-5375-455C-9EA6-DF929625EA0E}">
        <p15:presenceInfo xmlns:p15="http://schemas.microsoft.com/office/powerpoint/2012/main" userId="25c0bb4266ea02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3246F-5DE9-418B-B7B8-1BC1D76DED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721A31-5C06-4C87-A223-A811537D06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E535FE-7CA6-4ED2-822A-6E5D863FF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AA9D-DABF-4878-B23C-DAA5B2EBBB33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401ED9-35E1-41EB-9A89-335922BA2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B0B7C3-D12C-44E4-8562-D030037D6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E091E-787F-4B50-97AE-FC672017A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511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D18A7-E05F-4997-95EA-79F277BDA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D0CA73-871F-4E0E-B218-B81A1A7AD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63686D-9B07-4B1B-909E-B633BDC64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AA9D-DABF-4878-B23C-DAA5B2EBBB33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2CD481-B671-4CD2-8772-46DF03F67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8FB566-96B2-4E14-87E7-42810E7AA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E091E-787F-4B50-97AE-FC672017A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040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9841E9D-CD79-46C9-89A0-4E65E4AF99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54003D-2EFD-4E48-8A5E-157596CB8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FBFCD6-EEE9-4B04-B58F-5F06A4371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AA9D-DABF-4878-B23C-DAA5B2EBBB33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0AEFC5-039B-4C20-9060-0B58995FB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24D047-9E9C-4294-A6BD-27F219942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E091E-787F-4B50-97AE-FC672017A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681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2203D8-90F6-4960-AF87-7CED24103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9F6E0A-D0D1-4A9B-9037-28AE9EA4C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220ED2-11EE-4A3C-A08A-2767B196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AA9D-DABF-4878-B23C-DAA5B2EBBB33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B25449-6E33-4B88-815A-BB5EF2631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76CC85-65B6-4C48-9651-5297F190C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E091E-787F-4B50-97AE-FC672017A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402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51E629-C99F-45B6-B865-B66B0F77A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43BD22-A9BD-4FB5-A0B0-18070BBFE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F4B1D1-98AB-4897-8C9C-4281A1E78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AA9D-DABF-4878-B23C-DAA5B2EBBB33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8E6A68-BA32-41B1-B814-11103356C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427A7D-FF2A-4BDA-9F47-6FE95CEB8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E091E-787F-4B50-97AE-FC672017A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196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8CCA11-715D-4604-B382-E88AD9A20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C7D4FD-B77E-4CA2-AD07-988B19148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3C7043-8CD8-4E3B-AA09-80B4AC758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D26928-C28A-4F98-A04A-D0912B784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AA9D-DABF-4878-B23C-DAA5B2EBBB33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70BEC0-1407-4FB6-A83A-DDF403AC6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B8F7D4-2466-4C29-8A91-4B993723E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E091E-787F-4B50-97AE-FC672017A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43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B0A3C1-543F-44DB-9E43-D571FDAC8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A6273C-CD3E-4D0C-8DF1-30ECC1955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C115D7-C256-49AA-B9E9-5BD6A05B3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37F293-6DDE-433D-84C9-3FECBB98E4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E51A68-70C0-46F2-81C3-B7C3CC5F10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35CDE7-AEDD-4AF9-BCCF-BB171DA50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AA9D-DABF-4878-B23C-DAA5B2EBBB33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E609094-BB69-44EC-A04D-A9EAA78AF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7056B9-2E55-411D-B25C-CF05EA875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E091E-787F-4B50-97AE-FC672017A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885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1789AE-22F3-4765-B850-FC3A3C71C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04D820-6E59-41B3-9123-98EF87B15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AA9D-DABF-4878-B23C-DAA5B2EBBB33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4112FA-C782-4B63-9A41-9BD66BFD0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8D461B-D8CD-477F-A948-6C49475C9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E091E-787F-4B50-97AE-FC672017A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565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62B3EF-1E04-4CA7-B88B-1FE037D18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AA9D-DABF-4878-B23C-DAA5B2EBBB33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77B8D7-843F-4622-ADE9-5E11EC923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65D728-7602-4750-A190-04257C04F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E091E-787F-4B50-97AE-FC672017A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67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62E29-3475-47E5-A4EF-888A50D41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9E3ED0-FCAE-49F6-BB5E-D8CC8CA60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1F2A45-FB39-4E6F-A10E-9910BD788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CB8A99-FA17-4F6B-88C4-19E8EED77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AA9D-DABF-4878-B23C-DAA5B2EBBB33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BC8BF7-D5F0-498F-A8FE-8C8E0F9E0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4786E0-3697-48D6-B358-FB3D2D37A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E091E-787F-4B50-97AE-FC672017A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974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F9AC5-4A60-43E5-8AC5-4EB16355F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DCE63C-BCCA-4EAF-80A2-E173213B15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0B9CA3-E884-4188-AE68-702C08EB2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E76B9F-3B69-40C3-91FD-38BB2B72A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AA9D-DABF-4878-B23C-DAA5B2EBBB33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490E20-FCED-410A-9331-A2CF2A839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6C9401-952B-4A46-9A4F-C72CEB1A4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E091E-787F-4B50-97AE-FC672017A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968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429120-7096-45BB-9C29-E36DB1B3D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5BAA78-3F5B-47DB-90BA-FC17BD9BC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19C9D6-FD95-4FFA-9F06-C5C141502B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9AA9D-DABF-4878-B23C-DAA5B2EBBB33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DA881F-5DD5-4EF1-B814-E4A8344F63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180336-544E-451D-AD7C-C6318B2BB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E091E-787F-4B50-97AE-FC672017A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331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089E744-D42D-495F-AA78-BA7CA0651F51}"/>
              </a:ext>
            </a:extLst>
          </p:cNvPr>
          <p:cNvSpPr txBox="1"/>
          <p:nvPr/>
        </p:nvSpPr>
        <p:spPr>
          <a:xfrm>
            <a:off x="2785241" y="914399"/>
            <a:ext cx="6621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/>
              <a:t>神经网络结构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ECF1FF6-5BB2-48E3-9C71-7289EA7E3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353" y="2705493"/>
            <a:ext cx="7603293" cy="232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172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可选过程 8">
            <a:extLst>
              <a:ext uri="{FF2B5EF4-FFF2-40B4-BE49-F238E27FC236}">
                <a16:creationId xmlns:a16="http://schemas.microsoft.com/office/drawing/2014/main" id="{724906B5-9037-41F0-8BA4-43B1E98917D5}"/>
              </a:ext>
            </a:extLst>
          </p:cNvPr>
          <p:cNvSpPr/>
          <p:nvPr/>
        </p:nvSpPr>
        <p:spPr>
          <a:xfrm>
            <a:off x="0" y="654288"/>
            <a:ext cx="2096814" cy="804041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开始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01E4404-BAC2-42FB-93B8-388BC4409FC8}"/>
              </a:ext>
            </a:extLst>
          </p:cNvPr>
          <p:cNvCxnSpPr>
            <a:stCxn id="9" idx="3"/>
          </p:cNvCxnSpPr>
          <p:nvPr/>
        </p:nvCxnSpPr>
        <p:spPr>
          <a:xfrm flipV="1">
            <a:off x="2096814" y="1056308"/>
            <a:ext cx="6463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流程图: 过程 11">
            <a:extLst>
              <a:ext uri="{FF2B5EF4-FFF2-40B4-BE49-F238E27FC236}">
                <a16:creationId xmlns:a16="http://schemas.microsoft.com/office/drawing/2014/main" id="{00AEB427-EB5E-4A96-A063-4A73C515EED1}"/>
              </a:ext>
            </a:extLst>
          </p:cNvPr>
          <p:cNvSpPr/>
          <p:nvPr/>
        </p:nvSpPr>
        <p:spPr>
          <a:xfrm>
            <a:off x="2743200" y="654288"/>
            <a:ext cx="2490951" cy="804023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从数据集中提取每条轨迹的每一个记录点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BB2812B-5FB0-472E-9179-1E1F0D9845D8}"/>
              </a:ext>
            </a:extLst>
          </p:cNvPr>
          <p:cNvCxnSpPr>
            <a:stCxn id="12" idx="3"/>
          </p:cNvCxnSpPr>
          <p:nvPr/>
        </p:nvCxnSpPr>
        <p:spPr>
          <a:xfrm>
            <a:off x="5234151" y="1056300"/>
            <a:ext cx="677918" cy="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流程图: 过程 14">
            <a:extLst>
              <a:ext uri="{FF2B5EF4-FFF2-40B4-BE49-F238E27FC236}">
                <a16:creationId xmlns:a16="http://schemas.microsoft.com/office/drawing/2014/main" id="{DDF3328D-9655-4C14-AE87-515A821E6E80}"/>
              </a:ext>
            </a:extLst>
          </p:cNvPr>
          <p:cNvSpPr/>
          <p:nvPr/>
        </p:nvSpPr>
        <p:spPr>
          <a:xfrm>
            <a:off x="5912069" y="654288"/>
            <a:ext cx="2144110" cy="803943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转化为</a:t>
            </a:r>
            <a:r>
              <a:rPr lang="en-US" altLang="zh-CN" dirty="0" err="1"/>
              <a:t>observation_E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2541B34-B2E6-4D3E-8B50-51B9ADB69CB5}"/>
              </a:ext>
            </a:extLst>
          </p:cNvPr>
          <p:cNvCxnSpPr>
            <a:stCxn id="15" idx="3"/>
          </p:cNvCxnSpPr>
          <p:nvPr/>
        </p:nvCxnSpPr>
        <p:spPr>
          <a:xfrm>
            <a:off x="8056179" y="1056260"/>
            <a:ext cx="551793" cy="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菱形 18">
            <a:extLst>
              <a:ext uri="{FF2B5EF4-FFF2-40B4-BE49-F238E27FC236}">
                <a16:creationId xmlns:a16="http://schemas.microsoft.com/office/drawing/2014/main" id="{E7061078-CAC7-4793-856B-4D3D3E079D86}"/>
              </a:ext>
            </a:extLst>
          </p:cNvPr>
          <p:cNvSpPr/>
          <p:nvPr/>
        </p:nvSpPr>
        <p:spPr>
          <a:xfrm>
            <a:off x="8607972" y="252253"/>
            <a:ext cx="2096814" cy="160801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随机数是否大于</a:t>
            </a:r>
            <a:r>
              <a:rPr lang="el-GR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ε</a:t>
            </a:r>
            <a:endParaRPr lang="zh-CN" altLang="en-US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B233316F-EA0A-4E29-84E8-BC15FC5970E0}"/>
              </a:ext>
            </a:extLst>
          </p:cNvPr>
          <p:cNvCxnSpPr>
            <a:stCxn id="19" idx="2"/>
          </p:cNvCxnSpPr>
          <p:nvPr/>
        </p:nvCxnSpPr>
        <p:spPr>
          <a:xfrm flipH="1">
            <a:off x="9648497" y="1860265"/>
            <a:ext cx="7882" cy="551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97E6B7C-9C23-4449-8468-B8C78CED15E4}"/>
              </a:ext>
            </a:extLst>
          </p:cNvPr>
          <p:cNvCxnSpPr/>
          <p:nvPr/>
        </p:nvCxnSpPr>
        <p:spPr>
          <a:xfrm flipH="1">
            <a:off x="8607972" y="2427890"/>
            <a:ext cx="1040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DC484D9-E02B-45EC-8DDA-0F7C9F3EAA08}"/>
              </a:ext>
            </a:extLst>
          </p:cNvPr>
          <p:cNvCxnSpPr/>
          <p:nvPr/>
        </p:nvCxnSpPr>
        <p:spPr>
          <a:xfrm flipH="1">
            <a:off x="9680025" y="3547103"/>
            <a:ext cx="10484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对话气泡: 椭圆形 31">
            <a:extLst>
              <a:ext uri="{FF2B5EF4-FFF2-40B4-BE49-F238E27FC236}">
                <a16:creationId xmlns:a16="http://schemas.microsoft.com/office/drawing/2014/main" id="{71E58DEE-52B0-4C16-AA69-F77990AB2FE5}"/>
              </a:ext>
            </a:extLst>
          </p:cNvPr>
          <p:cNvSpPr/>
          <p:nvPr/>
        </p:nvSpPr>
        <p:spPr>
          <a:xfrm>
            <a:off x="8781393" y="1915478"/>
            <a:ext cx="583330" cy="441431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</a:t>
            </a:r>
          </a:p>
        </p:txBody>
      </p:sp>
      <p:sp>
        <p:nvSpPr>
          <p:cNvPr id="33" name="对话气泡: 椭圆形 32">
            <a:extLst>
              <a:ext uri="{FF2B5EF4-FFF2-40B4-BE49-F238E27FC236}">
                <a16:creationId xmlns:a16="http://schemas.microsoft.com/office/drawing/2014/main" id="{FCA74549-438A-49F0-9E39-CCC5BE85A9DA}"/>
              </a:ext>
            </a:extLst>
          </p:cNvPr>
          <p:cNvSpPr/>
          <p:nvPr/>
        </p:nvSpPr>
        <p:spPr>
          <a:xfrm>
            <a:off x="9884977" y="3018790"/>
            <a:ext cx="583330" cy="441431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否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A0E6A0A-F251-43EA-AEEE-10B8ADACAF99}"/>
              </a:ext>
            </a:extLst>
          </p:cNvPr>
          <p:cNvSpPr/>
          <p:nvPr/>
        </p:nvSpPr>
        <p:spPr>
          <a:xfrm>
            <a:off x="6337739" y="2041603"/>
            <a:ext cx="2270234" cy="8039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通过神经网络计算概率最大的</a:t>
            </a:r>
            <a:r>
              <a:rPr lang="en-US" altLang="zh-CN" dirty="0" err="1"/>
              <a:t>action_E</a:t>
            </a:r>
            <a:endParaRPr lang="zh-CN" altLang="en-US" dirty="0"/>
          </a:p>
        </p:txBody>
      </p:sp>
      <p:sp>
        <p:nvSpPr>
          <p:cNvPr id="35" name="流程图: 过程 34">
            <a:extLst>
              <a:ext uri="{FF2B5EF4-FFF2-40B4-BE49-F238E27FC236}">
                <a16:creationId xmlns:a16="http://schemas.microsoft.com/office/drawing/2014/main" id="{C9DC27E4-23FA-480F-90F6-27002CD23ECA}"/>
              </a:ext>
            </a:extLst>
          </p:cNvPr>
          <p:cNvSpPr/>
          <p:nvPr/>
        </p:nvSpPr>
        <p:spPr>
          <a:xfrm>
            <a:off x="7701453" y="3239506"/>
            <a:ext cx="1978569" cy="622771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所有</a:t>
            </a:r>
            <a:r>
              <a:rPr lang="en-US" altLang="zh-CN" dirty="0"/>
              <a:t>action</a:t>
            </a:r>
            <a:r>
              <a:rPr lang="zh-CN" altLang="en-US" dirty="0"/>
              <a:t>中随机一个</a:t>
            </a:r>
            <a:r>
              <a:rPr lang="en-US" altLang="zh-CN" dirty="0" err="1"/>
              <a:t>action_E</a:t>
            </a:r>
            <a:endParaRPr lang="zh-CN" altLang="en-US" dirty="0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09320D18-04E1-4185-B78D-D93AA2AF97C3}"/>
              </a:ext>
            </a:extLst>
          </p:cNvPr>
          <p:cNvCxnSpPr>
            <a:stCxn id="19" idx="3"/>
          </p:cNvCxnSpPr>
          <p:nvPr/>
        </p:nvCxnSpPr>
        <p:spPr>
          <a:xfrm>
            <a:off x="10704786" y="1056259"/>
            <a:ext cx="23646" cy="2490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CEA3412C-AAAA-4596-9563-15B2FB6975B4}"/>
              </a:ext>
            </a:extLst>
          </p:cNvPr>
          <p:cNvSpPr/>
          <p:nvPr/>
        </p:nvSpPr>
        <p:spPr>
          <a:xfrm>
            <a:off x="3105807" y="1935224"/>
            <a:ext cx="2175643" cy="10166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根据</a:t>
            </a:r>
            <a:r>
              <a:rPr lang="en-US" altLang="zh-CN" dirty="0" err="1"/>
              <a:t>action_E</a:t>
            </a:r>
            <a:r>
              <a:rPr lang="zh-CN" altLang="en-US" dirty="0"/>
              <a:t>计算</a:t>
            </a:r>
            <a:r>
              <a:rPr lang="en-US" altLang="zh-CN" dirty="0"/>
              <a:t>loss</a:t>
            </a:r>
            <a:endParaRPr lang="zh-CN" altLang="en-US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4143133B-08BC-4BE9-A508-3E6B442762BD}"/>
              </a:ext>
            </a:extLst>
          </p:cNvPr>
          <p:cNvCxnSpPr>
            <a:stCxn id="34" idx="1"/>
            <a:endCxn id="38" idx="3"/>
          </p:cNvCxnSpPr>
          <p:nvPr/>
        </p:nvCxnSpPr>
        <p:spPr>
          <a:xfrm flipH="1" flipV="1">
            <a:off x="5281450" y="2443554"/>
            <a:ext cx="10562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E18DF35A-6BFB-4123-A7A0-52EFB933DA96}"/>
              </a:ext>
            </a:extLst>
          </p:cNvPr>
          <p:cNvCxnSpPr>
            <a:stCxn id="35" idx="1"/>
          </p:cNvCxnSpPr>
          <p:nvPr/>
        </p:nvCxnSpPr>
        <p:spPr>
          <a:xfrm flipH="1" flipV="1">
            <a:off x="5912069" y="3547103"/>
            <a:ext cx="1789384" cy="3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B070AF02-EE3A-49EF-81DF-0F887C2FEF76}"/>
              </a:ext>
            </a:extLst>
          </p:cNvPr>
          <p:cNvCxnSpPr/>
          <p:nvPr/>
        </p:nvCxnSpPr>
        <p:spPr>
          <a:xfrm flipV="1">
            <a:off x="5912069" y="2443534"/>
            <a:ext cx="0" cy="1103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菱形 45">
            <a:extLst>
              <a:ext uri="{FF2B5EF4-FFF2-40B4-BE49-F238E27FC236}">
                <a16:creationId xmlns:a16="http://schemas.microsoft.com/office/drawing/2014/main" id="{FCC5F424-D152-468D-BE7A-F1BBC8024BDC}"/>
              </a:ext>
            </a:extLst>
          </p:cNvPr>
          <p:cNvSpPr/>
          <p:nvPr/>
        </p:nvSpPr>
        <p:spPr>
          <a:xfrm>
            <a:off x="252250" y="3239487"/>
            <a:ext cx="2490950" cy="1908241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Loss</a:t>
            </a:r>
            <a:r>
              <a:rPr lang="zh-CN" altLang="en-US" dirty="0"/>
              <a:t>是否超过</a:t>
            </a:r>
            <a:r>
              <a:rPr lang="en-US" altLang="zh-CN" dirty="0"/>
              <a:t>tolerance</a:t>
            </a: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350DADA-B25A-4499-B844-2F2D1F7BF1C6}"/>
              </a:ext>
            </a:extLst>
          </p:cNvPr>
          <p:cNvCxnSpPr>
            <a:stCxn id="38" idx="1"/>
          </p:cNvCxnSpPr>
          <p:nvPr/>
        </p:nvCxnSpPr>
        <p:spPr>
          <a:xfrm flipH="1" flipV="1">
            <a:off x="1497725" y="2443534"/>
            <a:ext cx="1608082" cy="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0E953CE0-345B-4E17-97C6-D60FAE94C250}"/>
              </a:ext>
            </a:extLst>
          </p:cNvPr>
          <p:cNvCxnSpPr>
            <a:endCxn id="46" idx="0"/>
          </p:cNvCxnSpPr>
          <p:nvPr/>
        </p:nvCxnSpPr>
        <p:spPr>
          <a:xfrm>
            <a:off x="1497725" y="2443534"/>
            <a:ext cx="0" cy="795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638142BD-A616-423E-9057-436D773ADA91}"/>
              </a:ext>
            </a:extLst>
          </p:cNvPr>
          <p:cNvCxnSpPr>
            <a:stCxn id="46" idx="3"/>
          </p:cNvCxnSpPr>
          <p:nvPr/>
        </p:nvCxnSpPr>
        <p:spPr>
          <a:xfrm flipV="1">
            <a:off x="2743200" y="4193607"/>
            <a:ext cx="7409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对话气泡: 椭圆形 54">
            <a:extLst>
              <a:ext uri="{FF2B5EF4-FFF2-40B4-BE49-F238E27FC236}">
                <a16:creationId xmlns:a16="http://schemas.microsoft.com/office/drawing/2014/main" id="{3DC142AC-EFD6-452D-BFDB-28766197D32C}"/>
              </a:ext>
            </a:extLst>
          </p:cNvPr>
          <p:cNvSpPr/>
          <p:nvPr/>
        </p:nvSpPr>
        <p:spPr>
          <a:xfrm>
            <a:off x="2869324" y="3736153"/>
            <a:ext cx="551793" cy="378372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否</a:t>
            </a:r>
          </a:p>
        </p:txBody>
      </p:sp>
      <p:sp>
        <p:nvSpPr>
          <p:cNvPr id="56" name="流程图: 过程 55">
            <a:extLst>
              <a:ext uri="{FF2B5EF4-FFF2-40B4-BE49-F238E27FC236}">
                <a16:creationId xmlns:a16="http://schemas.microsoft.com/office/drawing/2014/main" id="{6A519FAF-C208-4A16-B381-6D6A4259C9B5}"/>
              </a:ext>
            </a:extLst>
          </p:cNvPr>
          <p:cNvSpPr/>
          <p:nvPr/>
        </p:nvSpPr>
        <p:spPr>
          <a:xfrm>
            <a:off x="3484179" y="3751697"/>
            <a:ext cx="1978569" cy="918284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扩大</a:t>
            </a:r>
            <a:r>
              <a:rPr lang="en-US" altLang="zh-CN" dirty="0" err="1"/>
              <a:t>action_E</a:t>
            </a:r>
            <a:r>
              <a:rPr lang="zh-CN" altLang="en-US" dirty="0"/>
              <a:t>这么大的窗口</a:t>
            </a:r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97E20F8A-F319-4A46-8DBD-6479F6103676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5462748" y="4210839"/>
            <a:ext cx="5888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FE9F7FC9-5679-4843-8DBF-7E34D7B09F1C}"/>
              </a:ext>
            </a:extLst>
          </p:cNvPr>
          <p:cNvCxnSpPr/>
          <p:nvPr/>
        </p:nvCxnSpPr>
        <p:spPr>
          <a:xfrm flipV="1">
            <a:off x="11382703" y="0"/>
            <a:ext cx="0" cy="4193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BD57321B-D101-4AB7-B0B6-EEF5BBC5E0DD}"/>
              </a:ext>
            </a:extLst>
          </p:cNvPr>
          <p:cNvCxnSpPr/>
          <p:nvPr/>
        </p:nvCxnSpPr>
        <p:spPr>
          <a:xfrm flipH="1">
            <a:off x="4193628" y="0"/>
            <a:ext cx="7157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A1CF194E-B09A-43F3-94E7-2D9B235922A9}"/>
              </a:ext>
            </a:extLst>
          </p:cNvPr>
          <p:cNvCxnSpPr/>
          <p:nvPr/>
        </p:nvCxnSpPr>
        <p:spPr>
          <a:xfrm>
            <a:off x="4193628" y="0"/>
            <a:ext cx="0" cy="654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57B3F2D5-E930-4A5D-9029-540A0337365E}"/>
              </a:ext>
            </a:extLst>
          </p:cNvPr>
          <p:cNvCxnSpPr>
            <a:stCxn id="46" idx="2"/>
          </p:cNvCxnSpPr>
          <p:nvPr/>
        </p:nvCxnSpPr>
        <p:spPr>
          <a:xfrm>
            <a:off x="1497725" y="5147728"/>
            <a:ext cx="0" cy="717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0CC58134-30C6-4257-A907-05BCCE694A94}"/>
              </a:ext>
            </a:extLst>
          </p:cNvPr>
          <p:cNvCxnSpPr/>
          <p:nvPr/>
        </p:nvCxnSpPr>
        <p:spPr>
          <a:xfrm>
            <a:off x="1497725" y="5880538"/>
            <a:ext cx="11035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对话气泡: 椭圆形 73">
            <a:extLst>
              <a:ext uri="{FF2B5EF4-FFF2-40B4-BE49-F238E27FC236}">
                <a16:creationId xmlns:a16="http://schemas.microsoft.com/office/drawing/2014/main" id="{BBAEABDA-2913-4A1E-988B-2B6525AE2F9B}"/>
              </a:ext>
            </a:extLst>
          </p:cNvPr>
          <p:cNvSpPr/>
          <p:nvPr/>
        </p:nvSpPr>
        <p:spPr>
          <a:xfrm>
            <a:off x="1797269" y="5451359"/>
            <a:ext cx="504495" cy="338670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0A1BB1ED-D23F-4D68-8C9A-2DE591833FF3}"/>
              </a:ext>
            </a:extLst>
          </p:cNvPr>
          <p:cNvSpPr/>
          <p:nvPr/>
        </p:nvSpPr>
        <p:spPr>
          <a:xfrm>
            <a:off x="2601307" y="5381856"/>
            <a:ext cx="2191403" cy="9973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得到</a:t>
            </a:r>
            <a:r>
              <a:rPr lang="en-US" altLang="zh-CN" dirty="0" err="1"/>
              <a:t>observation_R</a:t>
            </a:r>
            <a:endParaRPr lang="zh-CN" altLang="en-US" dirty="0"/>
          </a:p>
        </p:txBody>
      </p:sp>
      <p:sp>
        <p:nvSpPr>
          <p:cNvPr id="76" name="菱形 75">
            <a:extLst>
              <a:ext uri="{FF2B5EF4-FFF2-40B4-BE49-F238E27FC236}">
                <a16:creationId xmlns:a16="http://schemas.microsoft.com/office/drawing/2014/main" id="{A399C1AD-C2AC-4EF0-9EEE-E84064BC3B86}"/>
              </a:ext>
            </a:extLst>
          </p:cNvPr>
          <p:cNvSpPr/>
          <p:nvPr/>
        </p:nvSpPr>
        <p:spPr>
          <a:xfrm>
            <a:off x="5462748" y="5127208"/>
            <a:ext cx="2372707" cy="1506659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随机数是否大于</a:t>
            </a:r>
            <a:r>
              <a:rPr lang="el-GR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ε</a:t>
            </a:r>
            <a:endParaRPr lang="zh-CN" altLang="en-US" dirty="0"/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2A5879FE-0219-4B38-9EB1-0C93D643F325}"/>
              </a:ext>
            </a:extLst>
          </p:cNvPr>
          <p:cNvCxnSpPr>
            <a:stCxn id="75" idx="3"/>
          </p:cNvCxnSpPr>
          <p:nvPr/>
        </p:nvCxnSpPr>
        <p:spPr>
          <a:xfrm>
            <a:off x="4792710" y="5880538"/>
            <a:ext cx="6700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C3230831-1D13-4146-A424-9CF6719EB79F}"/>
              </a:ext>
            </a:extLst>
          </p:cNvPr>
          <p:cNvCxnSpPr>
            <a:stCxn id="76" idx="3"/>
          </p:cNvCxnSpPr>
          <p:nvPr/>
        </p:nvCxnSpPr>
        <p:spPr>
          <a:xfrm flipV="1">
            <a:off x="7835455" y="5880537"/>
            <a:ext cx="2207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D55E8484-B9B1-48B1-8979-F10B4E17EEB2}"/>
              </a:ext>
            </a:extLst>
          </p:cNvPr>
          <p:cNvSpPr txBox="1"/>
          <p:nvPr/>
        </p:nvSpPr>
        <p:spPr>
          <a:xfrm>
            <a:off x="8056179" y="5603162"/>
            <a:ext cx="701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……</a:t>
            </a:r>
            <a:endParaRPr lang="zh-CN" altLang="en-US" sz="2800" dirty="0"/>
          </a:p>
        </p:txBody>
      </p:sp>
      <p:sp>
        <p:nvSpPr>
          <p:cNvPr id="82" name="流程图: 过程 81">
            <a:extLst>
              <a:ext uri="{FF2B5EF4-FFF2-40B4-BE49-F238E27FC236}">
                <a16:creationId xmlns:a16="http://schemas.microsoft.com/office/drawing/2014/main" id="{576A7B10-97C6-434B-B688-11F5E72FB9BE}"/>
              </a:ext>
            </a:extLst>
          </p:cNvPr>
          <p:cNvSpPr/>
          <p:nvPr/>
        </p:nvSpPr>
        <p:spPr>
          <a:xfrm>
            <a:off x="8781393" y="5332839"/>
            <a:ext cx="2065283" cy="1065123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</a:t>
            </a:r>
            <a:r>
              <a:rPr lang="en-US" altLang="zh-CN" dirty="0"/>
              <a:t>reward</a:t>
            </a:r>
            <a:endParaRPr lang="zh-CN" altLang="en-US" dirty="0"/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49ECE295-A1F8-4B7C-BAB0-89F55E854E64}"/>
              </a:ext>
            </a:extLst>
          </p:cNvPr>
          <p:cNvCxnSpPr>
            <a:stCxn id="82" idx="3"/>
          </p:cNvCxnSpPr>
          <p:nvPr/>
        </p:nvCxnSpPr>
        <p:spPr>
          <a:xfrm>
            <a:off x="10846676" y="5865401"/>
            <a:ext cx="677917" cy="15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143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BD56A20-11C0-4CD5-A703-5A4E6E917024}"/>
              </a:ext>
            </a:extLst>
          </p:cNvPr>
          <p:cNvSpPr/>
          <p:nvPr/>
        </p:nvSpPr>
        <p:spPr>
          <a:xfrm>
            <a:off x="567559" y="488731"/>
            <a:ext cx="2806262" cy="13873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在重开窗口后保存</a:t>
            </a:r>
            <a:r>
              <a:rPr lang="en-US" altLang="zh-CN" dirty="0" err="1"/>
              <a:t>agent_E</a:t>
            </a:r>
            <a:r>
              <a:rPr lang="zh-CN" altLang="en-US" dirty="0"/>
              <a:t>和</a:t>
            </a:r>
            <a:r>
              <a:rPr lang="en-US" altLang="zh-CN" dirty="0" err="1"/>
              <a:t>agent_R</a:t>
            </a:r>
            <a:r>
              <a:rPr lang="zh-CN" altLang="en-US" dirty="0"/>
              <a:t>的</a:t>
            </a:r>
            <a:r>
              <a:rPr lang="en-US" altLang="zh-CN" dirty="0"/>
              <a:t>observation</a:t>
            </a:r>
            <a:r>
              <a:rPr lang="zh-CN" altLang="en-US" dirty="0"/>
              <a:t>、</a:t>
            </a:r>
            <a:r>
              <a:rPr lang="en-US" altLang="zh-CN" dirty="0"/>
              <a:t>action</a:t>
            </a:r>
            <a:r>
              <a:rPr lang="zh-CN" altLang="en-US" dirty="0"/>
              <a:t>、</a:t>
            </a:r>
            <a:r>
              <a:rPr lang="en-US" altLang="zh-CN" dirty="0"/>
              <a:t>reward</a:t>
            </a:r>
            <a:r>
              <a:rPr lang="zh-CN" altLang="en-US" dirty="0"/>
              <a:t>等信息进记忆库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DABC6AD9-0DBE-4776-87FD-9E8D2ECE6C43}"/>
              </a:ext>
            </a:extLst>
          </p:cNvPr>
          <p:cNvCxnSpPr>
            <a:stCxn id="2" idx="3"/>
          </p:cNvCxnSpPr>
          <p:nvPr/>
        </p:nvCxnSpPr>
        <p:spPr>
          <a:xfrm>
            <a:off x="3373821" y="1182414"/>
            <a:ext cx="662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菱形 5">
            <a:extLst>
              <a:ext uri="{FF2B5EF4-FFF2-40B4-BE49-F238E27FC236}">
                <a16:creationId xmlns:a16="http://schemas.microsoft.com/office/drawing/2014/main" id="{28751A46-7B35-4B23-A823-33668A64F1BD}"/>
              </a:ext>
            </a:extLst>
          </p:cNvPr>
          <p:cNvSpPr/>
          <p:nvPr/>
        </p:nvSpPr>
        <p:spPr>
          <a:xfrm>
            <a:off x="4035972" y="433553"/>
            <a:ext cx="3168869" cy="1497721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记忆库大小是否超过</a:t>
            </a:r>
            <a:r>
              <a:rPr lang="en-US" altLang="zh-CN" dirty="0" err="1"/>
              <a:t>batch_size</a:t>
            </a:r>
            <a:endParaRPr lang="zh-CN" altLang="en-US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F68E204-9D46-43E7-ADBE-751DEDC88C1F}"/>
              </a:ext>
            </a:extLst>
          </p:cNvPr>
          <p:cNvCxnSpPr>
            <a:stCxn id="6" idx="2"/>
          </p:cNvCxnSpPr>
          <p:nvPr/>
        </p:nvCxnSpPr>
        <p:spPr>
          <a:xfrm flipH="1">
            <a:off x="5620406" y="1931274"/>
            <a:ext cx="1" cy="701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2E7AA9F-2787-4DEF-B22C-8CFA0E91137F}"/>
              </a:ext>
            </a:extLst>
          </p:cNvPr>
          <p:cNvCxnSpPr/>
          <p:nvPr/>
        </p:nvCxnSpPr>
        <p:spPr>
          <a:xfrm flipH="1">
            <a:off x="756745" y="2632841"/>
            <a:ext cx="4863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对话气泡: 椭圆形 10">
            <a:extLst>
              <a:ext uri="{FF2B5EF4-FFF2-40B4-BE49-F238E27FC236}">
                <a16:creationId xmlns:a16="http://schemas.microsoft.com/office/drawing/2014/main" id="{01D23401-66C4-414E-995E-CB6562B41AC5}"/>
              </a:ext>
            </a:extLst>
          </p:cNvPr>
          <p:cNvSpPr/>
          <p:nvPr/>
        </p:nvSpPr>
        <p:spPr>
          <a:xfrm>
            <a:off x="3188575" y="2081048"/>
            <a:ext cx="662151" cy="488732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否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8B90AA9-ACB1-4EA1-BD97-3480C4083BD1}"/>
              </a:ext>
            </a:extLst>
          </p:cNvPr>
          <p:cNvCxnSpPr>
            <a:stCxn id="6" idx="3"/>
          </p:cNvCxnSpPr>
          <p:nvPr/>
        </p:nvCxnSpPr>
        <p:spPr>
          <a:xfrm>
            <a:off x="7204841" y="1182414"/>
            <a:ext cx="1040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对话气泡: 椭圆形 13">
            <a:extLst>
              <a:ext uri="{FF2B5EF4-FFF2-40B4-BE49-F238E27FC236}">
                <a16:creationId xmlns:a16="http://schemas.microsoft.com/office/drawing/2014/main" id="{69269F3F-43E5-42DC-8CE6-A6B4EDC4B73F}"/>
              </a:ext>
            </a:extLst>
          </p:cNvPr>
          <p:cNvSpPr/>
          <p:nvPr/>
        </p:nvSpPr>
        <p:spPr>
          <a:xfrm>
            <a:off x="7370379" y="693681"/>
            <a:ext cx="646387" cy="409901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</a:t>
            </a:r>
          </a:p>
        </p:txBody>
      </p:sp>
      <p:sp>
        <p:nvSpPr>
          <p:cNvPr id="15" name="流程图: 过程 14">
            <a:extLst>
              <a:ext uri="{FF2B5EF4-FFF2-40B4-BE49-F238E27FC236}">
                <a16:creationId xmlns:a16="http://schemas.microsoft.com/office/drawing/2014/main" id="{D6E25C1A-0ADF-4CF7-A965-22B1F5BE5447}"/>
              </a:ext>
            </a:extLst>
          </p:cNvPr>
          <p:cNvSpPr/>
          <p:nvPr/>
        </p:nvSpPr>
        <p:spPr>
          <a:xfrm>
            <a:off x="8245366" y="488731"/>
            <a:ext cx="2364828" cy="149772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从记忆库中抽样</a:t>
            </a:r>
            <a:r>
              <a:rPr lang="en-US" altLang="zh-CN" dirty="0" err="1"/>
              <a:t>batch_size</a:t>
            </a:r>
            <a:r>
              <a:rPr lang="zh-CN" altLang="en-US" dirty="0"/>
              <a:t>项计算</a:t>
            </a:r>
            <a:r>
              <a:rPr lang="en-US" altLang="zh-CN" dirty="0"/>
              <a:t>target</a:t>
            </a:r>
            <a:r>
              <a:rPr lang="zh-CN" altLang="en-US" dirty="0"/>
              <a:t>更新参数。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3B31F99-D99A-449D-9B7B-85AA3F18606E}"/>
              </a:ext>
            </a:extLst>
          </p:cNvPr>
          <p:cNvCxnSpPr>
            <a:stCxn id="15" idx="2"/>
          </p:cNvCxnSpPr>
          <p:nvPr/>
        </p:nvCxnSpPr>
        <p:spPr>
          <a:xfrm>
            <a:off x="9427780" y="1986451"/>
            <a:ext cx="0" cy="1442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F164372-C82D-40CB-B4E2-FFB782D97248}"/>
              </a:ext>
            </a:extLst>
          </p:cNvPr>
          <p:cNvCxnSpPr/>
          <p:nvPr/>
        </p:nvCxnSpPr>
        <p:spPr>
          <a:xfrm flipH="1">
            <a:off x="6306207" y="3429000"/>
            <a:ext cx="31215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对话气泡: 椭圆形 19">
            <a:extLst>
              <a:ext uri="{FF2B5EF4-FFF2-40B4-BE49-F238E27FC236}">
                <a16:creationId xmlns:a16="http://schemas.microsoft.com/office/drawing/2014/main" id="{D7FAEA0E-86A8-4E2D-B771-78948958365D}"/>
              </a:ext>
            </a:extLst>
          </p:cNvPr>
          <p:cNvSpPr/>
          <p:nvPr/>
        </p:nvSpPr>
        <p:spPr>
          <a:xfrm>
            <a:off x="7204840" y="2617078"/>
            <a:ext cx="1261242" cy="701561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下个点</a:t>
            </a:r>
          </a:p>
        </p:txBody>
      </p:sp>
    </p:spTree>
    <p:extLst>
      <p:ext uri="{BB962C8B-B14F-4D97-AF65-F5344CB8AC3E}">
        <p14:creationId xmlns:p14="http://schemas.microsoft.com/office/powerpoint/2010/main" val="287081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33EC8D1-8001-420F-98EE-4E201F757A6F}"/>
              </a:ext>
            </a:extLst>
          </p:cNvPr>
          <p:cNvSpPr txBox="1"/>
          <p:nvPr/>
        </p:nvSpPr>
        <p:spPr>
          <a:xfrm>
            <a:off x="4267200" y="756745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特殊机制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7CD8F68-0C04-4EC1-A048-C3436ED8D551}"/>
              </a:ext>
            </a:extLst>
          </p:cNvPr>
          <p:cNvSpPr txBox="1"/>
          <p:nvPr/>
        </p:nvSpPr>
        <p:spPr>
          <a:xfrm>
            <a:off x="788276" y="2238703"/>
            <a:ext cx="67949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zh-CN" altLang="en-US" sz="2800" dirty="0"/>
              <a:t>神经网络，针对每个</a:t>
            </a:r>
            <a:r>
              <a:rPr lang="en-US" altLang="zh-CN" sz="2800" dirty="0"/>
              <a:t>agent</a:t>
            </a:r>
            <a:r>
              <a:rPr lang="zh-CN" altLang="en-US" sz="2800" dirty="0"/>
              <a:t>有两个结构相同的神经网络。</a:t>
            </a:r>
            <a:endParaRPr lang="en-US" altLang="zh-CN" sz="2800" dirty="0"/>
          </a:p>
          <a:p>
            <a:pPr marL="514350" indent="-514350">
              <a:buAutoNum type="arabicPeriod"/>
            </a:pPr>
            <a:r>
              <a:rPr lang="zh-CN" altLang="en-US" sz="2800" dirty="0"/>
              <a:t>设置</a:t>
            </a:r>
            <a:r>
              <a:rPr lang="en-US" altLang="zh-CN" sz="2800" dirty="0"/>
              <a:t>D</a:t>
            </a:r>
            <a:r>
              <a:rPr lang="zh-CN" altLang="en-US" sz="2800" dirty="0"/>
              <a:t>、</a:t>
            </a:r>
            <a:r>
              <a:rPr lang="en-US" altLang="zh-CN" sz="2800" dirty="0"/>
              <a:t>constraint</a:t>
            </a:r>
            <a:r>
              <a:rPr lang="zh-CN" altLang="en-US" sz="2800" dirty="0"/>
              <a:t>提高效率和有效性。</a:t>
            </a:r>
            <a:endParaRPr lang="en-US" altLang="zh-CN" sz="2800" dirty="0"/>
          </a:p>
          <a:p>
            <a:pPr marL="514350" indent="-514350">
              <a:buAutoNum type="arabicPeriod"/>
            </a:pPr>
            <a:r>
              <a:rPr lang="zh-CN" altLang="en-US" sz="2800" dirty="0"/>
              <a:t>设置一定几率随机选择</a:t>
            </a:r>
            <a:r>
              <a:rPr lang="en-US" altLang="zh-CN" sz="2800" dirty="0"/>
              <a:t>action</a:t>
            </a:r>
            <a:r>
              <a:rPr lang="zh-CN" altLang="en-US" sz="2800" dirty="0"/>
              <a:t>，始终从全局来选择</a:t>
            </a:r>
            <a:r>
              <a:rPr lang="en-US" altLang="zh-CN" sz="2800" dirty="0"/>
              <a:t>action</a:t>
            </a:r>
            <a:r>
              <a:rPr lang="zh-CN" altLang="en-US" sz="2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49374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163</Words>
  <Application>Microsoft Office PowerPoint</Application>
  <PresentationFormat>宽屏</PresentationFormat>
  <Paragraphs>28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zhen</dc:creator>
  <cp:lastModifiedBy>chen zhen</cp:lastModifiedBy>
  <cp:revision>2</cp:revision>
  <dcterms:created xsi:type="dcterms:W3CDTF">2021-10-11T01:34:54Z</dcterms:created>
  <dcterms:modified xsi:type="dcterms:W3CDTF">2021-10-11T10:59:14Z</dcterms:modified>
</cp:coreProperties>
</file>