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Vazena komise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969157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969157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Vpravo dole, separate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fc5286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fc5286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9691570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89691570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Domnivam se, ze zkoumane metriky by mohly vykazovat ruzne chovani pro ruzne rodiny algoritmu strojoveho uceni. Navic je u nekterych metrik, hlavne u metrik pro failure prediction, vicero parametru, jejich senzitivita na konkretni problemy by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983777f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983777f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Existuji, ale je jich opravdu malo a mnohdy nejsou kvalitni. Proto jsem peclive zvazil, ktere v experimentech pouziji a domnivam se, ze pridanim dalsich by se nezvysila kvalita prace.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ccaf441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ccaf44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c1df3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c1df3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Strategie planovani, kde</a:t>
            </a:r>
            <a:r>
              <a:rPr lang="en"/>
              <a:t>...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Oproti klasickym strategiim jako… setri naklady… a hlavne zabranuje prostojům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969157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969157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Pomocí UI…</a:t>
            </a:r>
            <a:r>
              <a:rPr lang="en"/>
              <a:t> prediktivní model, který na základě zdravotních dat… predikuje stav subjektu subjektu - tedy jestli trpí závadou, zbývající životnost...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9691570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969157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Existují různé typy degradace / operační profily….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dispozici může být různý typ dat - běh do selhání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Najednou se zacne projevovat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969157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969157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c933d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c933d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Zduraznit, ze unifikace a definovani trech kategorii bylo soucasti prace - vcetne data requirements modeling techniques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bf8c1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bf8c1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bf8c1b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bf8c1b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Obrazek zjednodusit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Predstavte si … jak daleko olabelovat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bf8c1b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bf8c1b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607224" cy="11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7050" y="0"/>
            <a:ext cx="2576961" cy="8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7050" y="0"/>
            <a:ext cx="2576961" cy="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311700" y="4663225"/>
            <a:ext cx="781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Application of Artificial Intelligence in Predictive Maintenance</a:t>
            </a:r>
            <a:r>
              <a:rPr lang="en">
                <a:solidFill>
                  <a:srgbClr val="999999"/>
                </a:solidFill>
              </a:rPr>
              <a:t>, Bc. Jan Lukány, 17th June 2020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7050" y="0"/>
            <a:ext cx="2576961" cy="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311700" y="4663225"/>
            <a:ext cx="781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Application of Artificial Intelligence in Predictive Maintenance, Bc. Jan Lukány, 17th June 2020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8520600" cy="16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 of Artificial Intelligence</a:t>
            </a:r>
            <a:br>
              <a:rPr lang="en" sz="3000"/>
            </a:br>
            <a:r>
              <a:rPr lang="en" sz="3000"/>
              <a:t>in Predictive Maintenance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430325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Bc. Jan Lukány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Supervisor: Ing. Tomáš Borovička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9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Department of Applied Mathematics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Faculty of Information Technology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Czech Technical University in Prague</a:t>
            </a:r>
            <a:r>
              <a:rPr lang="en" sz="1900"/>
              <a:t> 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June 17, 2020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Suitable dataset for e</a:t>
            </a:r>
            <a:r>
              <a:rPr lang="en" sz="1600">
                <a:solidFill>
                  <a:schemeClr val="dk1"/>
                </a:solidFill>
              </a:rPr>
              <a:t>very approach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real-world publicly available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Demonstration of the approaches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Comparison of evaluation metrics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ranking of multiple models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decision threshold selection / RUL prediction 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525" y="2940125"/>
            <a:ext cx="2883044" cy="18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200" y="984825"/>
            <a:ext cx="3091646" cy="17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547" y="2940125"/>
            <a:ext cx="2883051" cy="177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Example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739" y="1192375"/>
            <a:ext cx="535728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Reviewed tens of articles about AI in PdM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Identified three main approaches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AI modeling techniques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evaluation metrics, proposal of new metrics for failure prediction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Experiments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demonstration on real-world publicly available datasets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comparison of evaluation metrics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Future research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analyze behaviour of the metrics with respect to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their parameters (e.g. existence vs overlap)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more datasets (when available)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different families of ML algorithms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Q: Existují i další dostupné datasety, nebo jste v experimentech využil všechny, které jste našel?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Q: Nechystáte se práci publikovat?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Reviewer’s Questions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481325" y="1893000"/>
            <a:ext cx="3351000" cy="27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Why PdM?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Reduce costs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Avoid downtime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Why AI in PdM?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Automate subject’s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condition assessment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I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072150"/>
            <a:ext cx="4328787" cy="35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Motivation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1205375"/>
            <a:ext cx="86586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</a:t>
            </a:r>
            <a:r>
              <a:rPr b="1" lang="en" sz="1600"/>
              <a:t>historical data</a:t>
            </a:r>
            <a:r>
              <a:rPr lang="en" sz="1600"/>
              <a:t> to build a </a:t>
            </a:r>
            <a:r>
              <a:rPr b="1" lang="en" sz="1600"/>
              <a:t>machine learning model</a:t>
            </a:r>
            <a:r>
              <a:rPr lang="en" sz="1600"/>
              <a:t> that </a:t>
            </a:r>
            <a:r>
              <a:rPr b="1" lang="en" sz="1600"/>
              <a:t>predicts condition </a:t>
            </a:r>
            <a:r>
              <a:rPr lang="en" sz="1600"/>
              <a:t>of a subject</a:t>
            </a:r>
            <a:r>
              <a:rPr b="1" lang="en" sz="1600"/>
              <a:t>.</a:t>
            </a:r>
            <a:endParaRPr b="1"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50" y="2209325"/>
            <a:ext cx="7764425" cy="2255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1664000" y="1580775"/>
            <a:ext cx="8358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4870150" y="1535200"/>
            <a:ext cx="1261200" cy="6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7415300" y="1535200"/>
            <a:ext cx="691200" cy="15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operational profiles</a:t>
            </a:r>
            <a:r>
              <a:rPr lang="en">
                <a:solidFill>
                  <a:srgbClr val="000000"/>
                </a:solidFill>
              </a:rPr>
              <a:t> of subjects can differ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different </a:t>
            </a:r>
            <a:r>
              <a:rPr b="1" lang="en">
                <a:solidFill>
                  <a:srgbClr val="000000"/>
                </a:solidFill>
              </a:rPr>
              <a:t>type of data</a:t>
            </a:r>
            <a:r>
              <a:rPr lang="en">
                <a:solidFill>
                  <a:srgbClr val="000000"/>
                </a:solidFill>
              </a:rPr>
              <a:t> is available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run-to-failure vs healthy/faulty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non-trivial </a:t>
            </a:r>
            <a:r>
              <a:rPr b="1" lang="en">
                <a:solidFill>
                  <a:srgbClr val="000000"/>
                </a:solidFill>
              </a:rPr>
              <a:t>evaluation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AI in PdM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200" y="2818000"/>
            <a:ext cx="2697675" cy="19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675" y="977645"/>
            <a:ext cx="2762625" cy="184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19175"/>
            <a:ext cx="5349614" cy="168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>
            <a:off x="2370575" y="2431700"/>
            <a:ext cx="912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/>
          <p:nvPr/>
        </p:nvCxnSpPr>
        <p:spPr>
          <a:xfrm>
            <a:off x="5248200" y="1506525"/>
            <a:ext cx="56400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Review approaches</a:t>
            </a:r>
            <a:r>
              <a:rPr lang="en">
                <a:solidFill>
                  <a:srgbClr val="000000"/>
                </a:solidFill>
              </a:rPr>
              <a:t> to predictive maintenance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AI modeling techniques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Evaluation metrics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Conduct experiments </a:t>
            </a:r>
            <a:r>
              <a:rPr lang="en">
                <a:solidFill>
                  <a:srgbClr val="000000"/>
                </a:solidFill>
              </a:rPr>
              <a:t>on real-world publicly available data sets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Demonstrate the approaches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Compare their evaluation metrics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Thesis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50 related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consent in terminology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approaches</a:t>
            </a:r>
            <a:br>
              <a:rPr lang="en"/>
            </a:br>
            <a:r>
              <a:rPr lang="en"/>
              <a:t>using the same modeling</a:t>
            </a:r>
            <a:br>
              <a:rPr lang="en"/>
            </a:br>
            <a:r>
              <a:rPr lang="en"/>
              <a:t>techniques and vice versa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Unified</a:t>
            </a:r>
            <a:r>
              <a:rPr lang="en"/>
              <a:t> into three main categories: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UcParenR"/>
            </a:pPr>
            <a:r>
              <a:rPr b="1" lang="en" sz="1700">
                <a:solidFill>
                  <a:schemeClr val="dk1"/>
                </a:solidFill>
              </a:rPr>
              <a:t>Fault detection</a:t>
            </a:r>
            <a:endParaRPr sz="12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UcParenR"/>
            </a:pPr>
            <a:r>
              <a:rPr b="1" lang="en" sz="1700">
                <a:solidFill>
                  <a:schemeClr val="dk1"/>
                </a:solidFill>
              </a:rPr>
              <a:t>Failure prediction</a:t>
            </a:r>
            <a:endParaRPr sz="12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UcParenR"/>
            </a:pPr>
            <a:r>
              <a:rPr b="1" lang="en" sz="1700">
                <a:solidFill>
                  <a:schemeClr val="dk1"/>
                </a:solidFill>
              </a:rPr>
              <a:t>Remaining useful life prediction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162" y="1017725"/>
            <a:ext cx="5481142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Question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Is the subject malfunctioning?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healthy/faulty samples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binary c</a:t>
            </a:r>
            <a:r>
              <a:rPr b="1" lang="en" sz="1400">
                <a:solidFill>
                  <a:srgbClr val="000000"/>
                </a:solidFill>
              </a:rPr>
              <a:t>lassification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anomaly detection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Evaluation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recision and recall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AUROC, AUPR(G)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</a:t>
            </a:r>
            <a:r>
              <a:rPr lang="en"/>
              <a:t>Fault Detection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5087"/>
            <a:ext cx="4280126" cy="25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Question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Will the subject fail soon?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run-to-failure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Modeling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classification with artificial labeling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Evaluation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modified precision and recall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proposal of new metrics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Failure Prediction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525" y="1192375"/>
            <a:ext cx="3863150" cy="18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375" y="3540923"/>
            <a:ext cx="4321349" cy="11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748550" y="2963525"/>
            <a:ext cx="1641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failure</a:t>
            </a:r>
            <a:endParaRPr/>
          </a:p>
        </p:txBody>
      </p:sp>
      <p:cxnSp>
        <p:nvCxnSpPr>
          <p:cNvPr id="128" name="Google Shape;128;p21"/>
          <p:cNvCxnSpPr/>
          <p:nvPr/>
        </p:nvCxnSpPr>
        <p:spPr>
          <a:xfrm>
            <a:off x="5857800" y="3252225"/>
            <a:ext cx="5013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9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Question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How much time is left until a failure?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run-to-failure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health index with failure threshold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Modeling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regression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time series prediction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Evaluation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MAE, RMSE, MAPE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metrics relative to RUL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) Remaining useful life prediction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122795" y="4663225"/>
            <a:ext cx="89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 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700" y="2960250"/>
            <a:ext cx="3532649" cy="17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525" y="919050"/>
            <a:ext cx="2316976" cy="237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2"/>
          <p:cNvCxnSpPr/>
          <p:nvPr/>
        </p:nvCxnSpPr>
        <p:spPr>
          <a:xfrm flipH="1" rot="10800000">
            <a:off x="2233825" y="2370850"/>
            <a:ext cx="2856600" cy="5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3046750" y="3183850"/>
            <a:ext cx="17550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