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8"/>
  </p:notesMasterIdLst>
  <p:sldIdLst>
    <p:sldId id="256" r:id="rId2"/>
    <p:sldId id="394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98"/>
    <p:restoredTop sz="94398"/>
  </p:normalViewPr>
  <p:slideViewPr>
    <p:cSldViewPr snapToGrid="0" snapToObjects="1">
      <p:cViewPr>
        <p:scale>
          <a:sx n="84" d="100"/>
          <a:sy n="84" d="100"/>
        </p:scale>
        <p:origin x="233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BE4EB353-374C-ED43-B879-9EE12248EDF1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6513C591-A6E0-0F42-9D30-960B33A1F9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7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7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1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80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8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33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4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3C591-A6E0-0F42-9D30-960B33A1F91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0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4681"/>
            <a:ext cx="7772400" cy="1225216"/>
          </a:xfrm>
        </p:spPr>
        <p:txBody>
          <a:bodyPr anchor="b">
            <a:normAutofit/>
          </a:bodyPr>
          <a:lstStyle>
            <a:lvl1pPr algn="l">
              <a:defRPr sz="32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92838"/>
            <a:ext cx="7772400" cy="849669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5800" y="4265271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85800" y="4265271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3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/>
          <a:lstStyle/>
          <a:p>
            <a:fld id="{9699C571-647A-A84A-9948-83AC87A749A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8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3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" y="1009608"/>
            <a:ext cx="4507616" cy="507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875" y="1009608"/>
            <a:ext cx="4507616" cy="507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79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9610"/>
            <a:ext cx="9144000" cy="5162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titlepage_2_footer_18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43963" y="6332537"/>
            <a:ext cx="434775" cy="365125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solidFill>
                  <a:schemeClr val="bg1"/>
                </a:solidFill>
                <a:latin typeface="Helvetica Light" charset="0"/>
              </a:defRPr>
            </a:lvl1pPr>
          </a:lstStyle>
          <a:p>
            <a:fld id="{9699C571-647A-A84A-9948-83AC87A749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solidFill>
                  <a:schemeClr val="bg1"/>
                </a:solidFill>
                <a:latin typeface="Helvetica Light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2" descr="titlepage_2_footer_187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84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 baseline="0">
          <a:solidFill>
            <a:schemeClr val="tx1"/>
          </a:solidFill>
          <a:latin typeface="Helvetica Light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4681"/>
            <a:ext cx="7656922" cy="122521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Research Plans - Outline</a:t>
            </a:r>
            <a:endParaRPr lang="en-US" cap="none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92838"/>
            <a:ext cx="7772400" cy="118674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Niles Guo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Water &amp; Energy Efficiency for the Environment (WE</a:t>
            </a:r>
            <a:r>
              <a:rPr lang="en-US" sz="3200" i="1" baseline="30000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3 </a:t>
            </a: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lab)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Civil &amp; Environmental Engineering, Engineering &amp; Public Policy</a:t>
            </a:r>
            <a:r>
              <a:rPr lang="en-US" sz="3200" i="1" dirty="0">
                <a:latin typeface="Helvetica Light Oblique" charset="0"/>
                <a:ea typeface="Helvetica Light Oblique" charset="0"/>
                <a:cs typeface="Helvetica Light Oblique" charset="0"/>
              </a:rPr>
              <a:t/>
            </a:r>
            <a:br>
              <a:rPr lang="en-US" sz="3200" i="1" dirty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Carnegie Mellon University</a:t>
            </a:r>
            <a:b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</a:br>
            <a:r>
              <a:rPr lang="en-US" sz="3200" i="1" dirty="0" err="1" smtClean="0">
                <a:latin typeface="Helvetica Light Oblique" charset="0"/>
                <a:ea typeface="Helvetica Light Oblique" charset="0"/>
                <a:cs typeface="Helvetica Light Oblique" charset="0"/>
              </a:rPr>
              <a:t>nilesxug@cmu.edu</a:t>
            </a:r>
            <a:r>
              <a:rPr lang="en-US" sz="3200" i="1" dirty="0" smtClean="0">
                <a:latin typeface="Helvetica Light Oblique" charset="0"/>
                <a:ea typeface="Helvetica Light Oblique" charset="0"/>
                <a:cs typeface="Helvetica Light Oblique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plan </a:t>
            </a:r>
            <a:r>
              <a:rPr lang="mr-IN" dirty="0" smtClean="0"/>
              <a:t>–</a:t>
            </a:r>
            <a:r>
              <a:rPr lang="en-US" dirty="0" smtClean="0"/>
              <a:t>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Compare the result from CADS with the existing study using RDM.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Analyze the similarities and differences between the two models.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gap B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how to include </a:t>
            </a:r>
            <a:r>
              <a:rPr lang="en-US" dirty="0" smtClean="0"/>
              <a:t>local community as an active actor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analysis treat the local community as a passive and constant actor.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mr-IN" dirty="0" smtClean="0"/>
              <a:t>…</a:t>
            </a:r>
            <a:r>
              <a:rPr lang="en-CA" dirty="0" smtClean="0"/>
              <a:t> improvement is needed is the better incorporation of adaption options and behaviour in individual model components</a:t>
            </a:r>
            <a:r>
              <a:rPr lang="mr-IN" dirty="0" smtClean="0"/>
              <a:t>…</a:t>
            </a:r>
            <a:r>
              <a:rPr lang="en-CA" dirty="0" smtClean="0"/>
              <a:t>” (Kling et al. 2016)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0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Research Question 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“How do communities respond to large scale energy projects? Does the inclusion of community response to large scale energy project affect the validity of the modeling outcome?”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6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Prior research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prior literature measured </a:t>
            </a:r>
            <a:r>
              <a:rPr lang="en-US" i="1" dirty="0" smtClean="0"/>
              <a:t>ex post </a:t>
            </a:r>
            <a:r>
              <a:rPr lang="en-US" dirty="0" smtClean="0"/>
              <a:t>a community’s response to unconventional gas development around the world.</a:t>
            </a:r>
            <a:r>
              <a:rPr lang="en-US" baseline="30000" dirty="0" smtClean="0"/>
              <a:t>1,2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 community’s perception of own well-being is dependent upon its response during the development. </a:t>
            </a:r>
          </a:p>
          <a:p>
            <a:endParaRPr lang="en-US" dirty="0"/>
          </a:p>
          <a:p>
            <a:r>
              <a:rPr lang="en-US" dirty="0" smtClean="0"/>
              <a:t>Can be measured through both traditional surveys to community members, and also proxy variables such as housing market, employment etc.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5014342" cy="36512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900" i="1" dirty="0" smtClean="0"/>
              <a:t>Leonard</a:t>
            </a:r>
            <a:r>
              <a:rPr lang="en-US" sz="900" i="1" dirty="0"/>
              <a:t> </a:t>
            </a:r>
            <a:r>
              <a:rPr lang="en-US" sz="900" i="1" dirty="0" smtClean="0"/>
              <a:t>et al. “Perceptions </a:t>
            </a:r>
            <a:r>
              <a:rPr lang="en-US" sz="900" i="1" dirty="0"/>
              <a:t>of community responses to the unconventional gas </a:t>
            </a:r>
            <a:r>
              <a:rPr lang="en-US" sz="900" i="1" dirty="0" smtClean="0"/>
              <a:t>industry”. 2016.</a:t>
            </a:r>
          </a:p>
          <a:p>
            <a:pPr marL="342900" indent="-342900">
              <a:buAutoNum type="arabicPeriod"/>
            </a:pPr>
            <a:r>
              <a:rPr lang="en-US" sz="900" i="1" dirty="0" err="1"/>
              <a:t>Theodori</a:t>
            </a:r>
            <a:r>
              <a:rPr lang="en-US" sz="900" i="1" dirty="0"/>
              <a:t>, Gene L. "Public perception of the natural gas </a:t>
            </a:r>
            <a:r>
              <a:rPr lang="en-US" sz="900" i="1" dirty="0" smtClean="0"/>
              <a:t>industry”. 2012.</a:t>
            </a:r>
          </a:p>
        </p:txBody>
      </p:sp>
    </p:spTree>
    <p:extLst>
      <p:ext uri="{BB962C8B-B14F-4D97-AF65-F5344CB8AC3E}">
        <p14:creationId xmlns:p14="http://schemas.microsoft.com/office/powerpoint/2010/main" val="150390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Hypothesis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H1: Indicators such as house sale prices, rental prices, unemployment rate, income per capita, and population changes can be used to predict a community own response to energy development project, and in turn, a community’s sense of wellbeing. </a:t>
            </a:r>
          </a:p>
          <a:p>
            <a:endParaRPr lang="en-US" dirty="0"/>
          </a:p>
          <a:p>
            <a:r>
              <a:rPr lang="en-US" dirty="0" smtClean="0"/>
              <a:t>H2: Including community sense of wellbeing as a parameter will result in more robust modeling outcomes when compared against real-world case studies.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a region of interest where community satisfaction has already been measured. </a:t>
            </a:r>
          </a:p>
          <a:p>
            <a:pPr marL="1200150" lvl="1" indent="-514350"/>
            <a:r>
              <a:rPr lang="en-US" dirty="0"/>
              <a:t>Perceived Impacts from Wind Farm and Natural Gas Development in Northern </a:t>
            </a:r>
            <a:r>
              <a:rPr lang="en-US" dirty="0" smtClean="0"/>
              <a:t>Pennsylvania, </a:t>
            </a:r>
            <a:r>
              <a:rPr lang="en-US" dirty="0" err="1" smtClean="0"/>
              <a:t>Jacquet</a:t>
            </a:r>
            <a:r>
              <a:rPr lang="en-US" dirty="0"/>
              <a:t> and Stedman 2013; Marcellus Shale </a:t>
            </a:r>
            <a:r>
              <a:rPr lang="en-US" dirty="0" err="1"/>
              <a:t>Developmentand</a:t>
            </a:r>
            <a:r>
              <a:rPr lang="en-US" dirty="0"/>
              <a:t> the Susquehanna </a:t>
            </a:r>
            <a:r>
              <a:rPr lang="en-US" dirty="0" smtClean="0"/>
              <a:t>River, </a:t>
            </a:r>
            <a:r>
              <a:rPr lang="en-US" dirty="0" err="1" smtClean="0"/>
              <a:t>Heuer</a:t>
            </a:r>
            <a:r>
              <a:rPr lang="en-US" dirty="0" smtClean="0"/>
              <a:t> and Lee, 2014. </a:t>
            </a:r>
          </a:p>
          <a:p>
            <a:pPr marL="514350" indent="-514350"/>
            <a:r>
              <a:rPr lang="en-US" dirty="0" smtClean="0"/>
              <a:t>2. 	Using US Census data, gather the relevant information of the interested indicators.</a:t>
            </a:r>
          </a:p>
          <a:p>
            <a:pPr marL="514350" indent="-514350"/>
            <a:r>
              <a:rPr lang="en-US" dirty="0" smtClean="0"/>
              <a:t>3. 	Perform a multi-variate OLS to understand the relationship between these indicators and the measured community satisfaction.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6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plan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If the OLS regression shows significant result, it can then be included as a submodule in the overall CADS framework.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Using Rebecca’s CADS work, and adding the new submodule, I will apply CADS to a new case study.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Compare and analyze the result of CADS with actual data. 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7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gap A </a:t>
            </a:r>
            <a:r>
              <a:rPr lang="mr-IN" dirty="0" smtClean="0"/>
              <a:t>–</a:t>
            </a:r>
            <a:r>
              <a:rPr lang="en-US" dirty="0" smtClean="0"/>
              <a:t> validating CADS against other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Consistent feedback from reviewers. </a:t>
            </a:r>
          </a:p>
          <a:p>
            <a:endParaRPr lang="en-US" dirty="0"/>
          </a:p>
          <a:p>
            <a:r>
              <a:rPr lang="en-US" dirty="0" smtClean="0"/>
              <a:t>“The panel believes that the proposal would be stronger if it compared the CADS framework to other approaches</a:t>
            </a:r>
            <a:r>
              <a:rPr lang="mr-IN" dirty="0" smtClean="0"/>
              <a:t>…</a:t>
            </a:r>
            <a:r>
              <a:rPr lang="en-US" dirty="0" smtClean="0"/>
              <a:t>” - </a:t>
            </a:r>
            <a:r>
              <a:rPr lang="en-US" dirty="0" smtClean="0"/>
              <a:t>Panel summary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6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Research Question 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”How does </a:t>
            </a:r>
            <a:r>
              <a:rPr lang="en-US" dirty="0" smtClean="0"/>
              <a:t>CADS </a:t>
            </a:r>
            <a:r>
              <a:rPr lang="en-US" dirty="0"/>
              <a:t>perform against other modeling frameworks such as Robust Decision Making currently used by policymakers to identify and evaluate decisions for large complex energy systems?”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3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Prior research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Currently, very few comparisons between different modeling frameworks in the literature. </a:t>
            </a:r>
          </a:p>
          <a:p>
            <a:endParaRPr lang="en-US" dirty="0"/>
          </a:p>
          <a:p>
            <a:r>
              <a:rPr lang="en-US" dirty="0" smtClean="0"/>
              <a:t>Hall et al. (2012)</a:t>
            </a:r>
            <a:r>
              <a:rPr lang="en-US" baseline="30000" dirty="0" smtClean="0"/>
              <a:t>1</a:t>
            </a:r>
            <a:r>
              <a:rPr lang="en-US" dirty="0" smtClean="0"/>
              <a:t> compared Robust Decision Making (RDM) and Info-Gap Methods to evaluate alternative paths for greenhouse gas emissions. </a:t>
            </a:r>
          </a:p>
          <a:p>
            <a:endParaRPr lang="en-US" dirty="0"/>
          </a:p>
          <a:p>
            <a:r>
              <a:rPr lang="en-US" dirty="0" smtClean="0"/>
              <a:t>They found the methods had similar broad recommendations, with differences in their particulars.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738" y="6332536"/>
            <a:ext cx="5014342" cy="36512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900" dirty="0" smtClean="0"/>
              <a:t>Hall et al. </a:t>
            </a:r>
            <a:r>
              <a:rPr lang="en-US" sz="900" dirty="0"/>
              <a:t>(2012): </a:t>
            </a:r>
            <a:r>
              <a:rPr lang="en-US" sz="900" i="1" dirty="0"/>
              <a:t>Robust Climate Policies Under Uncertainty: A Comparison of Robust Decision Making and Info-Gap </a:t>
            </a:r>
            <a:r>
              <a:rPr lang="en-US" sz="900" i="1" dirty="0" smtClean="0"/>
              <a:t>Methods</a:t>
            </a:r>
            <a:r>
              <a:rPr lang="en-US" sz="900" dirty="0" smtClean="0"/>
              <a:t>. Risk Analysis, 32(10). </a:t>
            </a:r>
            <a:endParaRPr lang="en-US" sz="900" i="1" dirty="0" smtClean="0"/>
          </a:p>
        </p:txBody>
      </p:sp>
    </p:spTree>
    <p:extLst>
      <p:ext uri="{BB962C8B-B14F-4D97-AF65-F5344CB8AC3E}">
        <p14:creationId xmlns:p14="http://schemas.microsoft.com/office/powerpoint/2010/main" val="182319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Hypothesis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H1: CADS will generate similar broad results as other models such as RDM</a:t>
            </a:r>
          </a:p>
          <a:p>
            <a:endParaRPr lang="en-US" dirty="0"/>
          </a:p>
          <a:p>
            <a:r>
              <a:rPr lang="en-US" dirty="0" smtClean="0"/>
              <a:t>H2: However, there will be discrepancies in specific results due to different methods and analytical tools employed. </a:t>
            </a:r>
          </a:p>
          <a:p>
            <a:endParaRPr lang="en-US" dirty="0"/>
          </a:p>
          <a:p>
            <a:r>
              <a:rPr lang="en-US" dirty="0" smtClean="0"/>
              <a:t>H3: CADS results will have greater variability due to the use of experts elicitation, rather than a systematic generation of possible scenarios.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1: Take pre-existing RDM studies and apply CADS to them. </a:t>
            </a:r>
          </a:p>
          <a:p>
            <a:endParaRPr lang="en-US" dirty="0"/>
          </a:p>
          <a:p>
            <a:r>
              <a:rPr lang="en-US" dirty="0" smtClean="0"/>
              <a:t>Option 2: Apply CADS and RDM to other case studies (such as Tim’s paper on shale gas water and waste water management).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6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r>
              <a:rPr lang="en-US" dirty="0" smtClean="0"/>
              <a:t>Only have to concentrate on CADS</a:t>
            </a:r>
          </a:p>
          <a:p>
            <a:r>
              <a:rPr lang="en-US" dirty="0" smtClean="0"/>
              <a:t>Peer-reviewed results to compare our analysis</a:t>
            </a:r>
          </a:p>
          <a:p>
            <a:r>
              <a:rPr lang="en-US" dirty="0" smtClean="0"/>
              <a:t>Scenarios and system boundaries already defined</a:t>
            </a:r>
          </a:p>
          <a:p>
            <a:endParaRPr lang="en-US" dirty="0"/>
          </a:p>
          <a:p>
            <a:r>
              <a:rPr lang="en-US" dirty="0" smtClean="0"/>
              <a:t>Cons:</a:t>
            </a:r>
          </a:p>
          <a:p>
            <a:r>
              <a:rPr lang="en-US" dirty="0" smtClean="0"/>
              <a:t>Limited in number of case studies available</a:t>
            </a:r>
          </a:p>
          <a:p>
            <a:r>
              <a:rPr lang="en-US" dirty="0" smtClean="0"/>
              <a:t>Might not have the expertise in-house to define the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0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r>
              <a:rPr lang="en-US" dirty="0" smtClean="0"/>
              <a:t>Freedom to choose an appropriate case study to perform the analysis</a:t>
            </a:r>
          </a:p>
          <a:p>
            <a:endParaRPr lang="en-US" dirty="0"/>
          </a:p>
          <a:p>
            <a:r>
              <a:rPr lang="en-US" dirty="0" smtClean="0"/>
              <a:t>Cons:</a:t>
            </a:r>
          </a:p>
          <a:p>
            <a:r>
              <a:rPr lang="en-US" dirty="0" smtClean="0"/>
              <a:t>Require to apply RDM appropriately, which we do not have expertise with, to the case study</a:t>
            </a:r>
          </a:p>
          <a:p>
            <a:r>
              <a:rPr lang="en-US" dirty="0" smtClean="0"/>
              <a:t>Lower confidence on the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7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appropriate case study:</a:t>
            </a:r>
          </a:p>
          <a:p>
            <a:pPr marL="1200150" lvl="1" indent="-514350"/>
            <a:r>
              <a:rPr lang="en-US" dirty="0" smtClean="0"/>
              <a:t>Potential case studies: Natural gas and Israel’s energy future, Popper et al. 2009; Adapting to a changing Colorado River, Groves et al. 2013. 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Work with the appropriate experts to identify the scenarios associated with the case study.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Through collaborative work sessions with experts, identify and design the individual submodules based on Rebecca’s Google Doc. 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Using either volunteers or undergraduate students, run at least three sessions to validate internal validity.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99C571-647A-A84A-9948-83AC87A749A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3850"/>
      </p:ext>
    </p:extLst>
  </p:cSld>
  <p:clrMapOvr>
    <a:masterClrMapping/>
  </p:clrMapOvr>
</p:sld>
</file>

<file path=ppt/theme/theme1.xml><?xml version="1.0" encoding="utf-8"?>
<a:theme xmlns:a="http://schemas.openxmlformats.org/drawingml/2006/main" name="WE3LAB 2016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HelveticaNeueLT">
      <a:majorFont>
        <a:latin typeface="HelveticaNeueLT Std Lt"/>
        <a:ea typeface=""/>
        <a:cs typeface=""/>
      </a:majorFont>
      <a:minorFont>
        <a:latin typeface="HelveticaNeueLT Std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3LAB 2017" id="{51F53393-8395-3147-8E09-6B487159EF1A}" vid="{875550F2-FB47-4E48-A548-B3D89B2A6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WE3LAB 2017</Template>
  <TotalTime>3666</TotalTime>
  <Words>831</Words>
  <Application>Microsoft Macintosh PowerPoint</Application>
  <PresentationFormat>On-screen Show (4:3)</PresentationFormat>
  <Paragraphs>106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Helvetica</vt:lpstr>
      <vt:lpstr>Helvetica Light</vt:lpstr>
      <vt:lpstr>Helvetica Light Oblique</vt:lpstr>
      <vt:lpstr>Arial</vt:lpstr>
      <vt:lpstr>WE3LAB 2016</vt:lpstr>
      <vt:lpstr>Research Plans - Outline</vt:lpstr>
      <vt:lpstr>Research gap A – validating CADS against other models</vt:lpstr>
      <vt:lpstr>Research Question A</vt:lpstr>
      <vt:lpstr>Prior research</vt:lpstr>
      <vt:lpstr>Hypothesis</vt:lpstr>
      <vt:lpstr>Research plans</vt:lpstr>
      <vt:lpstr>Option 1</vt:lpstr>
      <vt:lpstr>Option 2</vt:lpstr>
      <vt:lpstr>Research plan</vt:lpstr>
      <vt:lpstr>Research plan – cont’d</vt:lpstr>
      <vt:lpstr>Research gap B – how to include local community as an active actor</vt:lpstr>
      <vt:lpstr>Research Question B</vt:lpstr>
      <vt:lpstr>Prior research</vt:lpstr>
      <vt:lpstr>Hypothesis</vt:lpstr>
      <vt:lpstr>Research plan</vt:lpstr>
      <vt:lpstr>Research plan - continued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Impact Summit Major Lessons Learned</dc:title>
  <dc:creator>Niles Guo</dc:creator>
  <cp:lastModifiedBy>Niles Guo</cp:lastModifiedBy>
  <cp:revision>56</cp:revision>
  <dcterms:created xsi:type="dcterms:W3CDTF">2017-07-28T19:03:46Z</dcterms:created>
  <dcterms:modified xsi:type="dcterms:W3CDTF">2017-08-09T19:35:26Z</dcterms:modified>
</cp:coreProperties>
</file>