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8"/>
    <p:restoredTop sz="83574"/>
  </p:normalViewPr>
  <p:slideViewPr>
    <p:cSldViewPr snapToGrid="0" snapToObjects="1">
      <p:cViewPr>
        <p:scale>
          <a:sx n="84" d="100"/>
          <a:sy n="84" d="100"/>
        </p:scale>
        <p:origin x="29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BF2A7-1FC0-C642-8427-D7BB5E13A573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50388A-2405-F74D-B1B0-59A8E4B3A50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07E2BC-0508-AA4B-9F10-F63A26B59137}" type="parTrans" cxnId="{78542C50-E5A4-CD43-BDDF-F51FD6F37FA4}">
      <dgm:prSet/>
      <dgm:spPr/>
      <dgm:t>
        <a:bodyPr/>
        <a:lstStyle/>
        <a:p>
          <a:endParaRPr lang="en-US"/>
        </a:p>
      </dgm:t>
    </dgm:pt>
    <dgm:pt modelId="{885FCBCE-C755-5344-8EA6-59B8653F580D}" type="sibTrans" cxnId="{78542C50-E5A4-CD43-BDDF-F51FD6F37FA4}">
      <dgm:prSet/>
      <dgm:spPr/>
      <dgm:t>
        <a:bodyPr/>
        <a:lstStyle/>
        <a:p>
          <a:endParaRPr lang="en-US"/>
        </a:p>
      </dgm:t>
    </dgm:pt>
    <dgm:pt modelId="{866FB3E8-ADA4-384A-BE75-3C21F84F21A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What needs to be done to hit a target?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6199308-0DD5-1B44-ADB6-C9A2BEAA3550}" type="parTrans" cxnId="{338A275C-3285-784F-A042-F539D6F9B447}">
      <dgm:prSet/>
      <dgm:spPr/>
      <dgm:t>
        <a:bodyPr/>
        <a:lstStyle/>
        <a:p>
          <a:endParaRPr lang="en-US"/>
        </a:p>
      </dgm:t>
    </dgm:pt>
    <dgm:pt modelId="{1597E4BE-7033-B347-9458-BB946C67E5B5}" type="sibTrans" cxnId="{338A275C-3285-784F-A042-F539D6F9B447}">
      <dgm:prSet/>
      <dgm:spPr/>
      <dgm:t>
        <a:bodyPr/>
        <a:lstStyle/>
        <a:p>
          <a:endParaRPr lang="en-US"/>
        </a:p>
      </dgm:t>
    </dgm:pt>
    <dgm:pt modelId="{8FF87CA5-931E-F142-9F6E-24EFAD9F7BF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69E364B-D4EA-8E40-8F61-1D1A6AC66CD5}" type="parTrans" cxnId="{46F6B12B-1620-BF4A-96B7-82075170BC5C}">
      <dgm:prSet/>
      <dgm:spPr/>
      <dgm:t>
        <a:bodyPr/>
        <a:lstStyle/>
        <a:p>
          <a:endParaRPr lang="en-US"/>
        </a:p>
      </dgm:t>
    </dgm:pt>
    <dgm:pt modelId="{D2AC4700-96F3-D543-AB5C-9266342215C8}" type="sibTrans" cxnId="{46F6B12B-1620-BF4A-96B7-82075170BC5C}">
      <dgm:prSet/>
      <dgm:spPr/>
      <dgm:t>
        <a:bodyPr/>
        <a:lstStyle/>
        <a:p>
          <a:endParaRPr lang="en-US"/>
        </a:p>
      </dgm:t>
    </dgm:pt>
    <dgm:pt modelId="{EEF6F9D3-31B6-8645-A085-D22CC628AEA4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A64E9FD-3A97-B044-B3A8-80D24BF13871}" type="parTrans" cxnId="{C2E3CDBB-AB1A-6F40-9DB9-81C73C10BE1F}">
      <dgm:prSet/>
      <dgm:spPr/>
      <dgm:t>
        <a:bodyPr/>
        <a:lstStyle/>
        <a:p>
          <a:endParaRPr lang="en-US"/>
        </a:p>
      </dgm:t>
    </dgm:pt>
    <dgm:pt modelId="{8CCFBE2F-8DB8-F941-AA43-42B15C8775DA}" type="sibTrans" cxnId="{C2E3CDBB-AB1A-6F40-9DB9-81C73C10BE1F}">
      <dgm:prSet/>
      <dgm:spPr/>
      <dgm:t>
        <a:bodyPr/>
        <a:lstStyle/>
        <a:p>
          <a:endParaRPr lang="en-US"/>
        </a:p>
      </dgm:t>
    </dgm:pt>
    <dgm:pt modelId="{A98075E3-EF1B-074E-A04A-DFB9860162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What is the final/best result?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59E7C12-4CAB-0549-BCA0-02B0C7BB136D}" type="parTrans" cxnId="{D4576EE4-7A87-C94F-884E-1B6804B7E9BA}">
      <dgm:prSet/>
      <dgm:spPr/>
      <dgm:t>
        <a:bodyPr/>
        <a:lstStyle/>
        <a:p>
          <a:endParaRPr lang="en-US"/>
        </a:p>
      </dgm:t>
    </dgm:pt>
    <dgm:pt modelId="{4D4F681E-EBD1-FB45-A3BB-7C68E302FF92}" type="sibTrans" cxnId="{D4576EE4-7A87-C94F-884E-1B6804B7E9BA}">
      <dgm:prSet/>
      <dgm:spPr/>
      <dgm:t>
        <a:bodyPr/>
        <a:lstStyle/>
        <a:p>
          <a:endParaRPr lang="en-US"/>
        </a:p>
      </dgm:t>
    </dgm:pt>
    <dgm:pt modelId="{36068313-7150-9247-A488-BCB553022495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What are the possible outcomes?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C8A4F9F-022C-F540-9C7B-23B7212FAF46}" type="parTrans" cxnId="{99654ACA-1C36-2041-B782-C3196EF47E48}">
      <dgm:prSet/>
      <dgm:spPr/>
      <dgm:t>
        <a:bodyPr/>
        <a:lstStyle/>
        <a:p>
          <a:endParaRPr lang="en-US"/>
        </a:p>
      </dgm:t>
    </dgm:pt>
    <dgm:pt modelId="{05DA42B9-EB73-A940-81CC-51165775BD84}" type="sibTrans" cxnId="{99654ACA-1C36-2041-B782-C3196EF47E48}">
      <dgm:prSet/>
      <dgm:spPr/>
      <dgm:t>
        <a:bodyPr/>
        <a:lstStyle/>
        <a:p>
          <a:endParaRPr lang="en-US"/>
        </a:p>
      </dgm:t>
    </dgm:pt>
    <dgm:pt modelId="{F5D4B685-EF00-664E-AA6A-390EA53D4C04}" type="pres">
      <dgm:prSet presAssocID="{F6EBF2A7-1FC0-C642-8427-D7BB5E13A573}" presName="linearFlow" presStyleCnt="0">
        <dgm:presLayoutVars>
          <dgm:dir/>
          <dgm:animLvl val="lvl"/>
          <dgm:resizeHandles val="exact"/>
        </dgm:presLayoutVars>
      </dgm:prSet>
      <dgm:spPr/>
    </dgm:pt>
    <dgm:pt modelId="{E5CF9C9B-EA82-3544-B931-4B7D669E7E5B}" type="pres">
      <dgm:prSet presAssocID="{7350388A-2405-F74D-B1B0-59A8E4B3A50F}" presName="composite" presStyleCnt="0"/>
      <dgm:spPr/>
    </dgm:pt>
    <dgm:pt modelId="{87485234-C5A6-F64C-9AA3-767838E1BCD3}" type="pres">
      <dgm:prSet presAssocID="{7350388A-2405-F74D-B1B0-59A8E4B3A5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61C2B-AC3A-4D40-8EF2-BEEB18613325}" type="pres">
      <dgm:prSet presAssocID="{7350388A-2405-F74D-B1B0-59A8E4B3A5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CCE5-0B6C-0543-94AF-C4C2EB2DAE44}" type="pres">
      <dgm:prSet presAssocID="{885FCBCE-C755-5344-8EA6-59B8653F580D}" presName="sp" presStyleCnt="0"/>
      <dgm:spPr/>
    </dgm:pt>
    <dgm:pt modelId="{DFC88060-B486-8544-9FC2-25671D1AC04A}" type="pres">
      <dgm:prSet presAssocID="{8FF87CA5-931E-F142-9F6E-24EFAD9F7BF6}" presName="composite" presStyleCnt="0"/>
      <dgm:spPr/>
    </dgm:pt>
    <dgm:pt modelId="{3789F352-5538-6D40-B124-06A376AC5560}" type="pres">
      <dgm:prSet presAssocID="{8FF87CA5-931E-F142-9F6E-24EFAD9F7BF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A71714-77B0-D648-A12B-0BA61A80F724}" type="pres">
      <dgm:prSet presAssocID="{8FF87CA5-931E-F142-9F6E-24EFAD9F7B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097CA-5918-DA44-BC06-C8ED23D25000}" type="pres">
      <dgm:prSet presAssocID="{D2AC4700-96F3-D543-AB5C-9266342215C8}" presName="sp" presStyleCnt="0"/>
      <dgm:spPr/>
    </dgm:pt>
    <dgm:pt modelId="{0A55C34B-AD8E-764A-8C9B-50EDBFF37AB9}" type="pres">
      <dgm:prSet presAssocID="{EEF6F9D3-31B6-8645-A085-D22CC628AEA4}" presName="composite" presStyleCnt="0"/>
      <dgm:spPr/>
    </dgm:pt>
    <dgm:pt modelId="{A777811D-0A39-4345-B5E6-E4621A7A8529}" type="pres">
      <dgm:prSet presAssocID="{EEF6F9D3-31B6-8645-A085-D22CC628AEA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E39567-F9DE-3D4B-85F9-F3D728A06221}" type="pres">
      <dgm:prSet presAssocID="{EEF6F9D3-31B6-8645-A085-D22CC628AE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86FD5-00AC-D94F-BD86-91F659E87F8F}" type="presOf" srcId="{F6EBF2A7-1FC0-C642-8427-D7BB5E13A573}" destId="{F5D4B685-EF00-664E-AA6A-390EA53D4C04}" srcOrd="0" destOrd="0" presId="urn:microsoft.com/office/officeart/2005/8/layout/chevron2"/>
    <dgm:cxn modelId="{99654ACA-1C36-2041-B782-C3196EF47E48}" srcId="{8FF87CA5-931E-F142-9F6E-24EFAD9F7BF6}" destId="{36068313-7150-9247-A488-BCB553022495}" srcOrd="0" destOrd="0" parTransId="{CC8A4F9F-022C-F540-9C7B-23B7212FAF46}" sibTransId="{05DA42B9-EB73-A940-81CC-51165775BD84}"/>
    <dgm:cxn modelId="{79DD369F-26D0-FA42-B196-2B73989A03EA}" type="presOf" srcId="{8FF87CA5-931E-F142-9F6E-24EFAD9F7BF6}" destId="{3789F352-5538-6D40-B124-06A376AC5560}" srcOrd="0" destOrd="0" presId="urn:microsoft.com/office/officeart/2005/8/layout/chevron2"/>
    <dgm:cxn modelId="{78542C50-E5A4-CD43-BDDF-F51FD6F37FA4}" srcId="{F6EBF2A7-1FC0-C642-8427-D7BB5E13A573}" destId="{7350388A-2405-F74D-B1B0-59A8E4B3A50F}" srcOrd="0" destOrd="0" parTransId="{5607E2BC-0508-AA4B-9F10-F63A26B59137}" sibTransId="{885FCBCE-C755-5344-8EA6-59B8653F580D}"/>
    <dgm:cxn modelId="{38EF0781-406F-9148-9868-76017F3F08E4}" type="presOf" srcId="{A98075E3-EF1B-074E-A04A-DFB986016271}" destId="{6FE39567-F9DE-3D4B-85F9-F3D728A06221}" srcOrd="0" destOrd="0" presId="urn:microsoft.com/office/officeart/2005/8/layout/chevron2"/>
    <dgm:cxn modelId="{46F6B12B-1620-BF4A-96B7-82075170BC5C}" srcId="{F6EBF2A7-1FC0-C642-8427-D7BB5E13A573}" destId="{8FF87CA5-931E-F142-9F6E-24EFAD9F7BF6}" srcOrd="1" destOrd="0" parTransId="{169E364B-D4EA-8E40-8F61-1D1A6AC66CD5}" sibTransId="{D2AC4700-96F3-D543-AB5C-9266342215C8}"/>
    <dgm:cxn modelId="{338A275C-3285-784F-A042-F539D6F9B447}" srcId="{7350388A-2405-F74D-B1B0-59A8E4B3A50F}" destId="{866FB3E8-ADA4-384A-BE75-3C21F84F21A2}" srcOrd="0" destOrd="0" parTransId="{D6199308-0DD5-1B44-ADB6-C9A2BEAA3550}" sibTransId="{1597E4BE-7033-B347-9458-BB946C67E5B5}"/>
    <dgm:cxn modelId="{B1CAA494-EC79-2940-BB09-5ABCF0016869}" type="presOf" srcId="{36068313-7150-9247-A488-BCB553022495}" destId="{DCA71714-77B0-D648-A12B-0BA61A80F724}" srcOrd="0" destOrd="0" presId="urn:microsoft.com/office/officeart/2005/8/layout/chevron2"/>
    <dgm:cxn modelId="{D4576EE4-7A87-C94F-884E-1B6804B7E9BA}" srcId="{EEF6F9D3-31B6-8645-A085-D22CC628AEA4}" destId="{A98075E3-EF1B-074E-A04A-DFB986016271}" srcOrd="0" destOrd="0" parTransId="{259E7C12-4CAB-0549-BCA0-02B0C7BB136D}" sibTransId="{4D4F681E-EBD1-FB45-A3BB-7C68E302FF92}"/>
    <dgm:cxn modelId="{0EB086B9-8168-0C42-9310-BB1717AFDECE}" type="presOf" srcId="{EEF6F9D3-31B6-8645-A085-D22CC628AEA4}" destId="{A777811D-0A39-4345-B5E6-E4621A7A8529}" srcOrd="0" destOrd="0" presId="urn:microsoft.com/office/officeart/2005/8/layout/chevron2"/>
    <dgm:cxn modelId="{C2E3CDBB-AB1A-6F40-9DB9-81C73C10BE1F}" srcId="{F6EBF2A7-1FC0-C642-8427-D7BB5E13A573}" destId="{EEF6F9D3-31B6-8645-A085-D22CC628AEA4}" srcOrd="2" destOrd="0" parTransId="{1A64E9FD-3A97-B044-B3A8-80D24BF13871}" sibTransId="{8CCFBE2F-8DB8-F941-AA43-42B15C8775DA}"/>
    <dgm:cxn modelId="{65FB6F13-09FD-8548-BF16-4D84C03CC0BE}" type="presOf" srcId="{866FB3E8-ADA4-384A-BE75-3C21F84F21A2}" destId="{BC761C2B-AC3A-4D40-8EF2-BEEB18613325}" srcOrd="0" destOrd="0" presId="urn:microsoft.com/office/officeart/2005/8/layout/chevron2"/>
    <dgm:cxn modelId="{2835B247-42C1-EB48-B5F2-2ED817A6A148}" type="presOf" srcId="{7350388A-2405-F74D-B1B0-59A8E4B3A50F}" destId="{87485234-C5A6-F64C-9AA3-767838E1BCD3}" srcOrd="0" destOrd="0" presId="urn:microsoft.com/office/officeart/2005/8/layout/chevron2"/>
    <dgm:cxn modelId="{95C8B64F-9D02-884F-8451-2BB7F2A9A768}" type="presParOf" srcId="{F5D4B685-EF00-664E-AA6A-390EA53D4C04}" destId="{E5CF9C9B-EA82-3544-B931-4B7D669E7E5B}" srcOrd="0" destOrd="0" presId="urn:microsoft.com/office/officeart/2005/8/layout/chevron2"/>
    <dgm:cxn modelId="{F5AB6E97-AE34-D347-BA20-F233FF1A5117}" type="presParOf" srcId="{E5CF9C9B-EA82-3544-B931-4B7D669E7E5B}" destId="{87485234-C5A6-F64C-9AA3-767838E1BCD3}" srcOrd="0" destOrd="0" presId="urn:microsoft.com/office/officeart/2005/8/layout/chevron2"/>
    <dgm:cxn modelId="{E20BF877-5FB3-0C42-B04A-D0489DB1C0B9}" type="presParOf" srcId="{E5CF9C9B-EA82-3544-B931-4B7D669E7E5B}" destId="{BC761C2B-AC3A-4D40-8EF2-BEEB18613325}" srcOrd="1" destOrd="0" presId="urn:microsoft.com/office/officeart/2005/8/layout/chevron2"/>
    <dgm:cxn modelId="{51841BCD-94AF-C24F-8490-985414BA0F40}" type="presParOf" srcId="{F5D4B685-EF00-664E-AA6A-390EA53D4C04}" destId="{C0BDCCE5-0B6C-0543-94AF-C4C2EB2DAE44}" srcOrd="1" destOrd="0" presId="urn:microsoft.com/office/officeart/2005/8/layout/chevron2"/>
    <dgm:cxn modelId="{EF78DD76-1E7A-9246-B2F9-F3259F2F3482}" type="presParOf" srcId="{F5D4B685-EF00-664E-AA6A-390EA53D4C04}" destId="{DFC88060-B486-8544-9FC2-25671D1AC04A}" srcOrd="2" destOrd="0" presId="urn:microsoft.com/office/officeart/2005/8/layout/chevron2"/>
    <dgm:cxn modelId="{C0F0B70F-DEE0-EE47-913E-5F1B61121469}" type="presParOf" srcId="{DFC88060-B486-8544-9FC2-25671D1AC04A}" destId="{3789F352-5538-6D40-B124-06A376AC5560}" srcOrd="0" destOrd="0" presId="urn:microsoft.com/office/officeart/2005/8/layout/chevron2"/>
    <dgm:cxn modelId="{0596ECE2-3501-2A42-8440-ABCA9084C352}" type="presParOf" srcId="{DFC88060-B486-8544-9FC2-25671D1AC04A}" destId="{DCA71714-77B0-D648-A12B-0BA61A80F724}" srcOrd="1" destOrd="0" presId="urn:microsoft.com/office/officeart/2005/8/layout/chevron2"/>
    <dgm:cxn modelId="{3045250E-4C40-6241-AC18-20A9278AA48A}" type="presParOf" srcId="{F5D4B685-EF00-664E-AA6A-390EA53D4C04}" destId="{D6A097CA-5918-DA44-BC06-C8ED23D25000}" srcOrd="3" destOrd="0" presId="urn:microsoft.com/office/officeart/2005/8/layout/chevron2"/>
    <dgm:cxn modelId="{20AE2DFC-4F5B-614F-87A2-0C50B40B4C3E}" type="presParOf" srcId="{F5D4B685-EF00-664E-AA6A-390EA53D4C04}" destId="{0A55C34B-AD8E-764A-8C9B-50EDBFF37AB9}" srcOrd="4" destOrd="0" presId="urn:microsoft.com/office/officeart/2005/8/layout/chevron2"/>
    <dgm:cxn modelId="{D2C6A81B-6445-1E49-8011-486F4D6127C5}" type="presParOf" srcId="{0A55C34B-AD8E-764A-8C9B-50EDBFF37AB9}" destId="{A777811D-0A39-4345-B5E6-E4621A7A8529}" srcOrd="0" destOrd="0" presId="urn:microsoft.com/office/officeart/2005/8/layout/chevron2"/>
    <dgm:cxn modelId="{58D4937F-DE71-4A4F-A64A-1BD091B28F77}" type="presParOf" srcId="{0A55C34B-AD8E-764A-8C9B-50EDBFF37AB9}" destId="{6FE39567-F9DE-3D4B-85F9-F3D728A062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85234-C5A6-F64C-9AA3-767838E1BCD3}">
      <dsp:nvSpPr>
        <dsp:cNvPr id="0" name=""/>
        <dsp:cNvSpPr/>
      </dsp:nvSpPr>
      <dsp:spPr>
        <a:xfrm rot="5400000">
          <a:off x="-277159" y="278566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648111"/>
        <a:ext cx="1293410" cy="554319"/>
      </dsp:txXfrm>
    </dsp:sp>
    <dsp:sp modelId="{BC761C2B-AC3A-4D40-8EF2-BEEB18613325}">
      <dsp:nvSpPr>
        <dsp:cNvPr id="0" name=""/>
        <dsp:cNvSpPr/>
      </dsp:nvSpPr>
      <dsp:spPr>
        <a:xfrm rot="5400000">
          <a:off x="4618193" y="-3323376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 smtClean="0">
              <a:latin typeface="Helvetica" charset="0"/>
              <a:ea typeface="Helvetica" charset="0"/>
              <a:cs typeface="Helvetica" charset="0"/>
            </a:rPr>
            <a:t>What needs to be done to hit a target?</a:t>
          </a:r>
          <a:endParaRPr lang="en-US" sz="37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60035"/>
        <a:ext cx="7791960" cy="1083765"/>
      </dsp:txXfrm>
    </dsp:sp>
    <dsp:sp modelId="{3789F352-5538-6D40-B124-06A376AC5560}">
      <dsp:nvSpPr>
        <dsp:cNvPr id="0" name=""/>
        <dsp:cNvSpPr/>
      </dsp:nvSpPr>
      <dsp:spPr>
        <a:xfrm rot="5400000">
          <a:off x="-277159" y="1934569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2304114"/>
        <a:ext cx="1293410" cy="554319"/>
      </dsp:txXfrm>
    </dsp:sp>
    <dsp:sp modelId="{DCA71714-77B0-D648-A12B-0BA61A80F724}">
      <dsp:nvSpPr>
        <dsp:cNvPr id="0" name=""/>
        <dsp:cNvSpPr/>
      </dsp:nvSpPr>
      <dsp:spPr>
        <a:xfrm rot="5400000">
          <a:off x="4618193" y="-1667372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 smtClean="0">
              <a:latin typeface="Helvetica" charset="0"/>
              <a:ea typeface="Helvetica" charset="0"/>
              <a:cs typeface="Helvetica" charset="0"/>
            </a:rPr>
            <a:t>What are the possible outcomes?</a:t>
          </a:r>
          <a:endParaRPr lang="en-US" sz="37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1716039"/>
        <a:ext cx="7791960" cy="1083765"/>
      </dsp:txXfrm>
    </dsp:sp>
    <dsp:sp modelId="{A777811D-0A39-4345-B5E6-E4621A7A8529}">
      <dsp:nvSpPr>
        <dsp:cNvPr id="0" name=""/>
        <dsp:cNvSpPr/>
      </dsp:nvSpPr>
      <dsp:spPr>
        <a:xfrm rot="5400000">
          <a:off x="-277159" y="3590573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3960118"/>
        <a:ext cx="1293410" cy="554319"/>
      </dsp:txXfrm>
    </dsp:sp>
    <dsp:sp modelId="{6FE39567-F9DE-3D4B-85F9-F3D728A06221}">
      <dsp:nvSpPr>
        <dsp:cNvPr id="0" name=""/>
        <dsp:cNvSpPr/>
      </dsp:nvSpPr>
      <dsp:spPr>
        <a:xfrm rot="5400000">
          <a:off x="4618193" y="-11368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 smtClean="0">
              <a:latin typeface="Helvetica" charset="0"/>
              <a:ea typeface="Helvetica" charset="0"/>
              <a:cs typeface="Helvetica" charset="0"/>
            </a:rPr>
            <a:t>What is the final/best result?</a:t>
          </a:r>
          <a:endParaRPr lang="en-US" sz="37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3372044"/>
        <a:ext cx="7791960" cy="1083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Normative models</a:t>
            </a:r>
            <a:r>
              <a:rPr lang="en-US" baseline="0" dirty="0" smtClean="0"/>
              <a:t> attempt to answer the question: What needs to be done in order to hit a certain target</a:t>
            </a:r>
          </a:p>
          <a:p>
            <a:r>
              <a:rPr lang="en-US" baseline="0" dirty="0" smtClean="0"/>
              <a:t>Explorative models answer the question: what are the possible outcomes?</a:t>
            </a:r>
          </a:p>
          <a:p>
            <a:r>
              <a:rPr lang="en-US" baseline="0" dirty="0" smtClean="0"/>
              <a:t>Predictive model answer the question: what is the final result, or what is the best scenario.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Draft Taxonomy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Categories (Iteration 0.2)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Civil &amp; Environmental Engineering, 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versus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Models: abstract representation of a process, where the </a:t>
            </a:r>
            <a:r>
              <a:rPr lang="en-US" i="1" dirty="0" smtClean="0"/>
              <a:t>how</a:t>
            </a:r>
            <a:r>
              <a:rPr lang="en-US" dirty="0" smtClean="0"/>
              <a:t> is not specified, only the list of activities to be done. </a:t>
            </a:r>
          </a:p>
          <a:p>
            <a:endParaRPr lang="en-US" dirty="0"/>
          </a:p>
          <a:p>
            <a:r>
              <a:rPr lang="en-US" dirty="0" smtClean="0"/>
              <a:t>Methods: specifies the individual activities to be completed and the artefacts to be produced when tackling a case study. </a:t>
            </a:r>
          </a:p>
          <a:p>
            <a:endParaRPr lang="en-US" dirty="0"/>
          </a:p>
          <a:p>
            <a:r>
              <a:rPr lang="en-US" dirty="0" smtClean="0"/>
              <a:t>However, they often overlap and are used interchangeably. For the sake of our project, we should use methods as definition going forward.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Perceptual orthogonality: each taxon/classification is unique, and a method must belong to one and only one category in each node. </a:t>
            </a:r>
          </a:p>
          <a:p>
            <a:endParaRPr lang="en-US" dirty="0"/>
          </a:p>
          <a:p>
            <a:r>
              <a:rPr lang="en-US" dirty="0" smtClean="0"/>
              <a:t>Completeness: Attempt to include all known aspects in this field.</a:t>
            </a:r>
          </a:p>
          <a:p>
            <a:endParaRPr lang="en-US" dirty="0" smtClean="0"/>
          </a:p>
          <a:p>
            <a:r>
              <a:rPr lang="en-US" dirty="0" smtClean="0"/>
              <a:t>Parallel structure: Similar level of abstraction for taxon at each level.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60062" cy="365126"/>
          </a:xfrm>
        </p:spPr>
        <p:txBody>
          <a:bodyPr/>
          <a:lstStyle/>
          <a:p>
            <a:r>
              <a:rPr lang="en-US" sz="900" dirty="0" err="1"/>
              <a:t>Baladi</a:t>
            </a:r>
            <a:r>
              <a:rPr lang="en-US" sz="900" dirty="0"/>
              <a:t>, Miranda, Henry </a:t>
            </a:r>
            <a:r>
              <a:rPr lang="en-US" sz="900" dirty="0" err="1"/>
              <a:t>Vitali</a:t>
            </a:r>
            <a:r>
              <a:rPr lang="en-US" sz="900" dirty="0"/>
              <a:t>, Georges </a:t>
            </a:r>
            <a:r>
              <a:rPr lang="en-US" sz="900" dirty="0" err="1"/>
              <a:t>Fadel</a:t>
            </a:r>
            <a:r>
              <a:rPr lang="en-US" sz="900" dirty="0"/>
              <a:t>, Joshua Summers, and Andrew </a:t>
            </a:r>
            <a:r>
              <a:rPr lang="en-US" sz="900" dirty="0" err="1"/>
              <a:t>Duchowski</a:t>
            </a:r>
            <a:r>
              <a:rPr lang="en-US" sz="900" dirty="0"/>
              <a:t>. "A taxonomy for the design and evaluation of networked virtual environments: its application to collaborative design." </a:t>
            </a:r>
            <a:r>
              <a:rPr lang="en-US" sz="900" i="1" dirty="0"/>
              <a:t>International Journal on Interactive Design and Manufacturing</a:t>
            </a:r>
            <a:r>
              <a:rPr lang="en-US" sz="900" dirty="0"/>
              <a:t> 2, no. 1 (2008): 17-32.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1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iteration: attempted to list out a set of categories at the lowest level of the taxonomy, goal is to aim for completeness.</a:t>
            </a:r>
          </a:p>
          <a:p>
            <a:endParaRPr lang="en-US" dirty="0"/>
          </a:p>
          <a:p>
            <a:r>
              <a:rPr lang="en-US" dirty="0" smtClean="0"/>
              <a:t>Second: start at the top of the proposed taxonomy, understand the big picture differences between the group of models.</a:t>
            </a:r>
          </a:p>
          <a:p>
            <a:endParaRPr lang="en-US" dirty="0"/>
          </a:p>
          <a:p>
            <a:r>
              <a:rPr lang="en-US" dirty="0" smtClean="0"/>
              <a:t>Next: fill in the blanks in between, working both bottom-up and top-down.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individual bottom nodes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process/information flow		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Quantitative/qualitative analysis</a:t>
            </a:r>
          </a:p>
          <a:p>
            <a:r>
              <a:rPr lang="en-US" dirty="0" smtClean="0"/>
              <a:t>Data input sources</a:t>
            </a:r>
          </a:p>
          <a:p>
            <a:r>
              <a:rPr lang="en-US" dirty="0" smtClean="0"/>
              <a:t># of participants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Artefacts</a:t>
            </a:r>
          </a:p>
          <a:p>
            <a:r>
              <a:rPr lang="en-US" dirty="0" smtClean="0"/>
              <a:t>Descriptive/Probabilistic</a:t>
            </a:r>
          </a:p>
          <a:p>
            <a:r>
              <a:rPr lang="en-US" dirty="0" smtClean="0"/>
              <a:t>Iterative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5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level context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62490"/>
              </p:ext>
            </p:extLst>
          </p:nvPr>
        </p:nvGraphicFramePr>
        <p:xfrm>
          <a:off x="0" y="1009650"/>
          <a:ext cx="9144000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241096"/>
            <a:ext cx="4968622" cy="525463"/>
          </a:xfrm>
        </p:spPr>
        <p:txBody>
          <a:bodyPr/>
          <a:lstStyle/>
          <a:p>
            <a:r>
              <a:rPr lang="en-US" sz="900" dirty="0" smtClean="0"/>
              <a:t>Framework adopted from </a:t>
            </a:r>
            <a:r>
              <a:rPr lang="en-US" sz="900" dirty="0" err="1"/>
              <a:t>Börjeson</a:t>
            </a:r>
            <a:r>
              <a:rPr lang="en-US" sz="900" dirty="0"/>
              <a:t>, Lena, </a:t>
            </a:r>
            <a:r>
              <a:rPr lang="en-US" sz="900" dirty="0" err="1"/>
              <a:t>Mattias</a:t>
            </a:r>
            <a:r>
              <a:rPr lang="en-US" sz="900" dirty="0"/>
              <a:t> </a:t>
            </a:r>
            <a:r>
              <a:rPr lang="en-US" sz="900" dirty="0" err="1"/>
              <a:t>Höjer</a:t>
            </a:r>
            <a:r>
              <a:rPr lang="en-US" sz="900" dirty="0"/>
              <a:t>, Karl-Henrik </a:t>
            </a:r>
            <a:r>
              <a:rPr lang="en-US" sz="900" dirty="0" err="1"/>
              <a:t>Dreborg</a:t>
            </a:r>
            <a:r>
              <a:rPr lang="en-US" sz="900" dirty="0"/>
              <a:t>, Tomas </a:t>
            </a:r>
            <a:r>
              <a:rPr lang="en-US" sz="900" dirty="0" err="1"/>
              <a:t>Ekvall</a:t>
            </a:r>
            <a:r>
              <a:rPr lang="en-US" sz="900" dirty="0"/>
              <a:t>, and </a:t>
            </a:r>
            <a:r>
              <a:rPr lang="en-US" sz="900" dirty="0" err="1"/>
              <a:t>Göran</a:t>
            </a:r>
            <a:r>
              <a:rPr lang="en-US" sz="900" dirty="0"/>
              <a:t> </a:t>
            </a:r>
            <a:r>
              <a:rPr lang="en-US" sz="900" dirty="0" err="1"/>
              <a:t>Finnveden</a:t>
            </a:r>
            <a:r>
              <a:rPr lang="en-US" sz="900" dirty="0"/>
              <a:t>. "Scenario types and techniques: towards a user's guide." </a:t>
            </a:r>
            <a:r>
              <a:rPr lang="en-US" sz="900" i="1" dirty="0" smtClean="0"/>
              <a:t>Futures </a:t>
            </a:r>
            <a:r>
              <a:rPr lang="en-US" sz="900" dirty="0" smtClean="0"/>
              <a:t>38</a:t>
            </a:r>
            <a:r>
              <a:rPr lang="en-US" sz="900" dirty="0"/>
              <a:t>, no. 7 (2006): 723-739.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60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85234-C5A6-F64C-9AA3-767838E1B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761C2B-AC3A-4D40-8EF2-BEEB18613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89F352-5538-6D40-B124-06A376AC5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71714-77B0-D648-A12B-0BA61A80F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77811D-0A39-4345-B5E6-E4621A7A8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39567-F9DE-3D4B-85F9-F3D728A06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9064"/>
      </p:ext>
    </p:extLst>
  </p:cSld>
  <p:clrMapOvr>
    <a:masterClrMapping/>
  </p:clrMapOvr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15514</TotalTime>
  <Words>360</Words>
  <Application>Microsoft Macintosh PowerPoint</Application>
  <PresentationFormat>On-screen Show (4:3)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Light</vt:lpstr>
      <vt:lpstr>Helvetica Light Oblique</vt:lpstr>
      <vt:lpstr>Arial</vt:lpstr>
      <vt:lpstr>Helvetica</vt:lpstr>
      <vt:lpstr>WE3LAB 2016</vt:lpstr>
      <vt:lpstr>Draft Taxonomy Categories (Iteration 0.2)</vt:lpstr>
      <vt:lpstr>Model versus methods</vt:lpstr>
      <vt:lpstr>Goals of taxonomy</vt:lpstr>
      <vt:lpstr>Approach</vt:lpstr>
      <vt:lpstr>Set of individual bottom nodes </vt:lpstr>
      <vt:lpstr>First level context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76</cp:revision>
  <dcterms:created xsi:type="dcterms:W3CDTF">2017-07-28T19:03:46Z</dcterms:created>
  <dcterms:modified xsi:type="dcterms:W3CDTF">2017-08-31T19:03:12Z</dcterms:modified>
</cp:coreProperties>
</file>