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3"/>
  </p:notesMasterIdLst>
  <p:sldIdLst>
    <p:sldId id="256" r:id="rId3"/>
    <p:sldId id="312" r:id="rId4"/>
    <p:sldId id="429" r:id="rId5"/>
    <p:sldId id="430" r:id="rId6"/>
    <p:sldId id="428" r:id="rId7"/>
    <p:sldId id="433" r:id="rId8"/>
    <p:sldId id="432" r:id="rId9"/>
    <p:sldId id="431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41" r:id="rId18"/>
    <p:sldId id="443" r:id="rId19"/>
    <p:sldId id="444" r:id="rId20"/>
    <p:sldId id="446" r:id="rId21"/>
    <p:sldId id="447" r:id="rId22"/>
    <p:sldId id="305" r:id="rId24"/>
  </p:sldIdLst>
  <p:sldSz cx="9144000" cy="5143500" type="screen16x9"/>
  <p:notesSz cx="6858000" cy="9144000"/>
  <p:defaultTextStyle>
    <a:lvl1pPr defTabSz="456565">
      <a:defRPr>
        <a:latin typeface="+mj-lt"/>
        <a:ea typeface="+mj-ea"/>
        <a:cs typeface="+mj-cs"/>
        <a:sym typeface="Helvetica"/>
      </a:defRPr>
    </a:lvl1pPr>
    <a:lvl2pPr defTabSz="456565">
      <a:defRPr>
        <a:latin typeface="+mj-lt"/>
        <a:ea typeface="+mj-ea"/>
        <a:cs typeface="+mj-cs"/>
        <a:sym typeface="Helvetica"/>
      </a:defRPr>
    </a:lvl2pPr>
    <a:lvl3pPr defTabSz="456565">
      <a:defRPr>
        <a:latin typeface="+mj-lt"/>
        <a:ea typeface="+mj-ea"/>
        <a:cs typeface="+mj-cs"/>
        <a:sym typeface="Helvetica"/>
      </a:defRPr>
    </a:lvl3pPr>
    <a:lvl4pPr defTabSz="456565">
      <a:defRPr>
        <a:latin typeface="+mj-lt"/>
        <a:ea typeface="+mj-ea"/>
        <a:cs typeface="+mj-cs"/>
        <a:sym typeface="Helvetica"/>
      </a:defRPr>
    </a:lvl4pPr>
    <a:lvl5pPr defTabSz="456565">
      <a:defRPr>
        <a:latin typeface="+mj-lt"/>
        <a:ea typeface="+mj-ea"/>
        <a:cs typeface="+mj-cs"/>
        <a:sym typeface="Helvetica"/>
      </a:defRPr>
    </a:lvl5pPr>
    <a:lvl6pPr defTabSz="456565">
      <a:defRPr>
        <a:latin typeface="+mj-lt"/>
        <a:ea typeface="+mj-ea"/>
        <a:cs typeface="+mj-cs"/>
        <a:sym typeface="Helvetica"/>
      </a:defRPr>
    </a:lvl6pPr>
    <a:lvl7pPr defTabSz="456565">
      <a:defRPr>
        <a:latin typeface="+mj-lt"/>
        <a:ea typeface="+mj-ea"/>
        <a:cs typeface="+mj-cs"/>
        <a:sym typeface="Helvetica"/>
      </a:defRPr>
    </a:lvl7pPr>
    <a:lvl8pPr defTabSz="456565">
      <a:defRPr>
        <a:latin typeface="+mj-lt"/>
        <a:ea typeface="+mj-ea"/>
        <a:cs typeface="+mj-cs"/>
        <a:sym typeface="Helvetica"/>
      </a:defRPr>
    </a:lvl8pPr>
    <a:lvl9pPr defTabSz="456565">
      <a:defRPr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495" autoAdjust="0"/>
  </p:normalViewPr>
  <p:slideViewPr>
    <p:cSldViewPr>
      <p:cViewPr varScale="1">
        <p:scale>
          <a:sx n="116" d="100"/>
          <a:sy n="116" d="100"/>
        </p:scale>
        <p:origin x="858" y="84"/>
      </p:cViewPr>
      <p:guideLst>
        <p:guide orient="horz" pos="1621"/>
        <p:guide pos="29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6565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6565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6565" defTabSz="456565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165" defTabSz="456565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3130" defTabSz="456565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1730" defTabSz="456565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69695" defTabSz="456565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598295" defTabSz="456565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6260" defTabSz="456565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3.png" descr="C:\Users\yyyy\Desktop\辅助图形2.png"/>
          <p:cNvPicPr/>
          <p:nvPr/>
        </p:nvPicPr>
        <p:blipFill>
          <a:blip r:embed="rId2"/>
          <a:srcRect l="37743" t="52156"/>
          <a:stretch>
            <a:fillRect/>
          </a:stretch>
        </p:blipFill>
        <p:spPr>
          <a:xfrm rot="10800000">
            <a:off x="4524859" y="3319896"/>
            <a:ext cx="4619141" cy="18201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Shape 9"/>
          <p:cNvSpPr>
            <a:spLocks noGrp="1"/>
          </p:cNvSpPr>
          <p:nvPr>
            <p:ph type="title" hasCustomPrompt="1"/>
          </p:nvPr>
        </p:nvSpPr>
        <p:spPr>
          <a:xfrm>
            <a:off x="906477" y="0"/>
            <a:ext cx="6400802" cy="2126615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595959"/>
                </a:solidFill>
              </a:rPr>
              <a:t>点击输入课程标题</a:t>
            </a:r>
            <a:endParaRPr sz="4800">
              <a:solidFill>
                <a:srgbClr val="595959"/>
              </a:solidFill>
            </a:endParaRPr>
          </a:p>
        </p:txBody>
      </p:sp>
      <p:sp>
        <p:nvSpPr>
          <p:cNvPr id="10" name="Shape 10"/>
          <p:cNvSpPr>
            <a:spLocks noGrp="1"/>
          </p:cNvSpPr>
          <p:nvPr>
            <p:ph type="body" idx="1" hasCustomPrompt="1"/>
          </p:nvPr>
        </p:nvSpPr>
        <p:spPr>
          <a:xfrm>
            <a:off x="906477" y="2135685"/>
            <a:ext cx="6400802" cy="30078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3200"/>
              </a:lnSpc>
              <a:spcBef>
                <a:spcPts val="400"/>
              </a:spcBef>
              <a:buSzTx/>
              <a:buFontTx/>
              <a:buNone/>
              <a:defRPr sz="2000">
                <a:solidFill>
                  <a:srgbClr val="DE071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DE071B"/>
                </a:solidFill>
              </a:rPr>
              <a:t>点击输入课程副标题</a:t>
            </a:r>
            <a:endParaRPr sz="2000">
              <a:solidFill>
                <a:srgbClr val="DE071B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906481" y="4227940"/>
            <a:ext cx="1887563" cy="353810"/>
          </a:xfrm>
          <a:prstGeom prst="rect">
            <a:avLst/>
          </a:prstGeom>
          <a:ln w="12700">
            <a:miter lim="400000"/>
          </a:ln>
        </p:spPr>
        <p:txBody>
          <a:bodyPr wrap="none" lIns="45654" tIns="45654" rIns="45654" bIns="45654">
            <a:spAutoFit/>
          </a:bodyPr>
          <a:lstStyle/>
          <a:p>
            <a:pPr lvl="0"/>
            <a:r>
              <a:rPr sz="10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广州视源电子科技股份有限公司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algn="ctr"/>
            <a:r>
              <a:rPr sz="7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Guangzhou Shiyuan Electronics Co., Ltd</a:t>
            </a:r>
            <a:endParaRPr sz="7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2" name="image4.png" descr="C:\Users\User\Desktop\胸牌源文件-03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7289427" y="643196"/>
            <a:ext cx="1124186" cy="64334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点击输入页面标题</a:t>
            </a:r>
            <a:endParaRPr sz="2800">
              <a:solidFill>
                <a:srgbClr val="404040"/>
              </a:solidFill>
            </a:endParaRPr>
          </a:p>
        </p:txBody>
      </p:sp>
      <p:sp>
        <p:nvSpPr>
          <p:cNvPr id="15" name="Shape 15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点击此处进行编辑</a:t>
            </a:r>
            <a:endParaRPr sz="2400">
              <a:solidFill>
                <a:srgbClr val="40404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第二级</a:t>
            </a:r>
            <a:endParaRPr sz="2400">
              <a:solidFill>
                <a:srgbClr val="40404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第三级</a:t>
            </a:r>
            <a:endParaRPr sz="2400">
              <a:solidFill>
                <a:srgbClr val="40404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第四级</a:t>
            </a:r>
            <a:endParaRPr sz="2400">
              <a:solidFill>
                <a:srgbClr val="40404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第五级</a:t>
            </a:r>
            <a:endParaRPr sz="2400">
              <a:solidFill>
                <a:srgbClr val="404040"/>
              </a:solidFill>
            </a:endParaRP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 hasCustomPrompt="1"/>
          </p:nvPr>
        </p:nvSpPr>
        <p:spPr>
          <a:xfrm>
            <a:off x="428935" y="248339"/>
            <a:ext cx="8231090" cy="15804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点击输入页面标题</a:t>
            </a:r>
            <a:endParaRPr sz="2800">
              <a:solidFill>
                <a:srgbClr val="404040"/>
              </a:solidFill>
            </a:endParaRP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C:\Users\yyyy\Desktop\辅助1.jpg"/>
          <p:cNvPicPr/>
          <p:nvPr/>
        </p:nvPicPr>
        <p:blipFill>
          <a:blip r:embed="rId4"/>
          <a:srcRect t="67499"/>
          <a:stretch>
            <a:fillRect/>
          </a:stretch>
        </p:blipFill>
        <p:spPr>
          <a:xfrm>
            <a:off x="428938" y="793065"/>
            <a:ext cx="8280003" cy="180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image2.png" descr="C:\Users\User\Desktop\胸牌源文件-03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7884368" y="307599"/>
            <a:ext cx="879764" cy="50346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28935" y="248329"/>
            <a:ext cx="8257866" cy="735376"/>
          </a:xfrm>
          <a:prstGeom prst="rect">
            <a:avLst/>
          </a:prstGeom>
          <a:ln w="12700">
            <a:miter lim="400000"/>
          </a:ln>
        </p:spPr>
        <p:txBody>
          <a:bodyPr lIns="45654" tIns="45654" rIns="45654" bIns="45654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点击输入页面标题</a:t>
            </a:r>
            <a:endParaRPr sz="2800">
              <a:solidFill>
                <a:srgbClr val="404040"/>
              </a:solidFill>
            </a:endParaRP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28935" y="983705"/>
            <a:ext cx="8257866" cy="4159797"/>
          </a:xfrm>
          <a:prstGeom prst="rect">
            <a:avLst/>
          </a:prstGeom>
          <a:ln w="12700">
            <a:miter lim="400000"/>
          </a:ln>
        </p:spPr>
        <p:txBody>
          <a:bodyPr lIns="45654" tIns="45654" rIns="45654" bIns="45654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点击此处进行编辑</a:t>
            </a:r>
            <a:endParaRPr sz="2400">
              <a:solidFill>
                <a:srgbClr val="40404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第二级</a:t>
            </a:r>
            <a:endParaRPr sz="2400">
              <a:solidFill>
                <a:srgbClr val="40404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第三级</a:t>
            </a:r>
            <a:endParaRPr sz="2400">
              <a:solidFill>
                <a:srgbClr val="40404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第四级</a:t>
            </a:r>
            <a:endParaRPr sz="2400">
              <a:solidFill>
                <a:srgbClr val="40404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第五级</a:t>
            </a:r>
            <a:endParaRPr sz="2400">
              <a:solidFill>
                <a:srgbClr val="404040"/>
              </a:solidFill>
            </a:endParaRP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553200" y="4765756"/>
            <a:ext cx="2133600" cy="276866"/>
          </a:xfrm>
          <a:prstGeom prst="rect">
            <a:avLst/>
          </a:prstGeom>
          <a:ln w="12700">
            <a:miter lim="400000"/>
          </a:ln>
        </p:spPr>
        <p:txBody>
          <a:bodyPr lIns="45654" tIns="45654" rIns="45654" bIns="45654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hf hdr="0" dt="0"/>
  <p:txStyles>
    <p:titleStyle>
      <a:lvl1pPr defTabSz="456565">
        <a:defRPr sz="28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defTabSz="456565">
        <a:defRPr sz="28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defTabSz="456565">
        <a:defRPr sz="28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defTabSz="456565">
        <a:defRPr sz="28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defTabSz="456565">
        <a:defRPr sz="28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defTabSz="456565">
        <a:defRPr sz="28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defTabSz="456565">
        <a:defRPr sz="28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defTabSz="456565">
        <a:defRPr sz="28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defTabSz="456565">
        <a:defRPr sz="28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342265" indent="-342265" defTabSz="456565">
        <a:lnSpc>
          <a:spcPct val="120000"/>
        </a:lnSpc>
        <a:spcBef>
          <a:spcPts val="500"/>
        </a:spcBef>
        <a:buSzPct val="100000"/>
        <a:buFont typeface="Arial" panose="020B0604020202020204"/>
        <a:buChar char="•"/>
        <a:defRPr sz="24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798830" indent="-342265" defTabSz="456565">
        <a:lnSpc>
          <a:spcPct val="120000"/>
        </a:lnSpc>
        <a:spcBef>
          <a:spcPts val="500"/>
        </a:spcBef>
        <a:buSzPct val="100000"/>
        <a:buFont typeface="Arial" panose="020B0604020202020204"/>
        <a:buChar char="•"/>
        <a:defRPr sz="24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186815" indent="-273685" defTabSz="456565">
        <a:lnSpc>
          <a:spcPct val="120000"/>
        </a:lnSpc>
        <a:spcBef>
          <a:spcPts val="500"/>
        </a:spcBef>
        <a:buSzPct val="100000"/>
        <a:buFont typeface="Arial" panose="020B0604020202020204"/>
        <a:buChar char="•"/>
        <a:defRPr sz="24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643380" indent="-273685" defTabSz="456565">
        <a:lnSpc>
          <a:spcPct val="120000"/>
        </a:lnSpc>
        <a:spcBef>
          <a:spcPts val="500"/>
        </a:spcBef>
        <a:buSzPct val="100000"/>
        <a:buFont typeface="Arial" panose="020B0604020202020204"/>
        <a:buChar char="•"/>
        <a:defRPr sz="24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099945" indent="-273685" defTabSz="456565">
        <a:lnSpc>
          <a:spcPct val="120000"/>
        </a:lnSpc>
        <a:spcBef>
          <a:spcPts val="500"/>
        </a:spcBef>
        <a:buSzPct val="100000"/>
        <a:buFont typeface="Arial" panose="020B0604020202020204"/>
        <a:buChar char="•"/>
        <a:defRPr sz="24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556510" indent="-273685" defTabSz="456565">
        <a:lnSpc>
          <a:spcPct val="120000"/>
        </a:lnSpc>
        <a:spcBef>
          <a:spcPts val="500"/>
        </a:spcBef>
        <a:buSzPct val="100000"/>
        <a:buFont typeface="Arial" panose="020B0604020202020204"/>
        <a:buChar char="•"/>
        <a:defRPr sz="24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013075" indent="-273685" defTabSz="456565">
        <a:lnSpc>
          <a:spcPct val="120000"/>
        </a:lnSpc>
        <a:spcBef>
          <a:spcPts val="500"/>
        </a:spcBef>
        <a:buSzPct val="100000"/>
        <a:buFont typeface="Arial" panose="020B0604020202020204"/>
        <a:buChar char="•"/>
        <a:defRPr sz="24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469640" indent="-273685" defTabSz="456565">
        <a:lnSpc>
          <a:spcPct val="120000"/>
        </a:lnSpc>
        <a:spcBef>
          <a:spcPts val="500"/>
        </a:spcBef>
        <a:buSzPct val="100000"/>
        <a:buFont typeface="Arial" panose="020B0604020202020204"/>
        <a:buChar char="•"/>
        <a:defRPr sz="24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3926840" indent="-273685" defTabSz="456565">
        <a:lnSpc>
          <a:spcPct val="120000"/>
        </a:lnSpc>
        <a:spcBef>
          <a:spcPts val="500"/>
        </a:spcBef>
        <a:buSzPct val="100000"/>
        <a:buFont typeface="Arial" panose="020B0604020202020204"/>
        <a:buChar char="•"/>
        <a:defRPr sz="24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algn="r" defTabSz="456565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algn="r" defTabSz="456565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algn="r" defTabSz="456565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algn="r" defTabSz="456565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algn="r" defTabSz="456565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algn="r" defTabSz="456565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algn="r" defTabSz="456565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algn="r" defTabSz="456565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algn="r" defTabSz="456565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wmf"/><Relationship Id="rId1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GIF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2120" y="3075806"/>
            <a:ext cx="165618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谯修理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5295" y="1323340"/>
            <a:ext cx="5836285" cy="850900"/>
          </a:xfrm>
        </p:spPr>
        <p:txBody>
          <a:bodyPr/>
          <a:lstStyle/>
          <a:p>
            <a:pPr lvl="0"/>
            <a:r>
              <a:rPr lang="zh-CN" altLang="en-US" sz="3600" dirty="0">
                <a:solidFill>
                  <a:schemeClr val="tx1"/>
                </a:solidFill>
              </a:rPr>
              <a:t>《设计模式》之观察者模式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Shape 85"/>
          <p:cNvSpPr/>
          <p:nvPr/>
        </p:nvSpPr>
        <p:spPr>
          <a:xfrm>
            <a:off x="1206292" y="3174452"/>
            <a:ext cx="7641771" cy="830997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</p:spPr>
        <p:txBody>
          <a:bodyPr wrap="square" lIns="0" tIns="0" rIns="0" bIns="0" anchor="ctr">
            <a:spAutoFit/>
          </a:bodyPr>
          <a:lstStyle>
            <a:lvl1pPr>
              <a:defRPr sz="5400" b="1">
                <a:solidFill>
                  <a:srgbClr val="B0000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5400" b="1" dirty="0">
              <a:solidFill>
                <a:srgbClr val="B0000E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28945" y="248339"/>
            <a:ext cx="8257865" cy="73537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sz="3200" dirty="0"/>
              <a:t>《设计模式》之观察者模式</a:t>
            </a:r>
            <a:endParaRPr lang="zh-CN" sz="3200" dirty="0"/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6948264" y="4803998"/>
            <a:ext cx="2133600" cy="269242"/>
          </a:xfrm>
          <a:prstGeom prst="rect">
            <a:avLst/>
          </a:prstGeom>
        </p:spPr>
        <p:txBody>
          <a:bodyPr lIns="0" tIns="0" rIns="0" bIns="0">
            <a:normAutofit lnSpcReduction="20000"/>
          </a:bodyPr>
          <a:lstStyle>
            <a:lvl1pPr defTabSz="424815">
              <a:defRPr sz="1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/>
            </a:fld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342900" y="1482725"/>
            <a:ext cx="314960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当两个对象之间松耦合，它们依然可以交互，但是不太清楚彼此的细节。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2900" y="983615"/>
            <a:ext cx="2540000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+mj-ea"/>
                <a:cs typeface="+mj-cs"/>
                <a:sym typeface="Helvetica"/>
              </a:rPr>
              <a:t>松耦合</a:t>
            </a:r>
            <a:endParaRPr kumimoji="0" lang="zh-CN" altLang="en-US" sz="2000" b="0" i="0" u="none" strike="noStrike" cap="none" spc="0" normalizeH="0" baseline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60215" y="1482725"/>
            <a:ext cx="304038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观察者模式提供了一种对象设计，让主题和观察者之间松耦合。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2900" y="2421255"/>
            <a:ext cx="795782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主题不需要知道观察者的具体类是谁、做了些什么或其他任何细节。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2900" y="2726690"/>
            <a:ext cx="524510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任何时候我们都可以增加新的观察者。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345" y="3032125"/>
            <a:ext cx="6600825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有新类型的观察者出现时，主题的代码不需要修改。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2425" y="3337560"/>
            <a:ext cx="588518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我们可以独立地复用主题或观察者。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2900" y="3642995"/>
            <a:ext cx="7872095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改变主题或观察者其中一方，并不会影响另一方。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28945" y="248339"/>
            <a:ext cx="8257865" cy="73537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sz="3200" dirty="0"/>
              <a:t>《设计模式》之观察者模式</a:t>
            </a:r>
            <a:endParaRPr lang="zh-CN" sz="3200" dirty="0"/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6948264" y="4803998"/>
            <a:ext cx="2133600" cy="269242"/>
          </a:xfrm>
          <a:prstGeom prst="rect">
            <a:avLst/>
          </a:prstGeom>
        </p:spPr>
        <p:txBody>
          <a:bodyPr lIns="0" tIns="0" rIns="0" bIns="0">
            <a:normAutofit lnSpcReduction="20000"/>
          </a:bodyPr>
          <a:lstStyle>
            <a:lvl1pPr defTabSz="424815">
              <a:defRPr sz="1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/>
            </a:fld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135" y="871220"/>
            <a:ext cx="7491730" cy="41560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28945" y="248339"/>
            <a:ext cx="8257865" cy="73537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sz="3200" dirty="0"/>
              <a:t>《设计模式》之观察者模式</a:t>
            </a:r>
            <a:endParaRPr lang="zh-CN" sz="3200" dirty="0"/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6948264" y="4803998"/>
            <a:ext cx="2133600" cy="269242"/>
          </a:xfrm>
          <a:prstGeom prst="rect">
            <a:avLst/>
          </a:prstGeom>
        </p:spPr>
        <p:txBody>
          <a:bodyPr lIns="0" tIns="0" rIns="0" bIns="0">
            <a:normAutofit lnSpcReduction="20000"/>
          </a:bodyPr>
          <a:lstStyle>
            <a:lvl1pPr defTabSz="424815">
              <a:defRPr sz="1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/>
            </a:fld>
            <a:endParaRPr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429260" y="983615"/>
          <a:ext cx="6741160" cy="395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736080" imgH="3947160" progId="Paint.Picture">
                  <p:embed/>
                </p:oleObj>
              </mc:Choice>
              <mc:Fallback>
                <p:oleObj name="" r:id="rId1" imgW="6736080" imgH="394716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9260" y="983615"/>
                        <a:ext cx="6741160" cy="3950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28945" y="248339"/>
            <a:ext cx="8257865" cy="73537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sz="3200" dirty="0"/>
              <a:t>《设计模式》之观察者模式</a:t>
            </a:r>
            <a:endParaRPr lang="zh-CN" sz="3200" dirty="0"/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6948264" y="4803998"/>
            <a:ext cx="2133600" cy="269242"/>
          </a:xfrm>
          <a:prstGeom prst="rect">
            <a:avLst/>
          </a:prstGeom>
        </p:spPr>
        <p:txBody>
          <a:bodyPr lIns="0" tIns="0" rIns="0" bIns="0">
            <a:normAutofit lnSpcReduction="20000"/>
          </a:bodyPr>
          <a:lstStyle>
            <a:lvl1pPr defTabSz="424815">
              <a:defRPr sz="1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/>
            </a:fld>
            <a:endParaRPr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10160" y="854075"/>
          <a:ext cx="8864600" cy="421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765280" imgH="5417820" progId="Paint.Picture">
                  <p:embed/>
                </p:oleObj>
              </mc:Choice>
              <mc:Fallback>
                <p:oleObj name="" r:id="rId1" imgW="11765280" imgH="541782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60" y="854075"/>
                        <a:ext cx="8864600" cy="4218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28945" y="248339"/>
            <a:ext cx="8257865" cy="73537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sz="3200" dirty="0"/>
              <a:t>《设计模式》之观察者模式</a:t>
            </a:r>
            <a:endParaRPr lang="zh-CN" sz="3200" dirty="0"/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6948264" y="4803998"/>
            <a:ext cx="2133600" cy="269242"/>
          </a:xfrm>
          <a:prstGeom prst="rect">
            <a:avLst/>
          </a:prstGeom>
        </p:spPr>
        <p:txBody>
          <a:bodyPr lIns="0" tIns="0" rIns="0" bIns="0">
            <a:normAutofit lnSpcReduction="20000"/>
          </a:bodyPr>
          <a:lstStyle>
            <a:lvl1pPr defTabSz="424815">
              <a:defRPr sz="1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/>
            </a:fld>
            <a:endParaRPr dirty="0"/>
          </a:p>
        </p:txBody>
      </p:sp>
      <p:graphicFrame>
        <p:nvGraphicFramePr>
          <p:cNvPr id="3" name="对象 2"/>
          <p:cNvGraphicFramePr/>
          <p:nvPr/>
        </p:nvGraphicFramePr>
        <p:xfrm>
          <a:off x="429260" y="983615"/>
          <a:ext cx="4698365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684520" imgH="3771900" progId="Paint.Picture">
                  <p:embed/>
                </p:oleObj>
              </mc:Choice>
              <mc:Fallback>
                <p:oleObj name="" r:id="rId1" imgW="5684520" imgH="37719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9260" y="983615"/>
                        <a:ext cx="4698365" cy="340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28945" y="248339"/>
            <a:ext cx="8257865" cy="73537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sz="3200" dirty="0"/>
              <a:t>《设计模式》之观察者模式</a:t>
            </a:r>
            <a:endParaRPr lang="zh-CN" sz="3200" dirty="0"/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6948264" y="4803998"/>
            <a:ext cx="2133600" cy="269242"/>
          </a:xfrm>
          <a:prstGeom prst="rect">
            <a:avLst/>
          </a:prstGeom>
        </p:spPr>
        <p:txBody>
          <a:bodyPr lIns="0" tIns="0" rIns="0" bIns="0">
            <a:normAutofit lnSpcReduction="20000"/>
          </a:bodyPr>
          <a:lstStyle>
            <a:lvl1pPr defTabSz="424815">
              <a:defRPr sz="1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/>
            </a:fld>
            <a:endParaRPr dirty="0"/>
          </a:p>
        </p:txBody>
      </p:sp>
      <p:graphicFrame>
        <p:nvGraphicFramePr>
          <p:cNvPr id="2" name="对象 1"/>
          <p:cNvGraphicFramePr/>
          <p:nvPr/>
        </p:nvGraphicFramePr>
        <p:xfrm>
          <a:off x="429260" y="983615"/>
          <a:ext cx="6009005" cy="277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6004560" imgH="2773680" progId="Paint.Picture">
                  <p:embed/>
                </p:oleObj>
              </mc:Choice>
              <mc:Fallback>
                <p:oleObj name="" r:id="rId1" imgW="6004560" imgH="277368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9260" y="983615"/>
                        <a:ext cx="6009005" cy="277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815" y="2520315"/>
            <a:ext cx="5159375" cy="24536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28945" y="248339"/>
            <a:ext cx="8257865" cy="73537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sz="3200" dirty="0"/>
              <a:t>《设计模式》之观察者模式</a:t>
            </a:r>
            <a:endParaRPr lang="zh-CN" sz="3200" dirty="0"/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6948264" y="4803998"/>
            <a:ext cx="2133600" cy="269242"/>
          </a:xfrm>
          <a:prstGeom prst="rect">
            <a:avLst/>
          </a:prstGeom>
        </p:spPr>
        <p:txBody>
          <a:bodyPr lIns="0" tIns="0" rIns="0" bIns="0">
            <a:normAutofit lnSpcReduction="20000"/>
          </a:bodyPr>
          <a:lstStyle>
            <a:lvl1pPr defTabSz="424815">
              <a:defRPr sz="1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/>
            </a:fld>
            <a:endParaRPr dirty="0"/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82600" y="1273175"/>
            <a:ext cx="2694305" cy="422910"/>
          </a:xfrm>
          <a:prstGeom prst="rect">
            <a:avLst/>
          </a:prstGeom>
        </p:spPr>
        <p:txBody>
          <a:bodyPr>
            <a:normAutofit/>
          </a:bodyPr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还有问题吗？</a:t>
            </a:r>
            <a:endParaRPr lang="zh-CN" altLang="en-US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6620" y="1045210"/>
            <a:ext cx="2780030" cy="2690495"/>
          </a:xfrm>
          <a:prstGeom prst="rect">
            <a:avLst/>
          </a:prstGeom>
        </p:spPr>
      </p:pic>
      <p:sp>
        <p:nvSpPr>
          <p:cNvPr id="6" name="Shape 36"/>
          <p:cNvSpPr>
            <a:spLocks noGrp="1"/>
          </p:cNvSpPr>
          <p:nvPr/>
        </p:nvSpPr>
        <p:spPr>
          <a:xfrm>
            <a:off x="668020" y="1956435"/>
            <a:ext cx="5116830" cy="574040"/>
          </a:xfrm>
          <a:prstGeom prst="rect">
            <a:avLst/>
          </a:prstGeom>
          <a:ln w="12700">
            <a:miter lim="400000"/>
          </a:ln>
        </p:spPr>
        <p:txBody>
          <a:bodyPr lIns="45654" tIns="45654" rIns="45654" bIns="45654">
            <a:normAutofit fontScale="90000"/>
          </a:bodyPr>
          <a:lstStyle>
            <a:lvl1pPr marL="342265" indent="-34226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798830" indent="-34226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186815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164338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099945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  <a:lvl6pPr marL="255651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6pPr>
            <a:lvl7pPr marL="3013075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7pPr>
            <a:lvl8pPr marL="346964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8pPr>
            <a:lvl9pPr marL="392684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9pPr>
          </a:lstStyle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现在气象站新增加了一个风力的气象数据，主题和观察者的接口都要改动</a:t>
            </a:r>
            <a:endParaRPr lang="zh-CN" altLang="en-US" sz="14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Shape 36"/>
          <p:cNvSpPr>
            <a:spLocks noGrp="1"/>
          </p:cNvSpPr>
          <p:nvPr/>
        </p:nvSpPr>
        <p:spPr>
          <a:xfrm>
            <a:off x="668020" y="2774315"/>
            <a:ext cx="5047615" cy="633730"/>
          </a:xfrm>
          <a:prstGeom prst="rect">
            <a:avLst/>
          </a:prstGeom>
          <a:ln w="12700">
            <a:miter lim="400000"/>
          </a:ln>
        </p:spPr>
        <p:txBody>
          <a:bodyPr lIns="45654" tIns="45654" rIns="45654" bIns="45654">
            <a:normAutofit/>
          </a:bodyPr>
          <a:lstStyle>
            <a:lvl1pPr marL="342265" indent="-34226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798830" indent="-34226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186815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164338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099945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  <a:lvl6pPr marL="255651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6pPr>
            <a:lvl7pPr marL="3013075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7pPr>
            <a:lvl8pPr marL="346964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8pPr>
            <a:lvl9pPr marL="392684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9pPr>
          </a:lstStyle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新的布告板只对当前的温度感兴趣，其他数据不需要，但主题还是把数据送了过来</a:t>
            </a:r>
            <a:endParaRPr lang="zh-CN" altLang="en-US" sz="14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Shape 36"/>
          <p:cNvSpPr>
            <a:spLocks noGrp="1"/>
          </p:cNvSpPr>
          <p:nvPr/>
        </p:nvSpPr>
        <p:spPr>
          <a:xfrm>
            <a:off x="668020" y="3549015"/>
            <a:ext cx="4873625" cy="727075"/>
          </a:xfrm>
          <a:prstGeom prst="rect">
            <a:avLst/>
          </a:prstGeom>
          <a:ln w="12700">
            <a:miter lim="400000"/>
          </a:ln>
        </p:spPr>
        <p:txBody>
          <a:bodyPr lIns="45654" tIns="45654" rIns="45654" bIns="45654">
            <a:normAutofit/>
          </a:bodyPr>
          <a:lstStyle>
            <a:lvl1pPr marL="342265" indent="-34226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798830" indent="-34226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186815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164338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099945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  <a:lvl6pPr marL="255651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6pPr>
            <a:lvl7pPr marL="3013075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7pPr>
            <a:lvl8pPr marL="346964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8pPr>
            <a:lvl9pPr marL="392684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9pPr>
          </a:lstStyle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气象站数据太过灵敏，每发生</a:t>
            </a:r>
            <a:r>
              <a:rPr lang="en-US" altLang="zh-CN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1%</a:t>
            </a:r>
            <a:r>
              <a:rPr lang="zh-CN" altLang="en-US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的变动都会更新观察者的数据，但是对观察者来说并不需要如此高频率更新</a:t>
            </a:r>
            <a:endParaRPr lang="zh-CN" altLang="en-US" sz="14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28945" y="248339"/>
            <a:ext cx="8257865" cy="73537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sz="3200" dirty="0"/>
              <a:t>《设计模式》之观察者模式</a:t>
            </a:r>
            <a:endParaRPr lang="zh-CN" sz="3200" dirty="0"/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6948264" y="4803998"/>
            <a:ext cx="2133600" cy="269242"/>
          </a:xfrm>
          <a:prstGeom prst="rect">
            <a:avLst/>
          </a:prstGeom>
        </p:spPr>
        <p:txBody>
          <a:bodyPr lIns="0" tIns="0" rIns="0" bIns="0">
            <a:normAutofit lnSpcReduction="20000"/>
          </a:bodyPr>
          <a:lstStyle>
            <a:lvl1pPr defTabSz="424815">
              <a:defRPr sz="1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/>
            </a:fld>
            <a:endParaRPr dirty="0"/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375920" y="838835"/>
            <a:ext cx="4416425" cy="4233545"/>
          </a:xfrm>
          <a:prstGeom prst="rect">
            <a:avLst/>
          </a:prstGeom>
        </p:spPr>
        <p:txBody>
          <a:bodyPr>
            <a:noAutofit/>
          </a:bodyPr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public class WeatherData implemets Subject {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....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public void measurementsChanged() {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	if (...){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		notifyObservers();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	</a:t>
            </a:r>
            <a:r>
              <a:rPr lang="en-US" altLang="zh-CN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}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public void setMeasurements(Object data){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	MeasurementData ins = (MeasurementData)data;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	this.temperature = ins.temperature;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	this.humidity = ins.humidity;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	this.pressure = ins.pressure;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	this.wind = ins.wind;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}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public float getTemperature(){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	return temperature;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}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Shape 36"/>
          <p:cNvSpPr>
            <a:spLocks noGrp="1"/>
          </p:cNvSpPr>
          <p:nvPr/>
        </p:nvSpPr>
        <p:spPr>
          <a:xfrm>
            <a:off x="5307965" y="899795"/>
            <a:ext cx="2967990" cy="3470910"/>
          </a:xfrm>
          <a:prstGeom prst="rect">
            <a:avLst/>
          </a:prstGeom>
          <a:ln w="12700">
            <a:miter lim="400000"/>
          </a:ln>
        </p:spPr>
        <p:txBody>
          <a:bodyPr lIns="45654" tIns="45654" rIns="45654" bIns="45654">
            <a:normAutofit/>
          </a:bodyPr>
          <a:lstStyle>
            <a:lvl1pPr marL="342265" indent="-34226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798830" indent="-34226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186815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164338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099945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  <a:lvl6pPr marL="255651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6pPr>
            <a:lvl7pPr marL="3013075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7pPr>
            <a:lvl8pPr marL="346964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8pPr>
            <a:lvl9pPr marL="392684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9pPr>
          </a:lstStyle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public float getHumidity(){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	return humidity;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}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public float getPressure() {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	return pressure;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}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public float getWind() {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	return wind;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}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}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28945" y="248339"/>
            <a:ext cx="8257865" cy="73537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sz="3200" dirty="0"/>
              <a:t>《设计模式》之观察者模式</a:t>
            </a:r>
            <a:endParaRPr lang="zh-CN" sz="3200" dirty="0"/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6948264" y="4803998"/>
            <a:ext cx="2133600" cy="269242"/>
          </a:xfrm>
          <a:prstGeom prst="rect">
            <a:avLst/>
          </a:prstGeom>
        </p:spPr>
        <p:txBody>
          <a:bodyPr lIns="0" tIns="0" rIns="0" bIns="0">
            <a:normAutofit lnSpcReduction="20000"/>
          </a:bodyPr>
          <a:lstStyle>
            <a:lvl1pPr defTabSz="424815">
              <a:defRPr sz="1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/>
            </a:fld>
            <a:endParaRPr dirty="0"/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51180" y="983615"/>
            <a:ext cx="6526530" cy="3964305"/>
          </a:xfrm>
          <a:prstGeom prst="rect">
            <a:avLst/>
          </a:prstGeom>
        </p:spPr>
        <p:txBody>
          <a:bodyPr>
            <a:noAutofit/>
          </a:bodyPr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public class </a:t>
            </a:r>
            <a:r>
              <a:rPr lang="en-US" altLang="zh-CN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New</a:t>
            </a: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ConditionsDisplay implements Observer, DisplayElement{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private float temperature;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private Subject weatherData;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public </a:t>
            </a:r>
            <a:r>
              <a:rPr lang="en-US" altLang="zh-CN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New</a:t>
            </a: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ConditionsDisplay (Subject weatherData){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	this.weatherData = weatherData;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	weatherData.registerObserver(this);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}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public void update(Subject sbj, Object arg){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	if (sbj instanceof WeatherData) {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		this.temperature = sbj.getTemperature();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		display();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	}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}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	......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}</a:t>
            </a:r>
            <a:endParaRPr lang="zh-CN" altLang="en-US" sz="12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28945" y="248339"/>
            <a:ext cx="8257865" cy="73537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sz="3200" dirty="0"/>
              <a:t>《设计模式》之观察者模式</a:t>
            </a:r>
            <a:endParaRPr lang="zh-CN" sz="3200" dirty="0"/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6948264" y="4803998"/>
            <a:ext cx="2133600" cy="269242"/>
          </a:xfrm>
          <a:prstGeom prst="rect">
            <a:avLst/>
          </a:prstGeom>
        </p:spPr>
        <p:txBody>
          <a:bodyPr lIns="0" tIns="0" rIns="0" bIns="0">
            <a:normAutofit lnSpcReduction="20000"/>
          </a:bodyPr>
          <a:lstStyle>
            <a:lvl1pPr defTabSz="424815">
              <a:defRPr sz="1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/>
            </a:fld>
            <a:endParaRPr dirty="0"/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29260" y="1045210"/>
            <a:ext cx="2694305" cy="422910"/>
          </a:xfrm>
          <a:prstGeom prst="rect">
            <a:avLst/>
          </a:prstGeom>
        </p:spPr>
        <p:txBody>
          <a:bodyPr>
            <a:normAutofit/>
          </a:bodyPr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思考</a:t>
            </a:r>
            <a:endParaRPr lang="zh-CN" altLang="en-US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Shape 36"/>
          <p:cNvSpPr>
            <a:spLocks noGrp="1"/>
          </p:cNvSpPr>
          <p:nvPr/>
        </p:nvSpPr>
        <p:spPr>
          <a:xfrm>
            <a:off x="668020" y="1956435"/>
            <a:ext cx="5116830" cy="574040"/>
          </a:xfrm>
          <a:prstGeom prst="rect">
            <a:avLst/>
          </a:prstGeom>
          <a:ln w="12700">
            <a:miter lim="400000"/>
          </a:ln>
        </p:spPr>
        <p:txBody>
          <a:bodyPr lIns="45654" tIns="45654" rIns="45654" bIns="45654">
            <a:normAutofit/>
          </a:bodyPr>
          <a:lstStyle>
            <a:lvl1pPr marL="342265" indent="-34226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798830" indent="-34226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186815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164338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099945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  <a:lvl6pPr marL="255651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6pPr>
            <a:lvl7pPr marL="3013075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7pPr>
            <a:lvl8pPr marL="346964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8pPr>
            <a:lvl9pPr marL="392684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9pPr>
          </a:lstStyle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观察者需要从多个主题订阅内容，怎么处理？</a:t>
            </a:r>
            <a:endParaRPr lang="zh-CN" altLang="en-US" sz="14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Shape 36"/>
          <p:cNvSpPr>
            <a:spLocks noGrp="1"/>
          </p:cNvSpPr>
          <p:nvPr/>
        </p:nvSpPr>
        <p:spPr>
          <a:xfrm>
            <a:off x="668020" y="3268345"/>
            <a:ext cx="5047615" cy="633730"/>
          </a:xfrm>
          <a:prstGeom prst="rect">
            <a:avLst/>
          </a:prstGeom>
          <a:ln w="12700">
            <a:miter lim="400000"/>
          </a:ln>
        </p:spPr>
        <p:txBody>
          <a:bodyPr lIns="45654" tIns="45654" rIns="45654" bIns="45654">
            <a:normAutofit/>
          </a:bodyPr>
          <a:lstStyle>
            <a:lvl1pPr marL="342265" indent="-34226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798830" indent="-34226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186815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164338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099945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  <a:lvl6pPr marL="255651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6pPr>
            <a:lvl7pPr marL="3013075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7pPr>
            <a:lvl8pPr marL="346964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8pPr>
            <a:lvl9pPr marL="392684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9pPr>
          </a:lstStyle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Qt</a:t>
            </a:r>
            <a:r>
              <a:rPr lang="zh-CN" altLang="en-US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的信号</a:t>
            </a:r>
            <a:r>
              <a:rPr lang="en-US" altLang="zh-CN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-</a:t>
            </a:r>
            <a:r>
              <a:rPr lang="zh-CN" altLang="en-US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槽机制，和观察者模式有何异曲同工之妙？又有何不同？</a:t>
            </a:r>
            <a:endParaRPr lang="zh-CN" altLang="en-US" sz="14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5560" y="1159510"/>
            <a:ext cx="1873885" cy="1861820"/>
          </a:xfrm>
          <a:prstGeom prst="rect">
            <a:avLst/>
          </a:prstGeom>
        </p:spPr>
      </p:pic>
      <p:sp>
        <p:nvSpPr>
          <p:cNvPr id="3" name="Shape 36"/>
          <p:cNvSpPr>
            <a:spLocks noGrp="1"/>
          </p:cNvSpPr>
          <p:nvPr/>
        </p:nvSpPr>
        <p:spPr>
          <a:xfrm>
            <a:off x="668020" y="2580005"/>
            <a:ext cx="5116830" cy="574040"/>
          </a:xfrm>
          <a:prstGeom prst="rect">
            <a:avLst/>
          </a:prstGeom>
          <a:ln w="12700">
            <a:miter lim="400000"/>
          </a:ln>
        </p:spPr>
        <p:txBody>
          <a:bodyPr lIns="45654" tIns="45654" rIns="45654" bIns="45654">
            <a:normAutofit/>
          </a:bodyPr>
          <a:lstStyle>
            <a:lvl1pPr marL="342265" indent="-34226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798830" indent="-34226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186815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164338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099945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  <a:lvl6pPr marL="255651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6pPr>
            <a:lvl7pPr marL="3013075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7pPr>
            <a:lvl8pPr marL="346964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8pPr>
            <a:lvl9pPr marL="392684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9pPr>
          </a:lstStyle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跨线程使用观察者模式时，要注意什么？</a:t>
            </a:r>
            <a:endParaRPr lang="zh-CN" altLang="en-US" sz="14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28945" y="248339"/>
            <a:ext cx="8257865" cy="73537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sz="3200" dirty="0"/>
              <a:t>《设计模式》之观察者模式</a:t>
            </a:r>
            <a:endParaRPr lang="zh-CN" sz="3200" dirty="0"/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395605" y="882015"/>
            <a:ext cx="5498465" cy="4229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先看一个例子</a:t>
            </a:r>
            <a:endParaRPr lang="zh-CN" altLang="en-US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6948264" y="4803998"/>
            <a:ext cx="2133600" cy="269242"/>
          </a:xfrm>
          <a:prstGeom prst="rect">
            <a:avLst/>
          </a:prstGeom>
        </p:spPr>
        <p:txBody>
          <a:bodyPr lIns="0" tIns="0" rIns="0" bIns="0">
            <a:normAutofit lnSpcReduction="20000"/>
          </a:bodyPr>
          <a:lstStyle>
            <a:lvl1pPr defTabSz="424815">
              <a:defRPr sz="1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/>
            </a:fld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5915" y="882015"/>
            <a:ext cx="673100" cy="673100"/>
          </a:xfrm>
          <a:prstGeom prst="rect">
            <a:avLst/>
          </a:prstGeom>
        </p:spPr>
      </p:pic>
      <p:sp>
        <p:nvSpPr>
          <p:cNvPr id="5" name="Shape 36"/>
          <p:cNvSpPr>
            <a:spLocks noGrp="1"/>
          </p:cNvSpPr>
          <p:nvPr/>
        </p:nvSpPr>
        <p:spPr>
          <a:xfrm>
            <a:off x="517525" y="1410970"/>
            <a:ext cx="6296660" cy="3042920"/>
          </a:xfrm>
          <a:prstGeom prst="rect">
            <a:avLst/>
          </a:prstGeom>
          <a:ln w="12700">
            <a:miter lim="400000"/>
          </a:ln>
        </p:spPr>
        <p:txBody>
          <a:bodyPr lIns="45654" tIns="45654" rIns="45654" bIns="45654">
            <a:normAutofit/>
          </a:bodyPr>
          <a:lstStyle>
            <a:lvl1pPr marL="342265" indent="-34226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798830" indent="-34226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186815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164338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099945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  <a:lvl6pPr marL="255651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6pPr>
            <a:lvl7pPr marL="3013075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7pPr>
            <a:lvl8pPr marL="346964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8pPr>
            <a:lvl9pPr marL="392684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9pPr>
          </a:lstStyle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客户需要搭建一个气象站应用，核心内容是一个</a:t>
            </a:r>
            <a:r>
              <a:rPr lang="en-US" altLang="zh-CN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WeatherData</a:t>
            </a:r>
            <a:r>
              <a:rPr lang="zh-CN" altLang="en-US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对象。希望软件团队做出一个能够即时显示出更新的气象数据的应用，且该应用应该至少包含三种显示板，分别显示当前状况、气象统计和简单的预报。</a:t>
            </a:r>
            <a:endParaRPr lang="zh-CN" altLang="en-US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2592070"/>
            <a:ext cx="4799965" cy="22828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28945" y="248339"/>
            <a:ext cx="8257865" cy="73537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sz="3200" dirty="0"/>
              <a:t>《设计模式》之观察者模式</a:t>
            </a:r>
            <a:endParaRPr lang="zh-CN" sz="3200" dirty="0"/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6948264" y="4803998"/>
            <a:ext cx="2133600" cy="269242"/>
          </a:xfrm>
          <a:prstGeom prst="rect">
            <a:avLst/>
          </a:prstGeom>
        </p:spPr>
        <p:txBody>
          <a:bodyPr lIns="0" tIns="0" rIns="0" bIns="0">
            <a:normAutofit lnSpcReduction="20000"/>
          </a:bodyPr>
          <a:lstStyle>
            <a:lvl1pPr defTabSz="424815">
              <a:defRPr sz="1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/>
            </a:fld>
            <a:endParaRPr dirty="0"/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29260" y="1045210"/>
            <a:ext cx="2694305" cy="422910"/>
          </a:xfrm>
          <a:prstGeom prst="rect">
            <a:avLst/>
          </a:prstGeom>
        </p:spPr>
        <p:txBody>
          <a:bodyPr>
            <a:normAutofit/>
          </a:bodyPr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作业！！！</a:t>
            </a:r>
            <a:endParaRPr lang="zh-CN" altLang="en-US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Shape 36"/>
          <p:cNvSpPr>
            <a:spLocks noGrp="1"/>
          </p:cNvSpPr>
          <p:nvPr/>
        </p:nvSpPr>
        <p:spPr>
          <a:xfrm>
            <a:off x="515620" y="1514475"/>
            <a:ext cx="7889240" cy="3164205"/>
          </a:xfrm>
          <a:prstGeom prst="rect">
            <a:avLst/>
          </a:prstGeom>
          <a:ln w="12700">
            <a:miter lim="400000"/>
          </a:ln>
        </p:spPr>
        <p:txBody>
          <a:bodyPr lIns="45654" tIns="45654" rIns="45654" bIns="45654">
            <a:normAutofit fontScale="90000" lnSpcReduction="10000"/>
          </a:bodyPr>
          <a:lstStyle>
            <a:lvl1pPr marL="342265" indent="-34226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798830" indent="-34226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186815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164338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099945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  <a:lvl6pPr marL="255651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6pPr>
            <a:lvl7pPr marL="3013075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7pPr>
            <a:lvl8pPr marL="346964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8pPr>
            <a:lvl9pPr marL="392684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9pPr>
          </a:lstStyle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在双子星系统中，我们有一台机器人和一个相机。机器人对象拥有</a:t>
            </a:r>
            <a:r>
              <a:rPr lang="en-US" altLang="zh-CN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&lt;</a:t>
            </a:r>
            <a:r>
              <a:rPr lang="zh-CN" altLang="en-US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位置（</a:t>
            </a:r>
            <a:r>
              <a:rPr lang="en-US" altLang="zh-CN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X-Y-Z-RX-RY-RZ</a:t>
            </a:r>
            <a:r>
              <a:rPr lang="zh-CN" altLang="en-US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），关节角（</a:t>
            </a:r>
            <a:r>
              <a:rPr lang="en-US" altLang="zh-CN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J1 J2 J3 J4 J5 J6)</a:t>
            </a:r>
            <a:r>
              <a:rPr lang="zh-CN" altLang="en-US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，速度</a:t>
            </a:r>
            <a:r>
              <a:rPr lang="en-US" altLang="zh-CN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&gt;</a:t>
            </a:r>
            <a:r>
              <a:rPr lang="zh-CN" altLang="en-US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三种属性，相机对象拥有</a:t>
            </a:r>
            <a:r>
              <a:rPr lang="en-US" altLang="zh-CN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&lt;</a:t>
            </a:r>
            <a:r>
              <a:rPr lang="zh-CN" altLang="en-US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照片</a:t>
            </a:r>
            <a:r>
              <a:rPr lang="en-US" altLang="zh-CN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&gt;</a:t>
            </a:r>
            <a:r>
              <a:rPr lang="zh-CN" altLang="en-US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一种属性。机器人的位置在快速更新（</a:t>
            </a:r>
            <a:r>
              <a:rPr lang="en-US" altLang="zh-CN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50Hz</a:t>
            </a:r>
            <a:r>
              <a:rPr lang="zh-CN" altLang="en-US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）</a:t>
            </a:r>
            <a:r>
              <a:rPr lang="zh-CN" altLang="en-US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，而相机也以</a:t>
            </a:r>
            <a:r>
              <a:rPr lang="en-US" altLang="zh-CN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10fps</a:t>
            </a:r>
            <a:r>
              <a:rPr lang="zh-CN" altLang="en-US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的速度在进行连续拍照。</a:t>
            </a:r>
            <a:endParaRPr lang="zh-CN" altLang="en-US" sz="14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endParaRPr lang="zh-CN" altLang="en-US" sz="14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在我们的测试逻辑中有两个</a:t>
            </a:r>
            <a:r>
              <a:rPr lang="en-US" altLang="zh-CN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worker</a:t>
            </a:r>
            <a:r>
              <a:rPr lang="zh-CN" altLang="en-US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，其中</a:t>
            </a:r>
            <a:r>
              <a:rPr lang="en-US" altLang="zh-CN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worker1</a:t>
            </a:r>
            <a:r>
              <a:rPr lang="zh-CN" altLang="en-US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用于进行机器人路径规划，它需要即时的、准确的机器人位置和关节角信息，</a:t>
            </a:r>
            <a:r>
              <a:rPr lang="en-US" altLang="zh-CN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worker2</a:t>
            </a:r>
            <a:r>
              <a:rPr lang="zh-CN" altLang="en-US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则需要相机实时照片和机器人大概位置（精确到整数）用于定位。</a:t>
            </a:r>
            <a:endParaRPr lang="zh-CN" altLang="en-US" sz="14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endParaRPr lang="zh-CN" altLang="en-US" sz="14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同时我们的</a:t>
            </a:r>
            <a:r>
              <a:rPr lang="en-US" altLang="zh-CN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UI</a:t>
            </a:r>
            <a:r>
              <a:rPr lang="zh-CN" altLang="en-US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中需要提供窗口，给用户展示机器人当前位置、速度和相机的当前照片，但是考虑到避免卡顿，</a:t>
            </a:r>
            <a:r>
              <a:rPr lang="en-US" altLang="zh-CN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UI</a:t>
            </a:r>
            <a:r>
              <a:rPr lang="zh-CN" altLang="en-US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逻辑刷新频率应</a:t>
            </a:r>
            <a:r>
              <a:rPr lang="en-US" altLang="zh-CN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&lt;2Hz</a:t>
            </a:r>
            <a:r>
              <a:rPr lang="zh-CN" altLang="en-US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。同时这种窗口是动态生成的，当用户点击某按钮时即</a:t>
            </a:r>
            <a:r>
              <a:rPr lang="en-US" altLang="zh-CN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new</a:t>
            </a:r>
            <a:r>
              <a:rPr lang="zh-CN" altLang="en-US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出一个窗口，而关闭窗口时该窗口对象自动释放。我们的产品经理王喜刚希望用户可以同时开启多个窗口。</a:t>
            </a:r>
            <a:endParaRPr lang="zh-CN" altLang="en-US" sz="14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endParaRPr lang="zh-CN" altLang="en-US" sz="14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请使用观察者模式思想，完成这一系统的框架设计。（具体业务逻辑例如路径规划、定位和</a:t>
            </a:r>
            <a:r>
              <a:rPr lang="en-US" altLang="zh-CN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UI</a:t>
            </a:r>
            <a:r>
              <a:rPr lang="zh-CN" altLang="en-US" sz="1400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显示可以不做，只做出数据更新即可）</a:t>
            </a:r>
            <a:endParaRPr lang="zh-CN" altLang="en-US" sz="1400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roup 301"/>
          <p:cNvGrpSpPr/>
          <p:nvPr/>
        </p:nvGrpSpPr>
        <p:grpSpPr>
          <a:xfrm>
            <a:off x="2828262" y="1790599"/>
            <a:ext cx="3543592" cy="1572060"/>
            <a:chOff x="0" y="0"/>
            <a:chExt cx="3543591" cy="1572059"/>
          </a:xfrm>
        </p:grpSpPr>
        <p:pic>
          <p:nvPicPr>
            <p:cNvPr id="299" name="image2.png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853086" y="-1"/>
              <a:ext cx="1831776" cy="1048226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300" name="Shape 300"/>
            <p:cNvSpPr/>
            <p:nvPr/>
          </p:nvSpPr>
          <p:spPr>
            <a:xfrm>
              <a:off x="-1" y="1004588"/>
              <a:ext cx="3543593" cy="567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9333"/>
                    <a:pt x="21600" y="20846"/>
                  </a:cubicBezTo>
                  <a:lnTo>
                    <a:pt x="21580" y="21600"/>
                  </a:lnTo>
                  <a:cubicBezTo>
                    <a:pt x="21387" y="10435"/>
                    <a:pt x="16633" y="1508"/>
                    <a:pt x="10800" y="1508"/>
                  </a:cubicBezTo>
                  <a:cubicBezTo>
                    <a:pt x="4967" y="1508"/>
                    <a:pt x="213" y="10435"/>
                    <a:pt x="20" y="21600"/>
                  </a:cubicBezTo>
                  <a:cubicBezTo>
                    <a:pt x="2" y="21352"/>
                    <a:pt x="0" y="21099"/>
                    <a:pt x="0" y="20846"/>
                  </a:cubicBezTo>
                  <a:cubicBezTo>
                    <a:pt x="0" y="9333"/>
                    <a:pt x="4835" y="0"/>
                    <a:pt x="108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0000"/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5800"/>
              </a:p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28945" y="248339"/>
            <a:ext cx="8257865" cy="73537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sz="3200" dirty="0"/>
              <a:t>《设计模式》之观察者模式</a:t>
            </a:r>
            <a:endParaRPr lang="zh-CN" sz="3200" dirty="0"/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395605" y="882015"/>
            <a:ext cx="5498465" cy="4229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让我们整理一下</a:t>
            </a:r>
            <a:endParaRPr lang="zh-CN" altLang="en-US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endParaRPr lang="zh-CN" altLang="en-US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endParaRPr lang="zh-CN" altLang="en-US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6948264" y="4803998"/>
            <a:ext cx="2133600" cy="269242"/>
          </a:xfrm>
          <a:prstGeom prst="rect">
            <a:avLst/>
          </a:prstGeom>
        </p:spPr>
        <p:txBody>
          <a:bodyPr lIns="0" tIns="0" rIns="0" bIns="0">
            <a:normAutofit lnSpcReduction="20000"/>
          </a:bodyPr>
          <a:lstStyle>
            <a:lvl1pPr defTabSz="424815">
              <a:defRPr sz="1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/>
            </a:fld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3710" y="1233805"/>
            <a:ext cx="1863725" cy="1327150"/>
          </a:xfrm>
          <a:prstGeom prst="rect">
            <a:avLst/>
          </a:prstGeom>
        </p:spPr>
      </p:pic>
      <p:sp>
        <p:nvSpPr>
          <p:cNvPr id="3" name="Shape 36"/>
          <p:cNvSpPr>
            <a:spLocks noGrp="1"/>
          </p:cNvSpPr>
          <p:nvPr/>
        </p:nvSpPr>
        <p:spPr>
          <a:xfrm>
            <a:off x="338455" y="1445260"/>
            <a:ext cx="6108065" cy="2605405"/>
          </a:xfrm>
          <a:prstGeom prst="rect">
            <a:avLst/>
          </a:prstGeom>
          <a:ln w="12700">
            <a:miter lim="400000"/>
          </a:ln>
        </p:spPr>
        <p:txBody>
          <a:bodyPr lIns="45654" tIns="45654" rIns="45654" bIns="45654">
            <a:noAutofit/>
          </a:bodyPr>
          <a:lstStyle>
            <a:lvl1pPr marL="342265" indent="-34226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798830" indent="-34226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186815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164338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099945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  <a:lvl6pPr marL="255651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6pPr>
            <a:lvl7pPr marL="3013075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7pPr>
            <a:lvl8pPr marL="346964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8pPr>
            <a:lvl9pPr marL="3926840" indent="-273685" defTabSz="456565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9pPr>
          </a:lstStyle>
          <a:p>
            <a:pPr algn="just" defTabSz="266065">
              <a:spcBef>
                <a:spcPts val="0"/>
              </a:spcBef>
              <a:buSzTx/>
              <a:buFont typeface="Wingdings" panose="05000000000000000000" charset="0"/>
              <a:buChar char="Ø"/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rgbClr val="000000"/>
                </a:solidFill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WeatherData类具有getter方法，可以取得三个测量值：温度、湿度与气压</a:t>
            </a:r>
            <a:endParaRPr lang="zh-CN" altLang="en-US" sz="1400" dirty="0">
              <a:solidFill>
                <a:srgbClr val="000000"/>
              </a:solidFill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algn="just" defTabSz="266065">
              <a:spcBef>
                <a:spcPts val="0"/>
              </a:spcBef>
              <a:buSzTx/>
              <a:buFont typeface="Wingdings" panose="05000000000000000000" charset="0"/>
              <a:buChar char="Ø"/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rgbClr val="000000"/>
                </a:solidFill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当新的测量数据</a:t>
            </a:r>
            <a:r>
              <a:rPr lang="en-US" altLang="zh-CN" sz="1400" dirty="0">
                <a:solidFill>
                  <a:srgbClr val="000000"/>
                </a:solidFill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ready</a:t>
            </a:r>
            <a:r>
              <a:rPr lang="zh-CN" altLang="en-US" sz="1400" dirty="0">
                <a:solidFill>
                  <a:srgbClr val="000000"/>
                </a:solidFill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时，measurementsChanged()方法就会被调用</a:t>
            </a:r>
            <a:endParaRPr lang="zh-CN" altLang="en-US" sz="1400" dirty="0">
              <a:solidFill>
                <a:srgbClr val="000000"/>
              </a:solidFill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algn="just" defTabSz="266065">
              <a:spcBef>
                <a:spcPts val="0"/>
              </a:spcBef>
              <a:buSzTx/>
              <a:buFont typeface="Wingdings" panose="05000000000000000000" charset="0"/>
              <a:buChar char="Ø"/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rgbClr val="000000"/>
                </a:solidFill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我们需要实现三个使用天气数据的布告板：“目前状况”布告、“气象统计”布告、“天气预报”布告。一旦WeatherData有新的测量，这些布告必须马上更新</a:t>
            </a:r>
            <a:endParaRPr lang="zh-CN" altLang="en-US" sz="1400" dirty="0">
              <a:solidFill>
                <a:srgbClr val="000000"/>
              </a:solidFill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algn="just" defTabSz="266065">
              <a:spcBef>
                <a:spcPts val="0"/>
              </a:spcBef>
              <a:buSzTx/>
              <a:buFont typeface="Wingdings" panose="05000000000000000000" charset="0"/>
              <a:buChar char="Ø"/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rgbClr val="000000"/>
                </a:solidFill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此系统必须可扩展，让其他开发人员建立定制的布告板</a:t>
            </a:r>
            <a:endParaRPr lang="zh-CN" altLang="en-US" sz="1400" dirty="0">
              <a:solidFill>
                <a:srgbClr val="000000"/>
              </a:solidFill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80" y="3340100"/>
            <a:ext cx="1152764" cy="18000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410" y="3272790"/>
            <a:ext cx="1150276" cy="18000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700" y="2842895"/>
            <a:ext cx="1145897" cy="180001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28945" y="248339"/>
            <a:ext cx="8257865" cy="73537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sz="3200" dirty="0"/>
              <a:t>《设计模式》之观察者模式</a:t>
            </a:r>
            <a:endParaRPr lang="zh-CN" sz="3200" dirty="0"/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29260" y="1072515"/>
            <a:ext cx="5498465" cy="4229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简单。二话不说，开始干</a:t>
            </a:r>
            <a:endParaRPr lang="zh-CN" altLang="en-US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6948264" y="4803998"/>
            <a:ext cx="2133600" cy="269242"/>
          </a:xfrm>
          <a:prstGeom prst="rect">
            <a:avLst/>
          </a:prstGeom>
        </p:spPr>
        <p:txBody>
          <a:bodyPr lIns="0" tIns="0" rIns="0" bIns="0">
            <a:normAutofit lnSpcReduction="20000"/>
          </a:bodyPr>
          <a:lstStyle>
            <a:lvl1pPr defTabSz="424815">
              <a:defRPr sz="1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/>
            </a:fld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870" y="1629410"/>
            <a:ext cx="7640955" cy="3508375"/>
          </a:xfrm>
          <a:prstGeom prst="rect">
            <a:avLst/>
          </a:prstGeom>
        </p:spPr>
      </p:pic>
      <p:pic>
        <p:nvPicPr>
          <p:cNvPr id="6" name="图片 5" descr="do i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010" y="983615"/>
            <a:ext cx="1814195" cy="10191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28945" y="248339"/>
            <a:ext cx="8257865" cy="73537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sz="3200" dirty="0"/>
              <a:t>《设计模式》之观察者模式</a:t>
            </a:r>
            <a:endParaRPr lang="zh-CN" sz="3200" dirty="0"/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756920" y="1387475"/>
            <a:ext cx="2694305" cy="4229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有问题吗？</a:t>
            </a:r>
            <a:endParaRPr lang="zh-CN" altLang="en-US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6948264" y="4803998"/>
            <a:ext cx="2133600" cy="269242"/>
          </a:xfrm>
          <a:prstGeom prst="rect">
            <a:avLst/>
          </a:prstGeom>
        </p:spPr>
        <p:txBody>
          <a:bodyPr lIns="0" tIns="0" rIns="0" bIns="0">
            <a:normAutofit lnSpcReduction="20000"/>
          </a:bodyPr>
          <a:lstStyle>
            <a:lvl1pPr defTabSz="424815">
              <a:defRPr sz="1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/>
            </a:fld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1640" y="1510665"/>
            <a:ext cx="2780030" cy="26904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28945" y="248339"/>
            <a:ext cx="8257865" cy="73537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sz="3200" dirty="0"/>
              <a:t>《设计模式》之观察者模式</a:t>
            </a:r>
            <a:endParaRPr lang="zh-CN" sz="3200" dirty="0"/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6948264" y="4803998"/>
            <a:ext cx="2133600" cy="269242"/>
          </a:xfrm>
          <a:prstGeom prst="rect">
            <a:avLst/>
          </a:prstGeom>
        </p:spPr>
        <p:txBody>
          <a:bodyPr lIns="0" tIns="0" rIns="0" bIns="0">
            <a:normAutofit lnSpcReduction="20000"/>
          </a:bodyPr>
          <a:lstStyle>
            <a:lvl1pPr defTabSz="424815">
              <a:defRPr sz="1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/>
            </a:fld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090" y="983615"/>
            <a:ext cx="8145145" cy="36779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28945" y="248339"/>
            <a:ext cx="8257865" cy="73537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sz="3200" dirty="0"/>
              <a:t>《设计模式》之观察者模式</a:t>
            </a:r>
            <a:endParaRPr lang="zh-CN" sz="3200" dirty="0"/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6948264" y="4803998"/>
            <a:ext cx="2133600" cy="269242"/>
          </a:xfrm>
          <a:prstGeom prst="rect">
            <a:avLst/>
          </a:prstGeom>
        </p:spPr>
        <p:txBody>
          <a:bodyPr lIns="0" tIns="0" rIns="0" bIns="0">
            <a:normAutofit lnSpcReduction="20000"/>
          </a:bodyPr>
          <a:lstStyle>
            <a:lvl1pPr defTabSz="424815">
              <a:defRPr sz="1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/>
            </a:fld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265" y="966470"/>
            <a:ext cx="5600700" cy="4106545"/>
          </a:xfrm>
          <a:prstGeom prst="rect">
            <a:avLst/>
          </a:prstGeom>
        </p:spPr>
      </p:pic>
      <p:sp>
        <p:nvSpPr>
          <p:cNvPr id="6" name="Shape 36"/>
          <p:cNvSpPr>
            <a:spLocks noGrp="1"/>
          </p:cNvSpPr>
          <p:nvPr>
            <p:ph type="body" idx="1"/>
          </p:nvPr>
        </p:nvSpPr>
        <p:spPr>
          <a:xfrm>
            <a:off x="314960" y="1067435"/>
            <a:ext cx="3699510" cy="3188970"/>
          </a:xfrm>
          <a:prstGeom prst="rect">
            <a:avLst/>
          </a:prstGeom>
        </p:spPr>
        <p:txBody>
          <a:bodyPr>
            <a:normAutofit/>
          </a:bodyPr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回忆订阅报纸的过程</a:t>
            </a:r>
            <a:endParaRPr lang="zh-CN" altLang="en-US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endParaRPr lang="zh-CN" altLang="en-US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出版者</a:t>
            </a:r>
            <a:r>
              <a:rPr lang="en-US" altLang="zh-CN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+</a:t>
            </a:r>
            <a:r>
              <a:rPr lang="zh-CN" altLang="en-US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订阅者</a:t>
            </a:r>
            <a:endParaRPr lang="zh-CN" altLang="en-US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=</a:t>
            </a:r>
            <a:r>
              <a:rPr lang="zh-CN" altLang="en-US" dirty="0"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观察者模式</a:t>
            </a:r>
            <a:endParaRPr lang="zh-CN" altLang="en-US" dirty="0"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28945" y="248339"/>
            <a:ext cx="8257865" cy="73537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sz="3200" dirty="0"/>
              <a:t>《设计模式》之观察者模式</a:t>
            </a:r>
            <a:endParaRPr lang="zh-CN" sz="3200" dirty="0"/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6948264" y="4803998"/>
            <a:ext cx="2133600" cy="269242"/>
          </a:xfrm>
          <a:prstGeom prst="rect">
            <a:avLst/>
          </a:prstGeom>
        </p:spPr>
        <p:txBody>
          <a:bodyPr lIns="0" tIns="0" rIns="0" bIns="0">
            <a:normAutofit lnSpcReduction="20000"/>
          </a:bodyPr>
          <a:lstStyle>
            <a:lvl1pPr defTabSz="424815">
              <a:defRPr sz="1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/>
            </a:fld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983615"/>
            <a:ext cx="4173220" cy="21183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25" y="1322070"/>
            <a:ext cx="3308350" cy="228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325" y="1809750"/>
            <a:ext cx="3780155" cy="2529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930" y="2045335"/>
            <a:ext cx="3589020" cy="27584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6805" y="2329815"/>
            <a:ext cx="3848735" cy="26593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595" y="2459355"/>
            <a:ext cx="3749675" cy="25298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28945" y="248339"/>
            <a:ext cx="8257865" cy="73537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sz="3200" dirty="0"/>
              <a:t>《设计模式》之观察者模式</a:t>
            </a:r>
            <a:endParaRPr lang="zh-CN" sz="3200" dirty="0"/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29260" y="1087755"/>
            <a:ext cx="2535555" cy="37973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 defTabSz="266065">
              <a:spcBef>
                <a:spcPts val="0"/>
              </a:spcBef>
              <a:buSzTx/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b="1" dirty="0">
                <a:solidFill>
                  <a:schemeClr val="tx1"/>
                </a:solidFill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观察者模式</a:t>
            </a:r>
            <a:r>
              <a:rPr lang="zh-CN" altLang="en-US" dirty="0">
                <a:solidFill>
                  <a:schemeClr val="tx1"/>
                </a:solidFill>
                <a:uFill>
                  <a:solidFill/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定义了对象之间的一对多依赖，这样一来，当一个对象改变状态时，它的所有依赖者都会收到通知并自动更新。</a:t>
            </a:r>
            <a:endParaRPr lang="zh-CN" altLang="en-US" dirty="0">
              <a:solidFill>
                <a:schemeClr val="tx1"/>
              </a:solidFill>
              <a:uFill>
                <a:solidFill/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6948264" y="4803998"/>
            <a:ext cx="2133600" cy="269242"/>
          </a:xfrm>
          <a:prstGeom prst="rect">
            <a:avLst/>
          </a:prstGeom>
        </p:spPr>
        <p:txBody>
          <a:bodyPr lIns="0" tIns="0" rIns="0" bIns="0">
            <a:normAutofit lnSpcReduction="20000"/>
          </a:bodyPr>
          <a:lstStyle>
            <a:lvl1pPr defTabSz="424815">
              <a:defRPr sz="1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/>
            </a:fld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6615" y="854075"/>
            <a:ext cx="5481320" cy="4218940"/>
          </a:xfrm>
          <a:prstGeom prst="rect">
            <a:avLst/>
          </a:prstGeom>
        </p:spPr>
      </p:pic>
      <p:pic>
        <p:nvPicPr>
          <p:cNvPr id="6" name="图片 5" descr="类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" y="3399790"/>
            <a:ext cx="2117090" cy="148526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2374</Words>
  <Application>WPS 演示</Application>
  <PresentationFormat>全屏显示(16:9)</PresentationFormat>
  <Paragraphs>197</Paragraphs>
  <Slides>21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宋体</vt:lpstr>
      <vt:lpstr>Wingdings</vt:lpstr>
      <vt:lpstr>Helvetica</vt:lpstr>
      <vt:lpstr>Calibri</vt:lpstr>
      <vt:lpstr>微软雅黑</vt:lpstr>
      <vt:lpstr>Arial</vt:lpstr>
      <vt:lpstr>Avenir Roman</vt:lpstr>
      <vt:lpstr>Wingdings</vt:lpstr>
      <vt:lpstr>Arial Unicode MS</vt:lpstr>
      <vt:lpstr>Segoe Print</vt:lpstr>
      <vt:lpstr>Default</vt:lpstr>
      <vt:lpstr>Paint.Picture</vt:lpstr>
      <vt:lpstr>Paint.Picture</vt:lpstr>
      <vt:lpstr>Paint.Picture</vt:lpstr>
      <vt:lpstr>Paint.Picture</vt:lpstr>
      <vt:lpstr>《设计模式》之观察者模式</vt:lpstr>
      <vt:lpstr>《设计模式》之观察者模式</vt:lpstr>
      <vt:lpstr>《设计模式》之观察者模式</vt:lpstr>
      <vt:lpstr>《设计模式》之观察者模式</vt:lpstr>
      <vt:lpstr>《设计模式》之观察者模式</vt:lpstr>
      <vt:lpstr>《设计模式》之观察者模式</vt:lpstr>
      <vt:lpstr>《设计模式》之观察者模式</vt:lpstr>
      <vt:lpstr>《设计模式》之观察者模式</vt:lpstr>
      <vt:lpstr>《设计模式》之观察者模式</vt:lpstr>
      <vt:lpstr>《设计模式》之观察者模式</vt:lpstr>
      <vt:lpstr>《设计模式》之观察者模式</vt:lpstr>
      <vt:lpstr>《设计模式》之观察者模式</vt:lpstr>
      <vt:lpstr>《设计模式》之观察者模式</vt:lpstr>
      <vt:lpstr>《设计模式》之观察者模式</vt:lpstr>
      <vt:lpstr>《设计模式》之观察者模式</vt:lpstr>
      <vt:lpstr>《设计模式》之观察者模式</vt:lpstr>
      <vt:lpstr>《设计模式》之观察者模式</vt:lpstr>
      <vt:lpstr>《设计模式》之观察者模式</vt:lpstr>
      <vt:lpstr>《设计模式》之观察者模式</vt:lpstr>
      <vt:lpstr>《设计模式》之观察者模式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海信电视板卡测试方案</dc:title>
  <dc:creator>User</dc:creator>
  <cp:lastModifiedBy>user</cp:lastModifiedBy>
  <cp:revision>435</cp:revision>
  <dcterms:created xsi:type="dcterms:W3CDTF">2020-02-11T06:46:00Z</dcterms:created>
  <dcterms:modified xsi:type="dcterms:W3CDTF">2020-04-25T12:56:01Z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