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sldIdLst>
    <p:sldId id="264" r:id="rId3"/>
    <p:sldId id="257" r:id="rId4"/>
    <p:sldId id="258" r:id="rId5"/>
    <p:sldId id="266" r:id="rId6"/>
    <p:sldId id="259" r:id="rId7"/>
    <p:sldId id="285" r:id="rId8"/>
    <p:sldId id="260" r:id="rId9"/>
    <p:sldId id="286" r:id="rId10"/>
    <p:sldId id="261" r:id="rId11"/>
    <p:sldId id="287" r:id="rId12"/>
    <p:sldId id="262" r:id="rId13"/>
    <p:sldId id="288" r:id="rId14"/>
    <p:sldId id="263" r:id="rId15"/>
    <p:sldId id="289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424" autoAdjust="0"/>
  </p:normalViewPr>
  <p:slideViewPr>
    <p:cSldViewPr snapToGrid="0" snapToObjects="1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E915-B887-4F23-96B6-BB83E086C2A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E7A5D-FE5B-43A6-B51B-379622438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5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4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9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8195734" y="626064"/>
            <a:ext cx="2660426" cy="560587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7933" y="2959364"/>
            <a:ext cx="7189147" cy="1223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添加论文名称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92709"/>
            <a:ext cx="3564466" cy="2757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u="none"/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PRESENTED BY OfficePLUS</a:t>
            </a:r>
          </a:p>
        </p:txBody>
      </p:sp>
      <p:sp useBgFill="1"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2937933" y="2443163"/>
            <a:ext cx="7188730" cy="5159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学部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</a:p>
        </p:txBody>
      </p:sp>
      <p:sp useBgFill="1">
        <p:nvSpPr>
          <p:cNvPr id="11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937933" y="4182534"/>
            <a:ext cx="7188730" cy="3819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bg2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5799221"/>
            <a:ext cx="12192000" cy="45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73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0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8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2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8779825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779825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308454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6308725" y="2938529"/>
            <a:ext cx="5373573" cy="123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88169" y="2957710"/>
            <a:ext cx="5834212" cy="122316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cs typeface="+mn-ea"/>
                <a:sym typeface="+mn-lt"/>
              </a:rPr>
              <a:t>选题背景</a:t>
            </a:r>
          </a:p>
        </p:txBody>
      </p:sp>
      <p:sp useBgFill="1">
        <p:nvSpPr>
          <p:cNvPr id="7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7427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33880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  <p:pic>
        <p:nvPicPr>
          <p:cNvPr id="1028" name="Picture 4" descr="http://dc.office.msn.com.cn/t/55/C5C76DF4400E1ACCA58814E7A7473E0F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39613"/>
          <a:stretch/>
        </p:blipFill>
        <p:spPr bwMode="auto">
          <a:xfrm>
            <a:off x="0" y="3429001"/>
            <a:ext cx="12192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176337"/>
            <a:ext cx="12192000" cy="702644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7" r:id="rId3"/>
    <p:sldLayoutId id="2147483693" r:id="rId4"/>
    <p:sldLayoutId id="2147483683" r:id="rId5"/>
    <p:sldLayoutId id="2147483684" r:id="rId6"/>
    <p:sldLayoutId id="2147483690" r:id="rId7"/>
    <p:sldLayoutId id="2147483689" r:id="rId8"/>
    <p:sldLayoutId id="2147483685" r:id="rId9"/>
    <p:sldLayoutId id="2147483688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zh-CN" altLang="en-US" b="1" dirty="0" smtClean="0"/>
              <a:t>穿衣搭配系统</a:t>
            </a:r>
            <a:endParaRPr lang="zh-CN" altLang="en-US" b="1" dirty="0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zh-CN" altLang="en-US" dirty="0" smtClean="0"/>
              <a:t>综合训练课程项目</a:t>
            </a:r>
            <a:endParaRPr lang="zh-CN" altLang="en-US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组队：陈雪、淘辛茹、张磊、彭君辉</a:t>
            </a:r>
            <a:r>
              <a:rPr lang="zh-CN" altLang="en-US" dirty="0"/>
              <a:t>、</a:t>
            </a:r>
            <a:r>
              <a:rPr lang="zh-CN" altLang="en-US" dirty="0" smtClean="0"/>
              <a:t>郭焱</a:t>
            </a:r>
            <a:r>
              <a:rPr lang="zh-CN" altLang="en-US" dirty="0"/>
              <a:t>、李杰、马静惠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5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Four </a:t>
            </a:r>
            <a:r>
              <a:rPr lang="zh-CN" altLang="en-US" dirty="0" smtClean="0"/>
              <a:t>技术难点</a:t>
            </a:r>
            <a:endParaRPr lang="en-US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16329" y="1438444"/>
            <a:ext cx="4897346" cy="4226531"/>
            <a:chOff x="1216329" y="1438444"/>
            <a:chExt cx="4897346" cy="4226531"/>
          </a:xfrm>
        </p:grpSpPr>
        <p:sp>
          <p:nvSpPr>
            <p:cNvPr id="29" name="矩形 28"/>
            <p:cNvSpPr/>
            <p:nvPr/>
          </p:nvSpPr>
          <p:spPr>
            <a:xfrm>
              <a:off x="1216329" y="1438444"/>
              <a:ext cx="4897346" cy="4226531"/>
            </a:xfrm>
            <a:prstGeom prst="rect">
              <a:avLst/>
            </a:prstGeom>
            <a:ln>
              <a:noFil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1551736" y="1438444"/>
              <a:ext cx="4226531" cy="4226531"/>
            </a:xfrm>
            <a:custGeom>
              <a:avLst/>
              <a:gdLst>
                <a:gd name="connsiteX0" fmla="*/ 0 w 4226531"/>
                <a:gd name="connsiteY0" fmla="*/ 2113266 h 4226531"/>
                <a:gd name="connsiteX1" fmla="*/ 2113266 w 4226531"/>
                <a:gd name="connsiteY1" fmla="*/ 0 h 4226531"/>
                <a:gd name="connsiteX2" fmla="*/ 4226532 w 4226531"/>
                <a:gd name="connsiteY2" fmla="*/ 2113266 h 4226531"/>
                <a:gd name="connsiteX3" fmla="*/ 2113266 w 4226531"/>
                <a:gd name="connsiteY3" fmla="*/ 4226532 h 4226531"/>
                <a:gd name="connsiteX4" fmla="*/ 0 w 4226531"/>
                <a:gd name="connsiteY4" fmla="*/ 2113266 h 42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31" h="4226531">
                  <a:moveTo>
                    <a:pt x="0" y="2113266"/>
                  </a:moveTo>
                  <a:cubicBezTo>
                    <a:pt x="0" y="946141"/>
                    <a:pt x="946141" y="0"/>
                    <a:pt x="2113266" y="0"/>
                  </a:cubicBezTo>
                  <a:cubicBezTo>
                    <a:pt x="3280391" y="0"/>
                    <a:pt x="4226532" y="946141"/>
                    <a:pt x="4226532" y="2113266"/>
                  </a:cubicBezTo>
                  <a:cubicBezTo>
                    <a:pt x="4226532" y="3280391"/>
                    <a:pt x="3280391" y="4226532"/>
                    <a:pt x="2113266" y="4226532"/>
                  </a:cubicBezTo>
                  <a:cubicBezTo>
                    <a:pt x="946141" y="4226532"/>
                    <a:pt x="0" y="3280391"/>
                    <a:pt x="0" y="211326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7927" tIns="246025" rIns="2226764" bIns="363358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974389" y="2247841"/>
              <a:ext cx="3381224" cy="3381224"/>
            </a:xfrm>
            <a:custGeom>
              <a:avLst/>
              <a:gdLst>
                <a:gd name="connsiteX0" fmla="*/ 0 w 3381224"/>
                <a:gd name="connsiteY0" fmla="*/ 1690612 h 3381224"/>
                <a:gd name="connsiteX1" fmla="*/ 1690612 w 3381224"/>
                <a:gd name="connsiteY1" fmla="*/ 0 h 3381224"/>
                <a:gd name="connsiteX2" fmla="*/ 3381224 w 3381224"/>
                <a:gd name="connsiteY2" fmla="*/ 1690612 h 3381224"/>
                <a:gd name="connsiteX3" fmla="*/ 1690612 w 3381224"/>
                <a:gd name="connsiteY3" fmla="*/ 3381224 h 3381224"/>
                <a:gd name="connsiteX4" fmla="*/ 0 w 3381224"/>
                <a:gd name="connsiteY4" fmla="*/ 1690612 h 33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1224" h="3381224">
                  <a:moveTo>
                    <a:pt x="0" y="1690612"/>
                  </a:moveTo>
                  <a:cubicBezTo>
                    <a:pt x="0" y="756913"/>
                    <a:pt x="756913" y="0"/>
                    <a:pt x="1690612" y="0"/>
                  </a:cubicBezTo>
                  <a:cubicBezTo>
                    <a:pt x="2624311" y="0"/>
                    <a:pt x="3381224" y="756913"/>
                    <a:pt x="3381224" y="1690612"/>
                  </a:cubicBezTo>
                  <a:cubicBezTo>
                    <a:pt x="3381224" y="2624311"/>
                    <a:pt x="2624311" y="3381224"/>
                    <a:pt x="1690612" y="3381224"/>
                  </a:cubicBezTo>
                  <a:cubicBezTo>
                    <a:pt x="756913" y="3381224"/>
                    <a:pt x="0" y="2624311"/>
                    <a:pt x="0" y="16906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5274" tIns="72581" rIns="1804110" bIns="298186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397042" y="3050924"/>
              <a:ext cx="2535918" cy="2535918"/>
            </a:xfrm>
            <a:custGeom>
              <a:avLst/>
              <a:gdLst>
                <a:gd name="connsiteX0" fmla="*/ 0 w 2535918"/>
                <a:gd name="connsiteY0" fmla="*/ 1267959 h 2535918"/>
                <a:gd name="connsiteX1" fmla="*/ 1267959 w 2535918"/>
                <a:gd name="connsiteY1" fmla="*/ 0 h 2535918"/>
                <a:gd name="connsiteX2" fmla="*/ 2535918 w 2535918"/>
                <a:gd name="connsiteY2" fmla="*/ 1267959 h 2535918"/>
                <a:gd name="connsiteX3" fmla="*/ 1267959 w 2535918"/>
                <a:gd name="connsiteY3" fmla="*/ 2535918 h 2535918"/>
                <a:gd name="connsiteX4" fmla="*/ 0 w 2535918"/>
                <a:gd name="connsiteY4" fmla="*/ 1267959 h 253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918" h="2535918">
                  <a:moveTo>
                    <a:pt x="0" y="1267959"/>
                  </a:moveTo>
                  <a:cubicBezTo>
                    <a:pt x="0" y="567685"/>
                    <a:pt x="567685" y="0"/>
                    <a:pt x="1267959" y="0"/>
                  </a:cubicBezTo>
                  <a:cubicBezTo>
                    <a:pt x="1968233" y="0"/>
                    <a:pt x="2535918" y="567685"/>
                    <a:pt x="2535918" y="1267959"/>
                  </a:cubicBezTo>
                  <a:cubicBezTo>
                    <a:pt x="2535918" y="1968233"/>
                    <a:pt x="1968233" y="2535918"/>
                    <a:pt x="1267959" y="2535918"/>
                  </a:cubicBezTo>
                  <a:cubicBezTo>
                    <a:pt x="567685" y="2535918"/>
                    <a:pt x="0" y="1968233"/>
                    <a:pt x="0" y="1267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2621" tIns="-102919" rIns="1381457" bIns="234225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819695" y="3854329"/>
              <a:ext cx="1690612" cy="1690612"/>
            </a:xfrm>
            <a:custGeom>
              <a:avLst/>
              <a:gdLst>
                <a:gd name="connsiteX0" fmla="*/ 0 w 1690612"/>
                <a:gd name="connsiteY0" fmla="*/ 845306 h 1690612"/>
                <a:gd name="connsiteX1" fmla="*/ 845306 w 1690612"/>
                <a:gd name="connsiteY1" fmla="*/ 0 h 1690612"/>
                <a:gd name="connsiteX2" fmla="*/ 1690612 w 1690612"/>
                <a:gd name="connsiteY2" fmla="*/ 845306 h 1690612"/>
                <a:gd name="connsiteX3" fmla="*/ 845306 w 1690612"/>
                <a:gd name="connsiteY3" fmla="*/ 1690612 h 1690612"/>
                <a:gd name="connsiteX4" fmla="*/ 0 w 1690612"/>
                <a:gd name="connsiteY4" fmla="*/ 845306 h 16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2" h="1690612">
                  <a:moveTo>
                    <a:pt x="0" y="845306"/>
                  </a:moveTo>
                  <a:cubicBezTo>
                    <a:pt x="0" y="378456"/>
                    <a:pt x="378456" y="0"/>
                    <a:pt x="845306" y="0"/>
                  </a:cubicBezTo>
                  <a:cubicBezTo>
                    <a:pt x="1312156" y="0"/>
                    <a:pt x="1690612" y="378456"/>
                    <a:pt x="1690612" y="845306"/>
                  </a:cubicBezTo>
                  <a:cubicBezTo>
                    <a:pt x="1690612" y="1312156"/>
                    <a:pt x="1312156" y="1690612"/>
                    <a:pt x="845306" y="1690612"/>
                  </a:cubicBezTo>
                  <a:cubicBezTo>
                    <a:pt x="378456" y="1690612"/>
                    <a:pt x="0" y="1312156"/>
                    <a:pt x="0" y="84530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-55473" tIns="-83844" rIns="953363" bIns="125974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Straight Connector 40"/>
          <p:cNvCxnSpPr/>
          <p:nvPr/>
        </p:nvCxnSpPr>
        <p:spPr>
          <a:xfrm>
            <a:off x="5002898" y="1916917"/>
            <a:ext cx="1387047" cy="0"/>
          </a:xfrm>
          <a:prstGeom prst="line">
            <a:avLst/>
          </a:prstGeom>
          <a:ln w="3175" cmpd="sng">
            <a:solidFill>
              <a:schemeClr val="accent1">
                <a:lumMod val="20000"/>
                <a:lumOff val="8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1"/>
          <p:cNvCxnSpPr/>
          <p:nvPr/>
        </p:nvCxnSpPr>
        <p:spPr>
          <a:xfrm flipV="1">
            <a:off x="4971734" y="2898260"/>
            <a:ext cx="1429844" cy="0"/>
          </a:xfrm>
          <a:prstGeom prst="line">
            <a:avLst/>
          </a:prstGeom>
          <a:ln w="3175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2"/>
          <p:cNvCxnSpPr/>
          <p:nvPr/>
        </p:nvCxnSpPr>
        <p:spPr>
          <a:xfrm flipV="1">
            <a:off x="4832434" y="3879604"/>
            <a:ext cx="1561390" cy="0"/>
          </a:xfrm>
          <a:prstGeom prst="line">
            <a:avLst/>
          </a:prstGeom>
          <a:ln w="3175" cmpd="sng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3"/>
          <p:cNvCxnSpPr/>
          <p:nvPr/>
        </p:nvCxnSpPr>
        <p:spPr>
          <a:xfrm flipV="1">
            <a:off x="4426937" y="4860947"/>
            <a:ext cx="1970764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397702" y="4540081"/>
            <a:ext cx="641735" cy="64173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134687" y="45144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算法实现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34687" y="4801814"/>
            <a:ext cx="446538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服装搭配算法的设计与实现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389945" y="1490006"/>
            <a:ext cx="5210128" cy="747777"/>
            <a:chOff x="6389945" y="1490006"/>
            <a:chExt cx="5210128" cy="747777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389945" y="1596050"/>
              <a:ext cx="641735" cy="6417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34687" y="149000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评估系统</a:t>
              </a:r>
              <a:endParaRPr lang="zh-CN" alt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4687" y="1777382"/>
              <a:ext cx="4465386" cy="381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不断尝试不同的评估系统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06011" y="165237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01579" y="2498150"/>
            <a:ext cx="5198494" cy="720977"/>
            <a:chOff x="6401579" y="2498150"/>
            <a:chExt cx="5198494" cy="720977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401579" y="2577394"/>
              <a:ext cx="641735" cy="6417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34687" y="249815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数据库设计</a:t>
              </a:r>
              <a:endParaRPr lang="zh-CN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134687" y="2785526"/>
              <a:ext cx="446538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随着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数据体量不断增加，数据库可能出现的问题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06011" y="2605872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93825" y="3506294"/>
            <a:ext cx="5206248" cy="694176"/>
            <a:chOff x="6393825" y="3506294"/>
            <a:chExt cx="5206248" cy="694176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393825" y="3558737"/>
              <a:ext cx="641735" cy="6417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134687" y="3506294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效率问题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134687" y="3793670"/>
              <a:ext cx="4465386" cy="381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页面与数据库的传输效率问题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06011" y="358721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506011" y="456855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5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预期成果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Five </a:t>
            </a:r>
            <a:r>
              <a:rPr lang="zh-CN" altLang="en-US" dirty="0" smtClean="0"/>
              <a:t>预期成果</a:t>
            </a:r>
            <a:endParaRPr lang="en-US" altLang="zh-CN" dirty="0"/>
          </a:p>
        </p:txBody>
      </p:sp>
      <p:sp>
        <p:nvSpPr>
          <p:cNvPr id="4" name="矩形 6"/>
          <p:cNvSpPr/>
          <p:nvPr/>
        </p:nvSpPr>
        <p:spPr>
          <a:xfrm>
            <a:off x="9148635" y="279343"/>
            <a:ext cx="2660426" cy="6299313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15" y="1181984"/>
            <a:ext cx="2286122" cy="1654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2" y="4051255"/>
            <a:ext cx="986100" cy="1915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676" y="4179715"/>
            <a:ext cx="1899029" cy="1408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189" y="4392693"/>
            <a:ext cx="1969314" cy="145202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703232" y="2836414"/>
            <a:ext cx="850688" cy="165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78676" y="2827269"/>
            <a:ext cx="361394" cy="156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60078" y="2836414"/>
            <a:ext cx="1151195" cy="134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27520" y="2316480"/>
            <a:ext cx="3718713" cy="217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当用户在系统网页上上传给定商品的数据时，系统根据提供的搭配专家和达人生成的搭配套餐数据、商品文本和图像数据、用户行为数据，给出该商品的搭配商品集合。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工作计划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9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Six </a:t>
            </a:r>
            <a:r>
              <a:rPr lang="zh-CN" altLang="en-US" dirty="0" smtClean="0"/>
              <a:t>工作计划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83370" y="1244065"/>
            <a:ext cx="9625260" cy="4716377"/>
            <a:chOff x="1106907" y="1070811"/>
            <a:chExt cx="9625260" cy="4716377"/>
          </a:xfrm>
        </p:grpSpPr>
        <p:sp>
          <p:nvSpPr>
            <p:cNvPr id="8" name="任意多边形 7"/>
            <p:cNvSpPr/>
            <p:nvPr/>
          </p:nvSpPr>
          <p:spPr>
            <a:xfrm>
              <a:off x="1270535" y="1244065"/>
              <a:ext cx="9298004" cy="4369869"/>
            </a:xfrm>
            <a:custGeom>
              <a:avLst/>
              <a:gdLst>
                <a:gd name="connsiteX0" fmla="*/ 0 w 9298004"/>
                <a:gd name="connsiteY0" fmla="*/ 2079057 h 4369869"/>
                <a:gd name="connsiteX1" fmla="*/ 2069431 w 9298004"/>
                <a:gd name="connsiteY1" fmla="*/ 3445844 h 4369869"/>
                <a:gd name="connsiteX2" fmla="*/ 3407343 w 9298004"/>
                <a:gd name="connsiteY2" fmla="*/ 693019 h 4369869"/>
                <a:gd name="connsiteX3" fmla="*/ 5630779 w 9298004"/>
                <a:gd name="connsiteY3" fmla="*/ 0 h 4369869"/>
                <a:gd name="connsiteX4" fmla="*/ 8142972 w 9298004"/>
                <a:gd name="connsiteY4" fmla="*/ 529389 h 4369869"/>
                <a:gd name="connsiteX5" fmla="*/ 9298004 w 9298004"/>
                <a:gd name="connsiteY5" fmla="*/ 2974206 h 4369869"/>
                <a:gd name="connsiteX6" fmla="*/ 7594332 w 9298004"/>
                <a:gd name="connsiteY6" fmla="*/ 4369869 h 4369869"/>
                <a:gd name="connsiteX7" fmla="*/ 5727031 w 9298004"/>
                <a:gd name="connsiteY7" fmla="*/ 3272589 h 436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98004" h="4369869">
                  <a:moveTo>
                    <a:pt x="0" y="2079057"/>
                  </a:moveTo>
                  <a:lnTo>
                    <a:pt x="2069431" y="3445844"/>
                  </a:lnTo>
                  <a:lnTo>
                    <a:pt x="3407343" y="693019"/>
                  </a:lnTo>
                  <a:lnTo>
                    <a:pt x="5630779" y="0"/>
                  </a:lnTo>
                  <a:lnTo>
                    <a:pt x="8142972" y="529389"/>
                  </a:lnTo>
                  <a:lnTo>
                    <a:pt x="9298004" y="2974206"/>
                  </a:lnTo>
                  <a:lnTo>
                    <a:pt x="7594332" y="4369869"/>
                  </a:lnTo>
                  <a:lnTo>
                    <a:pt x="5727031" y="327258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06907" y="316224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523876" y="177620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18437" y="1070811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249885" y="158611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385659" y="403092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01238" y="544068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833937" y="4377434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147462" y="451218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37925" y="2054305"/>
            <a:ext cx="2285999" cy="1293300"/>
            <a:chOff x="1283369" y="1715751"/>
            <a:chExt cx="3257868" cy="1293300"/>
          </a:xfrm>
        </p:grpSpPr>
        <p:sp>
          <p:nvSpPr>
            <p:cNvPr id="18" name="矩形 17"/>
            <p:cNvSpPr/>
            <p:nvPr/>
          </p:nvSpPr>
          <p:spPr>
            <a:xfrm>
              <a:off x="1283370" y="1715751"/>
              <a:ext cx="23557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ONE 3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月上半月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83369" y="1987618"/>
              <a:ext cx="3257868" cy="1021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收集资料，</a:t>
              </a:r>
              <a:endPara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分析数据，</a:t>
              </a:r>
              <a:endPara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定义问题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06742" y="2326172"/>
            <a:ext cx="2003659" cy="1349085"/>
            <a:chOff x="1283370" y="1715751"/>
            <a:chExt cx="2855493" cy="1349085"/>
          </a:xfrm>
        </p:grpSpPr>
        <p:sp>
          <p:nvSpPr>
            <p:cNvPr id="25" name="矩形 24"/>
            <p:cNvSpPr/>
            <p:nvPr/>
          </p:nvSpPr>
          <p:spPr>
            <a:xfrm>
              <a:off x="1283370" y="1715751"/>
              <a:ext cx="27715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THREE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四月上半月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83370" y="1987618"/>
              <a:ext cx="285549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对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小数量的数据进行算法设计，划分数据，建模训练，分析评估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37162" y="5101743"/>
            <a:ext cx="2003658" cy="973213"/>
            <a:chOff x="1283370" y="1715751"/>
            <a:chExt cx="2855493" cy="973213"/>
          </a:xfrm>
        </p:grpSpPr>
        <p:sp>
          <p:nvSpPr>
            <p:cNvPr id="28" name="矩形 27"/>
            <p:cNvSpPr/>
            <p:nvPr/>
          </p:nvSpPr>
          <p:spPr>
            <a:xfrm>
              <a:off x="1283370" y="1715751"/>
              <a:ext cx="2444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TWO 3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月下半月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83370" y="1987618"/>
              <a:ext cx="2855493" cy="701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学习可能用到的技术和算法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551" y="131807"/>
            <a:ext cx="2003658" cy="1349085"/>
            <a:chOff x="1283370" y="1715751"/>
            <a:chExt cx="2855493" cy="1349085"/>
          </a:xfrm>
        </p:grpSpPr>
        <p:sp>
          <p:nvSpPr>
            <p:cNvPr id="31" name="矩形 30"/>
            <p:cNvSpPr/>
            <p:nvPr/>
          </p:nvSpPr>
          <p:spPr>
            <a:xfrm>
              <a:off x="1283370" y="1715751"/>
              <a:ext cx="2643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FOUR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四月下半月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283370" y="1987618"/>
              <a:ext cx="285549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对大数量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的数据进行算法设计，划分数据，建模训练，分析评估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67956" y="1542114"/>
            <a:ext cx="2003658" cy="1293300"/>
            <a:chOff x="1283370" y="1715751"/>
            <a:chExt cx="2855493" cy="1293300"/>
          </a:xfrm>
        </p:grpSpPr>
        <p:sp>
          <p:nvSpPr>
            <p:cNvPr id="34" name="矩形 33"/>
            <p:cNvSpPr/>
            <p:nvPr/>
          </p:nvSpPr>
          <p:spPr>
            <a:xfrm>
              <a:off x="1283370" y="1715751"/>
              <a:ext cx="24494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FIVE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五月上半月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83370" y="1987618"/>
              <a:ext cx="2855493" cy="1021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根据算法选择合适的数据平台，进行数据库设计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87851" y="3508754"/>
            <a:ext cx="2003658" cy="1293300"/>
            <a:chOff x="1283370" y="1715751"/>
            <a:chExt cx="2855493" cy="1293300"/>
          </a:xfrm>
        </p:grpSpPr>
        <p:sp>
          <p:nvSpPr>
            <p:cNvPr id="37" name="矩形 36"/>
            <p:cNvSpPr/>
            <p:nvPr/>
          </p:nvSpPr>
          <p:spPr>
            <a:xfrm>
              <a:off x="1283370" y="1715751"/>
              <a:ext cx="22918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SIX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五月下半月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283370" y="1987618"/>
              <a:ext cx="2855493" cy="1021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查询系统网页设计及与数据平台的连接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501741" y="5553587"/>
            <a:ext cx="2003658" cy="653125"/>
            <a:chOff x="1283370" y="1715751"/>
            <a:chExt cx="2855493" cy="653125"/>
          </a:xfrm>
        </p:grpSpPr>
        <p:sp>
          <p:nvSpPr>
            <p:cNvPr id="40" name="矩形 39"/>
            <p:cNvSpPr/>
            <p:nvPr/>
          </p:nvSpPr>
          <p:spPr>
            <a:xfrm>
              <a:off x="1283370" y="1715751"/>
              <a:ext cx="25329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SEVE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六月上半月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283370" y="1987618"/>
              <a:ext cx="2855493" cy="381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测试验证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69467" y="5101743"/>
            <a:ext cx="2233518" cy="684288"/>
            <a:chOff x="955787" y="1715751"/>
            <a:chExt cx="3183076" cy="684288"/>
          </a:xfrm>
        </p:grpSpPr>
        <p:sp>
          <p:nvSpPr>
            <p:cNvPr id="43" name="矩形 42"/>
            <p:cNvSpPr/>
            <p:nvPr/>
          </p:nvSpPr>
          <p:spPr>
            <a:xfrm>
              <a:off x="1283370" y="1715751"/>
              <a:ext cx="27235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EIGHT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六月下半月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955787" y="1987618"/>
              <a:ext cx="318307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项目完成，提交作业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zh-CN" altLang="en-US" dirty="0" smtClean="0"/>
              <a:t>综合训练课程项目</a:t>
            </a:r>
            <a:endParaRPr lang="zh-CN" altLang="en-US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/>
              <a:t>组队：陈雪、淘辛茹、张磊、彭君辉、郭焱、李杰、马静惠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0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需求分析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预期成果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工作计划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One </a:t>
            </a:r>
            <a:r>
              <a:rPr lang="zh-CN" altLang="en-US" dirty="0"/>
              <a:t>选题背景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096000" y="1250630"/>
            <a:ext cx="5544152" cy="3112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86973" y="339476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穿衣搭配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系统</a:t>
            </a:r>
          </a:p>
        </p:txBody>
      </p:sp>
      <p:sp>
        <p:nvSpPr>
          <p:cNvPr id="14" name="矩形 13"/>
          <p:cNvSpPr/>
          <p:nvPr/>
        </p:nvSpPr>
        <p:spPr>
          <a:xfrm>
            <a:off x="551848" y="4663491"/>
            <a:ext cx="10951304" cy="137268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 smtClean="0"/>
              <a:t>       目前，服饰</a:t>
            </a:r>
            <a:r>
              <a:rPr lang="zh-CN" altLang="en-US" sz="1600" dirty="0"/>
              <a:t>鞋包行业占据</a:t>
            </a:r>
            <a:r>
              <a:rPr lang="zh-CN" altLang="en-US" sz="1600" dirty="0" smtClean="0"/>
              <a:t>零售市场</a:t>
            </a:r>
            <a:r>
              <a:rPr lang="zh-CN" altLang="en-US" sz="1600" dirty="0"/>
              <a:t>的绝大部分份额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围绕该行业</a:t>
            </a:r>
            <a:r>
              <a:rPr lang="zh-CN" altLang="en-US" sz="1600" dirty="0" smtClean="0"/>
              <a:t>诞生</a:t>
            </a:r>
            <a:r>
              <a:rPr lang="zh-CN" altLang="en-US" sz="1600" dirty="0"/>
              <a:t>了一大批优秀的服饰鞋包导购类的产品。穿衣搭配是服饰鞋包导购中非常重要的课题，它所延伸出的技术、算法能广泛应用到大数据营销几乎所有场景中，如搜索、推荐和营销</a:t>
            </a:r>
            <a:r>
              <a:rPr lang="zh-CN" altLang="en-US" sz="1600" dirty="0" smtClean="0"/>
              <a:t>服务。穿衣搭配系统将使用阿里提供的搭配</a:t>
            </a:r>
            <a:r>
              <a:rPr lang="zh-CN" altLang="en-US" sz="1600" dirty="0"/>
              <a:t>专家和达人生成的搭配组合数据，百万级别的淘宝商品的文本和图像数据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以及</a:t>
            </a:r>
            <a:r>
              <a:rPr lang="zh-CN" altLang="en-US" sz="1600" dirty="0" smtClean="0"/>
              <a:t>用户</a:t>
            </a:r>
            <a:r>
              <a:rPr lang="zh-CN" altLang="en-US" sz="1600" dirty="0"/>
              <a:t>的脱敏行为</a:t>
            </a:r>
            <a:r>
              <a:rPr lang="zh-CN" altLang="en-US" sz="1600" dirty="0" smtClean="0"/>
              <a:t>数据，为</a:t>
            </a:r>
            <a:r>
              <a:rPr lang="zh-CN" altLang="en-US" sz="1600" dirty="0"/>
              <a:t>用户提供个性化、优质的、专业的穿衣搭配方案。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8" y="1236212"/>
            <a:ext cx="5427267" cy="31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需求分析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4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Two </a:t>
            </a:r>
            <a:r>
              <a:rPr lang="zh-CN" altLang="en-US" dirty="0" smtClean="0"/>
              <a:t>需求分析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44" y="2023872"/>
            <a:ext cx="4418754" cy="2970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11" y="1863464"/>
            <a:ext cx="4784953" cy="3131069"/>
          </a:xfrm>
          <a:prstGeom prst="rect">
            <a:avLst/>
          </a:prstGeom>
        </p:spPr>
      </p:pic>
      <p:sp>
        <p:nvSpPr>
          <p:cNvPr id="14" name="矩形 6"/>
          <p:cNvSpPr/>
          <p:nvPr/>
        </p:nvSpPr>
        <p:spPr>
          <a:xfrm>
            <a:off x="1072896" y="279343"/>
            <a:ext cx="10736165" cy="6299313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任务分解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2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 smtClean="0"/>
              <a:t>任务分解</a:t>
            </a:r>
            <a:endParaRPr lang="en-US" altLang="zh-CN" dirty="0"/>
          </a:p>
        </p:txBody>
      </p:sp>
      <p:sp>
        <p:nvSpPr>
          <p:cNvPr id="39" name="Oval 5"/>
          <p:cNvSpPr/>
          <p:nvPr/>
        </p:nvSpPr>
        <p:spPr>
          <a:xfrm>
            <a:off x="849332" y="2570114"/>
            <a:ext cx="1224101" cy="122410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40" name="Oval 6"/>
          <p:cNvSpPr/>
          <p:nvPr/>
        </p:nvSpPr>
        <p:spPr>
          <a:xfrm>
            <a:off x="3220628" y="3794214"/>
            <a:ext cx="1224101" cy="1224101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41" name="Oval 7"/>
          <p:cNvSpPr/>
          <p:nvPr/>
        </p:nvSpPr>
        <p:spPr>
          <a:xfrm>
            <a:off x="5591924" y="2570114"/>
            <a:ext cx="1224101" cy="1224101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42" name="Oval 8"/>
          <p:cNvSpPr/>
          <p:nvPr/>
        </p:nvSpPr>
        <p:spPr>
          <a:xfrm>
            <a:off x="7963219" y="3794214"/>
            <a:ext cx="1224101" cy="1224101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04</a:t>
            </a:r>
          </a:p>
        </p:txBody>
      </p:sp>
      <p:cxnSp>
        <p:nvCxnSpPr>
          <p:cNvPr id="43" name="Straight Connector 10"/>
          <p:cNvCxnSpPr/>
          <p:nvPr/>
        </p:nvCxnSpPr>
        <p:spPr>
          <a:xfrm>
            <a:off x="2020104" y="3425219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1"/>
          <p:cNvCxnSpPr/>
          <p:nvPr/>
        </p:nvCxnSpPr>
        <p:spPr>
          <a:xfrm>
            <a:off x="6760046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2"/>
          <p:cNvCxnSpPr/>
          <p:nvPr/>
        </p:nvCxnSpPr>
        <p:spPr>
          <a:xfrm flipH="1">
            <a:off x="4373918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13"/>
          <p:cNvSpPr/>
          <p:nvPr/>
        </p:nvSpPr>
        <p:spPr>
          <a:xfrm>
            <a:off x="7703543" y="2922459"/>
            <a:ext cx="720468" cy="7204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4"/>
          <p:cNvSpPr/>
          <p:nvPr/>
        </p:nvSpPr>
        <p:spPr>
          <a:xfrm>
            <a:off x="488142" y="3919827"/>
            <a:ext cx="720468" cy="720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/>
          <p:cNvSpPr/>
          <p:nvPr/>
        </p:nvSpPr>
        <p:spPr>
          <a:xfrm>
            <a:off x="2862412" y="2951788"/>
            <a:ext cx="720468" cy="72046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6"/>
          <p:cNvSpPr/>
          <p:nvPr/>
        </p:nvSpPr>
        <p:spPr>
          <a:xfrm>
            <a:off x="5258181" y="3919198"/>
            <a:ext cx="720468" cy="7204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8"/>
          <p:cNvSpPr/>
          <p:nvPr/>
        </p:nvSpPr>
        <p:spPr>
          <a:xfrm>
            <a:off x="488142" y="4943435"/>
            <a:ext cx="2223478" cy="8771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000" dirty="0" smtClean="0"/>
              <a:t>分析题目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问题定义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/>
              <a:t>算法学习</a:t>
            </a:r>
            <a:endParaRPr lang="en-US" sz="2000" dirty="0"/>
          </a:p>
        </p:txBody>
      </p:sp>
      <p:sp>
        <p:nvSpPr>
          <p:cNvPr id="51" name="Rectangle 19"/>
          <p:cNvSpPr/>
          <p:nvPr/>
        </p:nvSpPr>
        <p:spPr>
          <a:xfrm>
            <a:off x="2449172" y="1346256"/>
            <a:ext cx="2542077" cy="14003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000" dirty="0" smtClean="0"/>
              <a:t>划分训练集、测试集</a:t>
            </a:r>
            <a:endParaRPr lang="en-US" altLang="zh-CN" sz="2000" dirty="0" smtClean="0"/>
          </a:p>
          <a:p>
            <a:pPr algn="ctr">
              <a:lnSpc>
                <a:spcPct val="85000"/>
              </a:lnSpc>
            </a:pPr>
            <a:r>
              <a:rPr lang="zh-CN" altLang="en-US" sz="2000" dirty="0" smtClean="0"/>
              <a:t>特征提取</a:t>
            </a:r>
            <a:endParaRPr lang="en-US" altLang="zh-CN" sz="2000" dirty="0" smtClean="0"/>
          </a:p>
          <a:p>
            <a:pPr algn="ctr">
              <a:lnSpc>
                <a:spcPct val="85000"/>
              </a:lnSpc>
            </a:pPr>
            <a:r>
              <a:rPr lang="zh-CN" altLang="en-US" sz="2000" dirty="0"/>
              <a:t>问题</a:t>
            </a:r>
            <a:r>
              <a:rPr lang="zh-CN" altLang="en-US" sz="2000" dirty="0" smtClean="0"/>
              <a:t>建模</a:t>
            </a:r>
            <a:endParaRPr lang="en-US" altLang="zh-CN" sz="2000" dirty="0" smtClean="0"/>
          </a:p>
          <a:p>
            <a:pPr algn="ctr">
              <a:lnSpc>
                <a:spcPct val="85000"/>
              </a:lnSpc>
            </a:pPr>
            <a:r>
              <a:rPr lang="zh-CN" altLang="en-US" sz="2000" dirty="0" smtClean="0"/>
              <a:t>模型训练</a:t>
            </a:r>
            <a:endParaRPr lang="en-US" altLang="zh-CN" sz="2000" dirty="0" smtClean="0"/>
          </a:p>
          <a:p>
            <a:pPr algn="ctr">
              <a:lnSpc>
                <a:spcPct val="85000"/>
              </a:lnSpc>
            </a:pPr>
            <a:r>
              <a:rPr lang="zh-CN" altLang="en-US" sz="2000" dirty="0"/>
              <a:t>离线评估</a:t>
            </a:r>
            <a:endParaRPr lang="en-US" sz="2000" dirty="0"/>
          </a:p>
        </p:txBody>
      </p:sp>
      <p:sp>
        <p:nvSpPr>
          <p:cNvPr id="52" name="Rectangle 20"/>
          <p:cNvSpPr/>
          <p:nvPr/>
        </p:nvSpPr>
        <p:spPr>
          <a:xfrm>
            <a:off x="5164818" y="4899616"/>
            <a:ext cx="2223478" cy="14003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000" dirty="0" smtClean="0"/>
              <a:t>数据流图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ER</a:t>
            </a:r>
            <a:r>
              <a:rPr lang="zh-CN" altLang="en-US" sz="2000" dirty="0" smtClean="0"/>
              <a:t>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系统功能模块图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/>
              <a:t>程序</a:t>
            </a:r>
            <a:r>
              <a:rPr lang="zh-CN" altLang="en-US" sz="2000" dirty="0" smtClean="0"/>
              <a:t>流程图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endParaRPr lang="en-US" sz="2000" dirty="0"/>
          </a:p>
        </p:txBody>
      </p:sp>
      <p:sp>
        <p:nvSpPr>
          <p:cNvPr id="53" name="Rectangle 21"/>
          <p:cNvSpPr/>
          <p:nvPr/>
        </p:nvSpPr>
        <p:spPr>
          <a:xfrm>
            <a:off x="7218762" y="1997453"/>
            <a:ext cx="2223478" cy="6155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000" dirty="0" smtClean="0"/>
              <a:t>用户查询页面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管理员管理页面</a:t>
            </a:r>
            <a:endParaRPr lang="en-US" sz="2000" dirty="0"/>
          </a:p>
        </p:txBody>
      </p:sp>
      <p:cxnSp>
        <p:nvCxnSpPr>
          <p:cNvPr id="77" name="Straight Connector 61"/>
          <p:cNvCxnSpPr/>
          <p:nvPr/>
        </p:nvCxnSpPr>
        <p:spPr>
          <a:xfrm flipV="1">
            <a:off x="5794492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5"/>
          <p:cNvCxnSpPr/>
          <p:nvPr/>
        </p:nvCxnSpPr>
        <p:spPr>
          <a:xfrm flipV="1">
            <a:off x="1041167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6"/>
          <p:cNvCxnSpPr/>
          <p:nvPr/>
        </p:nvCxnSpPr>
        <p:spPr>
          <a:xfrm flipH="1" flipV="1">
            <a:off x="3400554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7"/>
          <p:cNvCxnSpPr/>
          <p:nvPr/>
        </p:nvCxnSpPr>
        <p:spPr>
          <a:xfrm flipH="1" flipV="1">
            <a:off x="8200965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74"/>
          <p:cNvSpPr/>
          <p:nvPr/>
        </p:nvSpPr>
        <p:spPr>
          <a:xfrm>
            <a:off x="10374276" y="2570113"/>
            <a:ext cx="1224101" cy="122409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05</a:t>
            </a:r>
          </a:p>
        </p:txBody>
      </p:sp>
      <p:cxnSp>
        <p:nvCxnSpPr>
          <p:cNvPr id="82" name="Straight Connector 75"/>
          <p:cNvCxnSpPr/>
          <p:nvPr/>
        </p:nvCxnSpPr>
        <p:spPr>
          <a:xfrm flipH="1">
            <a:off x="9156271" y="3422160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76"/>
          <p:cNvSpPr/>
          <p:nvPr/>
        </p:nvSpPr>
        <p:spPr>
          <a:xfrm>
            <a:off x="10040535" y="3919196"/>
            <a:ext cx="720468" cy="72046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9"/>
          <p:cNvCxnSpPr/>
          <p:nvPr/>
        </p:nvCxnSpPr>
        <p:spPr>
          <a:xfrm flipV="1">
            <a:off x="10576843" y="3738528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0686038" y="479100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评估验证</a:t>
            </a:r>
            <a:endParaRPr lang="en-US" altLang="zh-CN" dirty="0" smtClean="0"/>
          </a:p>
          <a:p>
            <a:r>
              <a:rPr lang="zh-CN" altLang="en-US" dirty="0"/>
              <a:t>安装部署</a:t>
            </a:r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607374" y="1671007"/>
            <a:ext cx="2303385" cy="578353"/>
            <a:chOff x="846215" y="4344494"/>
            <a:chExt cx="2303385" cy="578353"/>
          </a:xfrm>
        </p:grpSpPr>
        <p:sp>
          <p:nvSpPr>
            <p:cNvPr id="95" name="矩形 94"/>
            <p:cNvSpPr/>
            <p:nvPr/>
          </p:nvSpPr>
          <p:spPr>
            <a:xfrm>
              <a:off x="846215" y="4344494"/>
              <a:ext cx="1446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1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算法学习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00178" y="1671007"/>
            <a:ext cx="2303385" cy="578353"/>
            <a:chOff x="846215" y="4344494"/>
            <a:chExt cx="2303385" cy="578353"/>
          </a:xfrm>
        </p:grpSpPr>
        <p:sp>
          <p:nvSpPr>
            <p:cNvPr id="99" name="矩形 98"/>
            <p:cNvSpPr/>
            <p:nvPr/>
          </p:nvSpPr>
          <p:spPr>
            <a:xfrm>
              <a:off x="846215" y="4344494"/>
              <a:ext cx="17027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3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数据库设计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9784521" y="1671007"/>
            <a:ext cx="2303385" cy="578353"/>
            <a:chOff x="846215" y="4344494"/>
            <a:chExt cx="2303385" cy="578353"/>
          </a:xfrm>
        </p:grpSpPr>
        <p:sp>
          <p:nvSpPr>
            <p:cNvPr id="132" name="矩形 131"/>
            <p:cNvSpPr/>
            <p:nvPr/>
          </p:nvSpPr>
          <p:spPr>
            <a:xfrm>
              <a:off x="846215" y="4344494"/>
              <a:ext cx="1446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5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测试验证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2862412" y="5114171"/>
            <a:ext cx="2303385" cy="578353"/>
            <a:chOff x="846215" y="4344494"/>
            <a:chExt cx="2303385" cy="578353"/>
          </a:xfrm>
        </p:grpSpPr>
        <p:sp>
          <p:nvSpPr>
            <p:cNvPr id="135" name="矩形 134"/>
            <p:cNvSpPr/>
            <p:nvPr/>
          </p:nvSpPr>
          <p:spPr>
            <a:xfrm>
              <a:off x="846215" y="4344494"/>
              <a:ext cx="1446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2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算法设计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703543" y="5225104"/>
            <a:ext cx="2303385" cy="578353"/>
            <a:chOff x="846215" y="4344494"/>
            <a:chExt cx="2303385" cy="578353"/>
          </a:xfrm>
        </p:grpSpPr>
        <p:sp>
          <p:nvSpPr>
            <p:cNvPr id="138" name="矩形 137"/>
            <p:cNvSpPr/>
            <p:nvPr/>
          </p:nvSpPr>
          <p:spPr>
            <a:xfrm>
              <a:off x="846215" y="4344494"/>
              <a:ext cx="1446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4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网页设计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6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技术</a:t>
            </a:r>
            <a:r>
              <a:rPr lang="zh-CN" altLang="en-US" dirty="0" smtClean="0">
                <a:cs typeface="+mn-ea"/>
                <a:sym typeface="+mn-lt"/>
              </a:rPr>
              <a:t>难点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380C"/>
      </a:accent1>
      <a:accent2>
        <a:srgbClr val="B22809"/>
      </a:accent2>
      <a:accent3>
        <a:srgbClr val="FFB20D"/>
      </a:accent3>
      <a:accent4>
        <a:srgbClr val="B27D09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487</Words>
  <Application>Microsoft Office PowerPoint</Application>
  <PresentationFormat>Widescreen</PresentationFormat>
  <Paragraphs>99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微软雅黑</vt:lpstr>
      <vt:lpstr>宋体</vt:lpstr>
      <vt:lpstr>Arial</vt:lpstr>
      <vt:lpstr>Century Gothic</vt:lpstr>
      <vt:lpstr>Segoe UI Light</vt:lpstr>
      <vt:lpstr>模板页面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layang xima</cp:lastModifiedBy>
  <cp:revision>79</cp:revision>
  <dcterms:created xsi:type="dcterms:W3CDTF">2015-08-18T02:51:41Z</dcterms:created>
  <dcterms:modified xsi:type="dcterms:W3CDTF">2018-03-05T14:03:46Z</dcterms:modified>
  <cp:category/>
</cp:coreProperties>
</file>