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1"/>
  </p:notesMasterIdLst>
  <p:sldIdLst>
    <p:sldId id="264" r:id="rId3"/>
    <p:sldId id="257" r:id="rId4"/>
    <p:sldId id="258" r:id="rId5"/>
    <p:sldId id="291" r:id="rId6"/>
    <p:sldId id="292" r:id="rId7"/>
    <p:sldId id="259" r:id="rId8"/>
    <p:sldId id="285" r:id="rId9"/>
    <p:sldId id="296" r:id="rId10"/>
    <p:sldId id="294" r:id="rId11"/>
    <p:sldId id="260" r:id="rId12"/>
    <p:sldId id="286" r:id="rId13"/>
    <p:sldId id="261" r:id="rId14"/>
    <p:sldId id="287" r:id="rId15"/>
    <p:sldId id="262" r:id="rId16"/>
    <p:sldId id="288" r:id="rId17"/>
    <p:sldId id="263" r:id="rId18"/>
    <p:sldId id="289" r:id="rId19"/>
    <p:sldId id="290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96291" autoAdjust="0"/>
  </p:normalViewPr>
  <p:slideViewPr>
    <p:cSldViewPr snapToGrid="0" snapToObjects="1">
      <p:cViewPr varScale="1">
        <p:scale>
          <a:sx n="90" d="100"/>
          <a:sy n="90" d="100"/>
        </p:scale>
        <p:origin x="240" y="88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E915-B887-4F23-96B6-BB83E086C2A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E7A5D-FE5B-43A6-B51B-379622438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5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4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E7A5D-FE5B-43A6-B51B-3796224389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9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8195734" y="626064"/>
            <a:ext cx="2660426" cy="560587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7933" y="2959364"/>
            <a:ext cx="7189147" cy="1223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添加论文名称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92709"/>
            <a:ext cx="3564466" cy="2757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u="none"/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PRESENTED BY OfficePLUS</a:t>
            </a:r>
          </a:p>
        </p:txBody>
      </p:sp>
      <p:sp useBgFill="1"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7933" y="2443163"/>
            <a:ext cx="7188730" cy="5159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CN" dirty="0"/>
              <a:t>XXX</a:t>
            </a:r>
            <a:r>
              <a:rPr lang="zh-CN" altLang="en-US" dirty="0"/>
              <a:t>学部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</a:p>
        </p:txBody>
      </p:sp>
      <p:sp useBgFill="1">
        <p:nvSpPr>
          <p:cNvPr id="11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7933" y="4182534"/>
            <a:ext cx="7188730" cy="3819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bg2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5799221"/>
            <a:ext cx="12192000" cy="45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73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0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8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21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96845" y="0"/>
            <a:ext cx="854439" cy="29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85510" y="116296"/>
            <a:ext cx="677108" cy="2858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2738" y="116296"/>
            <a:ext cx="562652" cy="270935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41550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1550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560687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0688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779825" y="2286000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779825" y="2990539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341550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2341550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560687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5560688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8779825" y="3934918"/>
            <a:ext cx="1128673" cy="688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779825" y="4639457"/>
            <a:ext cx="1945637" cy="438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6308454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6308725" y="2938529"/>
            <a:ext cx="5373573" cy="123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"/>
          <p:cNvSpPr/>
          <p:nvPr userDrawn="1"/>
        </p:nvSpPr>
        <p:spPr>
          <a:xfrm>
            <a:off x="571798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"/>
          <p:cNvSpPr/>
          <p:nvPr userDrawn="1"/>
        </p:nvSpPr>
        <p:spPr>
          <a:xfrm>
            <a:off x="3440126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"/>
          <p:cNvSpPr/>
          <p:nvPr userDrawn="1"/>
        </p:nvSpPr>
        <p:spPr>
          <a:xfrm>
            <a:off x="6308454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27000">
            <a:solidFill>
              <a:schemeClr val="bg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"/>
          <p:cNvSpPr/>
          <p:nvPr userDrawn="1"/>
        </p:nvSpPr>
        <p:spPr>
          <a:xfrm>
            <a:off x="9176782" y="789271"/>
            <a:ext cx="2505516" cy="5279458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588169" y="2957710"/>
            <a:ext cx="5834212" cy="122316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cs typeface="+mn-ea"/>
                <a:sym typeface="+mn-lt"/>
              </a:rPr>
              <a:t>选题背景</a:t>
            </a:r>
          </a:p>
        </p:txBody>
      </p:sp>
      <p:sp useBgFill="1">
        <p:nvSpPr>
          <p:cNvPr id="7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957427" y="2460758"/>
            <a:ext cx="2464953" cy="51593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r>
              <a:rPr lang="en-US" altLang="zh-CN" dirty="0">
                <a:cs typeface="+mn-ea"/>
                <a:sym typeface="+mn-lt"/>
              </a:rPr>
              <a:t>Part 1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3880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 flipH="1">
            <a:off x="598448" y="146778"/>
            <a:ext cx="364297" cy="767622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80596" y="382587"/>
            <a:ext cx="2922819" cy="334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选题背景</a:t>
            </a:r>
          </a:p>
        </p:txBody>
      </p:sp>
      <p:pic>
        <p:nvPicPr>
          <p:cNvPr id="1028" name="Picture 4" descr="http://dc.office.msn.com.cn/t/55/C5C76DF4400E1ACCA58814E7A7473E0F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" b="39613"/>
          <a:stretch/>
        </p:blipFill>
        <p:spPr bwMode="auto">
          <a:xfrm>
            <a:off x="0" y="3429001"/>
            <a:ext cx="12192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176337"/>
            <a:ext cx="12192000" cy="702644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87" r:id="rId3"/>
    <p:sldLayoutId id="2147483693" r:id="rId4"/>
    <p:sldLayoutId id="2147483683" r:id="rId5"/>
    <p:sldLayoutId id="2147483684" r:id="rId6"/>
    <p:sldLayoutId id="2147483690" r:id="rId7"/>
    <p:sldLayoutId id="2147483689" r:id="rId8"/>
    <p:sldLayoutId id="2147483685" r:id="rId9"/>
    <p:sldLayoutId id="2147483688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0050" y="2959364"/>
            <a:ext cx="9726613" cy="1223169"/>
          </a:xfrm>
        </p:spPr>
        <p:txBody>
          <a:bodyPr/>
          <a:lstStyle/>
          <a:p>
            <a:r>
              <a:rPr lang="zh-CN" altLang="en-US" b="1" dirty="0" smtClean="0"/>
              <a:t>服装搭配推荐</a:t>
            </a:r>
            <a:r>
              <a:rPr lang="en-US" altLang="zh-CN" b="1" dirty="0" smtClean="0"/>
              <a:t>APP</a:t>
            </a:r>
            <a:endParaRPr lang="zh-CN" altLang="en-US" b="1" dirty="0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zh-CN" altLang="en-US" dirty="0" smtClean="0"/>
              <a:t>综合训练课程项目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组队：陈雪、陶辛茹、张磊、彭君辉</a:t>
            </a:r>
            <a:r>
              <a:rPr lang="zh-CN" altLang="en-US" dirty="0"/>
              <a:t>、</a:t>
            </a:r>
            <a:r>
              <a:rPr lang="zh-CN" altLang="en-US" dirty="0" smtClean="0"/>
              <a:t>郭焱</a:t>
            </a:r>
            <a:r>
              <a:rPr lang="zh-CN" altLang="en-US" dirty="0"/>
              <a:t>、李杰、马静惠</a:t>
            </a:r>
          </a:p>
        </p:txBody>
      </p:sp>
    </p:spTree>
    <p:extLst>
      <p:ext uri="{BB962C8B-B14F-4D97-AF65-F5344CB8AC3E}">
        <p14:creationId xmlns:p14="http://schemas.microsoft.com/office/powerpoint/2010/main" val="12765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任务分解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2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Three </a:t>
            </a:r>
            <a:r>
              <a:rPr lang="zh-CN" altLang="en-US" dirty="0" smtClean="0"/>
              <a:t>任务分解</a:t>
            </a:r>
            <a:endParaRPr lang="en-US" altLang="zh-CN" dirty="0"/>
          </a:p>
        </p:txBody>
      </p:sp>
      <p:sp>
        <p:nvSpPr>
          <p:cNvPr id="39" name="Oval 5"/>
          <p:cNvSpPr/>
          <p:nvPr/>
        </p:nvSpPr>
        <p:spPr>
          <a:xfrm>
            <a:off x="849332" y="2570114"/>
            <a:ext cx="1224101" cy="122410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40" name="Oval 6"/>
          <p:cNvSpPr/>
          <p:nvPr/>
        </p:nvSpPr>
        <p:spPr>
          <a:xfrm>
            <a:off x="3220628" y="3794214"/>
            <a:ext cx="1224101" cy="1224101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41" name="Oval 7"/>
          <p:cNvSpPr/>
          <p:nvPr/>
        </p:nvSpPr>
        <p:spPr>
          <a:xfrm>
            <a:off x="5591924" y="2570114"/>
            <a:ext cx="1224101" cy="1224101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42" name="Oval 8"/>
          <p:cNvSpPr/>
          <p:nvPr/>
        </p:nvSpPr>
        <p:spPr>
          <a:xfrm>
            <a:off x="7963219" y="3794214"/>
            <a:ext cx="1224101" cy="1224101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04</a:t>
            </a:r>
          </a:p>
        </p:txBody>
      </p:sp>
      <p:cxnSp>
        <p:nvCxnSpPr>
          <p:cNvPr id="43" name="Straight Connector 10"/>
          <p:cNvCxnSpPr/>
          <p:nvPr/>
        </p:nvCxnSpPr>
        <p:spPr>
          <a:xfrm>
            <a:off x="2020104" y="3425219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1"/>
          <p:cNvCxnSpPr/>
          <p:nvPr/>
        </p:nvCxnSpPr>
        <p:spPr>
          <a:xfrm>
            <a:off x="6760046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2"/>
          <p:cNvCxnSpPr/>
          <p:nvPr/>
        </p:nvCxnSpPr>
        <p:spPr>
          <a:xfrm flipH="1">
            <a:off x="4373918" y="3422162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13"/>
          <p:cNvSpPr/>
          <p:nvPr/>
        </p:nvSpPr>
        <p:spPr>
          <a:xfrm>
            <a:off x="7703543" y="2922459"/>
            <a:ext cx="720468" cy="7204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4"/>
          <p:cNvSpPr/>
          <p:nvPr/>
        </p:nvSpPr>
        <p:spPr>
          <a:xfrm>
            <a:off x="488142" y="3919827"/>
            <a:ext cx="720468" cy="720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/>
          <p:cNvSpPr/>
          <p:nvPr/>
        </p:nvSpPr>
        <p:spPr>
          <a:xfrm>
            <a:off x="2862412" y="2951788"/>
            <a:ext cx="720468" cy="72046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6"/>
          <p:cNvSpPr/>
          <p:nvPr/>
        </p:nvSpPr>
        <p:spPr>
          <a:xfrm>
            <a:off x="5258181" y="3919198"/>
            <a:ext cx="720468" cy="7204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8"/>
          <p:cNvSpPr/>
          <p:nvPr/>
        </p:nvSpPr>
        <p:spPr>
          <a:xfrm>
            <a:off x="836455" y="4799527"/>
            <a:ext cx="2223478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编写</a:t>
            </a:r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项目集成</a:t>
            </a:r>
            <a:endParaRPr lang="en-US" sz="2000" dirty="0"/>
          </a:p>
        </p:txBody>
      </p:sp>
      <p:sp>
        <p:nvSpPr>
          <p:cNvPr id="51" name="Rectangle 19"/>
          <p:cNvSpPr/>
          <p:nvPr/>
        </p:nvSpPr>
        <p:spPr>
          <a:xfrm>
            <a:off x="2365062" y="1846455"/>
            <a:ext cx="2542077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000" dirty="0" smtClean="0"/>
              <a:t>工具使用</a:t>
            </a:r>
          </a:p>
          <a:p>
            <a:pPr algn="ctr">
              <a:lnSpc>
                <a:spcPct val="85000"/>
              </a:lnSpc>
            </a:pPr>
            <a:r>
              <a:rPr lang="zh-CN" altLang="en-US" sz="2000" dirty="0" smtClean="0"/>
              <a:t>控件编写</a:t>
            </a:r>
            <a:endParaRPr lang="en-US" sz="2000" dirty="0"/>
          </a:p>
        </p:txBody>
      </p:sp>
      <p:sp>
        <p:nvSpPr>
          <p:cNvPr id="52" name="Rectangle 20"/>
          <p:cNvSpPr/>
          <p:nvPr/>
        </p:nvSpPr>
        <p:spPr>
          <a:xfrm>
            <a:off x="5164818" y="4899616"/>
            <a:ext cx="2223478" cy="14003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 dirty="0" smtClean="0"/>
              <a:t>数据流图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ER</a:t>
            </a:r>
            <a:r>
              <a:rPr lang="zh-CN" altLang="en-US" sz="2000" dirty="0" smtClean="0"/>
              <a:t>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系统功能模块图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r>
              <a:rPr lang="zh-CN" altLang="en-US" sz="2000" dirty="0"/>
              <a:t>程序</a:t>
            </a:r>
            <a:r>
              <a:rPr lang="zh-CN" altLang="en-US" sz="2000" dirty="0" smtClean="0"/>
              <a:t>流程图</a:t>
            </a:r>
            <a:endParaRPr lang="en-US" altLang="zh-CN" sz="2000" dirty="0" smtClean="0"/>
          </a:p>
          <a:p>
            <a:pPr>
              <a:lnSpc>
                <a:spcPct val="85000"/>
              </a:lnSpc>
            </a:pPr>
            <a:endParaRPr lang="en-US" sz="2000" dirty="0"/>
          </a:p>
        </p:txBody>
      </p:sp>
      <p:sp>
        <p:nvSpPr>
          <p:cNvPr id="53" name="Rectangle 21"/>
          <p:cNvSpPr/>
          <p:nvPr/>
        </p:nvSpPr>
        <p:spPr>
          <a:xfrm>
            <a:off x="7218762" y="1997453"/>
            <a:ext cx="2223478" cy="6155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 dirty="0" smtClean="0"/>
              <a:t>显示界面</a:t>
            </a:r>
          </a:p>
          <a:p>
            <a:pPr>
              <a:lnSpc>
                <a:spcPct val="85000"/>
              </a:lnSpc>
            </a:pPr>
            <a:r>
              <a:rPr lang="zh-CN" altLang="en-US" sz="2000" dirty="0" smtClean="0"/>
              <a:t>购买界面</a:t>
            </a:r>
            <a:endParaRPr lang="en-US" sz="2000" dirty="0"/>
          </a:p>
        </p:txBody>
      </p:sp>
      <p:cxnSp>
        <p:nvCxnSpPr>
          <p:cNvPr id="77" name="Straight Connector 61"/>
          <p:cNvCxnSpPr/>
          <p:nvPr/>
        </p:nvCxnSpPr>
        <p:spPr>
          <a:xfrm flipV="1">
            <a:off x="5794492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5"/>
          <p:cNvCxnSpPr/>
          <p:nvPr/>
        </p:nvCxnSpPr>
        <p:spPr>
          <a:xfrm flipV="1">
            <a:off x="1041167" y="3738529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6"/>
          <p:cNvCxnSpPr/>
          <p:nvPr/>
        </p:nvCxnSpPr>
        <p:spPr>
          <a:xfrm flipH="1" flipV="1">
            <a:off x="3400554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7"/>
          <p:cNvCxnSpPr/>
          <p:nvPr/>
        </p:nvCxnSpPr>
        <p:spPr>
          <a:xfrm flipH="1" flipV="1">
            <a:off x="8200965" y="3609717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74"/>
          <p:cNvSpPr/>
          <p:nvPr/>
        </p:nvSpPr>
        <p:spPr>
          <a:xfrm>
            <a:off x="10374276" y="2570113"/>
            <a:ext cx="1224101" cy="122409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05</a:t>
            </a:r>
          </a:p>
        </p:txBody>
      </p:sp>
      <p:cxnSp>
        <p:nvCxnSpPr>
          <p:cNvPr id="82" name="Straight Connector 75"/>
          <p:cNvCxnSpPr/>
          <p:nvPr/>
        </p:nvCxnSpPr>
        <p:spPr>
          <a:xfrm flipH="1">
            <a:off x="9156271" y="3422160"/>
            <a:ext cx="1256501" cy="71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6"/>
          <p:cNvSpPr/>
          <p:nvPr/>
        </p:nvSpPr>
        <p:spPr>
          <a:xfrm>
            <a:off x="10040535" y="3919196"/>
            <a:ext cx="720468" cy="72046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9"/>
          <p:cNvCxnSpPr/>
          <p:nvPr/>
        </p:nvCxnSpPr>
        <p:spPr>
          <a:xfrm flipV="1">
            <a:off x="10576843" y="3738528"/>
            <a:ext cx="129536" cy="24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9805134" y="4899616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使用不同的测试方法</a:t>
            </a:r>
          </a:p>
          <a:p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756548" y="1698100"/>
            <a:ext cx="2303385" cy="578353"/>
            <a:chOff x="846215" y="4344494"/>
            <a:chExt cx="2303385" cy="578353"/>
          </a:xfrm>
        </p:grpSpPr>
        <p:sp>
          <p:nvSpPr>
            <p:cNvPr id="95" name="矩形 94"/>
            <p:cNvSpPr/>
            <p:nvPr/>
          </p:nvSpPr>
          <p:spPr>
            <a:xfrm>
              <a:off x="846215" y="4344494"/>
              <a:ext cx="1583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1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编写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000178" y="1671007"/>
            <a:ext cx="2303385" cy="578353"/>
            <a:chOff x="846215" y="4344494"/>
            <a:chExt cx="2303385" cy="578353"/>
          </a:xfrm>
        </p:grpSpPr>
        <p:sp>
          <p:nvSpPr>
            <p:cNvPr id="99" name="矩形 98"/>
            <p:cNvSpPr/>
            <p:nvPr/>
          </p:nvSpPr>
          <p:spPr>
            <a:xfrm>
              <a:off x="846215" y="4344494"/>
              <a:ext cx="17027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3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数据库设计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9784521" y="1671007"/>
            <a:ext cx="2303385" cy="578353"/>
            <a:chOff x="846215" y="4344494"/>
            <a:chExt cx="2303385" cy="578353"/>
          </a:xfrm>
        </p:grpSpPr>
        <p:sp>
          <p:nvSpPr>
            <p:cNvPr id="132" name="矩形 131"/>
            <p:cNvSpPr/>
            <p:nvPr/>
          </p:nvSpPr>
          <p:spPr>
            <a:xfrm>
              <a:off x="846215" y="4344494"/>
              <a:ext cx="1446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5 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测试验证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2862412" y="5114171"/>
            <a:ext cx="2303385" cy="578353"/>
            <a:chOff x="846215" y="4344494"/>
            <a:chExt cx="2303385" cy="578353"/>
          </a:xfrm>
        </p:grpSpPr>
        <p:sp>
          <p:nvSpPr>
            <p:cNvPr id="135" name="矩形 134"/>
            <p:cNvSpPr/>
            <p:nvPr/>
          </p:nvSpPr>
          <p:spPr>
            <a:xfrm>
              <a:off x="846215" y="4344494"/>
              <a:ext cx="20447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2 Android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7703543" y="5225104"/>
            <a:ext cx="2303385" cy="578353"/>
            <a:chOff x="846215" y="4344494"/>
            <a:chExt cx="2303385" cy="578353"/>
          </a:xfrm>
        </p:grpSpPr>
        <p:sp>
          <p:nvSpPr>
            <p:cNvPr id="138" name="矩形 137"/>
            <p:cNvSpPr/>
            <p:nvPr/>
          </p:nvSpPr>
          <p:spPr>
            <a:xfrm>
              <a:off x="846215" y="4344494"/>
              <a:ext cx="17315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4 UI</a:t>
              </a:r>
              <a:r>
                <a:rPr lang="zh-CN" altLang="en-US" sz="20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界面设计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846215" y="4631870"/>
              <a:ext cx="2303385" cy="290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6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技术</a:t>
            </a:r>
            <a:r>
              <a:rPr lang="zh-CN" altLang="en-US" dirty="0" smtClean="0">
                <a:cs typeface="+mn-ea"/>
                <a:sym typeface="+mn-lt"/>
              </a:rPr>
              <a:t>难点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4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Four </a:t>
            </a:r>
            <a:r>
              <a:rPr lang="zh-CN" altLang="en-US" dirty="0" smtClean="0"/>
              <a:t>技术难点</a:t>
            </a:r>
            <a:endParaRPr lang="en-US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16329" y="1438444"/>
            <a:ext cx="4897346" cy="4226531"/>
            <a:chOff x="1216329" y="1438444"/>
            <a:chExt cx="4897346" cy="4226531"/>
          </a:xfrm>
        </p:grpSpPr>
        <p:sp>
          <p:nvSpPr>
            <p:cNvPr id="29" name="矩形 28"/>
            <p:cNvSpPr/>
            <p:nvPr/>
          </p:nvSpPr>
          <p:spPr>
            <a:xfrm>
              <a:off x="1216329" y="1438444"/>
              <a:ext cx="4897346" cy="4226531"/>
            </a:xfrm>
            <a:prstGeom prst="rect">
              <a:avLst/>
            </a:prstGeom>
            <a:ln>
              <a:noFil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1551736" y="1438444"/>
              <a:ext cx="4226531" cy="4226531"/>
            </a:xfrm>
            <a:custGeom>
              <a:avLst/>
              <a:gdLst>
                <a:gd name="connsiteX0" fmla="*/ 0 w 4226531"/>
                <a:gd name="connsiteY0" fmla="*/ 2113266 h 4226531"/>
                <a:gd name="connsiteX1" fmla="*/ 2113266 w 4226531"/>
                <a:gd name="connsiteY1" fmla="*/ 0 h 4226531"/>
                <a:gd name="connsiteX2" fmla="*/ 4226532 w 4226531"/>
                <a:gd name="connsiteY2" fmla="*/ 2113266 h 4226531"/>
                <a:gd name="connsiteX3" fmla="*/ 2113266 w 4226531"/>
                <a:gd name="connsiteY3" fmla="*/ 4226532 h 4226531"/>
                <a:gd name="connsiteX4" fmla="*/ 0 w 4226531"/>
                <a:gd name="connsiteY4" fmla="*/ 2113266 h 42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31" h="4226531">
                  <a:moveTo>
                    <a:pt x="0" y="2113266"/>
                  </a:moveTo>
                  <a:cubicBezTo>
                    <a:pt x="0" y="946141"/>
                    <a:pt x="946141" y="0"/>
                    <a:pt x="2113266" y="0"/>
                  </a:cubicBezTo>
                  <a:cubicBezTo>
                    <a:pt x="3280391" y="0"/>
                    <a:pt x="4226532" y="946141"/>
                    <a:pt x="4226532" y="2113266"/>
                  </a:cubicBezTo>
                  <a:cubicBezTo>
                    <a:pt x="4226532" y="3280391"/>
                    <a:pt x="3280391" y="4226532"/>
                    <a:pt x="2113266" y="4226532"/>
                  </a:cubicBezTo>
                  <a:cubicBezTo>
                    <a:pt x="946141" y="4226532"/>
                    <a:pt x="0" y="3280391"/>
                    <a:pt x="0" y="211326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7927" tIns="246025" rIns="2226764" bIns="363358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974389" y="2247841"/>
              <a:ext cx="3381224" cy="3381224"/>
            </a:xfrm>
            <a:custGeom>
              <a:avLst/>
              <a:gdLst>
                <a:gd name="connsiteX0" fmla="*/ 0 w 3381224"/>
                <a:gd name="connsiteY0" fmla="*/ 1690612 h 3381224"/>
                <a:gd name="connsiteX1" fmla="*/ 1690612 w 3381224"/>
                <a:gd name="connsiteY1" fmla="*/ 0 h 3381224"/>
                <a:gd name="connsiteX2" fmla="*/ 3381224 w 3381224"/>
                <a:gd name="connsiteY2" fmla="*/ 1690612 h 3381224"/>
                <a:gd name="connsiteX3" fmla="*/ 1690612 w 3381224"/>
                <a:gd name="connsiteY3" fmla="*/ 3381224 h 3381224"/>
                <a:gd name="connsiteX4" fmla="*/ 0 w 3381224"/>
                <a:gd name="connsiteY4" fmla="*/ 1690612 h 33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1224" h="3381224">
                  <a:moveTo>
                    <a:pt x="0" y="1690612"/>
                  </a:moveTo>
                  <a:cubicBezTo>
                    <a:pt x="0" y="756913"/>
                    <a:pt x="756913" y="0"/>
                    <a:pt x="1690612" y="0"/>
                  </a:cubicBezTo>
                  <a:cubicBezTo>
                    <a:pt x="2624311" y="0"/>
                    <a:pt x="3381224" y="756913"/>
                    <a:pt x="3381224" y="1690612"/>
                  </a:cubicBezTo>
                  <a:cubicBezTo>
                    <a:pt x="3381224" y="2624311"/>
                    <a:pt x="2624311" y="3381224"/>
                    <a:pt x="1690612" y="3381224"/>
                  </a:cubicBezTo>
                  <a:cubicBezTo>
                    <a:pt x="756913" y="3381224"/>
                    <a:pt x="0" y="2624311"/>
                    <a:pt x="0" y="16906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5274" tIns="72581" rIns="1804110" bIns="2981861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2397042" y="3050924"/>
              <a:ext cx="2535918" cy="2535918"/>
            </a:xfrm>
            <a:custGeom>
              <a:avLst/>
              <a:gdLst>
                <a:gd name="connsiteX0" fmla="*/ 0 w 2535918"/>
                <a:gd name="connsiteY0" fmla="*/ 1267959 h 2535918"/>
                <a:gd name="connsiteX1" fmla="*/ 1267959 w 2535918"/>
                <a:gd name="connsiteY1" fmla="*/ 0 h 2535918"/>
                <a:gd name="connsiteX2" fmla="*/ 2535918 w 2535918"/>
                <a:gd name="connsiteY2" fmla="*/ 1267959 h 2535918"/>
                <a:gd name="connsiteX3" fmla="*/ 1267959 w 2535918"/>
                <a:gd name="connsiteY3" fmla="*/ 2535918 h 2535918"/>
                <a:gd name="connsiteX4" fmla="*/ 0 w 2535918"/>
                <a:gd name="connsiteY4" fmla="*/ 1267959 h 253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5918" h="2535918">
                  <a:moveTo>
                    <a:pt x="0" y="1267959"/>
                  </a:moveTo>
                  <a:cubicBezTo>
                    <a:pt x="0" y="567685"/>
                    <a:pt x="567685" y="0"/>
                    <a:pt x="1267959" y="0"/>
                  </a:cubicBezTo>
                  <a:cubicBezTo>
                    <a:pt x="1968233" y="0"/>
                    <a:pt x="2535918" y="567685"/>
                    <a:pt x="2535918" y="1267959"/>
                  </a:cubicBezTo>
                  <a:cubicBezTo>
                    <a:pt x="2535918" y="1968233"/>
                    <a:pt x="1968233" y="2535918"/>
                    <a:pt x="1267959" y="2535918"/>
                  </a:cubicBezTo>
                  <a:cubicBezTo>
                    <a:pt x="567685" y="2535918"/>
                    <a:pt x="0" y="1968233"/>
                    <a:pt x="0" y="1267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2621" tIns="-102919" rIns="1381457" bIns="234225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819695" y="3854329"/>
              <a:ext cx="1690612" cy="1690612"/>
            </a:xfrm>
            <a:custGeom>
              <a:avLst/>
              <a:gdLst>
                <a:gd name="connsiteX0" fmla="*/ 0 w 1690612"/>
                <a:gd name="connsiteY0" fmla="*/ 845306 h 1690612"/>
                <a:gd name="connsiteX1" fmla="*/ 845306 w 1690612"/>
                <a:gd name="connsiteY1" fmla="*/ 0 h 1690612"/>
                <a:gd name="connsiteX2" fmla="*/ 1690612 w 1690612"/>
                <a:gd name="connsiteY2" fmla="*/ 845306 h 1690612"/>
                <a:gd name="connsiteX3" fmla="*/ 845306 w 1690612"/>
                <a:gd name="connsiteY3" fmla="*/ 1690612 h 1690612"/>
                <a:gd name="connsiteX4" fmla="*/ 0 w 1690612"/>
                <a:gd name="connsiteY4" fmla="*/ 845306 h 169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0612" h="1690612">
                  <a:moveTo>
                    <a:pt x="0" y="845306"/>
                  </a:moveTo>
                  <a:cubicBezTo>
                    <a:pt x="0" y="378456"/>
                    <a:pt x="378456" y="0"/>
                    <a:pt x="845306" y="0"/>
                  </a:cubicBezTo>
                  <a:cubicBezTo>
                    <a:pt x="1312156" y="0"/>
                    <a:pt x="1690612" y="378456"/>
                    <a:pt x="1690612" y="845306"/>
                  </a:cubicBezTo>
                  <a:cubicBezTo>
                    <a:pt x="1690612" y="1312156"/>
                    <a:pt x="1312156" y="1690612"/>
                    <a:pt x="845306" y="1690612"/>
                  </a:cubicBezTo>
                  <a:cubicBezTo>
                    <a:pt x="378456" y="1690612"/>
                    <a:pt x="0" y="1312156"/>
                    <a:pt x="0" y="845306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-55473" tIns="-83844" rIns="953363" bIns="125974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9" name="Straight Connector 40"/>
          <p:cNvCxnSpPr/>
          <p:nvPr/>
        </p:nvCxnSpPr>
        <p:spPr>
          <a:xfrm>
            <a:off x="5002898" y="1916917"/>
            <a:ext cx="1387047" cy="0"/>
          </a:xfrm>
          <a:prstGeom prst="line">
            <a:avLst/>
          </a:prstGeom>
          <a:ln w="3175" cmpd="sng">
            <a:solidFill>
              <a:schemeClr val="accent1">
                <a:lumMod val="20000"/>
                <a:lumOff val="8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1"/>
          <p:cNvCxnSpPr/>
          <p:nvPr/>
        </p:nvCxnSpPr>
        <p:spPr>
          <a:xfrm flipV="1">
            <a:off x="4971734" y="2898260"/>
            <a:ext cx="1429844" cy="0"/>
          </a:xfrm>
          <a:prstGeom prst="line">
            <a:avLst/>
          </a:prstGeom>
          <a:ln w="3175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2"/>
          <p:cNvCxnSpPr/>
          <p:nvPr/>
        </p:nvCxnSpPr>
        <p:spPr>
          <a:xfrm flipV="1">
            <a:off x="4832434" y="3879604"/>
            <a:ext cx="1561390" cy="0"/>
          </a:xfrm>
          <a:prstGeom prst="line">
            <a:avLst/>
          </a:prstGeom>
          <a:ln w="3175" cmpd="sng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3"/>
          <p:cNvCxnSpPr/>
          <p:nvPr/>
        </p:nvCxnSpPr>
        <p:spPr>
          <a:xfrm flipV="1">
            <a:off x="4426937" y="4860947"/>
            <a:ext cx="1970764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397702" y="4540081"/>
            <a:ext cx="641735" cy="64173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7134687" y="45144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后台设计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34687" y="4801814"/>
            <a:ext cx="446538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代码编写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389945" y="1490006"/>
            <a:ext cx="5210128" cy="747777"/>
            <a:chOff x="6389945" y="1490006"/>
            <a:chExt cx="5210128" cy="747777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389945" y="1596050"/>
              <a:ext cx="641735" cy="6417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34687" y="1490006"/>
              <a:ext cx="9829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UI</a:t>
              </a:r>
              <a:r>
                <a:rPr lang="zh-CN" altLang="en-US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  <a:sym typeface="+mn-lt"/>
                </a:rPr>
                <a:t>设计</a:t>
              </a:r>
              <a:endParaRPr lang="zh-CN" alt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4687" y="1777382"/>
              <a:ext cx="446538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界面美观、用户体验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06011" y="1652374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01579" y="2498150"/>
            <a:ext cx="5198494" cy="720977"/>
            <a:chOff x="6401579" y="2498150"/>
            <a:chExt cx="5198494" cy="720977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401579" y="2577394"/>
              <a:ext cx="641735" cy="6417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34687" y="249815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+mn-ea"/>
                  <a:sym typeface="+mn-lt"/>
                </a:rPr>
                <a:t>数据库设计</a:t>
              </a:r>
              <a:endParaRPr lang="zh-CN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134687" y="2785526"/>
              <a:ext cx="446538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随着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数据体量不断增加，数据库可能出现的问题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506011" y="2605872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93825" y="3506294"/>
            <a:ext cx="5206248" cy="699797"/>
            <a:chOff x="6393825" y="3506294"/>
            <a:chExt cx="5206248" cy="699797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393825" y="3558737"/>
              <a:ext cx="641735" cy="6417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34687" y="3506294"/>
              <a:ext cx="17481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Android</a:t>
              </a:r>
              <a:r>
                <a:rPr lang="zh-CN" alt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+mn-ea"/>
                  <a:sym typeface="+mn-lt"/>
                </a:rPr>
                <a:t>编写</a:t>
              </a:r>
              <a:endPara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134687" y="3793670"/>
              <a:ext cx="446538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Android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控件编写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06011" y="358721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506011" y="45685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5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预期成果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Five </a:t>
            </a:r>
            <a:r>
              <a:rPr lang="zh-CN" altLang="en-US" dirty="0" smtClean="0"/>
              <a:t>预期成果</a:t>
            </a:r>
            <a:endParaRPr lang="en-US" altLang="zh-CN" dirty="0"/>
          </a:p>
        </p:txBody>
      </p:sp>
      <p:sp>
        <p:nvSpPr>
          <p:cNvPr id="4" name="矩形 6"/>
          <p:cNvSpPr/>
          <p:nvPr/>
        </p:nvSpPr>
        <p:spPr>
          <a:xfrm>
            <a:off x="9148635" y="279343"/>
            <a:ext cx="2660426" cy="6299313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86050" y="2957511"/>
            <a:ext cx="7609119" cy="942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marL="285750" lvl="0" indent="-285750">
              <a:buFont typeface="Wingdings" charset="2"/>
              <a:buChar char="l"/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通过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用户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选择的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身高、体重来推荐多套搭配套装，用户可以对推荐的套装进行评分或者购买，购买跳转到购买页面</a:t>
            </a:r>
          </a:p>
          <a:p>
            <a:pPr marL="285750" lvl="0" indent="-285750">
              <a:buFont typeface="Wingdings" charset="2"/>
              <a:buChar char="l"/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用户</a:t>
            </a: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也可以设定不同场合、风格、品牌，系统给出相应的搭配；</a:t>
            </a: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lvl="0"/>
            <a:endParaRPr lang="zh-CN" altLang="en-US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工作计划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9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 smtClean="0"/>
              <a:t>Six </a:t>
            </a:r>
            <a:r>
              <a:rPr lang="zh-CN" altLang="en-US" dirty="0" smtClean="0"/>
              <a:t>工作计划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83370" y="1244065"/>
            <a:ext cx="9625260" cy="4716377"/>
            <a:chOff x="1106907" y="1070811"/>
            <a:chExt cx="9625260" cy="4716377"/>
          </a:xfrm>
        </p:grpSpPr>
        <p:sp>
          <p:nvSpPr>
            <p:cNvPr id="8" name="任意多边形 7"/>
            <p:cNvSpPr/>
            <p:nvPr/>
          </p:nvSpPr>
          <p:spPr>
            <a:xfrm>
              <a:off x="1270535" y="1244065"/>
              <a:ext cx="9298004" cy="4369869"/>
            </a:xfrm>
            <a:custGeom>
              <a:avLst/>
              <a:gdLst>
                <a:gd name="connsiteX0" fmla="*/ 0 w 9298004"/>
                <a:gd name="connsiteY0" fmla="*/ 2079057 h 4369869"/>
                <a:gd name="connsiteX1" fmla="*/ 2069431 w 9298004"/>
                <a:gd name="connsiteY1" fmla="*/ 3445844 h 4369869"/>
                <a:gd name="connsiteX2" fmla="*/ 3407343 w 9298004"/>
                <a:gd name="connsiteY2" fmla="*/ 693019 h 4369869"/>
                <a:gd name="connsiteX3" fmla="*/ 5630779 w 9298004"/>
                <a:gd name="connsiteY3" fmla="*/ 0 h 4369869"/>
                <a:gd name="connsiteX4" fmla="*/ 8142972 w 9298004"/>
                <a:gd name="connsiteY4" fmla="*/ 529389 h 4369869"/>
                <a:gd name="connsiteX5" fmla="*/ 9298004 w 9298004"/>
                <a:gd name="connsiteY5" fmla="*/ 2974206 h 4369869"/>
                <a:gd name="connsiteX6" fmla="*/ 7594332 w 9298004"/>
                <a:gd name="connsiteY6" fmla="*/ 4369869 h 4369869"/>
                <a:gd name="connsiteX7" fmla="*/ 5727031 w 9298004"/>
                <a:gd name="connsiteY7" fmla="*/ 3272589 h 436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98004" h="4369869">
                  <a:moveTo>
                    <a:pt x="0" y="2079057"/>
                  </a:moveTo>
                  <a:lnTo>
                    <a:pt x="2069431" y="3445844"/>
                  </a:lnTo>
                  <a:lnTo>
                    <a:pt x="3407343" y="693019"/>
                  </a:lnTo>
                  <a:lnTo>
                    <a:pt x="5630779" y="0"/>
                  </a:lnTo>
                  <a:lnTo>
                    <a:pt x="8142972" y="529389"/>
                  </a:lnTo>
                  <a:lnTo>
                    <a:pt x="9298004" y="2974206"/>
                  </a:lnTo>
                  <a:lnTo>
                    <a:pt x="7594332" y="4369869"/>
                  </a:lnTo>
                  <a:lnTo>
                    <a:pt x="5727031" y="327258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06907" y="316224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523876" y="177620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18437" y="1070811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249885" y="158611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385659" y="4030926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01238" y="5440680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833937" y="4377434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147462" y="4512188"/>
              <a:ext cx="346508" cy="3465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37925" y="2054305"/>
            <a:ext cx="2285999" cy="1324463"/>
            <a:chOff x="1283369" y="1715751"/>
            <a:chExt cx="3257868" cy="1324463"/>
          </a:xfrm>
        </p:grpSpPr>
        <p:sp>
          <p:nvSpPr>
            <p:cNvPr id="18" name="矩形 17"/>
            <p:cNvSpPr/>
            <p:nvPr/>
          </p:nvSpPr>
          <p:spPr>
            <a:xfrm>
              <a:off x="1283370" y="1715751"/>
              <a:ext cx="23557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ONE 3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月上半月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83369" y="1987618"/>
              <a:ext cx="3257868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问题定义</a:t>
              </a:r>
            </a:p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可行性研究</a:t>
              </a:r>
            </a:p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需求分析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06742" y="2326172"/>
            <a:ext cx="2003659" cy="856642"/>
            <a:chOff x="1283370" y="1715751"/>
            <a:chExt cx="2855493" cy="856642"/>
          </a:xfrm>
        </p:grpSpPr>
        <p:sp>
          <p:nvSpPr>
            <p:cNvPr id="25" name="矩形 24"/>
            <p:cNvSpPr/>
            <p:nvPr/>
          </p:nvSpPr>
          <p:spPr>
            <a:xfrm>
              <a:off x="1283370" y="1715751"/>
              <a:ext cx="27715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THREE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四月上半月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83370" y="1987618"/>
              <a:ext cx="28554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总体设计：</a:t>
              </a:r>
            </a:p>
            <a:p>
              <a:pPr defTabSz="609585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具体的解决方案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34893" y="5101743"/>
            <a:ext cx="2405927" cy="684288"/>
            <a:chOff x="710080" y="1715751"/>
            <a:chExt cx="3428783" cy="684288"/>
          </a:xfrm>
        </p:grpSpPr>
        <p:sp>
          <p:nvSpPr>
            <p:cNvPr id="28" name="矩形 27"/>
            <p:cNvSpPr/>
            <p:nvPr/>
          </p:nvSpPr>
          <p:spPr>
            <a:xfrm>
              <a:off x="1283370" y="1715751"/>
              <a:ext cx="2444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TWO 3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月下半月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0080" y="1987618"/>
              <a:ext cx="3428783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学习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java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android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开发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96000" y="369511"/>
            <a:ext cx="2272704" cy="661844"/>
            <a:chOff x="1159795" y="1715751"/>
            <a:chExt cx="3238921" cy="661844"/>
          </a:xfrm>
        </p:grpSpPr>
        <p:sp>
          <p:nvSpPr>
            <p:cNvPr id="31" name="矩形 30"/>
            <p:cNvSpPr/>
            <p:nvPr/>
          </p:nvSpPr>
          <p:spPr>
            <a:xfrm>
              <a:off x="1283370" y="1715751"/>
              <a:ext cx="2643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FOUR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四月下半月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9795" y="2039041"/>
              <a:ext cx="32389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/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详细</a:t>
              </a:r>
              <a:r>
                <a:rPr lang="zh-CN" alt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设计：具体实现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67956" y="1542114"/>
            <a:ext cx="2003658" cy="684288"/>
            <a:chOff x="1283370" y="1715751"/>
            <a:chExt cx="2855493" cy="684288"/>
          </a:xfrm>
        </p:grpSpPr>
        <p:sp>
          <p:nvSpPr>
            <p:cNvPr id="34" name="矩形 33"/>
            <p:cNvSpPr/>
            <p:nvPr/>
          </p:nvSpPr>
          <p:spPr>
            <a:xfrm>
              <a:off x="1283370" y="1715751"/>
              <a:ext cx="24494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FIVE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五月上半月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83370" y="1987618"/>
              <a:ext cx="2855493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编码和单元测试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87851" y="3508754"/>
            <a:ext cx="2003658" cy="684288"/>
            <a:chOff x="1283370" y="1715751"/>
            <a:chExt cx="2855493" cy="684288"/>
          </a:xfrm>
        </p:grpSpPr>
        <p:sp>
          <p:nvSpPr>
            <p:cNvPr id="37" name="矩形 36"/>
            <p:cNvSpPr/>
            <p:nvPr/>
          </p:nvSpPr>
          <p:spPr>
            <a:xfrm>
              <a:off x="1283370" y="1715751"/>
              <a:ext cx="22918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SIX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五月下半月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283370" y="1987618"/>
              <a:ext cx="2855493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综合测试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24209" y="5553587"/>
            <a:ext cx="2281190" cy="684288"/>
            <a:chOff x="887848" y="1715751"/>
            <a:chExt cx="3251015" cy="684288"/>
          </a:xfrm>
        </p:grpSpPr>
        <p:sp>
          <p:nvSpPr>
            <p:cNvPr id="40" name="矩形 39"/>
            <p:cNvSpPr/>
            <p:nvPr/>
          </p:nvSpPr>
          <p:spPr>
            <a:xfrm>
              <a:off x="1283370" y="1715751"/>
              <a:ext cx="25329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SEVE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六月上半月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887848" y="1987618"/>
              <a:ext cx="3251015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项目完成，提交作业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69467" y="5101743"/>
            <a:ext cx="2233518" cy="684288"/>
            <a:chOff x="955787" y="1715751"/>
            <a:chExt cx="3183076" cy="684288"/>
          </a:xfrm>
        </p:grpSpPr>
        <p:sp>
          <p:nvSpPr>
            <p:cNvPr id="43" name="矩形 42"/>
            <p:cNvSpPr/>
            <p:nvPr/>
          </p:nvSpPr>
          <p:spPr>
            <a:xfrm>
              <a:off x="1283370" y="1715751"/>
              <a:ext cx="27235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EIGHT 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六月下半月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955787" y="1987618"/>
              <a:ext cx="3183076" cy="41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后期维护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516" y="2959364"/>
            <a:ext cx="7189147" cy="1223169"/>
          </a:xfrm>
        </p:spPr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 useBgFill="1"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37516" y="2443163"/>
            <a:ext cx="7188730" cy="515937"/>
          </a:xfrm>
        </p:spPr>
        <p:txBody>
          <a:bodyPr/>
          <a:lstStyle/>
          <a:p>
            <a:r>
              <a:rPr lang="zh-CN" altLang="en-US" dirty="0" smtClean="0"/>
              <a:t>综合训练课程项目</a:t>
            </a:r>
            <a:endParaRPr lang="zh-CN" altLang="en-US" dirty="0"/>
          </a:p>
        </p:txBody>
      </p:sp>
      <p:sp useBgFill="1"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dirty="0"/>
              <a:t>组队：陈雪</a:t>
            </a:r>
            <a:r>
              <a:rPr lang="zh-CN" altLang="en-US" dirty="0" smtClean="0"/>
              <a:t>、陶辛</a:t>
            </a:r>
            <a:r>
              <a:rPr lang="zh-CN" altLang="en-US" dirty="0"/>
              <a:t>茹、张磊、彭君辉、郭焱、李杰、马静惠</a:t>
            </a:r>
          </a:p>
        </p:txBody>
      </p:sp>
    </p:spTree>
    <p:extLst>
      <p:ext uri="{BB962C8B-B14F-4D97-AF65-F5344CB8AC3E}">
        <p14:creationId xmlns:p14="http://schemas.microsoft.com/office/powerpoint/2010/main" val="22010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需求分析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预期成果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选题背景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项目背景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874713" y="1214202"/>
            <a:ext cx="1702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cs typeface="+mn-ea"/>
                <a:sym typeface="+mn-lt"/>
              </a:rPr>
              <a:t> 导购类产品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712" y="1658555"/>
            <a:ext cx="5411787" cy="174817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zh-CN" altLang="en-US" sz="1600" dirty="0" smtClean="0"/>
              <a:t>       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生活节奏比较快的今天，用户在进行购物时，专注的是他们本身的需求，而不是闲逛</a:t>
            </a:r>
            <a:r>
              <a:rPr lang="zh-CN" altLang="zh-CN" sz="1600" dirty="0" smtClean="0"/>
              <a:t>。我们</a:t>
            </a:r>
            <a:r>
              <a:rPr lang="zh-CN" altLang="zh-CN" sz="1600" dirty="0"/>
              <a:t>可以根据淘宝提供的数据，设计一款可以基于专业导购、服装设计师以及色彩专家的意见的</a:t>
            </a:r>
            <a:r>
              <a:rPr lang="zh-CN" altLang="zh-CN" sz="1600" dirty="0" smtClean="0"/>
              <a:t>导购</a:t>
            </a:r>
            <a:r>
              <a:rPr lang="zh-CN" altLang="en-US" sz="1600" dirty="0" smtClean="0"/>
              <a:t>类产品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根据用户特点、用户需求、场景特点</a:t>
            </a:r>
            <a:r>
              <a:rPr lang="zh-CN" altLang="zh-CN" sz="1600" dirty="0" smtClean="0"/>
              <a:t>提供套装</a:t>
            </a:r>
            <a:r>
              <a:rPr lang="zh-CN" altLang="en-US" sz="1600" dirty="0" smtClean="0"/>
              <a:t>购物</a:t>
            </a:r>
            <a:r>
              <a:rPr lang="zh-CN" altLang="zh-CN" sz="1600" dirty="0" smtClean="0"/>
              <a:t>。</a:t>
            </a:r>
            <a:endParaRPr lang="zh-CN" altLang="zh-CN" sz="1600" dirty="0"/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7963" y="4177469"/>
            <a:ext cx="1462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2000" b="1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 smtClean="0">
                <a:solidFill>
                  <a:srgbClr val="FF0000"/>
                </a:solidFill>
                <a:cs typeface="+mn-ea"/>
                <a:sym typeface="+mn-lt"/>
              </a:rPr>
              <a:t>市场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7963" y="4678228"/>
            <a:ext cx="5229225" cy="2012859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600" dirty="0" smtClean="0"/>
              <a:t>      </a:t>
            </a:r>
            <a:r>
              <a:rPr lang="zh-CN" altLang="zh-CN" sz="1600" dirty="0" smtClean="0"/>
              <a:t>随着</a:t>
            </a:r>
            <a:r>
              <a:rPr lang="zh-CN" altLang="zh-CN" sz="1600" dirty="0"/>
              <a:t>中国智能手机迅速普及和用户的海量增长，移动端</a:t>
            </a:r>
            <a:r>
              <a:rPr lang="en-US" altLang="zh-CN" sz="1600" dirty="0"/>
              <a:t>APP</a:t>
            </a:r>
            <a:r>
              <a:rPr lang="zh-CN" altLang="zh-CN" sz="1600" dirty="0"/>
              <a:t>层出不穷，渗透到人们生活的方方面面，用户使用频率和使用时间都不断增长，</a:t>
            </a:r>
            <a:r>
              <a:rPr lang="en-US" altLang="zh-CN" sz="1600" dirty="0"/>
              <a:t>APP</a:t>
            </a:r>
            <a:r>
              <a:rPr lang="zh-CN" altLang="zh-CN" sz="1600" dirty="0"/>
              <a:t>的功能也从粗放式向精细化、优质化转变 </a:t>
            </a:r>
            <a:r>
              <a:rPr lang="zh-CN" altLang="en-US" sz="1600" dirty="0" smtClean="0"/>
              <a:t>。</a:t>
            </a:r>
            <a:r>
              <a:rPr lang="zh-CN" altLang="zh-CN" sz="1600" dirty="0" smtClean="0"/>
              <a:t>不管</a:t>
            </a:r>
            <a:r>
              <a:rPr lang="zh-CN" altLang="zh-CN" sz="1600" dirty="0"/>
              <a:t>是</a:t>
            </a:r>
            <a:r>
              <a:rPr lang="en-US" altLang="zh-CN" sz="1600" dirty="0"/>
              <a:t>IOS</a:t>
            </a:r>
            <a:r>
              <a:rPr lang="zh-CN" altLang="zh-CN" sz="1600" dirty="0"/>
              <a:t>，还是安卓用户，人们使用</a:t>
            </a:r>
            <a:r>
              <a:rPr lang="en-US" altLang="zh-CN" sz="1600" dirty="0"/>
              <a:t>APP</a:t>
            </a:r>
            <a:r>
              <a:rPr lang="zh-CN" altLang="zh-CN" sz="1600" dirty="0"/>
              <a:t>的时长也在增加。也就意味着人们对于</a:t>
            </a:r>
            <a:r>
              <a:rPr lang="en-US" altLang="zh-CN" sz="1600" dirty="0"/>
              <a:t>APP</a:t>
            </a:r>
            <a:r>
              <a:rPr lang="zh-CN" altLang="zh-CN" sz="1600" dirty="0"/>
              <a:t>的接受程度是不断增强的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8" name="图片 17" descr="C:\Users\zl\AppData\Roaming\Tencent\Users\723623109\QQ\WinTemp\RichOle\)NKDLQ(G15(7S8C093}K[U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80" y="966868"/>
            <a:ext cx="4322989" cy="300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C:\Users\zl\AppData\Roaming\Tencent\Users\723623109\QQ\WinTemp\RichOle\H$@L2{97HE[G3{_WS9ATFH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957513"/>
            <a:ext cx="5272087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2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 市场背景</a:t>
            </a:r>
            <a:endParaRPr lang="en-US" altLang="zh-CN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50956" y="1439514"/>
            <a:ext cx="3364563" cy="2264327"/>
            <a:chOff x="350956" y="1439514"/>
            <a:chExt cx="3364563" cy="2264327"/>
          </a:xfrm>
        </p:grpSpPr>
        <p:sp>
          <p:nvSpPr>
            <p:cNvPr id="4" name="矩形 3"/>
            <p:cNvSpPr/>
            <p:nvPr/>
          </p:nvSpPr>
          <p:spPr>
            <a:xfrm>
              <a:off x="886817" y="2381591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26963" y="2336740"/>
              <a:ext cx="171850" cy="171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7015" y="1978833"/>
              <a:ext cx="17027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1</a:t>
              </a:r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 淘宝、天猫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8813" y="2531212"/>
              <a:ext cx="2548720" cy="117262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品类繁多；</a:t>
              </a:r>
            </a:p>
            <a:p>
              <a:pPr algn="just" defTabSz="609585"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分类混乱；</a:t>
              </a:r>
            </a:p>
            <a:p>
              <a:pPr algn="just" defTabSz="609585"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界面杂乱。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79021" y="1453615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50956" y="1439514"/>
              <a:ext cx="564401" cy="543116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145791" y="1439514"/>
            <a:ext cx="3398430" cy="2984524"/>
            <a:chOff x="3145791" y="1439514"/>
            <a:chExt cx="3398430" cy="2984524"/>
          </a:xfrm>
        </p:grpSpPr>
        <p:sp>
          <p:nvSpPr>
            <p:cNvPr id="5" name="矩形 4"/>
            <p:cNvSpPr/>
            <p:nvPr/>
          </p:nvSpPr>
          <p:spPr>
            <a:xfrm>
              <a:off x="3715519" y="2381591"/>
              <a:ext cx="2828702" cy="821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33867" y="2336740"/>
              <a:ext cx="171850" cy="171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865571" y="1978833"/>
              <a:ext cx="21387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蘑菇街、美丽</a:t>
              </a: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说</a:t>
              </a:r>
              <a:endParaRPr lang="zh-CN" altLang="en-US" sz="20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9576" y="2531212"/>
              <a:ext cx="2548720" cy="189282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购物比较传统；</a:t>
              </a:r>
            </a:p>
            <a:p>
              <a:pPr algn="just" defTabSz="609585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引入直播特卖方式；</a:t>
              </a:r>
            </a:p>
            <a:p>
              <a:pPr algn="just" defTabSz="609585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界面可爱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，迎合年轻人市场。</a:t>
              </a:r>
            </a:p>
            <a:p>
              <a:pPr algn="just" defTabSz="609585">
                <a:lnSpc>
                  <a:spcPct val="130000"/>
                </a:lnSpc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673856" y="1453615"/>
              <a:ext cx="67734" cy="93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3145791" y="1439514"/>
              <a:ext cx="564401" cy="54311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58296" y="1453615"/>
            <a:ext cx="2914627" cy="2250226"/>
            <a:chOff x="6458296" y="1453615"/>
            <a:chExt cx="2914627" cy="2250226"/>
          </a:xfrm>
        </p:grpSpPr>
        <p:sp>
          <p:nvSpPr>
            <p:cNvPr id="6" name="矩形 5"/>
            <p:cNvSpPr/>
            <p:nvPr/>
          </p:nvSpPr>
          <p:spPr>
            <a:xfrm>
              <a:off x="6544221" y="2381591"/>
              <a:ext cx="2828702" cy="821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458296" y="2336740"/>
              <a:ext cx="171850" cy="17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630146" y="1978833"/>
              <a:ext cx="11897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3</a:t>
              </a:r>
              <a:r>
                <a: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小红书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84212" y="2531212"/>
              <a:ext cx="2548720" cy="117262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社交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与购物结合；</a:t>
              </a:r>
            </a:p>
            <a:p>
              <a:pPr algn="just" defTabSz="609585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明星效应。</a:t>
              </a:r>
            </a:p>
            <a:p>
              <a:pPr algn="just" defTabSz="609585">
                <a:lnSpc>
                  <a:spcPct val="130000"/>
                </a:lnSpc>
              </a:pPr>
              <a:endPara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519438" y="1453615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等腰三角形 28"/>
          <p:cNvSpPr/>
          <p:nvPr/>
        </p:nvSpPr>
        <p:spPr>
          <a:xfrm>
            <a:off x="5991373" y="1439514"/>
            <a:ext cx="564401" cy="543116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8810991" y="1439514"/>
            <a:ext cx="3390634" cy="2624425"/>
            <a:chOff x="8810991" y="1439514"/>
            <a:chExt cx="3390634" cy="2624425"/>
          </a:xfrm>
        </p:grpSpPr>
        <p:sp>
          <p:nvSpPr>
            <p:cNvPr id="7" name="矩形 6"/>
            <p:cNvSpPr/>
            <p:nvPr/>
          </p:nvSpPr>
          <p:spPr>
            <a:xfrm>
              <a:off x="9372923" y="2381591"/>
              <a:ext cx="2828702" cy="821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286998" y="2336740"/>
              <a:ext cx="171850" cy="1718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544773" y="1978833"/>
              <a:ext cx="1489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en-US" altLang="zh-CN" sz="2000" b="1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4</a:t>
              </a: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smtClean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Nothing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  <a:p>
              <a:pPr defTabSz="609585"/>
              <a:endParaRPr lang="zh-CN" altLang="en-US" sz="20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372923" y="2531212"/>
              <a:ext cx="2720570" cy="1532727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以社交博客方式；</a:t>
              </a:r>
            </a:p>
            <a:p>
              <a:pPr algn="just" defTabSz="609585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用户分享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搭配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；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just" defTabSz="609585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风格多样。</a:t>
              </a:r>
            </a:p>
            <a:p>
              <a:pPr algn="just" defTabSz="609585">
                <a:lnSpc>
                  <a:spcPct val="130000"/>
                </a:lnSpc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339056" y="1453615"/>
              <a:ext cx="67734" cy="939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8810991" y="1439514"/>
              <a:ext cx="564401" cy="54311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-59854" y="4544755"/>
            <a:ext cx="1246978" cy="6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689319" y="3602678"/>
            <a:ext cx="4580823" cy="2419891"/>
            <a:chOff x="350956" y="4318350"/>
            <a:chExt cx="4580823" cy="2419891"/>
          </a:xfrm>
        </p:grpSpPr>
        <p:sp>
          <p:nvSpPr>
            <p:cNvPr id="33" name="矩形 32"/>
            <p:cNvSpPr/>
            <p:nvPr/>
          </p:nvSpPr>
          <p:spPr>
            <a:xfrm>
              <a:off x="886816" y="5278795"/>
              <a:ext cx="404496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77015" y="4878685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问题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26963" y="5537912"/>
              <a:ext cx="3932968" cy="1200329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r>
                <a:rPr lang="en-US" altLang="zh-CN" dirty="0"/>
                <a:t>1 </a:t>
              </a:r>
              <a:r>
                <a:rPr lang="zh-CN" altLang="zh-CN" dirty="0"/>
                <a:t>界面不美观，充斥着大量广告；</a:t>
              </a:r>
            </a:p>
            <a:p>
              <a:r>
                <a:rPr lang="en-US" altLang="zh-CN" dirty="0"/>
                <a:t>2 </a:t>
              </a:r>
              <a:r>
                <a:rPr lang="zh-CN" altLang="zh-CN" dirty="0"/>
                <a:t>功能多样，选择困难；</a:t>
              </a:r>
            </a:p>
            <a:p>
              <a:r>
                <a:rPr lang="en-US" altLang="zh-CN" dirty="0"/>
                <a:t>3 </a:t>
              </a:r>
              <a:r>
                <a:rPr lang="zh-CN" altLang="zh-CN" dirty="0"/>
                <a:t>搭配与购买分离，用户操作增多；</a:t>
              </a:r>
            </a:p>
            <a:p>
              <a:r>
                <a:rPr lang="en-US" altLang="zh-CN" dirty="0"/>
                <a:t>4 </a:t>
              </a:r>
              <a:r>
                <a:rPr lang="zh-CN" altLang="zh-CN" dirty="0"/>
                <a:t>专家搭配较少，搭配效果</a:t>
              </a:r>
              <a:r>
                <a:rPr lang="zh-CN" altLang="zh-CN" dirty="0" smtClean="0"/>
                <a:t>参差不齐</a:t>
              </a:r>
              <a:r>
                <a:rPr lang="zh-CN" altLang="en-US" dirty="0" smtClean="0"/>
                <a:t>。</a:t>
              </a:r>
              <a:endParaRPr lang="zh-CN" altLang="zh-CN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826963" y="5215576"/>
              <a:ext cx="171850" cy="171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79021" y="4332451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350956" y="4318350"/>
              <a:ext cx="564401" cy="543116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39"/>
          <p:cNvGrpSpPr/>
          <p:nvPr/>
        </p:nvGrpSpPr>
        <p:grpSpPr>
          <a:xfrm>
            <a:off x="5270143" y="3602678"/>
            <a:ext cx="6823350" cy="2590042"/>
            <a:chOff x="-370274" y="4318350"/>
            <a:chExt cx="6823350" cy="2590042"/>
          </a:xfrm>
        </p:grpSpPr>
        <p:sp>
          <p:nvSpPr>
            <p:cNvPr id="47" name="矩形 46"/>
            <p:cNvSpPr/>
            <p:nvPr/>
          </p:nvSpPr>
          <p:spPr>
            <a:xfrm>
              <a:off x="886816" y="5278796"/>
              <a:ext cx="4340489" cy="819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77015" y="4878685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改进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-370274" y="5431064"/>
              <a:ext cx="6823350" cy="1477328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r>
                <a:rPr lang="zh-CN" altLang="zh-CN" dirty="0" smtClean="0"/>
                <a:t>界面简约美观</a:t>
              </a:r>
              <a:r>
                <a:rPr lang="zh-CN" altLang="en-US" dirty="0" smtClean="0"/>
                <a:t>，</a:t>
              </a:r>
              <a:r>
                <a:rPr lang="zh-CN" altLang="zh-CN" dirty="0" smtClean="0"/>
                <a:t>划分类别清晰</a:t>
              </a:r>
              <a:r>
                <a:rPr lang="zh-CN" altLang="zh-CN" dirty="0"/>
                <a:t>明确</a:t>
              </a:r>
              <a:r>
                <a:rPr lang="zh-CN" altLang="zh-CN" dirty="0" smtClean="0"/>
                <a:t>；</a:t>
              </a:r>
              <a:endParaRPr lang="zh-CN" altLang="en-US" dirty="0" smtClean="0"/>
            </a:p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 针对用户需求，数据</a:t>
              </a:r>
              <a:r>
                <a:rPr lang="zh-CN" altLang="en-US" dirty="0"/>
                <a:t>量足够大，</a:t>
              </a:r>
              <a:r>
                <a:rPr lang="zh-CN" altLang="en-US" dirty="0" smtClean="0"/>
                <a:t>实现</a:t>
              </a:r>
              <a:r>
                <a:rPr lang="zh-CN" altLang="en-US" dirty="0"/>
                <a:t>私人</a:t>
              </a:r>
              <a:r>
                <a:rPr lang="zh-CN" altLang="en-US" dirty="0" smtClean="0"/>
                <a:t>订制；</a:t>
              </a:r>
            </a:p>
            <a:p>
              <a:r>
                <a:rPr lang="en-US" altLang="zh-CN" dirty="0" smtClean="0"/>
                <a:t>3</a:t>
              </a:r>
              <a:r>
                <a:rPr lang="zh-CN" altLang="en-US" dirty="0" smtClean="0"/>
                <a:t> 减少</a:t>
              </a:r>
              <a:r>
                <a:rPr lang="zh-CN" altLang="en-US" dirty="0"/>
                <a:t>用户输入，设置多种选项</a:t>
              </a:r>
              <a:r>
                <a:rPr lang="zh-CN" altLang="en-US" dirty="0" smtClean="0"/>
                <a:t>；</a:t>
              </a:r>
            </a:p>
            <a:p>
              <a:r>
                <a:rPr lang="en-US" altLang="zh-CN" dirty="0" smtClean="0"/>
                <a:t>4</a:t>
              </a:r>
              <a:r>
                <a:rPr lang="zh-CN" altLang="en-US" dirty="0" smtClean="0"/>
                <a:t> 搭配专业，时尚度高，</a:t>
              </a:r>
              <a:r>
                <a:rPr lang="zh-CN" altLang="zh-CN" dirty="0" smtClean="0"/>
                <a:t>专业设计师</a:t>
              </a:r>
              <a:r>
                <a:rPr lang="zh-CN" altLang="zh-CN" dirty="0"/>
                <a:t>、色彩</a:t>
              </a:r>
              <a:r>
                <a:rPr lang="zh-CN" altLang="zh-CN" dirty="0" smtClean="0"/>
                <a:t>分析师</a:t>
              </a:r>
              <a:r>
                <a:rPr lang="zh-CN" altLang="en-US" dirty="0" smtClean="0"/>
                <a:t>的搭配方案</a:t>
              </a:r>
              <a:r>
                <a:rPr lang="zh-CN" altLang="zh-CN" dirty="0" smtClean="0"/>
                <a:t>。</a:t>
              </a:r>
              <a:endParaRPr lang="zh-CN" altLang="en-US" dirty="0" smtClean="0"/>
            </a:p>
            <a:p>
              <a:r>
                <a:rPr lang="en-US" altLang="zh-CN" dirty="0" smtClean="0"/>
                <a:t>5</a:t>
              </a:r>
              <a:r>
                <a:rPr lang="zh-CN" altLang="en-US" dirty="0" smtClean="0"/>
                <a:t> </a:t>
              </a:r>
              <a:r>
                <a:rPr lang="zh-CN" altLang="zh-CN" dirty="0" smtClean="0"/>
                <a:t>后期</a:t>
              </a:r>
              <a:r>
                <a:rPr lang="zh-CN" altLang="zh-CN" dirty="0"/>
                <a:t>可以引入社交因素</a:t>
              </a:r>
              <a:r>
                <a:rPr lang="zh-CN" altLang="zh-CN" dirty="0" smtClean="0"/>
                <a:t>，增加</a:t>
              </a:r>
              <a:r>
                <a:rPr lang="zh-CN" altLang="zh-CN" dirty="0"/>
                <a:t>导购网站的粘性。</a:t>
              </a:r>
              <a:endParaRPr lang="zh-CN" altLang="zh-CN" sz="12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826963" y="5215576"/>
              <a:ext cx="171850" cy="171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879021" y="4332451"/>
              <a:ext cx="67734" cy="93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37"/>
            <p:cNvSpPr/>
            <p:nvPr/>
          </p:nvSpPr>
          <p:spPr>
            <a:xfrm>
              <a:off x="350956" y="4318350"/>
              <a:ext cx="564401" cy="543116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3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需求分析</a:t>
            </a:r>
            <a:endParaRPr lang="zh-CN" altLang="en-US" dirty="0"/>
          </a:p>
        </p:txBody>
      </p:sp>
      <p:sp useBgFill="1"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4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功能性需求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7792" r="2184" b="5817"/>
          <a:stretch/>
        </p:blipFill>
        <p:spPr>
          <a:xfrm>
            <a:off x="2483833" y="1045124"/>
            <a:ext cx="7914289" cy="4767749"/>
          </a:xfrm>
          <a:prstGeom prst="rect">
            <a:avLst/>
          </a:prstGeom>
        </p:spPr>
      </p:pic>
      <p:sp>
        <p:nvSpPr>
          <p:cNvPr id="14" name="矩形 6"/>
          <p:cNvSpPr/>
          <p:nvPr/>
        </p:nvSpPr>
        <p:spPr>
          <a:xfrm>
            <a:off x="1072896" y="279343"/>
            <a:ext cx="10736165" cy="6299313"/>
          </a:xfrm>
          <a:custGeom>
            <a:avLst/>
            <a:gdLst>
              <a:gd name="connsiteX0" fmla="*/ 0 w 2520000"/>
              <a:gd name="connsiteY0" fmla="*/ 0 h 2519119"/>
              <a:gd name="connsiteX1" fmla="*/ 2520000 w 2520000"/>
              <a:gd name="connsiteY1" fmla="*/ 0 h 2519119"/>
              <a:gd name="connsiteX2" fmla="*/ 2520000 w 2520000"/>
              <a:gd name="connsiteY2" fmla="*/ 2519119 h 2519119"/>
              <a:gd name="connsiteX3" fmla="*/ 0 w 2520000"/>
              <a:gd name="connsiteY3" fmla="*/ 2519119 h 2519119"/>
              <a:gd name="connsiteX4" fmla="*/ 0 w 2520000"/>
              <a:gd name="connsiteY4" fmla="*/ 0 h 2519119"/>
              <a:gd name="connsiteX0" fmla="*/ 0 w 2520000"/>
              <a:gd name="connsiteY0" fmla="*/ 780586 h 3299705"/>
              <a:gd name="connsiteX1" fmla="*/ 2482829 w 2520000"/>
              <a:gd name="connsiteY1" fmla="*/ 0 h 3299705"/>
              <a:gd name="connsiteX2" fmla="*/ 2520000 w 2520000"/>
              <a:gd name="connsiteY2" fmla="*/ 3299705 h 3299705"/>
              <a:gd name="connsiteX3" fmla="*/ 0 w 2520000"/>
              <a:gd name="connsiteY3" fmla="*/ 3299705 h 3299705"/>
              <a:gd name="connsiteX4" fmla="*/ 0 w 2520000"/>
              <a:gd name="connsiteY4" fmla="*/ 780586 h 3299705"/>
              <a:gd name="connsiteX0" fmla="*/ 0 w 2527434"/>
              <a:gd name="connsiteY0" fmla="*/ 780586 h 4080290"/>
              <a:gd name="connsiteX1" fmla="*/ 2482829 w 2527434"/>
              <a:gd name="connsiteY1" fmla="*/ 0 h 4080290"/>
              <a:gd name="connsiteX2" fmla="*/ 2527434 w 2527434"/>
              <a:gd name="connsiteY2" fmla="*/ 4080290 h 4080290"/>
              <a:gd name="connsiteX3" fmla="*/ 0 w 2527434"/>
              <a:gd name="connsiteY3" fmla="*/ 3299705 h 4080290"/>
              <a:gd name="connsiteX4" fmla="*/ 0 w 2527434"/>
              <a:gd name="connsiteY4" fmla="*/ 780586 h 408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434" h="4080290">
                <a:moveTo>
                  <a:pt x="0" y="780586"/>
                </a:moveTo>
                <a:lnTo>
                  <a:pt x="2482829" y="0"/>
                </a:lnTo>
                <a:lnTo>
                  <a:pt x="2527434" y="4080290"/>
                </a:lnTo>
                <a:lnTo>
                  <a:pt x="0" y="3299705"/>
                </a:lnTo>
                <a:lnTo>
                  <a:pt x="0" y="780586"/>
                </a:lnTo>
                <a:close/>
              </a:path>
            </a:pathLst>
          </a:custGeom>
          <a:noFill/>
          <a:ln w="193675">
            <a:solidFill>
              <a:schemeClr val="accent1"/>
            </a:solidFill>
            <a:bevel/>
          </a:ln>
          <a:scene3d>
            <a:camera prst="orthographicFront">
              <a:rot lat="0" lon="2159993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49322" y="348154"/>
            <a:ext cx="2922819" cy="334105"/>
          </a:xfrm>
        </p:spPr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数据需求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4713" y="127304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风格分类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127304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场景分类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711" y="1618455"/>
            <a:ext cx="47849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日韩、街头、性感、简约、运动、朋克、嘻哈、原宿、森女、机车、文艺、复古、优雅、甜美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999" y="1618455"/>
            <a:ext cx="4809423" cy="45243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礼服、西装、商务、学院、孕妇、户外、居家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4713" y="268336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面料分类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268336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商品分类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711" y="3250703"/>
            <a:ext cx="4784943" cy="81253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毛呢、雪纺、丝绸、羊绒、羽绒、棉衣、皮衣、金丝绒、麂皮绒、灯芯绒、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5998" y="3250703"/>
            <a:ext cx="4809423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 鞋、包、连衣类（连衣裙、长外套）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 鞋、包、上衣、下装</a:t>
            </a: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（</a:t>
            </a: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半身裙、裤）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4713" y="46020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品牌分类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460200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热点分类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711" y="4947420"/>
            <a:ext cx="4784943" cy="45243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优衣库、韩都衣舍、森马、</a:t>
            </a:r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ZARA</a:t>
            </a: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、乐町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5997" y="5050105"/>
            <a:ext cx="4809423" cy="45243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修身显瘦包、气质淑女、名媛小香风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8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 开发和运行环境</a:t>
            </a:r>
            <a:endParaRPr lang="en-US" altLang="zh-CN" dirty="0"/>
          </a:p>
        </p:txBody>
      </p:sp>
      <p:sp>
        <p:nvSpPr>
          <p:cNvPr id="64" name="矩形 63"/>
          <p:cNvSpPr/>
          <p:nvPr/>
        </p:nvSpPr>
        <p:spPr>
          <a:xfrm>
            <a:off x="7382751" y="16807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开发环境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23613" y="2068268"/>
            <a:ext cx="3632911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JDK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Java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开发工具包）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Eclipse+ADT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安卓开发工具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 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SDK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（软件开发工具包）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665561" y="4098802"/>
            <a:ext cx="1141674" cy="971710"/>
            <a:chOff x="-3308651" y="-449263"/>
            <a:chExt cx="1055688" cy="898525"/>
          </a:xfrm>
        </p:grpSpPr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-3005438" y="284162"/>
              <a:ext cx="449263" cy="165100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3"/>
            <p:cNvSpPr>
              <a:spLocks noEditPoints="1"/>
            </p:cNvSpPr>
            <p:nvPr/>
          </p:nvSpPr>
          <p:spPr bwMode="auto">
            <a:xfrm>
              <a:off x="-3308651" y="-449263"/>
              <a:ext cx="1055688" cy="712788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-3100688" y="139700"/>
              <a:ext cx="88900" cy="14288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-2991151" y="38100"/>
              <a:ext cx="87313" cy="115888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6"/>
            <p:cNvSpPr>
              <a:spLocks/>
            </p:cNvSpPr>
            <p:nvPr/>
          </p:nvSpPr>
          <p:spPr bwMode="auto">
            <a:xfrm>
              <a:off x="-2883201" y="-4763"/>
              <a:ext cx="87313" cy="15875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7"/>
            <p:cNvSpPr>
              <a:spLocks/>
            </p:cNvSpPr>
            <p:nvPr/>
          </p:nvSpPr>
          <p:spPr bwMode="auto">
            <a:xfrm>
              <a:off x="-2775251" y="12700"/>
              <a:ext cx="88900" cy="141288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-2667301" y="-53976"/>
              <a:ext cx="88900" cy="207963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9"/>
            <p:cNvSpPr>
              <a:spLocks/>
            </p:cNvSpPr>
            <p:nvPr/>
          </p:nvSpPr>
          <p:spPr bwMode="auto">
            <a:xfrm>
              <a:off x="-2559351" y="-138113"/>
              <a:ext cx="88900" cy="292100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30"/>
            <p:cNvSpPr>
              <a:spLocks/>
            </p:cNvSpPr>
            <p:nvPr/>
          </p:nvSpPr>
          <p:spPr bwMode="auto">
            <a:xfrm>
              <a:off x="-3157838" y="-306388"/>
              <a:ext cx="754063" cy="458788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867362" y="1522814"/>
            <a:ext cx="2088462" cy="20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JDK</a:t>
            </a:r>
            <a:endParaRPr kumimoji="1" lang="zh-CN" altLang="en-US" sz="5400" dirty="0"/>
          </a:p>
        </p:txBody>
      </p:sp>
      <p:sp>
        <p:nvSpPr>
          <p:cNvPr id="69" name="矩形 68"/>
          <p:cNvSpPr/>
          <p:nvPr/>
        </p:nvSpPr>
        <p:spPr>
          <a:xfrm>
            <a:off x="3015798" y="1542532"/>
            <a:ext cx="2088462" cy="20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IDE</a:t>
            </a:r>
            <a:endParaRPr kumimoji="1" lang="zh-CN" altLang="en-US" sz="5400" dirty="0"/>
          </a:p>
        </p:txBody>
      </p:sp>
      <p:sp>
        <p:nvSpPr>
          <p:cNvPr id="70" name="矩形 69"/>
          <p:cNvSpPr/>
          <p:nvPr/>
        </p:nvSpPr>
        <p:spPr>
          <a:xfrm>
            <a:off x="5162157" y="1542786"/>
            <a:ext cx="2088462" cy="20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/>
              <a:t>S</a:t>
            </a:r>
            <a:r>
              <a:rPr kumimoji="1" lang="en-US" altLang="zh-CN" sz="5400" dirty="0" smtClean="0"/>
              <a:t>DK</a:t>
            </a:r>
            <a:endParaRPr kumimoji="1" lang="zh-CN" altLang="en-US" sz="5400" dirty="0"/>
          </a:p>
        </p:txBody>
      </p:sp>
      <p:sp>
        <p:nvSpPr>
          <p:cNvPr id="71" name="矩形 70"/>
          <p:cNvSpPr/>
          <p:nvPr/>
        </p:nvSpPr>
        <p:spPr>
          <a:xfrm>
            <a:off x="7250619" y="3644524"/>
            <a:ext cx="4046284" cy="20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dirty="0" smtClean="0"/>
              <a:t>Android</a:t>
            </a:r>
            <a:endParaRPr kumimoji="1" lang="zh-CN" altLang="en-US" sz="5400" dirty="0"/>
          </a:p>
        </p:txBody>
      </p:sp>
      <p:sp>
        <p:nvSpPr>
          <p:cNvPr id="72" name="矩形 71"/>
          <p:cNvSpPr/>
          <p:nvPr/>
        </p:nvSpPr>
        <p:spPr>
          <a:xfrm>
            <a:off x="3542384" y="376697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运行环境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76745" y="4213535"/>
            <a:ext cx="430600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运行主体：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Android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操作系统手机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必需功能：访问网络、触屏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屏幕分辨率：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480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*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800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以上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操作系统版本：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4.0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8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380C"/>
      </a:accent1>
      <a:accent2>
        <a:srgbClr val="B22809"/>
      </a:accent2>
      <a:accent3>
        <a:srgbClr val="FFB20D"/>
      </a:accent3>
      <a:accent4>
        <a:srgbClr val="B27D09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4025</TotalTime>
  <Words>869</Words>
  <Application>Microsoft Macintosh PowerPoint</Application>
  <PresentationFormat>宽屏</PresentationFormat>
  <Paragraphs>159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Century Gothic</vt:lpstr>
      <vt:lpstr>Segoe UI Light</vt:lpstr>
      <vt:lpstr>Wingdings</vt:lpstr>
      <vt:lpstr>等线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96</cp:revision>
  <dcterms:created xsi:type="dcterms:W3CDTF">2015-08-18T02:51:41Z</dcterms:created>
  <dcterms:modified xsi:type="dcterms:W3CDTF">2018-03-13T00:59:11Z</dcterms:modified>
  <cp:category/>
</cp:coreProperties>
</file>