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20"/>
  </p:notesMasterIdLst>
  <p:sldIdLst>
    <p:sldId id="264" r:id="rId3"/>
    <p:sldId id="257" r:id="rId4"/>
    <p:sldId id="258" r:id="rId5"/>
    <p:sldId id="291" r:id="rId6"/>
    <p:sldId id="259" r:id="rId7"/>
    <p:sldId id="285" r:id="rId8"/>
    <p:sldId id="296" r:id="rId9"/>
    <p:sldId id="294" r:id="rId10"/>
    <p:sldId id="260" r:id="rId11"/>
    <p:sldId id="286" r:id="rId12"/>
    <p:sldId id="261" r:id="rId13"/>
    <p:sldId id="287" r:id="rId14"/>
    <p:sldId id="262" r:id="rId15"/>
    <p:sldId id="288" r:id="rId16"/>
    <p:sldId id="263" r:id="rId17"/>
    <p:sldId id="289" r:id="rId18"/>
    <p:sldId id="290" r:id="rId19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6291" autoAdjust="0"/>
  </p:normalViewPr>
  <p:slideViewPr>
    <p:cSldViewPr snapToGrid="0" snapToObjects="1">
      <p:cViewPr varScale="1">
        <p:scale>
          <a:sx n="71" d="100"/>
          <a:sy n="71" d="100"/>
        </p:scale>
        <p:origin x="192" y="1272"/>
      </p:cViewPr>
      <p:guideLst/>
    </p:cSldViewPr>
  </p:slid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100" d="100"/>
        <a:sy n="100" d="100"/>
      </p:scale>
      <p:origin x="0" y="-41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1E915-B887-4F23-96B6-BB83E086C2A2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BE7A5D-FE5B-43A6-B51B-3796224389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952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E7A5D-FE5B-43A6-B51B-3796224389C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298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E7A5D-FE5B-43A6-B51B-3796224389C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043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E7A5D-FE5B-43A6-B51B-3796224389C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392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 userDrawn="1"/>
        </p:nvSpPr>
        <p:spPr>
          <a:xfrm>
            <a:off x="8195734" y="626064"/>
            <a:ext cx="2660426" cy="5605872"/>
          </a:xfrm>
          <a:custGeom>
            <a:avLst/>
            <a:gdLst>
              <a:gd name="connsiteX0" fmla="*/ 0 w 2520000"/>
              <a:gd name="connsiteY0" fmla="*/ 0 h 2519119"/>
              <a:gd name="connsiteX1" fmla="*/ 2520000 w 2520000"/>
              <a:gd name="connsiteY1" fmla="*/ 0 h 2519119"/>
              <a:gd name="connsiteX2" fmla="*/ 2520000 w 2520000"/>
              <a:gd name="connsiteY2" fmla="*/ 2519119 h 2519119"/>
              <a:gd name="connsiteX3" fmla="*/ 0 w 2520000"/>
              <a:gd name="connsiteY3" fmla="*/ 2519119 h 2519119"/>
              <a:gd name="connsiteX4" fmla="*/ 0 w 2520000"/>
              <a:gd name="connsiteY4" fmla="*/ 0 h 2519119"/>
              <a:gd name="connsiteX0" fmla="*/ 0 w 2520000"/>
              <a:gd name="connsiteY0" fmla="*/ 780586 h 3299705"/>
              <a:gd name="connsiteX1" fmla="*/ 2482829 w 2520000"/>
              <a:gd name="connsiteY1" fmla="*/ 0 h 3299705"/>
              <a:gd name="connsiteX2" fmla="*/ 2520000 w 2520000"/>
              <a:gd name="connsiteY2" fmla="*/ 3299705 h 3299705"/>
              <a:gd name="connsiteX3" fmla="*/ 0 w 2520000"/>
              <a:gd name="connsiteY3" fmla="*/ 3299705 h 3299705"/>
              <a:gd name="connsiteX4" fmla="*/ 0 w 2520000"/>
              <a:gd name="connsiteY4" fmla="*/ 780586 h 3299705"/>
              <a:gd name="connsiteX0" fmla="*/ 0 w 2527434"/>
              <a:gd name="connsiteY0" fmla="*/ 780586 h 4080290"/>
              <a:gd name="connsiteX1" fmla="*/ 2482829 w 2527434"/>
              <a:gd name="connsiteY1" fmla="*/ 0 h 4080290"/>
              <a:gd name="connsiteX2" fmla="*/ 2527434 w 2527434"/>
              <a:gd name="connsiteY2" fmla="*/ 4080290 h 4080290"/>
              <a:gd name="connsiteX3" fmla="*/ 0 w 2527434"/>
              <a:gd name="connsiteY3" fmla="*/ 3299705 h 4080290"/>
              <a:gd name="connsiteX4" fmla="*/ 0 w 2527434"/>
              <a:gd name="connsiteY4" fmla="*/ 780586 h 4080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7434" h="4080290">
                <a:moveTo>
                  <a:pt x="0" y="780586"/>
                </a:moveTo>
                <a:lnTo>
                  <a:pt x="2482829" y="0"/>
                </a:lnTo>
                <a:lnTo>
                  <a:pt x="2527434" y="4080290"/>
                </a:lnTo>
                <a:lnTo>
                  <a:pt x="0" y="3299705"/>
                </a:lnTo>
                <a:lnTo>
                  <a:pt x="0" y="780586"/>
                </a:lnTo>
                <a:close/>
              </a:path>
            </a:pathLst>
          </a:custGeom>
          <a:noFill/>
          <a:ln w="193675">
            <a:solidFill>
              <a:schemeClr val="accent1"/>
            </a:solidFill>
            <a:bevel/>
          </a:ln>
          <a:scene3d>
            <a:camera prst="orthographicFront">
              <a:rot lat="0" lon="21599933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2937933" y="2959364"/>
            <a:ext cx="7189147" cy="122316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800"/>
            </a:lvl1pPr>
          </a:lstStyle>
          <a:p>
            <a:pPr lvl="0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添加论文名称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 flipH="1">
            <a:off x="598448" y="146778"/>
            <a:ext cx="364297" cy="767622"/>
          </a:xfrm>
          <a:custGeom>
            <a:avLst/>
            <a:gdLst>
              <a:gd name="connsiteX0" fmla="*/ 0 w 2520000"/>
              <a:gd name="connsiteY0" fmla="*/ 0 h 2519119"/>
              <a:gd name="connsiteX1" fmla="*/ 2520000 w 2520000"/>
              <a:gd name="connsiteY1" fmla="*/ 0 h 2519119"/>
              <a:gd name="connsiteX2" fmla="*/ 2520000 w 2520000"/>
              <a:gd name="connsiteY2" fmla="*/ 2519119 h 2519119"/>
              <a:gd name="connsiteX3" fmla="*/ 0 w 2520000"/>
              <a:gd name="connsiteY3" fmla="*/ 2519119 h 2519119"/>
              <a:gd name="connsiteX4" fmla="*/ 0 w 2520000"/>
              <a:gd name="connsiteY4" fmla="*/ 0 h 2519119"/>
              <a:gd name="connsiteX0" fmla="*/ 0 w 2520000"/>
              <a:gd name="connsiteY0" fmla="*/ 780586 h 3299705"/>
              <a:gd name="connsiteX1" fmla="*/ 2482829 w 2520000"/>
              <a:gd name="connsiteY1" fmla="*/ 0 h 3299705"/>
              <a:gd name="connsiteX2" fmla="*/ 2520000 w 2520000"/>
              <a:gd name="connsiteY2" fmla="*/ 3299705 h 3299705"/>
              <a:gd name="connsiteX3" fmla="*/ 0 w 2520000"/>
              <a:gd name="connsiteY3" fmla="*/ 3299705 h 3299705"/>
              <a:gd name="connsiteX4" fmla="*/ 0 w 2520000"/>
              <a:gd name="connsiteY4" fmla="*/ 780586 h 3299705"/>
              <a:gd name="connsiteX0" fmla="*/ 0 w 2527434"/>
              <a:gd name="connsiteY0" fmla="*/ 780586 h 4080290"/>
              <a:gd name="connsiteX1" fmla="*/ 2482829 w 2527434"/>
              <a:gd name="connsiteY1" fmla="*/ 0 h 4080290"/>
              <a:gd name="connsiteX2" fmla="*/ 2527434 w 2527434"/>
              <a:gd name="connsiteY2" fmla="*/ 4080290 h 4080290"/>
              <a:gd name="connsiteX3" fmla="*/ 0 w 2527434"/>
              <a:gd name="connsiteY3" fmla="*/ 3299705 h 4080290"/>
              <a:gd name="connsiteX4" fmla="*/ 0 w 2527434"/>
              <a:gd name="connsiteY4" fmla="*/ 780586 h 4080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7434" h="4080290">
                <a:moveTo>
                  <a:pt x="0" y="780586"/>
                </a:moveTo>
                <a:lnTo>
                  <a:pt x="2482829" y="0"/>
                </a:lnTo>
                <a:lnTo>
                  <a:pt x="2527434" y="4080290"/>
                </a:lnTo>
                <a:lnTo>
                  <a:pt x="0" y="3299705"/>
                </a:lnTo>
                <a:lnTo>
                  <a:pt x="0" y="780586"/>
                </a:lnTo>
                <a:close/>
              </a:path>
            </a:pathLst>
          </a:custGeom>
          <a:noFill/>
          <a:ln w="76200">
            <a:solidFill>
              <a:schemeClr val="accent1"/>
            </a:solidFill>
            <a:bevel/>
          </a:ln>
          <a:scene3d>
            <a:camera prst="orthographicFront">
              <a:rot lat="0" lon="21599933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8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92709"/>
            <a:ext cx="3564466" cy="27575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 i="0" u="none"/>
            </a:lvl1pPr>
          </a:lstStyle>
          <a:p>
            <a:r>
              <a:rPr lang="en-US" altLang="zh-CN" dirty="0">
                <a:latin typeface="+mn-lt"/>
                <a:cs typeface="+mn-ea"/>
                <a:sym typeface="+mn-lt"/>
              </a:rPr>
              <a:t>PRESENTED BY OfficePLUS</a:t>
            </a:r>
          </a:p>
        </p:txBody>
      </p:sp>
      <p:sp useBgFill="1">
        <p:nvSpPr>
          <p:cNvPr id="10" name="文本占位符 9"/>
          <p:cNvSpPr>
            <a:spLocks noGrp="1"/>
          </p:cNvSpPr>
          <p:nvPr>
            <p:ph type="body" sz="quarter" idx="14" hasCustomPrompt="1"/>
          </p:nvPr>
        </p:nvSpPr>
        <p:spPr>
          <a:xfrm>
            <a:off x="2937933" y="2443163"/>
            <a:ext cx="7188730" cy="51593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altLang="zh-CN" dirty="0"/>
              <a:t>XXX</a:t>
            </a:r>
            <a:r>
              <a:rPr lang="zh-CN" altLang="en-US" dirty="0"/>
              <a:t>学部</a:t>
            </a:r>
            <a:r>
              <a:rPr lang="en-US" altLang="zh-CN" dirty="0"/>
              <a:t>XXX</a:t>
            </a:r>
            <a:r>
              <a:rPr lang="zh-CN" altLang="en-US" dirty="0"/>
              <a:t>大学</a:t>
            </a:r>
          </a:p>
        </p:txBody>
      </p:sp>
      <p:sp useBgFill="1">
        <p:nvSpPr>
          <p:cNvPr id="11" name="文本占位符 9"/>
          <p:cNvSpPr>
            <a:spLocks noGrp="1"/>
          </p:cNvSpPr>
          <p:nvPr>
            <p:ph type="body" sz="quarter" idx="15" hasCustomPrompt="1"/>
          </p:nvPr>
        </p:nvSpPr>
        <p:spPr>
          <a:xfrm>
            <a:off x="2937933" y="4182534"/>
            <a:ext cx="7188730" cy="38197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</a:p>
        </p:txBody>
      </p:sp>
    </p:spTree>
    <p:extLst>
      <p:ext uri="{BB962C8B-B14F-4D97-AF65-F5344CB8AC3E}">
        <p14:creationId xmlns:p14="http://schemas.microsoft.com/office/powerpoint/2010/main" val="7874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 userDrawn="1"/>
        </p:nvSpPr>
        <p:spPr>
          <a:xfrm flipH="1">
            <a:off x="598448" y="146778"/>
            <a:ext cx="364297" cy="767622"/>
          </a:xfrm>
          <a:custGeom>
            <a:avLst/>
            <a:gdLst>
              <a:gd name="connsiteX0" fmla="*/ 0 w 2520000"/>
              <a:gd name="connsiteY0" fmla="*/ 0 h 2519119"/>
              <a:gd name="connsiteX1" fmla="*/ 2520000 w 2520000"/>
              <a:gd name="connsiteY1" fmla="*/ 0 h 2519119"/>
              <a:gd name="connsiteX2" fmla="*/ 2520000 w 2520000"/>
              <a:gd name="connsiteY2" fmla="*/ 2519119 h 2519119"/>
              <a:gd name="connsiteX3" fmla="*/ 0 w 2520000"/>
              <a:gd name="connsiteY3" fmla="*/ 2519119 h 2519119"/>
              <a:gd name="connsiteX4" fmla="*/ 0 w 2520000"/>
              <a:gd name="connsiteY4" fmla="*/ 0 h 2519119"/>
              <a:gd name="connsiteX0" fmla="*/ 0 w 2520000"/>
              <a:gd name="connsiteY0" fmla="*/ 780586 h 3299705"/>
              <a:gd name="connsiteX1" fmla="*/ 2482829 w 2520000"/>
              <a:gd name="connsiteY1" fmla="*/ 0 h 3299705"/>
              <a:gd name="connsiteX2" fmla="*/ 2520000 w 2520000"/>
              <a:gd name="connsiteY2" fmla="*/ 3299705 h 3299705"/>
              <a:gd name="connsiteX3" fmla="*/ 0 w 2520000"/>
              <a:gd name="connsiteY3" fmla="*/ 3299705 h 3299705"/>
              <a:gd name="connsiteX4" fmla="*/ 0 w 2520000"/>
              <a:gd name="connsiteY4" fmla="*/ 780586 h 3299705"/>
              <a:gd name="connsiteX0" fmla="*/ 0 w 2527434"/>
              <a:gd name="connsiteY0" fmla="*/ 780586 h 4080290"/>
              <a:gd name="connsiteX1" fmla="*/ 2482829 w 2527434"/>
              <a:gd name="connsiteY1" fmla="*/ 0 h 4080290"/>
              <a:gd name="connsiteX2" fmla="*/ 2527434 w 2527434"/>
              <a:gd name="connsiteY2" fmla="*/ 4080290 h 4080290"/>
              <a:gd name="connsiteX3" fmla="*/ 0 w 2527434"/>
              <a:gd name="connsiteY3" fmla="*/ 3299705 h 4080290"/>
              <a:gd name="connsiteX4" fmla="*/ 0 w 2527434"/>
              <a:gd name="connsiteY4" fmla="*/ 780586 h 4080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7434" h="4080290">
                <a:moveTo>
                  <a:pt x="0" y="780586"/>
                </a:moveTo>
                <a:lnTo>
                  <a:pt x="2482829" y="0"/>
                </a:lnTo>
                <a:lnTo>
                  <a:pt x="2527434" y="4080290"/>
                </a:lnTo>
                <a:lnTo>
                  <a:pt x="0" y="3299705"/>
                </a:lnTo>
                <a:lnTo>
                  <a:pt x="0" y="780586"/>
                </a:lnTo>
                <a:close/>
              </a:path>
            </a:pathLst>
          </a:custGeom>
          <a:noFill/>
          <a:ln w="76200">
            <a:solidFill>
              <a:schemeClr val="bg2"/>
            </a:solidFill>
            <a:bevel/>
          </a:ln>
          <a:scene3d>
            <a:camera prst="orthographicFront">
              <a:rot lat="0" lon="21599933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780596" y="382587"/>
            <a:ext cx="2922819" cy="3341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选题背景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0" y="5799221"/>
            <a:ext cx="12192000" cy="452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047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9730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is-I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Microsoft YaHei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10898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51757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76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996845" y="0"/>
            <a:ext cx="854439" cy="29905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 userDrawn="1"/>
        </p:nvSpPr>
        <p:spPr>
          <a:xfrm>
            <a:off x="1085510" y="116296"/>
            <a:ext cx="677108" cy="285804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lang="zh-CN" altLang="en-US" sz="32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142738" y="116296"/>
            <a:ext cx="562652" cy="2709350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/>
            </a:lvl1pPr>
          </a:lstStyle>
          <a:p>
            <a:pPr lvl="0"/>
            <a:r>
              <a:rPr lang="en-US" altLang="zh-CN" dirty="0"/>
              <a:t>CONTENT </a:t>
            </a:r>
            <a:r>
              <a:rPr lang="zh-CN" altLang="en-US" dirty="0"/>
              <a:t>目录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2341550" y="2286000"/>
            <a:ext cx="1128673" cy="6883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2341550" y="2990539"/>
            <a:ext cx="1945637" cy="438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>
                <a:cs typeface="+mn-ea"/>
                <a:sym typeface="+mn-lt"/>
              </a:rPr>
              <a:t>选题背景</a:t>
            </a:r>
            <a:endParaRPr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5560687" y="2286000"/>
            <a:ext cx="1128673" cy="6883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560688" y="2990539"/>
            <a:ext cx="1945637" cy="438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>
                <a:cs typeface="+mn-ea"/>
                <a:sym typeface="+mn-lt"/>
              </a:rPr>
              <a:t>选题背景</a:t>
            </a:r>
            <a:endParaRPr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8779825" y="2286000"/>
            <a:ext cx="1128673" cy="6883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8779825" y="2990539"/>
            <a:ext cx="1945637" cy="438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>
                <a:cs typeface="+mn-ea"/>
                <a:sym typeface="+mn-lt"/>
              </a:rPr>
              <a:t>选题背景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103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996845" y="0"/>
            <a:ext cx="854439" cy="29905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 userDrawn="1"/>
        </p:nvSpPr>
        <p:spPr>
          <a:xfrm>
            <a:off x="1085510" y="116296"/>
            <a:ext cx="677108" cy="285804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lang="zh-CN" altLang="en-US" sz="32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142738" y="116296"/>
            <a:ext cx="562652" cy="2709350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/>
            </a:lvl1pPr>
          </a:lstStyle>
          <a:p>
            <a:pPr lvl="0"/>
            <a:r>
              <a:rPr lang="en-US" altLang="zh-CN" dirty="0"/>
              <a:t>CONTENT </a:t>
            </a:r>
            <a:r>
              <a:rPr lang="zh-CN" altLang="en-US" dirty="0"/>
              <a:t>目录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2341550" y="2286000"/>
            <a:ext cx="1128673" cy="6883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2341550" y="2990539"/>
            <a:ext cx="1945637" cy="438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>
                <a:cs typeface="+mn-ea"/>
                <a:sym typeface="+mn-lt"/>
              </a:rPr>
              <a:t>选题背景</a:t>
            </a:r>
            <a:endParaRPr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2286000"/>
            <a:ext cx="1128673" cy="6883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1" y="2990539"/>
            <a:ext cx="1945637" cy="438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>
                <a:cs typeface="+mn-ea"/>
                <a:sym typeface="+mn-lt"/>
              </a:rPr>
              <a:t>选题背景</a:t>
            </a:r>
            <a:endParaRPr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2341550" y="3934918"/>
            <a:ext cx="1128673" cy="6883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2341550" y="4639457"/>
            <a:ext cx="1945637" cy="438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>
                <a:cs typeface="+mn-ea"/>
                <a:sym typeface="+mn-lt"/>
              </a:rPr>
              <a:t>选题背景</a:t>
            </a:r>
            <a:endParaRPr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6096000" y="3934918"/>
            <a:ext cx="1128673" cy="6883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6096001" y="4639457"/>
            <a:ext cx="1945637" cy="438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>
                <a:cs typeface="+mn-ea"/>
                <a:sym typeface="+mn-lt"/>
              </a:rPr>
              <a:t>选题背景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5684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五项目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996845" y="0"/>
            <a:ext cx="854439" cy="29905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 userDrawn="1"/>
        </p:nvSpPr>
        <p:spPr>
          <a:xfrm>
            <a:off x="1085510" y="116296"/>
            <a:ext cx="677108" cy="285804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lang="zh-CN" altLang="en-US" sz="32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142738" y="116296"/>
            <a:ext cx="562652" cy="2709350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/>
            </a:lvl1pPr>
          </a:lstStyle>
          <a:p>
            <a:pPr lvl="0"/>
            <a:r>
              <a:rPr lang="en-US" altLang="zh-CN" dirty="0"/>
              <a:t>CONTENT </a:t>
            </a:r>
            <a:r>
              <a:rPr lang="zh-CN" altLang="en-US" dirty="0"/>
              <a:t>目录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2341550" y="2286000"/>
            <a:ext cx="1128673" cy="6883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2341550" y="2990539"/>
            <a:ext cx="1945637" cy="438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>
                <a:cs typeface="+mn-ea"/>
                <a:sym typeface="+mn-lt"/>
              </a:rPr>
              <a:t>选题背景</a:t>
            </a:r>
            <a:endParaRPr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5560687" y="2286000"/>
            <a:ext cx="1128673" cy="6883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560688" y="2990539"/>
            <a:ext cx="1945637" cy="438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>
                <a:cs typeface="+mn-ea"/>
                <a:sym typeface="+mn-lt"/>
              </a:rPr>
              <a:t>选题背景</a:t>
            </a:r>
            <a:endParaRPr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8779825" y="2286000"/>
            <a:ext cx="1128673" cy="6883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8779825" y="2990539"/>
            <a:ext cx="1945637" cy="438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>
                <a:cs typeface="+mn-ea"/>
                <a:sym typeface="+mn-lt"/>
              </a:rPr>
              <a:t>选题背景</a:t>
            </a:r>
            <a:endParaRPr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2341550" y="3934918"/>
            <a:ext cx="1128673" cy="6883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2341550" y="4639457"/>
            <a:ext cx="1945637" cy="438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>
                <a:cs typeface="+mn-ea"/>
                <a:sym typeface="+mn-lt"/>
              </a:rPr>
              <a:t>选题背景</a:t>
            </a:r>
            <a:endParaRPr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5560687" y="3934918"/>
            <a:ext cx="1128673" cy="6883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5560688" y="4639457"/>
            <a:ext cx="1945637" cy="438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>
                <a:cs typeface="+mn-ea"/>
                <a:sym typeface="+mn-lt"/>
              </a:rPr>
              <a:t>选题背景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1211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六项目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996845" y="0"/>
            <a:ext cx="854439" cy="29905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 userDrawn="1"/>
        </p:nvSpPr>
        <p:spPr>
          <a:xfrm>
            <a:off x="1085510" y="116296"/>
            <a:ext cx="677108" cy="285804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lang="zh-CN" altLang="en-US" sz="32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142738" y="116296"/>
            <a:ext cx="562652" cy="2709350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/>
            </a:lvl1pPr>
          </a:lstStyle>
          <a:p>
            <a:pPr lvl="0"/>
            <a:r>
              <a:rPr lang="en-US" altLang="zh-CN" dirty="0"/>
              <a:t>CONTENT </a:t>
            </a:r>
            <a:r>
              <a:rPr lang="zh-CN" altLang="en-US" dirty="0"/>
              <a:t>目录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2341550" y="2286000"/>
            <a:ext cx="1128673" cy="6883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2341550" y="2990539"/>
            <a:ext cx="1945637" cy="438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>
                <a:cs typeface="+mn-ea"/>
                <a:sym typeface="+mn-lt"/>
              </a:rPr>
              <a:t>选题背景</a:t>
            </a:r>
            <a:endParaRPr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5560687" y="2286000"/>
            <a:ext cx="1128673" cy="6883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560688" y="2990539"/>
            <a:ext cx="1945637" cy="438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>
                <a:cs typeface="+mn-ea"/>
                <a:sym typeface="+mn-lt"/>
              </a:rPr>
              <a:t>选题背景</a:t>
            </a:r>
            <a:endParaRPr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8779825" y="2286000"/>
            <a:ext cx="1128673" cy="6883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8779825" y="2990539"/>
            <a:ext cx="1945637" cy="438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>
                <a:cs typeface="+mn-ea"/>
                <a:sym typeface="+mn-lt"/>
              </a:rPr>
              <a:t>选题背景</a:t>
            </a:r>
            <a:endParaRPr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2341550" y="3934918"/>
            <a:ext cx="1128673" cy="6883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2341550" y="4639457"/>
            <a:ext cx="1945637" cy="438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>
                <a:cs typeface="+mn-ea"/>
                <a:sym typeface="+mn-lt"/>
              </a:rPr>
              <a:t>选题背景</a:t>
            </a:r>
            <a:endParaRPr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5560687" y="3934918"/>
            <a:ext cx="1128673" cy="6883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5560688" y="4639457"/>
            <a:ext cx="1945637" cy="438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>
                <a:cs typeface="+mn-ea"/>
                <a:sym typeface="+mn-lt"/>
              </a:rPr>
              <a:t>选题背景</a:t>
            </a:r>
            <a:endParaRPr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8779825" y="3934918"/>
            <a:ext cx="1128673" cy="6883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8779825" y="4639457"/>
            <a:ext cx="1945637" cy="438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>
                <a:cs typeface="+mn-ea"/>
                <a:sym typeface="+mn-lt"/>
              </a:rPr>
              <a:t>选题背景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9821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6"/>
          <p:cNvSpPr/>
          <p:nvPr userDrawn="1"/>
        </p:nvSpPr>
        <p:spPr>
          <a:xfrm>
            <a:off x="571798" y="789271"/>
            <a:ext cx="2505516" cy="5279458"/>
          </a:xfrm>
          <a:custGeom>
            <a:avLst/>
            <a:gdLst>
              <a:gd name="connsiteX0" fmla="*/ 0 w 2520000"/>
              <a:gd name="connsiteY0" fmla="*/ 0 h 2519119"/>
              <a:gd name="connsiteX1" fmla="*/ 2520000 w 2520000"/>
              <a:gd name="connsiteY1" fmla="*/ 0 h 2519119"/>
              <a:gd name="connsiteX2" fmla="*/ 2520000 w 2520000"/>
              <a:gd name="connsiteY2" fmla="*/ 2519119 h 2519119"/>
              <a:gd name="connsiteX3" fmla="*/ 0 w 2520000"/>
              <a:gd name="connsiteY3" fmla="*/ 2519119 h 2519119"/>
              <a:gd name="connsiteX4" fmla="*/ 0 w 2520000"/>
              <a:gd name="connsiteY4" fmla="*/ 0 h 2519119"/>
              <a:gd name="connsiteX0" fmla="*/ 0 w 2520000"/>
              <a:gd name="connsiteY0" fmla="*/ 780586 h 3299705"/>
              <a:gd name="connsiteX1" fmla="*/ 2482829 w 2520000"/>
              <a:gd name="connsiteY1" fmla="*/ 0 h 3299705"/>
              <a:gd name="connsiteX2" fmla="*/ 2520000 w 2520000"/>
              <a:gd name="connsiteY2" fmla="*/ 3299705 h 3299705"/>
              <a:gd name="connsiteX3" fmla="*/ 0 w 2520000"/>
              <a:gd name="connsiteY3" fmla="*/ 3299705 h 3299705"/>
              <a:gd name="connsiteX4" fmla="*/ 0 w 2520000"/>
              <a:gd name="connsiteY4" fmla="*/ 780586 h 3299705"/>
              <a:gd name="connsiteX0" fmla="*/ 0 w 2527434"/>
              <a:gd name="connsiteY0" fmla="*/ 780586 h 4080290"/>
              <a:gd name="connsiteX1" fmla="*/ 2482829 w 2527434"/>
              <a:gd name="connsiteY1" fmla="*/ 0 h 4080290"/>
              <a:gd name="connsiteX2" fmla="*/ 2527434 w 2527434"/>
              <a:gd name="connsiteY2" fmla="*/ 4080290 h 4080290"/>
              <a:gd name="connsiteX3" fmla="*/ 0 w 2527434"/>
              <a:gd name="connsiteY3" fmla="*/ 3299705 h 4080290"/>
              <a:gd name="connsiteX4" fmla="*/ 0 w 2527434"/>
              <a:gd name="connsiteY4" fmla="*/ 780586 h 4080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7434" h="4080290">
                <a:moveTo>
                  <a:pt x="0" y="780586"/>
                </a:moveTo>
                <a:lnTo>
                  <a:pt x="2482829" y="0"/>
                </a:lnTo>
                <a:lnTo>
                  <a:pt x="2527434" y="4080290"/>
                </a:lnTo>
                <a:lnTo>
                  <a:pt x="0" y="3299705"/>
                </a:lnTo>
                <a:lnTo>
                  <a:pt x="0" y="780586"/>
                </a:lnTo>
                <a:close/>
              </a:path>
            </a:pathLst>
          </a:custGeom>
          <a:noFill/>
          <a:ln w="28575">
            <a:solidFill>
              <a:schemeClr val="accent1">
                <a:lumMod val="75000"/>
              </a:schemeClr>
            </a:solidFill>
            <a:bevel/>
          </a:ln>
          <a:scene3d>
            <a:camera prst="orthographicFront">
              <a:rot lat="0" lon="21599933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6"/>
          <p:cNvSpPr/>
          <p:nvPr userDrawn="1"/>
        </p:nvSpPr>
        <p:spPr>
          <a:xfrm>
            <a:off x="3440126" y="789271"/>
            <a:ext cx="2505516" cy="5279458"/>
          </a:xfrm>
          <a:custGeom>
            <a:avLst/>
            <a:gdLst>
              <a:gd name="connsiteX0" fmla="*/ 0 w 2520000"/>
              <a:gd name="connsiteY0" fmla="*/ 0 h 2519119"/>
              <a:gd name="connsiteX1" fmla="*/ 2520000 w 2520000"/>
              <a:gd name="connsiteY1" fmla="*/ 0 h 2519119"/>
              <a:gd name="connsiteX2" fmla="*/ 2520000 w 2520000"/>
              <a:gd name="connsiteY2" fmla="*/ 2519119 h 2519119"/>
              <a:gd name="connsiteX3" fmla="*/ 0 w 2520000"/>
              <a:gd name="connsiteY3" fmla="*/ 2519119 h 2519119"/>
              <a:gd name="connsiteX4" fmla="*/ 0 w 2520000"/>
              <a:gd name="connsiteY4" fmla="*/ 0 h 2519119"/>
              <a:gd name="connsiteX0" fmla="*/ 0 w 2520000"/>
              <a:gd name="connsiteY0" fmla="*/ 780586 h 3299705"/>
              <a:gd name="connsiteX1" fmla="*/ 2482829 w 2520000"/>
              <a:gd name="connsiteY1" fmla="*/ 0 h 3299705"/>
              <a:gd name="connsiteX2" fmla="*/ 2520000 w 2520000"/>
              <a:gd name="connsiteY2" fmla="*/ 3299705 h 3299705"/>
              <a:gd name="connsiteX3" fmla="*/ 0 w 2520000"/>
              <a:gd name="connsiteY3" fmla="*/ 3299705 h 3299705"/>
              <a:gd name="connsiteX4" fmla="*/ 0 w 2520000"/>
              <a:gd name="connsiteY4" fmla="*/ 780586 h 3299705"/>
              <a:gd name="connsiteX0" fmla="*/ 0 w 2527434"/>
              <a:gd name="connsiteY0" fmla="*/ 780586 h 4080290"/>
              <a:gd name="connsiteX1" fmla="*/ 2482829 w 2527434"/>
              <a:gd name="connsiteY1" fmla="*/ 0 h 4080290"/>
              <a:gd name="connsiteX2" fmla="*/ 2527434 w 2527434"/>
              <a:gd name="connsiteY2" fmla="*/ 4080290 h 4080290"/>
              <a:gd name="connsiteX3" fmla="*/ 0 w 2527434"/>
              <a:gd name="connsiteY3" fmla="*/ 3299705 h 4080290"/>
              <a:gd name="connsiteX4" fmla="*/ 0 w 2527434"/>
              <a:gd name="connsiteY4" fmla="*/ 780586 h 4080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7434" h="4080290">
                <a:moveTo>
                  <a:pt x="0" y="780586"/>
                </a:moveTo>
                <a:lnTo>
                  <a:pt x="2482829" y="0"/>
                </a:lnTo>
                <a:lnTo>
                  <a:pt x="2527434" y="4080290"/>
                </a:lnTo>
                <a:lnTo>
                  <a:pt x="0" y="3299705"/>
                </a:lnTo>
                <a:lnTo>
                  <a:pt x="0" y="780586"/>
                </a:lnTo>
                <a:close/>
              </a:path>
            </a:pathLst>
          </a:custGeom>
          <a:noFill/>
          <a:ln w="127000">
            <a:solidFill>
              <a:schemeClr val="bg1"/>
            </a:solidFill>
            <a:bevel/>
          </a:ln>
          <a:scene3d>
            <a:camera prst="orthographicFront">
              <a:rot lat="0" lon="21599933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6"/>
          <p:cNvSpPr/>
          <p:nvPr userDrawn="1"/>
        </p:nvSpPr>
        <p:spPr>
          <a:xfrm>
            <a:off x="6308454" y="789271"/>
            <a:ext cx="2505516" cy="5279458"/>
          </a:xfrm>
          <a:custGeom>
            <a:avLst/>
            <a:gdLst>
              <a:gd name="connsiteX0" fmla="*/ 0 w 2520000"/>
              <a:gd name="connsiteY0" fmla="*/ 0 h 2519119"/>
              <a:gd name="connsiteX1" fmla="*/ 2520000 w 2520000"/>
              <a:gd name="connsiteY1" fmla="*/ 0 h 2519119"/>
              <a:gd name="connsiteX2" fmla="*/ 2520000 w 2520000"/>
              <a:gd name="connsiteY2" fmla="*/ 2519119 h 2519119"/>
              <a:gd name="connsiteX3" fmla="*/ 0 w 2520000"/>
              <a:gd name="connsiteY3" fmla="*/ 2519119 h 2519119"/>
              <a:gd name="connsiteX4" fmla="*/ 0 w 2520000"/>
              <a:gd name="connsiteY4" fmla="*/ 0 h 2519119"/>
              <a:gd name="connsiteX0" fmla="*/ 0 w 2520000"/>
              <a:gd name="connsiteY0" fmla="*/ 780586 h 3299705"/>
              <a:gd name="connsiteX1" fmla="*/ 2482829 w 2520000"/>
              <a:gd name="connsiteY1" fmla="*/ 0 h 3299705"/>
              <a:gd name="connsiteX2" fmla="*/ 2520000 w 2520000"/>
              <a:gd name="connsiteY2" fmla="*/ 3299705 h 3299705"/>
              <a:gd name="connsiteX3" fmla="*/ 0 w 2520000"/>
              <a:gd name="connsiteY3" fmla="*/ 3299705 h 3299705"/>
              <a:gd name="connsiteX4" fmla="*/ 0 w 2520000"/>
              <a:gd name="connsiteY4" fmla="*/ 780586 h 3299705"/>
              <a:gd name="connsiteX0" fmla="*/ 0 w 2527434"/>
              <a:gd name="connsiteY0" fmla="*/ 780586 h 4080290"/>
              <a:gd name="connsiteX1" fmla="*/ 2482829 w 2527434"/>
              <a:gd name="connsiteY1" fmla="*/ 0 h 4080290"/>
              <a:gd name="connsiteX2" fmla="*/ 2527434 w 2527434"/>
              <a:gd name="connsiteY2" fmla="*/ 4080290 h 4080290"/>
              <a:gd name="connsiteX3" fmla="*/ 0 w 2527434"/>
              <a:gd name="connsiteY3" fmla="*/ 3299705 h 4080290"/>
              <a:gd name="connsiteX4" fmla="*/ 0 w 2527434"/>
              <a:gd name="connsiteY4" fmla="*/ 780586 h 4080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7434" h="4080290">
                <a:moveTo>
                  <a:pt x="0" y="780586"/>
                </a:moveTo>
                <a:lnTo>
                  <a:pt x="2482829" y="0"/>
                </a:lnTo>
                <a:lnTo>
                  <a:pt x="2527434" y="4080290"/>
                </a:lnTo>
                <a:lnTo>
                  <a:pt x="0" y="3299705"/>
                </a:lnTo>
                <a:lnTo>
                  <a:pt x="0" y="780586"/>
                </a:lnTo>
                <a:close/>
              </a:path>
            </a:pathLst>
          </a:custGeom>
          <a:noFill/>
          <a:ln w="28575">
            <a:solidFill>
              <a:schemeClr val="accent1">
                <a:lumMod val="75000"/>
              </a:schemeClr>
            </a:solidFill>
            <a:bevel/>
          </a:ln>
          <a:scene3d>
            <a:camera prst="orthographicFront">
              <a:rot lat="0" lon="21599933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6"/>
          <p:cNvSpPr/>
          <p:nvPr userDrawn="1"/>
        </p:nvSpPr>
        <p:spPr>
          <a:xfrm>
            <a:off x="9176782" y="789271"/>
            <a:ext cx="2505516" cy="5279458"/>
          </a:xfrm>
          <a:custGeom>
            <a:avLst/>
            <a:gdLst>
              <a:gd name="connsiteX0" fmla="*/ 0 w 2520000"/>
              <a:gd name="connsiteY0" fmla="*/ 0 h 2519119"/>
              <a:gd name="connsiteX1" fmla="*/ 2520000 w 2520000"/>
              <a:gd name="connsiteY1" fmla="*/ 0 h 2519119"/>
              <a:gd name="connsiteX2" fmla="*/ 2520000 w 2520000"/>
              <a:gd name="connsiteY2" fmla="*/ 2519119 h 2519119"/>
              <a:gd name="connsiteX3" fmla="*/ 0 w 2520000"/>
              <a:gd name="connsiteY3" fmla="*/ 2519119 h 2519119"/>
              <a:gd name="connsiteX4" fmla="*/ 0 w 2520000"/>
              <a:gd name="connsiteY4" fmla="*/ 0 h 2519119"/>
              <a:gd name="connsiteX0" fmla="*/ 0 w 2520000"/>
              <a:gd name="connsiteY0" fmla="*/ 780586 h 3299705"/>
              <a:gd name="connsiteX1" fmla="*/ 2482829 w 2520000"/>
              <a:gd name="connsiteY1" fmla="*/ 0 h 3299705"/>
              <a:gd name="connsiteX2" fmla="*/ 2520000 w 2520000"/>
              <a:gd name="connsiteY2" fmla="*/ 3299705 h 3299705"/>
              <a:gd name="connsiteX3" fmla="*/ 0 w 2520000"/>
              <a:gd name="connsiteY3" fmla="*/ 3299705 h 3299705"/>
              <a:gd name="connsiteX4" fmla="*/ 0 w 2520000"/>
              <a:gd name="connsiteY4" fmla="*/ 780586 h 3299705"/>
              <a:gd name="connsiteX0" fmla="*/ 0 w 2527434"/>
              <a:gd name="connsiteY0" fmla="*/ 780586 h 4080290"/>
              <a:gd name="connsiteX1" fmla="*/ 2482829 w 2527434"/>
              <a:gd name="connsiteY1" fmla="*/ 0 h 4080290"/>
              <a:gd name="connsiteX2" fmla="*/ 2527434 w 2527434"/>
              <a:gd name="connsiteY2" fmla="*/ 4080290 h 4080290"/>
              <a:gd name="connsiteX3" fmla="*/ 0 w 2527434"/>
              <a:gd name="connsiteY3" fmla="*/ 3299705 h 4080290"/>
              <a:gd name="connsiteX4" fmla="*/ 0 w 2527434"/>
              <a:gd name="connsiteY4" fmla="*/ 780586 h 4080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7434" h="4080290">
                <a:moveTo>
                  <a:pt x="0" y="780586"/>
                </a:moveTo>
                <a:lnTo>
                  <a:pt x="2482829" y="0"/>
                </a:lnTo>
                <a:lnTo>
                  <a:pt x="2527434" y="4080290"/>
                </a:lnTo>
                <a:lnTo>
                  <a:pt x="0" y="3299705"/>
                </a:lnTo>
                <a:lnTo>
                  <a:pt x="0" y="780586"/>
                </a:lnTo>
                <a:close/>
              </a:path>
            </a:pathLst>
          </a:custGeom>
          <a:noFill/>
          <a:ln w="28575">
            <a:solidFill>
              <a:schemeClr val="accent1">
                <a:lumMod val="75000"/>
              </a:schemeClr>
            </a:solidFill>
            <a:bevel/>
          </a:ln>
          <a:scene3d>
            <a:camera prst="orthographicFront">
              <a:rot lat="0" lon="21599933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34" name="文本占位符 9"/>
          <p:cNvSpPr>
            <a:spLocks noGrp="1"/>
          </p:cNvSpPr>
          <p:nvPr>
            <p:ph type="body" sz="quarter" idx="14" hasCustomPrompt="1"/>
          </p:nvPr>
        </p:nvSpPr>
        <p:spPr>
          <a:xfrm>
            <a:off x="6308454" y="2460758"/>
            <a:ext cx="2464953" cy="51593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600">
                <a:solidFill>
                  <a:schemeClr val="bg1"/>
                </a:solidFill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r>
              <a:rPr lang="en-US" altLang="zh-CN" dirty="0">
                <a:cs typeface="+mn-ea"/>
                <a:sym typeface="+mn-lt"/>
              </a:rPr>
              <a:t>Part 1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1" name="文本占位符 40"/>
          <p:cNvSpPr>
            <a:spLocks noGrp="1"/>
          </p:cNvSpPr>
          <p:nvPr>
            <p:ph type="body" sz="quarter" idx="15" hasCustomPrompt="1"/>
          </p:nvPr>
        </p:nvSpPr>
        <p:spPr>
          <a:xfrm>
            <a:off x="6308725" y="2938529"/>
            <a:ext cx="5373573" cy="12388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选题背景</a:t>
            </a:r>
          </a:p>
        </p:txBody>
      </p:sp>
    </p:spTree>
    <p:extLst>
      <p:ext uri="{BB962C8B-B14F-4D97-AF65-F5344CB8AC3E}">
        <p14:creationId xmlns:p14="http://schemas.microsoft.com/office/powerpoint/2010/main" val="1670484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6"/>
          <p:cNvSpPr/>
          <p:nvPr userDrawn="1"/>
        </p:nvSpPr>
        <p:spPr>
          <a:xfrm>
            <a:off x="571798" y="789271"/>
            <a:ext cx="2505516" cy="5279458"/>
          </a:xfrm>
          <a:custGeom>
            <a:avLst/>
            <a:gdLst>
              <a:gd name="connsiteX0" fmla="*/ 0 w 2520000"/>
              <a:gd name="connsiteY0" fmla="*/ 0 h 2519119"/>
              <a:gd name="connsiteX1" fmla="*/ 2520000 w 2520000"/>
              <a:gd name="connsiteY1" fmla="*/ 0 h 2519119"/>
              <a:gd name="connsiteX2" fmla="*/ 2520000 w 2520000"/>
              <a:gd name="connsiteY2" fmla="*/ 2519119 h 2519119"/>
              <a:gd name="connsiteX3" fmla="*/ 0 w 2520000"/>
              <a:gd name="connsiteY3" fmla="*/ 2519119 h 2519119"/>
              <a:gd name="connsiteX4" fmla="*/ 0 w 2520000"/>
              <a:gd name="connsiteY4" fmla="*/ 0 h 2519119"/>
              <a:gd name="connsiteX0" fmla="*/ 0 w 2520000"/>
              <a:gd name="connsiteY0" fmla="*/ 780586 h 3299705"/>
              <a:gd name="connsiteX1" fmla="*/ 2482829 w 2520000"/>
              <a:gd name="connsiteY1" fmla="*/ 0 h 3299705"/>
              <a:gd name="connsiteX2" fmla="*/ 2520000 w 2520000"/>
              <a:gd name="connsiteY2" fmla="*/ 3299705 h 3299705"/>
              <a:gd name="connsiteX3" fmla="*/ 0 w 2520000"/>
              <a:gd name="connsiteY3" fmla="*/ 3299705 h 3299705"/>
              <a:gd name="connsiteX4" fmla="*/ 0 w 2520000"/>
              <a:gd name="connsiteY4" fmla="*/ 780586 h 3299705"/>
              <a:gd name="connsiteX0" fmla="*/ 0 w 2527434"/>
              <a:gd name="connsiteY0" fmla="*/ 780586 h 4080290"/>
              <a:gd name="connsiteX1" fmla="*/ 2482829 w 2527434"/>
              <a:gd name="connsiteY1" fmla="*/ 0 h 4080290"/>
              <a:gd name="connsiteX2" fmla="*/ 2527434 w 2527434"/>
              <a:gd name="connsiteY2" fmla="*/ 4080290 h 4080290"/>
              <a:gd name="connsiteX3" fmla="*/ 0 w 2527434"/>
              <a:gd name="connsiteY3" fmla="*/ 3299705 h 4080290"/>
              <a:gd name="connsiteX4" fmla="*/ 0 w 2527434"/>
              <a:gd name="connsiteY4" fmla="*/ 780586 h 4080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7434" h="4080290">
                <a:moveTo>
                  <a:pt x="0" y="780586"/>
                </a:moveTo>
                <a:lnTo>
                  <a:pt x="2482829" y="0"/>
                </a:lnTo>
                <a:lnTo>
                  <a:pt x="2527434" y="4080290"/>
                </a:lnTo>
                <a:lnTo>
                  <a:pt x="0" y="3299705"/>
                </a:lnTo>
                <a:lnTo>
                  <a:pt x="0" y="780586"/>
                </a:lnTo>
                <a:close/>
              </a:path>
            </a:pathLst>
          </a:custGeom>
          <a:noFill/>
          <a:ln w="28575">
            <a:solidFill>
              <a:schemeClr val="accent1">
                <a:lumMod val="75000"/>
              </a:schemeClr>
            </a:solidFill>
            <a:bevel/>
          </a:ln>
          <a:scene3d>
            <a:camera prst="orthographicFront">
              <a:rot lat="0" lon="21599933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6"/>
          <p:cNvSpPr/>
          <p:nvPr userDrawn="1"/>
        </p:nvSpPr>
        <p:spPr>
          <a:xfrm>
            <a:off x="3440126" y="789271"/>
            <a:ext cx="2505516" cy="5279458"/>
          </a:xfrm>
          <a:custGeom>
            <a:avLst/>
            <a:gdLst>
              <a:gd name="connsiteX0" fmla="*/ 0 w 2520000"/>
              <a:gd name="connsiteY0" fmla="*/ 0 h 2519119"/>
              <a:gd name="connsiteX1" fmla="*/ 2520000 w 2520000"/>
              <a:gd name="connsiteY1" fmla="*/ 0 h 2519119"/>
              <a:gd name="connsiteX2" fmla="*/ 2520000 w 2520000"/>
              <a:gd name="connsiteY2" fmla="*/ 2519119 h 2519119"/>
              <a:gd name="connsiteX3" fmla="*/ 0 w 2520000"/>
              <a:gd name="connsiteY3" fmla="*/ 2519119 h 2519119"/>
              <a:gd name="connsiteX4" fmla="*/ 0 w 2520000"/>
              <a:gd name="connsiteY4" fmla="*/ 0 h 2519119"/>
              <a:gd name="connsiteX0" fmla="*/ 0 w 2520000"/>
              <a:gd name="connsiteY0" fmla="*/ 780586 h 3299705"/>
              <a:gd name="connsiteX1" fmla="*/ 2482829 w 2520000"/>
              <a:gd name="connsiteY1" fmla="*/ 0 h 3299705"/>
              <a:gd name="connsiteX2" fmla="*/ 2520000 w 2520000"/>
              <a:gd name="connsiteY2" fmla="*/ 3299705 h 3299705"/>
              <a:gd name="connsiteX3" fmla="*/ 0 w 2520000"/>
              <a:gd name="connsiteY3" fmla="*/ 3299705 h 3299705"/>
              <a:gd name="connsiteX4" fmla="*/ 0 w 2520000"/>
              <a:gd name="connsiteY4" fmla="*/ 780586 h 3299705"/>
              <a:gd name="connsiteX0" fmla="*/ 0 w 2527434"/>
              <a:gd name="connsiteY0" fmla="*/ 780586 h 4080290"/>
              <a:gd name="connsiteX1" fmla="*/ 2482829 w 2527434"/>
              <a:gd name="connsiteY1" fmla="*/ 0 h 4080290"/>
              <a:gd name="connsiteX2" fmla="*/ 2527434 w 2527434"/>
              <a:gd name="connsiteY2" fmla="*/ 4080290 h 4080290"/>
              <a:gd name="connsiteX3" fmla="*/ 0 w 2527434"/>
              <a:gd name="connsiteY3" fmla="*/ 3299705 h 4080290"/>
              <a:gd name="connsiteX4" fmla="*/ 0 w 2527434"/>
              <a:gd name="connsiteY4" fmla="*/ 780586 h 4080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7434" h="4080290">
                <a:moveTo>
                  <a:pt x="0" y="780586"/>
                </a:moveTo>
                <a:lnTo>
                  <a:pt x="2482829" y="0"/>
                </a:lnTo>
                <a:lnTo>
                  <a:pt x="2527434" y="4080290"/>
                </a:lnTo>
                <a:lnTo>
                  <a:pt x="0" y="3299705"/>
                </a:lnTo>
                <a:lnTo>
                  <a:pt x="0" y="780586"/>
                </a:lnTo>
                <a:close/>
              </a:path>
            </a:pathLst>
          </a:custGeom>
          <a:noFill/>
          <a:ln w="28575">
            <a:solidFill>
              <a:schemeClr val="accent1">
                <a:lumMod val="75000"/>
              </a:schemeClr>
            </a:solidFill>
            <a:bevel/>
          </a:ln>
          <a:scene3d>
            <a:camera prst="orthographicFront">
              <a:rot lat="0" lon="21599933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6"/>
          <p:cNvSpPr/>
          <p:nvPr userDrawn="1"/>
        </p:nvSpPr>
        <p:spPr>
          <a:xfrm>
            <a:off x="6308454" y="789271"/>
            <a:ext cx="2505516" cy="5279458"/>
          </a:xfrm>
          <a:custGeom>
            <a:avLst/>
            <a:gdLst>
              <a:gd name="connsiteX0" fmla="*/ 0 w 2520000"/>
              <a:gd name="connsiteY0" fmla="*/ 0 h 2519119"/>
              <a:gd name="connsiteX1" fmla="*/ 2520000 w 2520000"/>
              <a:gd name="connsiteY1" fmla="*/ 0 h 2519119"/>
              <a:gd name="connsiteX2" fmla="*/ 2520000 w 2520000"/>
              <a:gd name="connsiteY2" fmla="*/ 2519119 h 2519119"/>
              <a:gd name="connsiteX3" fmla="*/ 0 w 2520000"/>
              <a:gd name="connsiteY3" fmla="*/ 2519119 h 2519119"/>
              <a:gd name="connsiteX4" fmla="*/ 0 w 2520000"/>
              <a:gd name="connsiteY4" fmla="*/ 0 h 2519119"/>
              <a:gd name="connsiteX0" fmla="*/ 0 w 2520000"/>
              <a:gd name="connsiteY0" fmla="*/ 780586 h 3299705"/>
              <a:gd name="connsiteX1" fmla="*/ 2482829 w 2520000"/>
              <a:gd name="connsiteY1" fmla="*/ 0 h 3299705"/>
              <a:gd name="connsiteX2" fmla="*/ 2520000 w 2520000"/>
              <a:gd name="connsiteY2" fmla="*/ 3299705 h 3299705"/>
              <a:gd name="connsiteX3" fmla="*/ 0 w 2520000"/>
              <a:gd name="connsiteY3" fmla="*/ 3299705 h 3299705"/>
              <a:gd name="connsiteX4" fmla="*/ 0 w 2520000"/>
              <a:gd name="connsiteY4" fmla="*/ 780586 h 3299705"/>
              <a:gd name="connsiteX0" fmla="*/ 0 w 2527434"/>
              <a:gd name="connsiteY0" fmla="*/ 780586 h 4080290"/>
              <a:gd name="connsiteX1" fmla="*/ 2482829 w 2527434"/>
              <a:gd name="connsiteY1" fmla="*/ 0 h 4080290"/>
              <a:gd name="connsiteX2" fmla="*/ 2527434 w 2527434"/>
              <a:gd name="connsiteY2" fmla="*/ 4080290 h 4080290"/>
              <a:gd name="connsiteX3" fmla="*/ 0 w 2527434"/>
              <a:gd name="connsiteY3" fmla="*/ 3299705 h 4080290"/>
              <a:gd name="connsiteX4" fmla="*/ 0 w 2527434"/>
              <a:gd name="connsiteY4" fmla="*/ 780586 h 4080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7434" h="4080290">
                <a:moveTo>
                  <a:pt x="0" y="780586"/>
                </a:moveTo>
                <a:lnTo>
                  <a:pt x="2482829" y="0"/>
                </a:lnTo>
                <a:lnTo>
                  <a:pt x="2527434" y="4080290"/>
                </a:lnTo>
                <a:lnTo>
                  <a:pt x="0" y="3299705"/>
                </a:lnTo>
                <a:lnTo>
                  <a:pt x="0" y="780586"/>
                </a:lnTo>
                <a:close/>
              </a:path>
            </a:pathLst>
          </a:custGeom>
          <a:noFill/>
          <a:ln w="127000">
            <a:solidFill>
              <a:schemeClr val="bg1"/>
            </a:solidFill>
            <a:bevel/>
          </a:ln>
          <a:scene3d>
            <a:camera prst="orthographicFront">
              <a:rot lat="0" lon="21599933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6"/>
          <p:cNvSpPr/>
          <p:nvPr userDrawn="1"/>
        </p:nvSpPr>
        <p:spPr>
          <a:xfrm>
            <a:off x="9176782" y="789271"/>
            <a:ext cx="2505516" cy="5279458"/>
          </a:xfrm>
          <a:custGeom>
            <a:avLst/>
            <a:gdLst>
              <a:gd name="connsiteX0" fmla="*/ 0 w 2520000"/>
              <a:gd name="connsiteY0" fmla="*/ 0 h 2519119"/>
              <a:gd name="connsiteX1" fmla="*/ 2520000 w 2520000"/>
              <a:gd name="connsiteY1" fmla="*/ 0 h 2519119"/>
              <a:gd name="connsiteX2" fmla="*/ 2520000 w 2520000"/>
              <a:gd name="connsiteY2" fmla="*/ 2519119 h 2519119"/>
              <a:gd name="connsiteX3" fmla="*/ 0 w 2520000"/>
              <a:gd name="connsiteY3" fmla="*/ 2519119 h 2519119"/>
              <a:gd name="connsiteX4" fmla="*/ 0 w 2520000"/>
              <a:gd name="connsiteY4" fmla="*/ 0 h 2519119"/>
              <a:gd name="connsiteX0" fmla="*/ 0 w 2520000"/>
              <a:gd name="connsiteY0" fmla="*/ 780586 h 3299705"/>
              <a:gd name="connsiteX1" fmla="*/ 2482829 w 2520000"/>
              <a:gd name="connsiteY1" fmla="*/ 0 h 3299705"/>
              <a:gd name="connsiteX2" fmla="*/ 2520000 w 2520000"/>
              <a:gd name="connsiteY2" fmla="*/ 3299705 h 3299705"/>
              <a:gd name="connsiteX3" fmla="*/ 0 w 2520000"/>
              <a:gd name="connsiteY3" fmla="*/ 3299705 h 3299705"/>
              <a:gd name="connsiteX4" fmla="*/ 0 w 2520000"/>
              <a:gd name="connsiteY4" fmla="*/ 780586 h 3299705"/>
              <a:gd name="connsiteX0" fmla="*/ 0 w 2527434"/>
              <a:gd name="connsiteY0" fmla="*/ 780586 h 4080290"/>
              <a:gd name="connsiteX1" fmla="*/ 2482829 w 2527434"/>
              <a:gd name="connsiteY1" fmla="*/ 0 h 4080290"/>
              <a:gd name="connsiteX2" fmla="*/ 2527434 w 2527434"/>
              <a:gd name="connsiteY2" fmla="*/ 4080290 h 4080290"/>
              <a:gd name="connsiteX3" fmla="*/ 0 w 2527434"/>
              <a:gd name="connsiteY3" fmla="*/ 3299705 h 4080290"/>
              <a:gd name="connsiteX4" fmla="*/ 0 w 2527434"/>
              <a:gd name="connsiteY4" fmla="*/ 780586 h 4080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7434" h="4080290">
                <a:moveTo>
                  <a:pt x="0" y="780586"/>
                </a:moveTo>
                <a:lnTo>
                  <a:pt x="2482829" y="0"/>
                </a:lnTo>
                <a:lnTo>
                  <a:pt x="2527434" y="4080290"/>
                </a:lnTo>
                <a:lnTo>
                  <a:pt x="0" y="3299705"/>
                </a:lnTo>
                <a:lnTo>
                  <a:pt x="0" y="780586"/>
                </a:lnTo>
                <a:close/>
              </a:path>
            </a:pathLst>
          </a:custGeom>
          <a:noFill/>
          <a:ln w="28575">
            <a:solidFill>
              <a:schemeClr val="accent1">
                <a:lumMod val="75000"/>
              </a:schemeClr>
            </a:solidFill>
            <a:bevel/>
          </a:ln>
          <a:scene3d>
            <a:camera prst="orthographicFront">
              <a:rot lat="0" lon="21599933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1588169" y="2957710"/>
            <a:ext cx="5834212" cy="1223169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800" b="1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>
                <a:cs typeface="+mn-ea"/>
                <a:sym typeface="+mn-lt"/>
              </a:rPr>
              <a:t>选题背景</a:t>
            </a:r>
          </a:p>
        </p:txBody>
      </p:sp>
      <p:sp useBgFill="1">
        <p:nvSpPr>
          <p:cNvPr id="7" name="文本占位符 9"/>
          <p:cNvSpPr>
            <a:spLocks noGrp="1"/>
          </p:cNvSpPr>
          <p:nvPr>
            <p:ph type="body" sz="quarter" idx="14" hasCustomPrompt="1"/>
          </p:nvPr>
        </p:nvSpPr>
        <p:spPr>
          <a:xfrm>
            <a:off x="4957427" y="2460758"/>
            <a:ext cx="2464953" cy="515937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600">
                <a:solidFill>
                  <a:schemeClr val="bg1"/>
                </a:solidFill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r>
              <a:rPr lang="en-US" altLang="zh-CN" dirty="0">
                <a:cs typeface="+mn-ea"/>
                <a:sym typeface="+mn-lt"/>
              </a:rPr>
              <a:t>Part 1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81902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6"/>
          <p:cNvSpPr/>
          <p:nvPr userDrawn="1"/>
        </p:nvSpPr>
        <p:spPr>
          <a:xfrm flipH="1">
            <a:off x="598448" y="146778"/>
            <a:ext cx="364297" cy="767622"/>
          </a:xfrm>
          <a:custGeom>
            <a:avLst/>
            <a:gdLst>
              <a:gd name="connsiteX0" fmla="*/ 0 w 2520000"/>
              <a:gd name="connsiteY0" fmla="*/ 0 h 2519119"/>
              <a:gd name="connsiteX1" fmla="*/ 2520000 w 2520000"/>
              <a:gd name="connsiteY1" fmla="*/ 0 h 2519119"/>
              <a:gd name="connsiteX2" fmla="*/ 2520000 w 2520000"/>
              <a:gd name="connsiteY2" fmla="*/ 2519119 h 2519119"/>
              <a:gd name="connsiteX3" fmla="*/ 0 w 2520000"/>
              <a:gd name="connsiteY3" fmla="*/ 2519119 h 2519119"/>
              <a:gd name="connsiteX4" fmla="*/ 0 w 2520000"/>
              <a:gd name="connsiteY4" fmla="*/ 0 h 2519119"/>
              <a:gd name="connsiteX0" fmla="*/ 0 w 2520000"/>
              <a:gd name="connsiteY0" fmla="*/ 780586 h 3299705"/>
              <a:gd name="connsiteX1" fmla="*/ 2482829 w 2520000"/>
              <a:gd name="connsiteY1" fmla="*/ 0 h 3299705"/>
              <a:gd name="connsiteX2" fmla="*/ 2520000 w 2520000"/>
              <a:gd name="connsiteY2" fmla="*/ 3299705 h 3299705"/>
              <a:gd name="connsiteX3" fmla="*/ 0 w 2520000"/>
              <a:gd name="connsiteY3" fmla="*/ 3299705 h 3299705"/>
              <a:gd name="connsiteX4" fmla="*/ 0 w 2520000"/>
              <a:gd name="connsiteY4" fmla="*/ 780586 h 3299705"/>
              <a:gd name="connsiteX0" fmla="*/ 0 w 2527434"/>
              <a:gd name="connsiteY0" fmla="*/ 780586 h 4080290"/>
              <a:gd name="connsiteX1" fmla="*/ 2482829 w 2527434"/>
              <a:gd name="connsiteY1" fmla="*/ 0 h 4080290"/>
              <a:gd name="connsiteX2" fmla="*/ 2527434 w 2527434"/>
              <a:gd name="connsiteY2" fmla="*/ 4080290 h 4080290"/>
              <a:gd name="connsiteX3" fmla="*/ 0 w 2527434"/>
              <a:gd name="connsiteY3" fmla="*/ 3299705 h 4080290"/>
              <a:gd name="connsiteX4" fmla="*/ 0 w 2527434"/>
              <a:gd name="connsiteY4" fmla="*/ 780586 h 4080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7434" h="4080290">
                <a:moveTo>
                  <a:pt x="0" y="780586"/>
                </a:moveTo>
                <a:lnTo>
                  <a:pt x="2482829" y="0"/>
                </a:lnTo>
                <a:lnTo>
                  <a:pt x="2527434" y="4080290"/>
                </a:lnTo>
                <a:lnTo>
                  <a:pt x="0" y="3299705"/>
                </a:lnTo>
                <a:lnTo>
                  <a:pt x="0" y="780586"/>
                </a:lnTo>
                <a:close/>
              </a:path>
            </a:pathLst>
          </a:custGeom>
          <a:noFill/>
          <a:ln w="76200">
            <a:solidFill>
              <a:schemeClr val="accent1"/>
            </a:solidFill>
            <a:bevel/>
          </a:ln>
          <a:scene3d>
            <a:camera prst="orthographicFront">
              <a:rot lat="0" lon="21599933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4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780596" y="382587"/>
            <a:ext cx="2922819" cy="3341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选题背景</a:t>
            </a:r>
          </a:p>
        </p:txBody>
      </p:sp>
    </p:spTree>
    <p:extLst>
      <p:ext uri="{BB962C8B-B14F-4D97-AF65-F5344CB8AC3E}">
        <p14:creationId xmlns:p14="http://schemas.microsoft.com/office/powerpoint/2010/main" val="3388085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 userDrawn="1"/>
        </p:nvSpPr>
        <p:spPr>
          <a:xfrm flipH="1">
            <a:off x="598448" y="146778"/>
            <a:ext cx="364297" cy="767622"/>
          </a:xfrm>
          <a:custGeom>
            <a:avLst/>
            <a:gdLst>
              <a:gd name="connsiteX0" fmla="*/ 0 w 2520000"/>
              <a:gd name="connsiteY0" fmla="*/ 0 h 2519119"/>
              <a:gd name="connsiteX1" fmla="*/ 2520000 w 2520000"/>
              <a:gd name="connsiteY1" fmla="*/ 0 h 2519119"/>
              <a:gd name="connsiteX2" fmla="*/ 2520000 w 2520000"/>
              <a:gd name="connsiteY2" fmla="*/ 2519119 h 2519119"/>
              <a:gd name="connsiteX3" fmla="*/ 0 w 2520000"/>
              <a:gd name="connsiteY3" fmla="*/ 2519119 h 2519119"/>
              <a:gd name="connsiteX4" fmla="*/ 0 w 2520000"/>
              <a:gd name="connsiteY4" fmla="*/ 0 h 2519119"/>
              <a:gd name="connsiteX0" fmla="*/ 0 w 2520000"/>
              <a:gd name="connsiteY0" fmla="*/ 780586 h 3299705"/>
              <a:gd name="connsiteX1" fmla="*/ 2482829 w 2520000"/>
              <a:gd name="connsiteY1" fmla="*/ 0 h 3299705"/>
              <a:gd name="connsiteX2" fmla="*/ 2520000 w 2520000"/>
              <a:gd name="connsiteY2" fmla="*/ 3299705 h 3299705"/>
              <a:gd name="connsiteX3" fmla="*/ 0 w 2520000"/>
              <a:gd name="connsiteY3" fmla="*/ 3299705 h 3299705"/>
              <a:gd name="connsiteX4" fmla="*/ 0 w 2520000"/>
              <a:gd name="connsiteY4" fmla="*/ 780586 h 3299705"/>
              <a:gd name="connsiteX0" fmla="*/ 0 w 2527434"/>
              <a:gd name="connsiteY0" fmla="*/ 780586 h 4080290"/>
              <a:gd name="connsiteX1" fmla="*/ 2482829 w 2527434"/>
              <a:gd name="connsiteY1" fmla="*/ 0 h 4080290"/>
              <a:gd name="connsiteX2" fmla="*/ 2527434 w 2527434"/>
              <a:gd name="connsiteY2" fmla="*/ 4080290 h 4080290"/>
              <a:gd name="connsiteX3" fmla="*/ 0 w 2527434"/>
              <a:gd name="connsiteY3" fmla="*/ 3299705 h 4080290"/>
              <a:gd name="connsiteX4" fmla="*/ 0 w 2527434"/>
              <a:gd name="connsiteY4" fmla="*/ 780586 h 4080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7434" h="4080290">
                <a:moveTo>
                  <a:pt x="0" y="780586"/>
                </a:moveTo>
                <a:lnTo>
                  <a:pt x="2482829" y="0"/>
                </a:lnTo>
                <a:lnTo>
                  <a:pt x="2527434" y="4080290"/>
                </a:lnTo>
                <a:lnTo>
                  <a:pt x="0" y="3299705"/>
                </a:lnTo>
                <a:lnTo>
                  <a:pt x="0" y="780586"/>
                </a:lnTo>
                <a:close/>
              </a:path>
            </a:pathLst>
          </a:custGeom>
          <a:noFill/>
          <a:ln w="76200">
            <a:solidFill>
              <a:schemeClr val="accent1"/>
            </a:solidFill>
            <a:bevel/>
          </a:ln>
          <a:scene3d>
            <a:camera prst="orthographicFront">
              <a:rot lat="0" lon="21599933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3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780596" y="382587"/>
            <a:ext cx="2922819" cy="3341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选题背景</a:t>
            </a:r>
          </a:p>
        </p:txBody>
      </p:sp>
      <p:pic>
        <p:nvPicPr>
          <p:cNvPr id="1028" name="Picture 4" descr="http://dc.office.msn.com.cn/t/55/C5C76DF4400E1ACCA58814E7A7473E0F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76" b="39613"/>
          <a:stretch/>
        </p:blipFill>
        <p:spPr bwMode="auto">
          <a:xfrm>
            <a:off x="0" y="3429001"/>
            <a:ext cx="12192000" cy="351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 userDrawn="1"/>
        </p:nvSpPr>
        <p:spPr>
          <a:xfrm>
            <a:off x="0" y="3176337"/>
            <a:ext cx="12192000" cy="702644"/>
          </a:xfrm>
          <a:prstGeom prst="rect">
            <a:avLst/>
          </a:prstGeom>
          <a:gradFill flip="none" rotWithShape="1">
            <a:gsLst>
              <a:gs pos="100000">
                <a:schemeClr val="accent3"/>
              </a:gs>
              <a:gs pos="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683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46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94" r:id="rId2"/>
    <p:sldLayoutId id="2147483687" r:id="rId3"/>
    <p:sldLayoutId id="2147483693" r:id="rId4"/>
    <p:sldLayoutId id="2147483683" r:id="rId5"/>
    <p:sldLayoutId id="2147483684" r:id="rId6"/>
    <p:sldLayoutId id="2147483690" r:id="rId7"/>
    <p:sldLayoutId id="2147483689" r:id="rId8"/>
    <p:sldLayoutId id="2147483685" r:id="rId9"/>
    <p:sldLayoutId id="2147483688" r:id="rId10"/>
    <p:sldLayoutId id="21474836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592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2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00050" y="2959364"/>
            <a:ext cx="9726613" cy="1223169"/>
          </a:xfrm>
        </p:spPr>
        <p:txBody>
          <a:bodyPr/>
          <a:lstStyle/>
          <a:p>
            <a:r>
              <a:rPr lang="zh-CN" altLang="en-US" b="1" dirty="0" smtClean="0"/>
              <a:t>套装购物</a:t>
            </a:r>
            <a:r>
              <a:rPr lang="en-US" altLang="zh-CN" b="1" dirty="0" smtClean="0"/>
              <a:t>APP</a:t>
            </a:r>
            <a:endParaRPr lang="zh-CN" altLang="en-US" b="1" dirty="0"/>
          </a:p>
        </p:txBody>
      </p:sp>
      <p:sp useBgFill="1"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2937516" y="2443163"/>
            <a:ext cx="7188730" cy="515937"/>
          </a:xfrm>
        </p:spPr>
        <p:txBody>
          <a:bodyPr/>
          <a:lstStyle/>
          <a:p>
            <a:r>
              <a:rPr lang="zh-CN" altLang="en-US" dirty="0" smtClean="0"/>
              <a:t>综合训练课程项目</a:t>
            </a:r>
            <a:endParaRPr lang="zh-CN" altLang="en-US" dirty="0"/>
          </a:p>
        </p:txBody>
      </p:sp>
      <p:sp useBgFill="1"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组队：陈雪、陶辛茹、张磊、彭君辉</a:t>
            </a:r>
            <a:r>
              <a:rPr lang="zh-CN" altLang="en-US" dirty="0"/>
              <a:t>、</a:t>
            </a:r>
            <a:r>
              <a:rPr lang="zh-CN" altLang="en-US" dirty="0" smtClean="0"/>
              <a:t>郭焱</a:t>
            </a:r>
            <a:r>
              <a:rPr lang="zh-CN" altLang="en-US" dirty="0"/>
              <a:t>、李杰、马静惠</a:t>
            </a:r>
          </a:p>
        </p:txBody>
      </p:sp>
    </p:spTree>
    <p:extLst>
      <p:ext uri="{BB962C8B-B14F-4D97-AF65-F5344CB8AC3E}">
        <p14:creationId xmlns:p14="http://schemas.microsoft.com/office/powerpoint/2010/main" val="127655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altLang="zh-CN" dirty="0"/>
              <a:t>Three </a:t>
            </a:r>
            <a:r>
              <a:rPr lang="zh-CN" altLang="en-US" dirty="0" smtClean="0"/>
              <a:t>任务分解</a:t>
            </a:r>
            <a:endParaRPr lang="en-US" altLang="zh-CN" dirty="0"/>
          </a:p>
        </p:txBody>
      </p:sp>
      <p:sp>
        <p:nvSpPr>
          <p:cNvPr id="39" name="Oval 5"/>
          <p:cNvSpPr/>
          <p:nvPr/>
        </p:nvSpPr>
        <p:spPr>
          <a:xfrm>
            <a:off x="849332" y="2570114"/>
            <a:ext cx="1224101" cy="1224101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01</a:t>
            </a:r>
          </a:p>
        </p:txBody>
      </p:sp>
      <p:sp>
        <p:nvSpPr>
          <p:cNvPr id="40" name="Oval 6"/>
          <p:cNvSpPr/>
          <p:nvPr/>
        </p:nvSpPr>
        <p:spPr>
          <a:xfrm>
            <a:off x="3220628" y="3794214"/>
            <a:ext cx="1224101" cy="1224101"/>
          </a:xfrm>
          <a:prstGeom prst="ellipse">
            <a:avLst/>
          </a:prstGeom>
          <a:solidFill>
            <a:schemeClr val="accent1">
              <a:alpha val="80000"/>
            </a:schemeClr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02</a:t>
            </a:r>
          </a:p>
        </p:txBody>
      </p:sp>
      <p:sp>
        <p:nvSpPr>
          <p:cNvPr id="41" name="Oval 7"/>
          <p:cNvSpPr/>
          <p:nvPr/>
        </p:nvSpPr>
        <p:spPr>
          <a:xfrm>
            <a:off x="5591924" y="2570114"/>
            <a:ext cx="1224101" cy="1224101"/>
          </a:xfrm>
          <a:prstGeom prst="ellipse">
            <a:avLst/>
          </a:prstGeom>
          <a:solidFill>
            <a:schemeClr val="accent1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03</a:t>
            </a:r>
          </a:p>
        </p:txBody>
      </p:sp>
      <p:sp>
        <p:nvSpPr>
          <p:cNvPr id="42" name="Oval 8"/>
          <p:cNvSpPr/>
          <p:nvPr/>
        </p:nvSpPr>
        <p:spPr>
          <a:xfrm>
            <a:off x="7963219" y="3794214"/>
            <a:ext cx="1224101" cy="1224101"/>
          </a:xfrm>
          <a:prstGeom prst="ellipse">
            <a:avLst/>
          </a:prstGeom>
          <a:solidFill>
            <a:schemeClr val="accent2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04</a:t>
            </a:r>
          </a:p>
        </p:txBody>
      </p:sp>
      <p:cxnSp>
        <p:nvCxnSpPr>
          <p:cNvPr id="43" name="Straight Connector 10"/>
          <p:cNvCxnSpPr/>
          <p:nvPr/>
        </p:nvCxnSpPr>
        <p:spPr>
          <a:xfrm>
            <a:off x="2020104" y="3425219"/>
            <a:ext cx="1256501" cy="712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11"/>
          <p:cNvCxnSpPr/>
          <p:nvPr/>
        </p:nvCxnSpPr>
        <p:spPr>
          <a:xfrm>
            <a:off x="6760046" y="3422162"/>
            <a:ext cx="1256501" cy="712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12"/>
          <p:cNvCxnSpPr/>
          <p:nvPr/>
        </p:nvCxnSpPr>
        <p:spPr>
          <a:xfrm flipH="1">
            <a:off x="4373918" y="3422162"/>
            <a:ext cx="1256501" cy="712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13"/>
          <p:cNvSpPr/>
          <p:nvPr/>
        </p:nvSpPr>
        <p:spPr>
          <a:xfrm>
            <a:off x="7703543" y="2922459"/>
            <a:ext cx="720468" cy="72046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14"/>
          <p:cNvSpPr/>
          <p:nvPr/>
        </p:nvSpPr>
        <p:spPr>
          <a:xfrm>
            <a:off x="488142" y="3919827"/>
            <a:ext cx="720468" cy="720469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15"/>
          <p:cNvSpPr/>
          <p:nvPr/>
        </p:nvSpPr>
        <p:spPr>
          <a:xfrm>
            <a:off x="2862412" y="2951788"/>
            <a:ext cx="720468" cy="720469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16"/>
          <p:cNvSpPr/>
          <p:nvPr/>
        </p:nvSpPr>
        <p:spPr>
          <a:xfrm>
            <a:off x="5258181" y="3919198"/>
            <a:ext cx="720468" cy="72046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18"/>
          <p:cNvSpPr/>
          <p:nvPr/>
        </p:nvSpPr>
        <p:spPr>
          <a:xfrm>
            <a:off x="836455" y="4799527"/>
            <a:ext cx="2223478" cy="61555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CN" sz="2000" dirty="0" smtClean="0"/>
              <a:t>Java</a:t>
            </a:r>
            <a:r>
              <a:rPr lang="zh-CN" altLang="en-US" sz="2000" dirty="0" smtClean="0"/>
              <a:t>编写</a:t>
            </a:r>
          </a:p>
          <a:p>
            <a:pPr>
              <a:lnSpc>
                <a:spcPct val="85000"/>
              </a:lnSpc>
            </a:pPr>
            <a:r>
              <a:rPr lang="zh-CN" altLang="en-US" sz="2000" dirty="0" smtClean="0"/>
              <a:t>项目集成</a:t>
            </a:r>
            <a:endParaRPr lang="en-US" sz="2000" dirty="0"/>
          </a:p>
        </p:txBody>
      </p:sp>
      <p:sp>
        <p:nvSpPr>
          <p:cNvPr id="51" name="Rectangle 19"/>
          <p:cNvSpPr/>
          <p:nvPr/>
        </p:nvSpPr>
        <p:spPr>
          <a:xfrm>
            <a:off x="2365062" y="1846455"/>
            <a:ext cx="2542077" cy="61555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85000"/>
              </a:lnSpc>
            </a:pPr>
            <a:r>
              <a:rPr lang="zh-CN" altLang="en-US" sz="2000" dirty="0" smtClean="0"/>
              <a:t>工具使用</a:t>
            </a:r>
          </a:p>
          <a:p>
            <a:pPr algn="ctr">
              <a:lnSpc>
                <a:spcPct val="85000"/>
              </a:lnSpc>
            </a:pPr>
            <a:r>
              <a:rPr lang="zh-CN" altLang="en-US" sz="2000" dirty="0" smtClean="0"/>
              <a:t>控件编写</a:t>
            </a:r>
            <a:endParaRPr lang="en-US" sz="2000" dirty="0"/>
          </a:p>
        </p:txBody>
      </p:sp>
      <p:sp>
        <p:nvSpPr>
          <p:cNvPr id="52" name="Rectangle 20"/>
          <p:cNvSpPr/>
          <p:nvPr/>
        </p:nvSpPr>
        <p:spPr>
          <a:xfrm>
            <a:off x="5164818" y="4899616"/>
            <a:ext cx="2223478" cy="140038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zh-CN" altLang="en-US" sz="2000" dirty="0" smtClean="0"/>
              <a:t>数据流图</a:t>
            </a:r>
            <a:endParaRPr lang="en-US" altLang="zh-CN" sz="2000" dirty="0" smtClean="0"/>
          </a:p>
          <a:p>
            <a:pPr>
              <a:lnSpc>
                <a:spcPct val="85000"/>
              </a:lnSpc>
            </a:pPr>
            <a:r>
              <a:rPr lang="en-US" sz="2000" dirty="0" smtClean="0"/>
              <a:t>ER</a:t>
            </a:r>
            <a:r>
              <a:rPr lang="zh-CN" altLang="en-US" sz="2000" dirty="0" smtClean="0"/>
              <a:t>图</a:t>
            </a:r>
            <a:endParaRPr lang="en-US" altLang="zh-CN" sz="2000" dirty="0" smtClean="0"/>
          </a:p>
          <a:p>
            <a:pPr>
              <a:lnSpc>
                <a:spcPct val="85000"/>
              </a:lnSpc>
            </a:pPr>
            <a:r>
              <a:rPr lang="zh-CN" altLang="en-US" sz="2000" dirty="0" smtClean="0"/>
              <a:t>系统功能模块图</a:t>
            </a:r>
            <a:endParaRPr lang="en-US" altLang="zh-CN" sz="2000" dirty="0" smtClean="0"/>
          </a:p>
          <a:p>
            <a:pPr>
              <a:lnSpc>
                <a:spcPct val="85000"/>
              </a:lnSpc>
            </a:pPr>
            <a:r>
              <a:rPr lang="zh-CN" altLang="en-US" sz="2000" dirty="0"/>
              <a:t>程序</a:t>
            </a:r>
            <a:r>
              <a:rPr lang="zh-CN" altLang="en-US" sz="2000" dirty="0" smtClean="0"/>
              <a:t>流程图</a:t>
            </a:r>
            <a:endParaRPr lang="en-US" altLang="zh-CN" sz="2000" dirty="0" smtClean="0"/>
          </a:p>
          <a:p>
            <a:pPr>
              <a:lnSpc>
                <a:spcPct val="85000"/>
              </a:lnSpc>
            </a:pPr>
            <a:endParaRPr lang="en-US" sz="2000" dirty="0"/>
          </a:p>
        </p:txBody>
      </p:sp>
      <p:sp>
        <p:nvSpPr>
          <p:cNvPr id="53" name="Rectangle 21"/>
          <p:cNvSpPr/>
          <p:nvPr/>
        </p:nvSpPr>
        <p:spPr>
          <a:xfrm>
            <a:off x="7218762" y="1997453"/>
            <a:ext cx="2223478" cy="61555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zh-CN" altLang="en-US" sz="2000" dirty="0" smtClean="0"/>
              <a:t>显示界面</a:t>
            </a:r>
          </a:p>
          <a:p>
            <a:pPr>
              <a:lnSpc>
                <a:spcPct val="85000"/>
              </a:lnSpc>
            </a:pPr>
            <a:r>
              <a:rPr lang="zh-CN" altLang="en-US" sz="2000" dirty="0" smtClean="0"/>
              <a:t>购买界面</a:t>
            </a:r>
            <a:endParaRPr lang="en-US" sz="2000" dirty="0"/>
          </a:p>
        </p:txBody>
      </p:sp>
      <p:cxnSp>
        <p:nvCxnSpPr>
          <p:cNvPr id="77" name="Straight Connector 61"/>
          <p:cNvCxnSpPr/>
          <p:nvPr/>
        </p:nvCxnSpPr>
        <p:spPr>
          <a:xfrm flipV="1">
            <a:off x="5794492" y="3738529"/>
            <a:ext cx="129536" cy="2463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65"/>
          <p:cNvCxnSpPr/>
          <p:nvPr/>
        </p:nvCxnSpPr>
        <p:spPr>
          <a:xfrm flipV="1">
            <a:off x="1041167" y="3738529"/>
            <a:ext cx="129536" cy="2463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66"/>
          <p:cNvCxnSpPr/>
          <p:nvPr/>
        </p:nvCxnSpPr>
        <p:spPr>
          <a:xfrm flipH="1" flipV="1">
            <a:off x="3400554" y="3609717"/>
            <a:ext cx="129536" cy="2463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67"/>
          <p:cNvCxnSpPr/>
          <p:nvPr/>
        </p:nvCxnSpPr>
        <p:spPr>
          <a:xfrm flipH="1" flipV="1">
            <a:off x="8200965" y="3609717"/>
            <a:ext cx="129536" cy="2463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74"/>
          <p:cNvSpPr/>
          <p:nvPr/>
        </p:nvSpPr>
        <p:spPr>
          <a:xfrm>
            <a:off x="10374276" y="2570113"/>
            <a:ext cx="1224101" cy="1224098"/>
          </a:xfrm>
          <a:prstGeom prst="ellipse">
            <a:avLst/>
          </a:prstGeom>
          <a:solidFill>
            <a:schemeClr val="accent3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05</a:t>
            </a:r>
          </a:p>
        </p:txBody>
      </p:sp>
      <p:cxnSp>
        <p:nvCxnSpPr>
          <p:cNvPr id="82" name="Straight Connector 75"/>
          <p:cNvCxnSpPr/>
          <p:nvPr/>
        </p:nvCxnSpPr>
        <p:spPr>
          <a:xfrm flipH="1">
            <a:off x="9156271" y="3422160"/>
            <a:ext cx="1256501" cy="712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76"/>
          <p:cNvSpPr/>
          <p:nvPr/>
        </p:nvSpPr>
        <p:spPr>
          <a:xfrm>
            <a:off x="10040535" y="3919196"/>
            <a:ext cx="720468" cy="720469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79"/>
          <p:cNvCxnSpPr/>
          <p:nvPr/>
        </p:nvCxnSpPr>
        <p:spPr>
          <a:xfrm flipV="1">
            <a:off x="10576843" y="3738528"/>
            <a:ext cx="129536" cy="2463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9805134" y="4899616"/>
            <a:ext cx="22621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使用不同的测试方法</a:t>
            </a:r>
          </a:p>
          <a:p>
            <a:endParaRPr lang="en-US" altLang="zh-CN" dirty="0"/>
          </a:p>
        </p:txBody>
      </p:sp>
      <p:grpSp>
        <p:nvGrpSpPr>
          <p:cNvPr id="97" name="组合 96"/>
          <p:cNvGrpSpPr/>
          <p:nvPr/>
        </p:nvGrpSpPr>
        <p:grpSpPr>
          <a:xfrm>
            <a:off x="756548" y="1698100"/>
            <a:ext cx="2303385" cy="578353"/>
            <a:chOff x="846215" y="4344494"/>
            <a:chExt cx="2303385" cy="578353"/>
          </a:xfrm>
        </p:grpSpPr>
        <p:sp>
          <p:nvSpPr>
            <p:cNvPr id="95" name="矩形 94"/>
            <p:cNvSpPr/>
            <p:nvPr/>
          </p:nvSpPr>
          <p:spPr>
            <a:xfrm>
              <a:off x="846215" y="4344494"/>
              <a:ext cx="15835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/>
              <a:r>
                <a:rPr lang="en-US" altLang="zh-CN" sz="2000" b="1" dirty="0" smtClean="0">
                  <a:solidFill>
                    <a:schemeClr val="accent1"/>
                  </a:solidFill>
                  <a:cs typeface="+mn-ea"/>
                  <a:sym typeface="+mn-lt"/>
                </a:rPr>
                <a:t>1</a:t>
              </a:r>
              <a:r>
                <a:rPr lang="zh-CN" altLang="en-US" sz="2000" b="1" dirty="0" smtClean="0">
                  <a:solidFill>
                    <a:schemeClr val="accent1"/>
                  </a:solidFill>
                  <a:cs typeface="+mn-ea"/>
                  <a:sym typeface="+mn-lt"/>
                </a:rPr>
                <a:t> </a:t>
              </a:r>
              <a:r>
                <a:rPr lang="en-US" altLang="zh-CN" sz="2000" b="1" dirty="0" smtClean="0">
                  <a:solidFill>
                    <a:schemeClr val="accent1"/>
                  </a:solidFill>
                  <a:cs typeface="+mn-ea"/>
                  <a:sym typeface="+mn-lt"/>
                </a:rPr>
                <a:t>JAVA</a:t>
              </a:r>
              <a:r>
                <a:rPr lang="zh-CN" altLang="en-US" sz="2000" b="1" dirty="0" smtClean="0">
                  <a:solidFill>
                    <a:schemeClr val="accent1"/>
                  </a:solidFill>
                  <a:cs typeface="+mn-ea"/>
                  <a:sym typeface="+mn-lt"/>
                </a:rPr>
                <a:t>编写</a:t>
              </a:r>
              <a:endParaRPr lang="zh-CN" altLang="en-US" sz="20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846215" y="4631870"/>
              <a:ext cx="2303385" cy="2909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09585">
                <a:lnSpc>
                  <a:spcPct val="130000"/>
                </a:lnSpc>
              </a:pPr>
              <a:endPara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5000178" y="1671007"/>
            <a:ext cx="2303385" cy="578353"/>
            <a:chOff x="846215" y="4344494"/>
            <a:chExt cx="2303385" cy="578353"/>
          </a:xfrm>
        </p:grpSpPr>
        <p:sp>
          <p:nvSpPr>
            <p:cNvPr id="99" name="矩形 98"/>
            <p:cNvSpPr/>
            <p:nvPr/>
          </p:nvSpPr>
          <p:spPr>
            <a:xfrm>
              <a:off x="846215" y="4344494"/>
              <a:ext cx="17027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/>
              <a:r>
                <a:rPr lang="en-US" altLang="zh-CN" sz="2000" b="1" dirty="0" smtClean="0">
                  <a:solidFill>
                    <a:schemeClr val="accent1"/>
                  </a:solidFill>
                  <a:cs typeface="+mn-ea"/>
                  <a:sym typeface="+mn-lt"/>
                </a:rPr>
                <a:t>3 </a:t>
              </a:r>
              <a:r>
                <a:rPr lang="zh-CN" altLang="en-US" sz="2000" b="1" dirty="0" smtClean="0">
                  <a:solidFill>
                    <a:schemeClr val="accent1"/>
                  </a:solidFill>
                  <a:cs typeface="+mn-ea"/>
                  <a:sym typeface="+mn-lt"/>
                </a:rPr>
                <a:t>数据库设计</a:t>
              </a:r>
              <a:endParaRPr lang="zh-CN" altLang="en-US" sz="20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846215" y="4631870"/>
              <a:ext cx="2303385" cy="2909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09585">
                <a:lnSpc>
                  <a:spcPct val="130000"/>
                </a:lnSpc>
              </a:pPr>
              <a:endPara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1" name="组合 130"/>
          <p:cNvGrpSpPr/>
          <p:nvPr/>
        </p:nvGrpSpPr>
        <p:grpSpPr>
          <a:xfrm>
            <a:off x="9784521" y="1671007"/>
            <a:ext cx="2303385" cy="578353"/>
            <a:chOff x="846215" y="4344494"/>
            <a:chExt cx="2303385" cy="578353"/>
          </a:xfrm>
        </p:grpSpPr>
        <p:sp>
          <p:nvSpPr>
            <p:cNvPr id="132" name="矩形 131"/>
            <p:cNvSpPr/>
            <p:nvPr/>
          </p:nvSpPr>
          <p:spPr>
            <a:xfrm>
              <a:off x="846215" y="4344494"/>
              <a:ext cx="144623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/>
              <a:r>
                <a:rPr lang="en-US" altLang="zh-CN" sz="2000" b="1" dirty="0" smtClean="0">
                  <a:solidFill>
                    <a:schemeClr val="accent1"/>
                  </a:solidFill>
                  <a:cs typeface="+mn-ea"/>
                  <a:sym typeface="+mn-lt"/>
                </a:rPr>
                <a:t>5 </a:t>
              </a:r>
              <a:r>
                <a:rPr lang="zh-CN" altLang="en-US" sz="2000" b="1" dirty="0" smtClean="0">
                  <a:solidFill>
                    <a:schemeClr val="accent1"/>
                  </a:solidFill>
                  <a:cs typeface="+mn-ea"/>
                  <a:sym typeface="+mn-lt"/>
                </a:rPr>
                <a:t>测试验证</a:t>
              </a:r>
              <a:endParaRPr lang="zh-CN" altLang="en-US" sz="20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133" name="矩形 132"/>
            <p:cNvSpPr/>
            <p:nvPr/>
          </p:nvSpPr>
          <p:spPr>
            <a:xfrm>
              <a:off x="846215" y="4631870"/>
              <a:ext cx="2303385" cy="2909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09585">
                <a:lnSpc>
                  <a:spcPct val="130000"/>
                </a:lnSpc>
              </a:pPr>
              <a:endPara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4" name="组合 133"/>
          <p:cNvGrpSpPr/>
          <p:nvPr/>
        </p:nvGrpSpPr>
        <p:grpSpPr>
          <a:xfrm>
            <a:off x="2862412" y="5114171"/>
            <a:ext cx="2303385" cy="578353"/>
            <a:chOff x="846215" y="4344494"/>
            <a:chExt cx="2303385" cy="578353"/>
          </a:xfrm>
        </p:grpSpPr>
        <p:sp>
          <p:nvSpPr>
            <p:cNvPr id="135" name="矩形 134"/>
            <p:cNvSpPr/>
            <p:nvPr/>
          </p:nvSpPr>
          <p:spPr>
            <a:xfrm>
              <a:off x="846215" y="4344494"/>
              <a:ext cx="204472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/>
              <a:r>
                <a:rPr lang="en-US" altLang="zh-CN" sz="2000" b="1" dirty="0" smtClean="0">
                  <a:solidFill>
                    <a:schemeClr val="accent1"/>
                  </a:solidFill>
                  <a:cs typeface="+mn-ea"/>
                  <a:sym typeface="+mn-lt"/>
                </a:rPr>
                <a:t>2 Android</a:t>
              </a:r>
              <a:r>
                <a:rPr lang="zh-CN" altLang="en-US" sz="2000" b="1" dirty="0" smtClean="0">
                  <a:solidFill>
                    <a:schemeClr val="accent1"/>
                  </a:solidFill>
                  <a:cs typeface="+mn-ea"/>
                  <a:sym typeface="+mn-lt"/>
                </a:rPr>
                <a:t>设计</a:t>
              </a:r>
              <a:endParaRPr lang="zh-CN" altLang="en-US" sz="20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136" name="矩形 135"/>
            <p:cNvSpPr/>
            <p:nvPr/>
          </p:nvSpPr>
          <p:spPr>
            <a:xfrm>
              <a:off x="846215" y="4631870"/>
              <a:ext cx="2303385" cy="2909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09585">
                <a:lnSpc>
                  <a:spcPct val="130000"/>
                </a:lnSpc>
              </a:pPr>
              <a:endPara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7" name="组合 136"/>
          <p:cNvGrpSpPr/>
          <p:nvPr/>
        </p:nvGrpSpPr>
        <p:grpSpPr>
          <a:xfrm>
            <a:off x="7703543" y="5225104"/>
            <a:ext cx="2303385" cy="578353"/>
            <a:chOff x="846215" y="4344494"/>
            <a:chExt cx="2303385" cy="578353"/>
          </a:xfrm>
        </p:grpSpPr>
        <p:sp>
          <p:nvSpPr>
            <p:cNvPr id="138" name="矩形 137"/>
            <p:cNvSpPr/>
            <p:nvPr/>
          </p:nvSpPr>
          <p:spPr>
            <a:xfrm>
              <a:off x="846215" y="4344494"/>
              <a:ext cx="173156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/>
              <a:r>
                <a:rPr lang="en-US" altLang="zh-CN" sz="2000" b="1" dirty="0" smtClean="0">
                  <a:solidFill>
                    <a:schemeClr val="accent1"/>
                  </a:solidFill>
                  <a:cs typeface="+mn-ea"/>
                  <a:sym typeface="+mn-lt"/>
                </a:rPr>
                <a:t>4 UI</a:t>
              </a:r>
              <a:r>
                <a:rPr lang="zh-CN" altLang="en-US" sz="2000" b="1" dirty="0" smtClean="0">
                  <a:solidFill>
                    <a:schemeClr val="accent1"/>
                  </a:solidFill>
                  <a:cs typeface="+mn-ea"/>
                  <a:sym typeface="+mn-lt"/>
                </a:rPr>
                <a:t>界面设计</a:t>
              </a:r>
              <a:endParaRPr lang="zh-CN" altLang="en-US" sz="20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139" name="矩形 138"/>
            <p:cNvSpPr/>
            <p:nvPr/>
          </p:nvSpPr>
          <p:spPr>
            <a:xfrm>
              <a:off x="846215" y="4631870"/>
              <a:ext cx="2303385" cy="2909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09585">
                <a:lnSpc>
                  <a:spcPct val="130000"/>
                </a:lnSpc>
              </a:pPr>
              <a:endPara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768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技术</a:t>
            </a:r>
            <a:r>
              <a:rPr lang="zh-CN" altLang="en-US" dirty="0" smtClean="0">
                <a:cs typeface="+mn-ea"/>
                <a:sym typeface="+mn-lt"/>
              </a:rPr>
              <a:t>难点</a:t>
            </a:r>
            <a:endParaRPr lang="zh-CN" altLang="en-US" dirty="0"/>
          </a:p>
        </p:txBody>
      </p:sp>
      <p:sp useBgFill="1"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Part 4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034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altLang="zh-CN" dirty="0" smtClean="0"/>
              <a:t>Four </a:t>
            </a:r>
            <a:r>
              <a:rPr lang="zh-CN" altLang="en-US" dirty="0" smtClean="0"/>
              <a:t>技术难点</a:t>
            </a:r>
            <a:endParaRPr lang="en-US" altLang="zh-CN" dirty="0"/>
          </a:p>
        </p:txBody>
      </p:sp>
      <p:grpSp>
        <p:nvGrpSpPr>
          <p:cNvPr id="28" name="组合 27"/>
          <p:cNvGrpSpPr/>
          <p:nvPr/>
        </p:nvGrpSpPr>
        <p:grpSpPr>
          <a:xfrm>
            <a:off x="1216329" y="1438444"/>
            <a:ext cx="4897346" cy="4226531"/>
            <a:chOff x="1216329" y="1438444"/>
            <a:chExt cx="4897346" cy="4226531"/>
          </a:xfrm>
        </p:grpSpPr>
        <p:sp>
          <p:nvSpPr>
            <p:cNvPr id="29" name="矩形 28"/>
            <p:cNvSpPr/>
            <p:nvPr/>
          </p:nvSpPr>
          <p:spPr>
            <a:xfrm>
              <a:off x="1216329" y="1438444"/>
              <a:ext cx="4897346" cy="4226531"/>
            </a:xfrm>
            <a:prstGeom prst="rect">
              <a:avLst/>
            </a:prstGeom>
            <a:ln>
              <a:noFill/>
            </a:ln>
          </p:spPr>
        </p:sp>
        <p:sp>
          <p:nvSpPr>
            <p:cNvPr id="30" name="任意多边形 29"/>
            <p:cNvSpPr/>
            <p:nvPr/>
          </p:nvSpPr>
          <p:spPr>
            <a:xfrm>
              <a:off x="1551736" y="1438444"/>
              <a:ext cx="4226531" cy="4226531"/>
            </a:xfrm>
            <a:custGeom>
              <a:avLst/>
              <a:gdLst>
                <a:gd name="connsiteX0" fmla="*/ 0 w 4226531"/>
                <a:gd name="connsiteY0" fmla="*/ 2113266 h 4226531"/>
                <a:gd name="connsiteX1" fmla="*/ 2113266 w 4226531"/>
                <a:gd name="connsiteY1" fmla="*/ 0 h 4226531"/>
                <a:gd name="connsiteX2" fmla="*/ 4226532 w 4226531"/>
                <a:gd name="connsiteY2" fmla="*/ 2113266 h 4226531"/>
                <a:gd name="connsiteX3" fmla="*/ 2113266 w 4226531"/>
                <a:gd name="connsiteY3" fmla="*/ 4226532 h 4226531"/>
                <a:gd name="connsiteX4" fmla="*/ 0 w 4226531"/>
                <a:gd name="connsiteY4" fmla="*/ 2113266 h 422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6531" h="4226531">
                  <a:moveTo>
                    <a:pt x="0" y="2113266"/>
                  </a:moveTo>
                  <a:cubicBezTo>
                    <a:pt x="0" y="946141"/>
                    <a:pt x="946141" y="0"/>
                    <a:pt x="2113266" y="0"/>
                  </a:cubicBezTo>
                  <a:cubicBezTo>
                    <a:pt x="3280391" y="0"/>
                    <a:pt x="4226532" y="946141"/>
                    <a:pt x="4226532" y="2113266"/>
                  </a:cubicBezTo>
                  <a:cubicBezTo>
                    <a:pt x="4226532" y="3280391"/>
                    <a:pt x="3280391" y="4226532"/>
                    <a:pt x="2113266" y="4226532"/>
                  </a:cubicBezTo>
                  <a:cubicBezTo>
                    <a:pt x="946141" y="4226532"/>
                    <a:pt x="0" y="3280391"/>
                    <a:pt x="0" y="2113266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3175">
              <a:noFill/>
            </a:ln>
            <a:effectLst/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7927" tIns="246025" rIns="2226764" bIns="3633588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100" kern="1200" dirty="0">
                <a:solidFill>
                  <a:srgbClr val="FFFFFF"/>
                </a:solidFill>
              </a:endParaRPr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1974389" y="2247841"/>
              <a:ext cx="3381224" cy="3381224"/>
            </a:xfrm>
            <a:custGeom>
              <a:avLst/>
              <a:gdLst>
                <a:gd name="connsiteX0" fmla="*/ 0 w 3381224"/>
                <a:gd name="connsiteY0" fmla="*/ 1690612 h 3381224"/>
                <a:gd name="connsiteX1" fmla="*/ 1690612 w 3381224"/>
                <a:gd name="connsiteY1" fmla="*/ 0 h 3381224"/>
                <a:gd name="connsiteX2" fmla="*/ 3381224 w 3381224"/>
                <a:gd name="connsiteY2" fmla="*/ 1690612 h 3381224"/>
                <a:gd name="connsiteX3" fmla="*/ 1690612 w 3381224"/>
                <a:gd name="connsiteY3" fmla="*/ 3381224 h 3381224"/>
                <a:gd name="connsiteX4" fmla="*/ 0 w 3381224"/>
                <a:gd name="connsiteY4" fmla="*/ 1690612 h 3381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81224" h="3381224">
                  <a:moveTo>
                    <a:pt x="0" y="1690612"/>
                  </a:moveTo>
                  <a:cubicBezTo>
                    <a:pt x="0" y="756913"/>
                    <a:pt x="756913" y="0"/>
                    <a:pt x="1690612" y="0"/>
                  </a:cubicBezTo>
                  <a:cubicBezTo>
                    <a:pt x="2624311" y="0"/>
                    <a:pt x="3381224" y="756913"/>
                    <a:pt x="3381224" y="1690612"/>
                  </a:cubicBezTo>
                  <a:cubicBezTo>
                    <a:pt x="3381224" y="2624311"/>
                    <a:pt x="2624311" y="3381224"/>
                    <a:pt x="1690612" y="3381224"/>
                  </a:cubicBezTo>
                  <a:cubicBezTo>
                    <a:pt x="756913" y="3381224"/>
                    <a:pt x="0" y="2624311"/>
                    <a:pt x="0" y="1690612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175">
              <a:noFill/>
            </a:ln>
            <a:effectLst/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95274" tIns="72581" rIns="1804110" bIns="2981861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100" kern="1200" dirty="0">
                <a:solidFill>
                  <a:srgbClr val="FFFFFF"/>
                </a:solidFill>
              </a:endParaRPr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2397042" y="3050924"/>
              <a:ext cx="2535918" cy="2535918"/>
            </a:xfrm>
            <a:custGeom>
              <a:avLst/>
              <a:gdLst>
                <a:gd name="connsiteX0" fmla="*/ 0 w 2535918"/>
                <a:gd name="connsiteY0" fmla="*/ 1267959 h 2535918"/>
                <a:gd name="connsiteX1" fmla="*/ 1267959 w 2535918"/>
                <a:gd name="connsiteY1" fmla="*/ 0 h 2535918"/>
                <a:gd name="connsiteX2" fmla="*/ 2535918 w 2535918"/>
                <a:gd name="connsiteY2" fmla="*/ 1267959 h 2535918"/>
                <a:gd name="connsiteX3" fmla="*/ 1267959 w 2535918"/>
                <a:gd name="connsiteY3" fmla="*/ 2535918 h 2535918"/>
                <a:gd name="connsiteX4" fmla="*/ 0 w 2535918"/>
                <a:gd name="connsiteY4" fmla="*/ 1267959 h 2535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5918" h="2535918">
                  <a:moveTo>
                    <a:pt x="0" y="1267959"/>
                  </a:moveTo>
                  <a:cubicBezTo>
                    <a:pt x="0" y="567685"/>
                    <a:pt x="567685" y="0"/>
                    <a:pt x="1267959" y="0"/>
                  </a:cubicBezTo>
                  <a:cubicBezTo>
                    <a:pt x="1968233" y="0"/>
                    <a:pt x="2535918" y="567685"/>
                    <a:pt x="2535918" y="1267959"/>
                  </a:cubicBezTo>
                  <a:cubicBezTo>
                    <a:pt x="2535918" y="1968233"/>
                    <a:pt x="1968233" y="2535918"/>
                    <a:pt x="1267959" y="2535918"/>
                  </a:cubicBezTo>
                  <a:cubicBezTo>
                    <a:pt x="567685" y="2535918"/>
                    <a:pt x="0" y="1968233"/>
                    <a:pt x="0" y="126795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175">
              <a:noFill/>
            </a:ln>
            <a:effectLst/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2621" tIns="-102919" rIns="1381457" bIns="2342258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100" kern="1200" dirty="0">
                <a:solidFill>
                  <a:srgbClr val="FFFFFF"/>
                </a:solidFill>
              </a:endParaRPr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2819695" y="3854329"/>
              <a:ext cx="1690612" cy="1690612"/>
            </a:xfrm>
            <a:custGeom>
              <a:avLst/>
              <a:gdLst>
                <a:gd name="connsiteX0" fmla="*/ 0 w 1690612"/>
                <a:gd name="connsiteY0" fmla="*/ 845306 h 1690612"/>
                <a:gd name="connsiteX1" fmla="*/ 845306 w 1690612"/>
                <a:gd name="connsiteY1" fmla="*/ 0 h 1690612"/>
                <a:gd name="connsiteX2" fmla="*/ 1690612 w 1690612"/>
                <a:gd name="connsiteY2" fmla="*/ 845306 h 1690612"/>
                <a:gd name="connsiteX3" fmla="*/ 845306 w 1690612"/>
                <a:gd name="connsiteY3" fmla="*/ 1690612 h 1690612"/>
                <a:gd name="connsiteX4" fmla="*/ 0 w 1690612"/>
                <a:gd name="connsiteY4" fmla="*/ 845306 h 1690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0612" h="1690612">
                  <a:moveTo>
                    <a:pt x="0" y="845306"/>
                  </a:moveTo>
                  <a:cubicBezTo>
                    <a:pt x="0" y="378456"/>
                    <a:pt x="378456" y="0"/>
                    <a:pt x="845306" y="0"/>
                  </a:cubicBezTo>
                  <a:cubicBezTo>
                    <a:pt x="1312156" y="0"/>
                    <a:pt x="1690612" y="378456"/>
                    <a:pt x="1690612" y="845306"/>
                  </a:cubicBezTo>
                  <a:cubicBezTo>
                    <a:pt x="1690612" y="1312156"/>
                    <a:pt x="1312156" y="1690612"/>
                    <a:pt x="845306" y="1690612"/>
                  </a:cubicBezTo>
                  <a:cubicBezTo>
                    <a:pt x="378456" y="1690612"/>
                    <a:pt x="0" y="1312156"/>
                    <a:pt x="0" y="845306"/>
                  </a:cubicBezTo>
                  <a:close/>
                </a:path>
              </a:pathLst>
            </a:custGeom>
            <a:solidFill>
              <a:schemeClr val="accent1"/>
            </a:solidFill>
            <a:ln w="3175">
              <a:noFill/>
            </a:ln>
            <a:effectLst/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-55473" tIns="-83844" rIns="953363" bIns="1259744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100" kern="1200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9" name="Straight Connector 40"/>
          <p:cNvCxnSpPr/>
          <p:nvPr/>
        </p:nvCxnSpPr>
        <p:spPr>
          <a:xfrm>
            <a:off x="5002898" y="1916917"/>
            <a:ext cx="1387047" cy="0"/>
          </a:xfrm>
          <a:prstGeom prst="line">
            <a:avLst/>
          </a:prstGeom>
          <a:ln w="3175" cmpd="sng">
            <a:solidFill>
              <a:schemeClr val="accent1">
                <a:lumMod val="20000"/>
                <a:lumOff val="80000"/>
              </a:scheme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41"/>
          <p:cNvCxnSpPr/>
          <p:nvPr/>
        </p:nvCxnSpPr>
        <p:spPr>
          <a:xfrm flipV="1">
            <a:off x="4971734" y="2898260"/>
            <a:ext cx="1429844" cy="0"/>
          </a:xfrm>
          <a:prstGeom prst="line">
            <a:avLst/>
          </a:prstGeom>
          <a:ln w="3175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42"/>
          <p:cNvCxnSpPr/>
          <p:nvPr/>
        </p:nvCxnSpPr>
        <p:spPr>
          <a:xfrm flipV="1">
            <a:off x="4832434" y="3879604"/>
            <a:ext cx="1561390" cy="0"/>
          </a:xfrm>
          <a:prstGeom prst="line">
            <a:avLst/>
          </a:prstGeom>
          <a:ln w="3175" cmpd="sng">
            <a:solidFill>
              <a:schemeClr val="accent1">
                <a:lumMod val="60000"/>
                <a:lumOff val="40000"/>
              </a:scheme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43"/>
          <p:cNvCxnSpPr/>
          <p:nvPr/>
        </p:nvCxnSpPr>
        <p:spPr>
          <a:xfrm flipV="1">
            <a:off x="4426937" y="4860947"/>
            <a:ext cx="1970764" cy="0"/>
          </a:xfrm>
          <a:prstGeom prst="line">
            <a:avLst/>
          </a:prstGeom>
          <a:ln w="3175" cmpd="sng">
            <a:solidFill>
              <a:schemeClr val="accent1">
                <a:lumMod val="75000"/>
              </a:scheme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6397702" y="4540081"/>
            <a:ext cx="641735" cy="641733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矩形 41"/>
          <p:cNvSpPr/>
          <p:nvPr/>
        </p:nvSpPr>
        <p:spPr>
          <a:xfrm>
            <a:off x="7134687" y="451443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2000" b="1" dirty="0" smtClean="0">
                <a:solidFill>
                  <a:schemeClr val="accent1"/>
                </a:solidFill>
                <a:cs typeface="+mn-ea"/>
                <a:sym typeface="+mn-lt"/>
              </a:rPr>
              <a:t>后台设计</a:t>
            </a:r>
            <a:endParaRPr lang="zh-CN" altLang="en-US" sz="20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134687" y="4801814"/>
            <a:ext cx="4465386" cy="41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java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代码编写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6389945" y="1490006"/>
            <a:ext cx="5210128" cy="747777"/>
            <a:chOff x="6389945" y="1490006"/>
            <a:chExt cx="5210128" cy="747777"/>
          </a:xfrm>
        </p:grpSpPr>
        <p:sp>
          <p:nvSpPr>
            <p:cNvPr id="16" name="Oval 12"/>
            <p:cNvSpPr>
              <a:spLocks noChangeArrowheads="1"/>
            </p:cNvSpPr>
            <p:nvPr/>
          </p:nvSpPr>
          <p:spPr bwMode="auto">
            <a:xfrm>
              <a:off x="6389945" y="1596050"/>
              <a:ext cx="641735" cy="641733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7134687" y="1490006"/>
              <a:ext cx="98296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/>
              <a:r>
                <a:rPr lang="en-US" altLang="zh-CN" sz="2000" b="1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cs typeface="+mn-ea"/>
                  <a:sym typeface="+mn-lt"/>
                </a:rPr>
                <a:t>UI</a:t>
              </a:r>
              <a:r>
                <a:rPr lang="zh-CN" altLang="en-US" sz="2000" b="1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cs typeface="+mn-ea"/>
                  <a:sym typeface="+mn-lt"/>
                </a:rPr>
                <a:t>设计</a:t>
              </a:r>
              <a:endParaRPr lang="zh-CN" altLang="en-US" sz="2000" b="1" dirty="0">
                <a:solidFill>
                  <a:schemeClr val="accent1">
                    <a:lumMod val="20000"/>
                    <a:lumOff val="8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7134687" y="1777382"/>
              <a:ext cx="4465386" cy="4124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界面美观、用户体验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6506011" y="1652374"/>
              <a:ext cx="425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4</a:t>
              </a:r>
              <a:endParaRPr lang="zh-CN" altLang="en-US" sz="3200" dirty="0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6401579" y="2498150"/>
            <a:ext cx="5198494" cy="720977"/>
            <a:chOff x="6401579" y="2498150"/>
            <a:chExt cx="5198494" cy="720977"/>
          </a:xfrm>
        </p:grpSpPr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6401579" y="2577394"/>
              <a:ext cx="641735" cy="64173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7134687" y="2498150"/>
              <a:ext cx="146706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/>
              <a:r>
                <a:rPr lang="zh-CN" altLang="en-US" sz="2000" b="1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cs typeface="+mn-ea"/>
                  <a:sym typeface="+mn-lt"/>
                </a:rPr>
                <a:t>数据库设计</a:t>
              </a:r>
              <a:endParaRPr lang="zh-CN" alt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7134687" y="2785526"/>
              <a:ext cx="4465386" cy="4124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随着</a:t>
              </a:r>
              <a:r>
                <a:rPr lang="zh-CN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数据体量不断增加，数据库可能出现的问题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6506011" y="2605872"/>
              <a:ext cx="425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3</a:t>
              </a:r>
              <a:endParaRPr lang="zh-CN" altLang="en-US" sz="3200" dirty="0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6393825" y="3506294"/>
            <a:ext cx="5206248" cy="699797"/>
            <a:chOff x="6393825" y="3506294"/>
            <a:chExt cx="5206248" cy="699797"/>
          </a:xfrm>
        </p:grpSpPr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6393825" y="3558737"/>
              <a:ext cx="641735" cy="64173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7134687" y="3506294"/>
              <a:ext cx="174817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/>
              <a:r>
                <a:rPr lang="en-US" altLang="zh-CN" sz="2000" b="1" smtClean="0">
                  <a:solidFill>
                    <a:schemeClr val="accent1">
                      <a:lumMod val="60000"/>
                      <a:lumOff val="40000"/>
                    </a:schemeClr>
                  </a:solidFill>
                  <a:cs typeface="+mn-ea"/>
                  <a:sym typeface="+mn-lt"/>
                </a:rPr>
                <a:t>Android</a:t>
              </a:r>
              <a:r>
                <a:rPr lang="zh-CN" altLang="en-US" sz="2000" b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cs typeface="+mn-ea"/>
                  <a:sym typeface="+mn-lt"/>
                </a:rPr>
                <a:t>编写</a:t>
              </a:r>
              <a:endParaRPr lang="zh-CN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7134687" y="3793670"/>
              <a:ext cx="4465386" cy="4124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en-US" altLang="zh-CN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Android</a:t>
              </a:r>
              <a:r>
                <a:rPr lang="zh-CN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控件编写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6506011" y="3587215"/>
              <a:ext cx="425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>
                  <a:solidFill>
                    <a:schemeClr val="bg1"/>
                  </a:solidFill>
                </a:rPr>
                <a:t>2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6506011" y="4568559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1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68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Part 5</a:t>
            </a:r>
            <a:endParaRPr lang="zh-CN" altLang="en-US" dirty="0"/>
          </a:p>
        </p:txBody>
      </p:sp>
      <p:sp useBgFill="1">
        <p:nvSpPr>
          <p:cNvPr id="3" name="文本占位符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 smtClean="0">
                <a:cs typeface="+mn-ea"/>
                <a:sym typeface="+mn-lt"/>
              </a:rPr>
              <a:t>预期成果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734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altLang="zh-CN" dirty="0" smtClean="0"/>
              <a:t>Five </a:t>
            </a:r>
            <a:r>
              <a:rPr lang="zh-CN" altLang="en-US" dirty="0" smtClean="0"/>
              <a:t>预期成果</a:t>
            </a:r>
            <a:endParaRPr lang="en-US" altLang="zh-CN" dirty="0"/>
          </a:p>
        </p:txBody>
      </p:sp>
      <p:sp>
        <p:nvSpPr>
          <p:cNvPr id="4" name="矩形 6"/>
          <p:cNvSpPr/>
          <p:nvPr/>
        </p:nvSpPr>
        <p:spPr>
          <a:xfrm>
            <a:off x="9148635" y="279343"/>
            <a:ext cx="2660426" cy="6299313"/>
          </a:xfrm>
          <a:custGeom>
            <a:avLst/>
            <a:gdLst>
              <a:gd name="connsiteX0" fmla="*/ 0 w 2520000"/>
              <a:gd name="connsiteY0" fmla="*/ 0 h 2519119"/>
              <a:gd name="connsiteX1" fmla="*/ 2520000 w 2520000"/>
              <a:gd name="connsiteY1" fmla="*/ 0 h 2519119"/>
              <a:gd name="connsiteX2" fmla="*/ 2520000 w 2520000"/>
              <a:gd name="connsiteY2" fmla="*/ 2519119 h 2519119"/>
              <a:gd name="connsiteX3" fmla="*/ 0 w 2520000"/>
              <a:gd name="connsiteY3" fmla="*/ 2519119 h 2519119"/>
              <a:gd name="connsiteX4" fmla="*/ 0 w 2520000"/>
              <a:gd name="connsiteY4" fmla="*/ 0 h 2519119"/>
              <a:gd name="connsiteX0" fmla="*/ 0 w 2520000"/>
              <a:gd name="connsiteY0" fmla="*/ 780586 h 3299705"/>
              <a:gd name="connsiteX1" fmla="*/ 2482829 w 2520000"/>
              <a:gd name="connsiteY1" fmla="*/ 0 h 3299705"/>
              <a:gd name="connsiteX2" fmla="*/ 2520000 w 2520000"/>
              <a:gd name="connsiteY2" fmla="*/ 3299705 h 3299705"/>
              <a:gd name="connsiteX3" fmla="*/ 0 w 2520000"/>
              <a:gd name="connsiteY3" fmla="*/ 3299705 h 3299705"/>
              <a:gd name="connsiteX4" fmla="*/ 0 w 2520000"/>
              <a:gd name="connsiteY4" fmla="*/ 780586 h 3299705"/>
              <a:gd name="connsiteX0" fmla="*/ 0 w 2527434"/>
              <a:gd name="connsiteY0" fmla="*/ 780586 h 4080290"/>
              <a:gd name="connsiteX1" fmla="*/ 2482829 w 2527434"/>
              <a:gd name="connsiteY1" fmla="*/ 0 h 4080290"/>
              <a:gd name="connsiteX2" fmla="*/ 2527434 w 2527434"/>
              <a:gd name="connsiteY2" fmla="*/ 4080290 h 4080290"/>
              <a:gd name="connsiteX3" fmla="*/ 0 w 2527434"/>
              <a:gd name="connsiteY3" fmla="*/ 3299705 h 4080290"/>
              <a:gd name="connsiteX4" fmla="*/ 0 w 2527434"/>
              <a:gd name="connsiteY4" fmla="*/ 780586 h 4080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7434" h="4080290">
                <a:moveTo>
                  <a:pt x="0" y="780586"/>
                </a:moveTo>
                <a:lnTo>
                  <a:pt x="2482829" y="0"/>
                </a:lnTo>
                <a:lnTo>
                  <a:pt x="2527434" y="4080290"/>
                </a:lnTo>
                <a:lnTo>
                  <a:pt x="0" y="3299705"/>
                </a:lnTo>
                <a:lnTo>
                  <a:pt x="0" y="780586"/>
                </a:lnTo>
                <a:close/>
              </a:path>
            </a:pathLst>
          </a:custGeom>
          <a:noFill/>
          <a:ln w="193675">
            <a:solidFill>
              <a:schemeClr val="accent1"/>
            </a:solidFill>
            <a:bevel/>
          </a:ln>
          <a:scene3d>
            <a:camera prst="orthographicFront">
              <a:rot lat="0" lon="21599933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686050" y="2957511"/>
            <a:ext cx="7609119" cy="9429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zh-CN" altLang="en-US" b="1" dirty="0" smtClean="0">
              <a:solidFill>
                <a:schemeClr val="accent1"/>
              </a:solidFill>
              <a:cs typeface="+mn-ea"/>
              <a:sym typeface="+mn-lt"/>
            </a:endParaRPr>
          </a:p>
          <a:p>
            <a:pPr lvl="0"/>
            <a:endParaRPr lang="zh-CN" altLang="en-US" b="1" dirty="0" smtClean="0">
              <a:solidFill>
                <a:schemeClr val="accent1"/>
              </a:solidFill>
              <a:cs typeface="+mn-ea"/>
              <a:sym typeface="+mn-lt"/>
            </a:endParaRPr>
          </a:p>
          <a:p>
            <a:pPr lvl="0"/>
            <a:endParaRPr lang="zh-CN" altLang="en-US" b="1" dirty="0" smtClean="0">
              <a:solidFill>
                <a:schemeClr val="accent1"/>
              </a:solidFill>
              <a:cs typeface="+mn-ea"/>
              <a:sym typeface="+mn-lt"/>
            </a:endParaRPr>
          </a:p>
          <a:p>
            <a:pPr marL="285750" lvl="0" indent="-285750">
              <a:buFont typeface="Wingdings" charset="2"/>
              <a:buChar char="l"/>
            </a:pPr>
            <a:r>
              <a:rPr lang="zh-CN" altLang="en-US" sz="2000" b="1" dirty="0" smtClean="0">
                <a:solidFill>
                  <a:schemeClr val="accent1"/>
                </a:solidFill>
                <a:cs typeface="+mn-ea"/>
                <a:sym typeface="+mn-lt"/>
              </a:rPr>
              <a:t>用户通过选择的身高、体重以及其他可选信息来购买套装，用户可以对推荐的套装进行评分或者购买，购买跳转到购买页面</a:t>
            </a:r>
          </a:p>
          <a:p>
            <a:pPr lvl="0"/>
            <a:endParaRPr lang="zh-CN" altLang="en-US" b="1" dirty="0" smtClean="0">
              <a:solidFill>
                <a:schemeClr val="accent1"/>
              </a:solidFill>
              <a:cs typeface="+mn-ea"/>
              <a:sym typeface="+mn-lt"/>
            </a:endParaRPr>
          </a:p>
          <a:p>
            <a:pPr lvl="0"/>
            <a:endParaRPr lang="zh-CN" altLang="en-US" b="1" dirty="0" smtClean="0">
              <a:solidFill>
                <a:schemeClr val="accent1"/>
              </a:solidFill>
              <a:cs typeface="+mn-ea"/>
              <a:sym typeface="+mn-lt"/>
            </a:endParaRPr>
          </a:p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92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cs typeface="+mn-ea"/>
                <a:sym typeface="+mn-lt"/>
              </a:rPr>
              <a:t>工作计划</a:t>
            </a:r>
            <a:endParaRPr lang="zh-CN" altLang="en-US" dirty="0"/>
          </a:p>
        </p:txBody>
      </p:sp>
      <p:sp useBgFill="1"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Part 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890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altLang="zh-CN" dirty="0" smtClean="0"/>
              <a:t>Six </a:t>
            </a:r>
            <a:r>
              <a:rPr lang="zh-CN" altLang="en-US" dirty="0" smtClean="0"/>
              <a:t>工作计划</a:t>
            </a:r>
            <a:endParaRPr lang="en-US" altLang="zh-CN" dirty="0"/>
          </a:p>
        </p:txBody>
      </p:sp>
      <p:grpSp>
        <p:nvGrpSpPr>
          <p:cNvPr id="17" name="组合 16"/>
          <p:cNvGrpSpPr/>
          <p:nvPr/>
        </p:nvGrpSpPr>
        <p:grpSpPr>
          <a:xfrm>
            <a:off x="1283370" y="1244065"/>
            <a:ext cx="9625260" cy="4716377"/>
            <a:chOff x="1106907" y="1070811"/>
            <a:chExt cx="9625260" cy="4716377"/>
          </a:xfrm>
        </p:grpSpPr>
        <p:sp>
          <p:nvSpPr>
            <p:cNvPr id="8" name="任意多边形 7"/>
            <p:cNvSpPr/>
            <p:nvPr/>
          </p:nvSpPr>
          <p:spPr>
            <a:xfrm>
              <a:off x="1270535" y="1244065"/>
              <a:ext cx="9298004" cy="4369869"/>
            </a:xfrm>
            <a:custGeom>
              <a:avLst/>
              <a:gdLst>
                <a:gd name="connsiteX0" fmla="*/ 0 w 9298004"/>
                <a:gd name="connsiteY0" fmla="*/ 2079057 h 4369869"/>
                <a:gd name="connsiteX1" fmla="*/ 2069431 w 9298004"/>
                <a:gd name="connsiteY1" fmla="*/ 3445844 h 4369869"/>
                <a:gd name="connsiteX2" fmla="*/ 3407343 w 9298004"/>
                <a:gd name="connsiteY2" fmla="*/ 693019 h 4369869"/>
                <a:gd name="connsiteX3" fmla="*/ 5630779 w 9298004"/>
                <a:gd name="connsiteY3" fmla="*/ 0 h 4369869"/>
                <a:gd name="connsiteX4" fmla="*/ 8142972 w 9298004"/>
                <a:gd name="connsiteY4" fmla="*/ 529389 h 4369869"/>
                <a:gd name="connsiteX5" fmla="*/ 9298004 w 9298004"/>
                <a:gd name="connsiteY5" fmla="*/ 2974206 h 4369869"/>
                <a:gd name="connsiteX6" fmla="*/ 7594332 w 9298004"/>
                <a:gd name="connsiteY6" fmla="*/ 4369869 h 4369869"/>
                <a:gd name="connsiteX7" fmla="*/ 5727031 w 9298004"/>
                <a:gd name="connsiteY7" fmla="*/ 3272589 h 4369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298004" h="4369869">
                  <a:moveTo>
                    <a:pt x="0" y="2079057"/>
                  </a:moveTo>
                  <a:lnTo>
                    <a:pt x="2069431" y="3445844"/>
                  </a:lnTo>
                  <a:lnTo>
                    <a:pt x="3407343" y="693019"/>
                  </a:lnTo>
                  <a:lnTo>
                    <a:pt x="5630779" y="0"/>
                  </a:lnTo>
                  <a:lnTo>
                    <a:pt x="8142972" y="529389"/>
                  </a:lnTo>
                  <a:lnTo>
                    <a:pt x="9298004" y="2974206"/>
                  </a:lnTo>
                  <a:lnTo>
                    <a:pt x="7594332" y="4369869"/>
                  </a:lnTo>
                  <a:lnTo>
                    <a:pt x="5727031" y="3272589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106907" y="3162246"/>
              <a:ext cx="346508" cy="346508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4523876" y="1776208"/>
              <a:ext cx="346508" cy="346508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6718437" y="1070811"/>
              <a:ext cx="346508" cy="346508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9249885" y="1586110"/>
              <a:ext cx="346508" cy="346508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10385659" y="4030926"/>
              <a:ext cx="346508" cy="346508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8701238" y="5440680"/>
              <a:ext cx="346508" cy="346508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6833937" y="4377434"/>
              <a:ext cx="346508" cy="346508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3147462" y="4512188"/>
              <a:ext cx="346508" cy="346508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037925" y="2054305"/>
            <a:ext cx="2285999" cy="1324463"/>
            <a:chOff x="1283369" y="1715751"/>
            <a:chExt cx="3257868" cy="1324463"/>
          </a:xfrm>
        </p:grpSpPr>
        <p:sp>
          <p:nvSpPr>
            <p:cNvPr id="18" name="矩形 17"/>
            <p:cNvSpPr/>
            <p:nvPr/>
          </p:nvSpPr>
          <p:spPr>
            <a:xfrm>
              <a:off x="1283370" y="1715751"/>
              <a:ext cx="235578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/>
              <a:r>
                <a:rPr lang="en-US" altLang="zh-CN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ONE 3</a:t>
              </a:r>
              <a:r>
                <a:rPr lang="zh-CN" altLang="en-US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月上半月</a:t>
              </a:r>
              <a:endPara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283369" y="1987618"/>
              <a:ext cx="3257868" cy="10525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问题定义</a:t>
              </a:r>
            </a:p>
            <a:p>
              <a:pPr defTabSz="609585">
                <a:lnSpc>
                  <a:spcPct val="130000"/>
                </a:lnSpc>
              </a:pPr>
              <a:r>
                <a:rPr lang="zh-CN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可行性研究</a:t>
              </a:r>
            </a:p>
            <a:p>
              <a:pPr defTabSz="609585">
                <a:lnSpc>
                  <a:spcPct val="130000"/>
                </a:lnSpc>
              </a:pPr>
              <a:r>
                <a:rPr lang="zh-CN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需求分析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006742" y="2326172"/>
            <a:ext cx="2003659" cy="856642"/>
            <a:chOff x="1283370" y="1715751"/>
            <a:chExt cx="2855493" cy="856642"/>
          </a:xfrm>
        </p:grpSpPr>
        <p:sp>
          <p:nvSpPr>
            <p:cNvPr id="25" name="矩形 24"/>
            <p:cNvSpPr/>
            <p:nvPr/>
          </p:nvSpPr>
          <p:spPr>
            <a:xfrm>
              <a:off x="1283370" y="1715751"/>
              <a:ext cx="277155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/>
              <a:r>
                <a:rPr lang="en-US" altLang="zh-CN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THREE </a:t>
              </a:r>
              <a:r>
                <a:rPr lang="zh-CN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四月上半月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1283370" y="1987618"/>
              <a:ext cx="285549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09585"/>
              <a:r>
                <a:rPr lang="zh-CN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总体设计：</a:t>
              </a:r>
            </a:p>
            <a:p>
              <a:pPr defTabSz="609585"/>
              <a:r>
                <a:rPr lang="zh-CN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具体的解决方案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334893" y="5101743"/>
            <a:ext cx="2405927" cy="684288"/>
            <a:chOff x="710080" y="1715751"/>
            <a:chExt cx="3428783" cy="684288"/>
          </a:xfrm>
        </p:grpSpPr>
        <p:sp>
          <p:nvSpPr>
            <p:cNvPr id="28" name="矩形 27"/>
            <p:cNvSpPr/>
            <p:nvPr/>
          </p:nvSpPr>
          <p:spPr>
            <a:xfrm>
              <a:off x="1283370" y="1715751"/>
              <a:ext cx="244414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/>
              <a:r>
                <a:rPr lang="en-US" altLang="zh-CN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TWO 3</a:t>
              </a:r>
              <a:r>
                <a:rPr lang="zh-CN" altLang="en-US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月下半月</a:t>
              </a:r>
              <a:endPara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710080" y="1987618"/>
              <a:ext cx="3428783" cy="4124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学习</a:t>
              </a:r>
              <a:r>
                <a:rPr lang="en-US" altLang="zh-CN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java</a:t>
              </a:r>
              <a:r>
                <a:rPr lang="zh-CN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和</a:t>
              </a:r>
              <a:r>
                <a:rPr lang="en-US" altLang="zh-CN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android</a:t>
              </a:r>
              <a:r>
                <a:rPr lang="zh-CN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开发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096000" y="369511"/>
            <a:ext cx="2272704" cy="661844"/>
            <a:chOff x="1159795" y="1715751"/>
            <a:chExt cx="3238921" cy="661844"/>
          </a:xfrm>
        </p:grpSpPr>
        <p:sp>
          <p:nvSpPr>
            <p:cNvPr id="31" name="矩形 30"/>
            <p:cNvSpPr/>
            <p:nvPr/>
          </p:nvSpPr>
          <p:spPr>
            <a:xfrm>
              <a:off x="1283370" y="1715751"/>
              <a:ext cx="26436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/>
              <a:r>
                <a:rPr lang="en-US" altLang="zh-CN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FOUR </a:t>
              </a:r>
              <a:r>
                <a:rPr lang="zh-CN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四月下半月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1159795" y="2039041"/>
              <a:ext cx="323892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09585"/>
              <a:r>
                <a:rPr lang="zh-CN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详细</a:t>
              </a:r>
              <a:r>
                <a:rPr lang="zh-CN" altLang="en-US" sz="160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设计：具体实现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9967956" y="1542114"/>
            <a:ext cx="2003658" cy="684288"/>
            <a:chOff x="1283370" y="1715751"/>
            <a:chExt cx="2855493" cy="684288"/>
          </a:xfrm>
        </p:grpSpPr>
        <p:sp>
          <p:nvSpPr>
            <p:cNvPr id="34" name="矩形 33"/>
            <p:cNvSpPr/>
            <p:nvPr/>
          </p:nvSpPr>
          <p:spPr>
            <a:xfrm>
              <a:off x="1283370" y="1715751"/>
              <a:ext cx="244944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/>
              <a:r>
                <a:rPr lang="en-US" altLang="zh-CN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FIVE </a:t>
              </a:r>
              <a:r>
                <a:rPr lang="zh-CN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五月上半月</a:t>
              </a:r>
            </a:p>
          </p:txBody>
        </p:sp>
        <p:sp>
          <p:nvSpPr>
            <p:cNvPr id="35" name="矩形 34"/>
            <p:cNvSpPr/>
            <p:nvPr/>
          </p:nvSpPr>
          <p:spPr>
            <a:xfrm>
              <a:off x="1283370" y="1987618"/>
              <a:ext cx="2855493" cy="4124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编码和单元测试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8287851" y="3508754"/>
            <a:ext cx="2003658" cy="684288"/>
            <a:chOff x="1283370" y="1715751"/>
            <a:chExt cx="2855493" cy="684288"/>
          </a:xfrm>
        </p:grpSpPr>
        <p:sp>
          <p:nvSpPr>
            <p:cNvPr id="37" name="矩形 36"/>
            <p:cNvSpPr/>
            <p:nvPr/>
          </p:nvSpPr>
          <p:spPr>
            <a:xfrm>
              <a:off x="1283370" y="1715751"/>
              <a:ext cx="229181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/>
              <a:r>
                <a:rPr lang="en-US" altLang="zh-CN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SIX </a:t>
              </a:r>
              <a:r>
                <a:rPr lang="zh-CN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五月下半月</a:t>
              </a:r>
            </a:p>
          </p:txBody>
        </p:sp>
        <p:sp>
          <p:nvSpPr>
            <p:cNvPr id="38" name="矩形 37"/>
            <p:cNvSpPr/>
            <p:nvPr/>
          </p:nvSpPr>
          <p:spPr>
            <a:xfrm>
              <a:off x="1283370" y="1987618"/>
              <a:ext cx="2855493" cy="4124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综合测试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9224209" y="5553587"/>
            <a:ext cx="2281190" cy="684288"/>
            <a:chOff x="887848" y="1715751"/>
            <a:chExt cx="3251015" cy="684288"/>
          </a:xfrm>
        </p:grpSpPr>
        <p:sp>
          <p:nvSpPr>
            <p:cNvPr id="40" name="矩形 39"/>
            <p:cNvSpPr/>
            <p:nvPr/>
          </p:nvSpPr>
          <p:spPr>
            <a:xfrm>
              <a:off x="1283370" y="1715751"/>
              <a:ext cx="253296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/>
              <a:r>
                <a:rPr lang="en-US" altLang="zh-CN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SEVE </a:t>
              </a:r>
              <a:r>
                <a:rPr lang="zh-CN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六月上半月</a:t>
              </a:r>
            </a:p>
          </p:txBody>
        </p:sp>
        <p:sp>
          <p:nvSpPr>
            <p:cNvPr id="41" name="矩形 40"/>
            <p:cNvSpPr/>
            <p:nvPr/>
          </p:nvSpPr>
          <p:spPr>
            <a:xfrm>
              <a:off x="887848" y="1987618"/>
              <a:ext cx="3251015" cy="4124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60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项目完成，提交作业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5469467" y="5101743"/>
            <a:ext cx="2233518" cy="684288"/>
            <a:chOff x="955787" y="1715751"/>
            <a:chExt cx="3183076" cy="684288"/>
          </a:xfrm>
        </p:grpSpPr>
        <p:sp>
          <p:nvSpPr>
            <p:cNvPr id="43" name="矩形 42"/>
            <p:cNvSpPr/>
            <p:nvPr/>
          </p:nvSpPr>
          <p:spPr>
            <a:xfrm>
              <a:off x="1283370" y="1715751"/>
              <a:ext cx="272358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/>
              <a:r>
                <a:rPr lang="en-US" altLang="zh-CN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EIGHT </a:t>
              </a:r>
              <a:r>
                <a:rPr lang="zh-CN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六月下半月</a:t>
              </a:r>
            </a:p>
          </p:txBody>
        </p:sp>
        <p:sp>
          <p:nvSpPr>
            <p:cNvPr id="44" name="矩形 43"/>
            <p:cNvSpPr/>
            <p:nvPr/>
          </p:nvSpPr>
          <p:spPr>
            <a:xfrm>
              <a:off x="955787" y="1987618"/>
              <a:ext cx="3183076" cy="4124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后期维护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4382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937516" y="2959364"/>
            <a:ext cx="7189147" cy="1223169"/>
          </a:xfrm>
        </p:spPr>
        <p:txBody>
          <a:bodyPr/>
          <a:lstStyle/>
          <a:p>
            <a:r>
              <a:rPr lang="en-US" altLang="zh-CN" b="1" dirty="0"/>
              <a:t>THANKS</a:t>
            </a:r>
            <a:endParaRPr lang="zh-CN" altLang="en-US" b="1" dirty="0"/>
          </a:p>
        </p:txBody>
      </p:sp>
      <p:sp useBgFill="1"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2937516" y="2443163"/>
            <a:ext cx="7188730" cy="515937"/>
          </a:xfrm>
        </p:spPr>
        <p:txBody>
          <a:bodyPr/>
          <a:lstStyle/>
          <a:p>
            <a:r>
              <a:rPr lang="zh-CN" altLang="en-US" dirty="0" smtClean="0"/>
              <a:t>综合训练课程项目</a:t>
            </a:r>
            <a:endParaRPr lang="zh-CN" altLang="en-US" dirty="0"/>
          </a:p>
        </p:txBody>
      </p:sp>
      <p:sp useBgFill="1"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zh-CN" altLang="en-US" dirty="0"/>
              <a:t>组队：陈雪</a:t>
            </a:r>
            <a:r>
              <a:rPr lang="zh-CN" altLang="en-US" dirty="0" smtClean="0"/>
              <a:t>、陶辛</a:t>
            </a:r>
            <a:r>
              <a:rPr lang="zh-CN" altLang="en-US" dirty="0"/>
              <a:t>茹、张磊、彭君辉、郭焱、李杰、马静惠</a:t>
            </a:r>
          </a:p>
        </p:txBody>
      </p:sp>
    </p:spTree>
    <p:extLst>
      <p:ext uri="{BB962C8B-B14F-4D97-AF65-F5344CB8AC3E}">
        <p14:creationId xmlns:p14="http://schemas.microsoft.com/office/powerpoint/2010/main" val="220102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CONTENT </a:t>
            </a:r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选题背景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cs typeface="+mn-ea"/>
                <a:sym typeface="+mn-lt"/>
              </a:rPr>
              <a:t>需求分析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研究</a:t>
            </a:r>
            <a:r>
              <a:rPr lang="zh-CN" altLang="en-US" dirty="0" smtClean="0"/>
              <a:t>方案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zh-CN" altLang="en-US" dirty="0" smtClean="0"/>
              <a:t>技术难点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 dirty="0"/>
              <a:t>05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预期成果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zh-CN" dirty="0"/>
              <a:t>06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zh-CN" altLang="en-US" dirty="0" smtClean="0">
                <a:cs typeface="+mn-ea"/>
                <a:sym typeface="+mn-lt"/>
              </a:rPr>
              <a:t>工作计划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25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Part1</a:t>
            </a:r>
            <a:endParaRPr lang="zh-CN" altLang="en-US" dirty="0"/>
          </a:p>
        </p:txBody>
      </p:sp>
      <p:sp useBgFill="1">
        <p:nvSpPr>
          <p:cNvPr id="3" name="文本占位符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选题背景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8901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874713" y="1214202"/>
            <a:ext cx="17027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en-US" altLang="zh-CN" sz="2000" b="1" dirty="0" smtClean="0">
                <a:solidFill>
                  <a:srgbClr val="FF0000"/>
                </a:solidFill>
                <a:cs typeface="+mn-ea"/>
                <a:sym typeface="+mn-lt"/>
              </a:rPr>
              <a:t>1</a:t>
            </a:r>
            <a:r>
              <a:rPr lang="zh-CN" altLang="en-US" sz="2000" b="1" dirty="0" smtClean="0">
                <a:solidFill>
                  <a:srgbClr val="FF0000"/>
                </a:solidFill>
                <a:cs typeface="+mn-ea"/>
                <a:sym typeface="+mn-lt"/>
              </a:rPr>
              <a:t> 导购类产品</a:t>
            </a:r>
            <a:endParaRPr lang="zh-CN" altLang="en-US" sz="2000" b="1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74712" y="1658555"/>
            <a:ext cx="5411787" cy="1748171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r>
              <a:rPr lang="zh-CN" altLang="en-US" sz="1600" dirty="0" smtClean="0"/>
              <a:t>       </a:t>
            </a:r>
            <a:r>
              <a:rPr lang="zh-CN" altLang="zh-CN" sz="1600" dirty="0" smtClean="0"/>
              <a:t>在</a:t>
            </a:r>
            <a:r>
              <a:rPr lang="zh-CN" altLang="zh-CN" sz="1600" dirty="0"/>
              <a:t>生活节奏比较快的今天，用户在进行购物时，专注的是他们本身的需求，而不是闲逛</a:t>
            </a:r>
            <a:r>
              <a:rPr lang="zh-CN" altLang="zh-CN" sz="1600" dirty="0" smtClean="0"/>
              <a:t>。我们</a:t>
            </a:r>
            <a:r>
              <a:rPr lang="zh-CN" altLang="zh-CN" sz="1600" dirty="0"/>
              <a:t>可以根据淘宝提供的数据，设计一款可以基于专业导购、服装设计师以及色彩专家的意见的</a:t>
            </a:r>
            <a:r>
              <a:rPr lang="zh-CN" altLang="zh-CN" sz="1600" dirty="0" smtClean="0"/>
              <a:t>导购</a:t>
            </a:r>
            <a:r>
              <a:rPr lang="zh-CN" altLang="en-US" sz="1600" dirty="0" smtClean="0"/>
              <a:t>类产品</a:t>
            </a:r>
            <a:r>
              <a:rPr lang="zh-CN" altLang="zh-CN" sz="1600" dirty="0" smtClean="0"/>
              <a:t>，</a:t>
            </a:r>
            <a:r>
              <a:rPr lang="zh-CN" altLang="zh-CN" sz="1600" dirty="0"/>
              <a:t>根据用户特点、用户需求、场景特点</a:t>
            </a:r>
            <a:r>
              <a:rPr lang="zh-CN" altLang="zh-CN" sz="1600" dirty="0" smtClean="0"/>
              <a:t>提供套装</a:t>
            </a:r>
            <a:r>
              <a:rPr lang="zh-CN" altLang="en-US" sz="1600" dirty="0" smtClean="0"/>
              <a:t>购物</a:t>
            </a:r>
            <a:r>
              <a:rPr lang="zh-CN" altLang="zh-CN" sz="1600" dirty="0" smtClean="0"/>
              <a:t>。</a:t>
            </a:r>
            <a:endParaRPr lang="zh-CN" altLang="zh-CN" sz="1600" dirty="0"/>
          </a:p>
          <a:p>
            <a:r>
              <a:rPr lang="en-US" altLang="zh-CN" sz="1200" dirty="0"/>
              <a:t> </a:t>
            </a:r>
            <a:endParaRPr lang="zh-CN" altLang="zh-CN" sz="1200" dirty="0"/>
          </a:p>
          <a:p>
            <a:pPr algn="just" defTabSz="609585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 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557963" y="4177469"/>
            <a:ext cx="1462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en-US" altLang="zh-CN" sz="2000" b="1" dirty="0" smtClean="0">
                <a:solidFill>
                  <a:srgbClr val="FF0000"/>
                </a:solidFill>
                <a:cs typeface="+mn-ea"/>
                <a:sym typeface="+mn-lt"/>
              </a:rPr>
              <a:t>2</a:t>
            </a:r>
            <a:r>
              <a:rPr lang="zh-CN" altLang="en-US" sz="2000" b="1" dirty="0" smtClean="0">
                <a:solidFill>
                  <a:srgbClr val="FF0000"/>
                </a:solidFill>
                <a:cs typeface="+mn-ea"/>
                <a:sym typeface="+mn-lt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cs typeface="+mn-ea"/>
                <a:sym typeface="+mn-lt"/>
              </a:rPr>
              <a:t>APP</a:t>
            </a:r>
            <a:r>
              <a:rPr lang="zh-CN" altLang="en-US" sz="2000" b="1" dirty="0" smtClean="0">
                <a:solidFill>
                  <a:srgbClr val="FF0000"/>
                </a:solidFill>
                <a:cs typeface="+mn-ea"/>
                <a:sym typeface="+mn-lt"/>
              </a:rPr>
              <a:t>市场</a:t>
            </a:r>
            <a:endParaRPr lang="zh-CN" altLang="en-US" sz="2000" b="1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557963" y="4678228"/>
            <a:ext cx="5229225" cy="2012859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algn="just" defTabSz="609585">
              <a:lnSpc>
                <a:spcPct val="130000"/>
              </a:lnSpc>
            </a:pPr>
            <a:r>
              <a:rPr lang="zh-CN" altLang="en-US" sz="1600" dirty="0" smtClean="0"/>
              <a:t>      </a:t>
            </a:r>
            <a:r>
              <a:rPr lang="zh-CN" altLang="zh-CN" sz="1600" dirty="0" smtClean="0"/>
              <a:t>随着</a:t>
            </a:r>
            <a:r>
              <a:rPr lang="zh-CN" altLang="zh-CN" sz="1600" dirty="0"/>
              <a:t>中国智能手机迅速普及和用户的海量增长，移动端</a:t>
            </a:r>
            <a:r>
              <a:rPr lang="en-US" altLang="zh-CN" sz="1600" dirty="0"/>
              <a:t>APP</a:t>
            </a:r>
            <a:r>
              <a:rPr lang="zh-CN" altLang="zh-CN" sz="1600" dirty="0"/>
              <a:t>层出不穷，渗透到人们生活的方方面面，用户使用频率和使用时间都不断增长，</a:t>
            </a:r>
            <a:r>
              <a:rPr lang="en-US" altLang="zh-CN" sz="1600" dirty="0"/>
              <a:t>APP</a:t>
            </a:r>
            <a:r>
              <a:rPr lang="zh-CN" altLang="zh-CN" sz="1600" dirty="0"/>
              <a:t>的功能也从粗放式向精细化、优质化转变 </a:t>
            </a:r>
            <a:r>
              <a:rPr lang="zh-CN" altLang="en-US" sz="1600" dirty="0" smtClean="0"/>
              <a:t>。</a:t>
            </a:r>
            <a:r>
              <a:rPr lang="zh-CN" altLang="zh-CN" sz="1600" dirty="0" smtClean="0"/>
              <a:t>不管</a:t>
            </a:r>
            <a:r>
              <a:rPr lang="zh-CN" altLang="zh-CN" sz="1600" dirty="0"/>
              <a:t>是</a:t>
            </a:r>
            <a:r>
              <a:rPr lang="en-US" altLang="zh-CN" sz="1600" dirty="0"/>
              <a:t>IOS</a:t>
            </a:r>
            <a:r>
              <a:rPr lang="zh-CN" altLang="zh-CN" sz="1600" dirty="0"/>
              <a:t>，还是安卓用户，人们使用</a:t>
            </a:r>
            <a:r>
              <a:rPr lang="en-US" altLang="zh-CN" sz="1600" dirty="0"/>
              <a:t>APP</a:t>
            </a:r>
            <a:r>
              <a:rPr lang="zh-CN" altLang="zh-CN" sz="1600" dirty="0"/>
              <a:t>的时长也在增加。也就意味着人们对于</a:t>
            </a:r>
            <a:r>
              <a:rPr lang="en-US" altLang="zh-CN" sz="1600" dirty="0"/>
              <a:t>APP</a:t>
            </a:r>
            <a:r>
              <a:rPr lang="zh-CN" altLang="zh-CN" sz="1600" dirty="0"/>
              <a:t>的接受程度是不断增强的 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8" name="图片 17" descr="C:\Users\zl\AppData\Roaming\Tencent\Users\723623109\QQ\WinTemp\RichOle\)NKDLQ(G15(7S8C093}K[U0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480" y="966868"/>
            <a:ext cx="4322989" cy="3008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图片 18" descr="C:\Users\zl\AppData\Roaming\Tencent\Users\723623109\QQ\WinTemp\RichOle\H$@L2{97HE[G3{_WS9ATFHS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3" y="2957513"/>
            <a:ext cx="5272087" cy="3457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1217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cs typeface="+mn-ea"/>
                <a:sym typeface="+mn-lt"/>
              </a:rPr>
              <a:t>需求分析</a:t>
            </a:r>
            <a:endParaRPr lang="zh-CN" altLang="en-US" dirty="0"/>
          </a:p>
        </p:txBody>
      </p:sp>
      <p:sp useBgFill="1"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Part2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5403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 功能性需求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8" b="2836"/>
          <a:stretch/>
        </p:blipFill>
        <p:spPr>
          <a:xfrm>
            <a:off x="2705100" y="105104"/>
            <a:ext cx="6990618" cy="655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46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949322" y="348154"/>
            <a:ext cx="2922819" cy="334105"/>
          </a:xfrm>
        </p:spPr>
        <p:txBody>
          <a:bodyPr/>
          <a:lstStyle/>
          <a:p>
            <a:r>
              <a:rPr kumimoji="1" lang="zh-CN" altLang="en-US" dirty="0" smtClean="0"/>
              <a:t>流程图</a:t>
            </a:r>
            <a:endParaRPr kumimoji="1"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129" y="160673"/>
            <a:ext cx="6932706" cy="655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48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 smtClean="0"/>
              <a:t> 开发和运行环境</a:t>
            </a:r>
            <a:endParaRPr lang="en-US" altLang="zh-CN" dirty="0"/>
          </a:p>
        </p:txBody>
      </p:sp>
      <p:sp>
        <p:nvSpPr>
          <p:cNvPr id="64" name="矩形 63"/>
          <p:cNvSpPr/>
          <p:nvPr/>
        </p:nvSpPr>
        <p:spPr>
          <a:xfrm>
            <a:off x="7382751" y="1680769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2000" b="1" dirty="0" smtClean="0">
                <a:solidFill>
                  <a:schemeClr val="accent1"/>
                </a:solidFill>
                <a:cs typeface="+mn-ea"/>
                <a:sym typeface="+mn-lt"/>
              </a:rPr>
              <a:t>开发环境</a:t>
            </a:r>
            <a:endParaRPr lang="zh-CN" altLang="en-US" sz="20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323612" y="2068268"/>
            <a:ext cx="4312575" cy="1172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609585">
              <a:lnSpc>
                <a:spcPct val="130000"/>
              </a:lnSpc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1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JDK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（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Java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开发工具包）</a:t>
            </a:r>
          </a:p>
          <a:p>
            <a:pPr algn="just" defTabSz="609585">
              <a:lnSpc>
                <a:spcPct val="130000"/>
              </a:lnSpc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2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Android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studio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+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ADT(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安卓开发工具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)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3 Android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SDK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（软件开发工具包）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19" name="组合 118"/>
          <p:cNvGrpSpPr/>
          <p:nvPr/>
        </p:nvGrpSpPr>
        <p:grpSpPr>
          <a:xfrm>
            <a:off x="5665561" y="4098802"/>
            <a:ext cx="1141674" cy="971710"/>
            <a:chOff x="-3308651" y="-449263"/>
            <a:chExt cx="1055688" cy="898525"/>
          </a:xfrm>
        </p:grpSpPr>
        <p:sp>
          <p:nvSpPr>
            <p:cNvPr id="120" name="Freeform 122"/>
            <p:cNvSpPr>
              <a:spLocks/>
            </p:cNvSpPr>
            <p:nvPr/>
          </p:nvSpPr>
          <p:spPr bwMode="auto">
            <a:xfrm>
              <a:off x="-3005438" y="284162"/>
              <a:ext cx="449263" cy="165100"/>
            </a:xfrm>
            <a:custGeom>
              <a:avLst/>
              <a:gdLst>
                <a:gd name="T0" fmla="*/ 269 w 340"/>
                <a:gd name="T1" fmla="*/ 71 h 125"/>
                <a:gd name="T2" fmla="*/ 269 w 340"/>
                <a:gd name="T3" fmla="*/ 12 h 125"/>
                <a:gd name="T4" fmla="*/ 266 w 340"/>
                <a:gd name="T5" fmla="*/ 3 h 125"/>
                <a:gd name="T6" fmla="*/ 257 w 340"/>
                <a:gd name="T7" fmla="*/ 0 h 125"/>
                <a:gd name="T8" fmla="*/ 83 w 340"/>
                <a:gd name="T9" fmla="*/ 0 h 125"/>
                <a:gd name="T10" fmla="*/ 74 w 340"/>
                <a:gd name="T11" fmla="*/ 3 h 125"/>
                <a:gd name="T12" fmla="*/ 71 w 340"/>
                <a:gd name="T13" fmla="*/ 12 h 125"/>
                <a:gd name="T14" fmla="*/ 71 w 340"/>
                <a:gd name="T15" fmla="*/ 71 h 125"/>
                <a:gd name="T16" fmla="*/ 2 w 340"/>
                <a:gd name="T17" fmla="*/ 108 h 125"/>
                <a:gd name="T18" fmla="*/ 1 w 340"/>
                <a:gd name="T19" fmla="*/ 110 h 125"/>
                <a:gd name="T20" fmla="*/ 0 w 340"/>
                <a:gd name="T21" fmla="*/ 112 h 125"/>
                <a:gd name="T22" fmla="*/ 0 w 340"/>
                <a:gd name="T23" fmla="*/ 120 h 125"/>
                <a:gd name="T24" fmla="*/ 1 w 340"/>
                <a:gd name="T25" fmla="*/ 124 h 125"/>
                <a:gd name="T26" fmla="*/ 5 w 340"/>
                <a:gd name="T27" fmla="*/ 125 h 125"/>
                <a:gd name="T28" fmla="*/ 335 w 340"/>
                <a:gd name="T29" fmla="*/ 125 h 125"/>
                <a:gd name="T30" fmla="*/ 339 w 340"/>
                <a:gd name="T31" fmla="*/ 124 h 125"/>
                <a:gd name="T32" fmla="*/ 340 w 340"/>
                <a:gd name="T33" fmla="*/ 120 h 125"/>
                <a:gd name="T34" fmla="*/ 340 w 340"/>
                <a:gd name="T35" fmla="*/ 112 h 125"/>
                <a:gd name="T36" fmla="*/ 339 w 340"/>
                <a:gd name="T37" fmla="*/ 110 h 125"/>
                <a:gd name="T38" fmla="*/ 338 w 340"/>
                <a:gd name="T39" fmla="*/ 108 h 125"/>
                <a:gd name="T40" fmla="*/ 269 w 340"/>
                <a:gd name="T41" fmla="*/ 7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0" h="125">
                  <a:moveTo>
                    <a:pt x="269" y="71"/>
                  </a:moveTo>
                  <a:cubicBezTo>
                    <a:pt x="269" y="12"/>
                    <a:pt x="269" y="12"/>
                    <a:pt x="269" y="12"/>
                  </a:cubicBezTo>
                  <a:cubicBezTo>
                    <a:pt x="269" y="9"/>
                    <a:pt x="268" y="6"/>
                    <a:pt x="266" y="3"/>
                  </a:cubicBezTo>
                  <a:cubicBezTo>
                    <a:pt x="263" y="1"/>
                    <a:pt x="260" y="0"/>
                    <a:pt x="257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0" y="0"/>
                    <a:pt x="77" y="1"/>
                    <a:pt x="74" y="3"/>
                  </a:cubicBezTo>
                  <a:cubicBezTo>
                    <a:pt x="72" y="6"/>
                    <a:pt x="71" y="9"/>
                    <a:pt x="71" y="12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2" y="108"/>
                    <a:pt x="2" y="108"/>
                    <a:pt x="2" y="108"/>
                  </a:cubicBezTo>
                  <a:cubicBezTo>
                    <a:pt x="2" y="109"/>
                    <a:pt x="1" y="109"/>
                    <a:pt x="1" y="110"/>
                  </a:cubicBezTo>
                  <a:cubicBezTo>
                    <a:pt x="0" y="111"/>
                    <a:pt x="0" y="111"/>
                    <a:pt x="0" y="112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2"/>
                    <a:pt x="1" y="123"/>
                    <a:pt x="1" y="124"/>
                  </a:cubicBezTo>
                  <a:cubicBezTo>
                    <a:pt x="2" y="124"/>
                    <a:pt x="3" y="125"/>
                    <a:pt x="5" y="125"/>
                  </a:cubicBezTo>
                  <a:cubicBezTo>
                    <a:pt x="335" y="125"/>
                    <a:pt x="335" y="125"/>
                    <a:pt x="335" y="125"/>
                  </a:cubicBezTo>
                  <a:cubicBezTo>
                    <a:pt x="337" y="125"/>
                    <a:pt x="338" y="124"/>
                    <a:pt x="339" y="124"/>
                  </a:cubicBezTo>
                  <a:cubicBezTo>
                    <a:pt x="339" y="123"/>
                    <a:pt x="340" y="122"/>
                    <a:pt x="340" y="120"/>
                  </a:cubicBezTo>
                  <a:cubicBezTo>
                    <a:pt x="340" y="112"/>
                    <a:pt x="340" y="112"/>
                    <a:pt x="340" y="112"/>
                  </a:cubicBezTo>
                  <a:cubicBezTo>
                    <a:pt x="340" y="111"/>
                    <a:pt x="340" y="111"/>
                    <a:pt x="339" y="110"/>
                  </a:cubicBezTo>
                  <a:cubicBezTo>
                    <a:pt x="339" y="109"/>
                    <a:pt x="338" y="109"/>
                    <a:pt x="338" y="108"/>
                  </a:cubicBezTo>
                  <a:lnTo>
                    <a:pt x="269" y="7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123"/>
            <p:cNvSpPr>
              <a:spLocks noEditPoints="1"/>
            </p:cNvSpPr>
            <p:nvPr/>
          </p:nvSpPr>
          <p:spPr bwMode="auto">
            <a:xfrm>
              <a:off x="-3308651" y="-449263"/>
              <a:ext cx="1055688" cy="712788"/>
            </a:xfrm>
            <a:custGeom>
              <a:avLst/>
              <a:gdLst>
                <a:gd name="T0" fmla="*/ 791 w 800"/>
                <a:gd name="T1" fmla="*/ 9 h 539"/>
                <a:gd name="T2" fmla="*/ 770 w 800"/>
                <a:gd name="T3" fmla="*/ 0 h 539"/>
                <a:gd name="T4" fmla="*/ 30 w 800"/>
                <a:gd name="T5" fmla="*/ 0 h 539"/>
                <a:gd name="T6" fmla="*/ 9 w 800"/>
                <a:gd name="T7" fmla="*/ 9 h 539"/>
                <a:gd name="T8" fmla="*/ 0 w 800"/>
                <a:gd name="T9" fmla="*/ 30 h 539"/>
                <a:gd name="T10" fmla="*/ 0 w 800"/>
                <a:gd name="T11" fmla="*/ 509 h 539"/>
                <a:gd name="T12" fmla="*/ 9 w 800"/>
                <a:gd name="T13" fmla="*/ 530 h 539"/>
                <a:gd name="T14" fmla="*/ 30 w 800"/>
                <a:gd name="T15" fmla="*/ 539 h 539"/>
                <a:gd name="T16" fmla="*/ 770 w 800"/>
                <a:gd name="T17" fmla="*/ 539 h 539"/>
                <a:gd name="T18" fmla="*/ 791 w 800"/>
                <a:gd name="T19" fmla="*/ 530 h 539"/>
                <a:gd name="T20" fmla="*/ 800 w 800"/>
                <a:gd name="T21" fmla="*/ 509 h 539"/>
                <a:gd name="T22" fmla="*/ 800 w 800"/>
                <a:gd name="T23" fmla="*/ 30 h 539"/>
                <a:gd name="T24" fmla="*/ 791 w 800"/>
                <a:gd name="T25" fmla="*/ 9 h 539"/>
                <a:gd name="T26" fmla="*/ 400 w 800"/>
                <a:gd name="T27" fmla="*/ 526 h 539"/>
                <a:gd name="T28" fmla="*/ 387 w 800"/>
                <a:gd name="T29" fmla="*/ 513 h 539"/>
                <a:gd name="T30" fmla="*/ 400 w 800"/>
                <a:gd name="T31" fmla="*/ 500 h 539"/>
                <a:gd name="T32" fmla="*/ 413 w 800"/>
                <a:gd name="T33" fmla="*/ 513 h 539"/>
                <a:gd name="T34" fmla="*/ 400 w 800"/>
                <a:gd name="T35" fmla="*/ 526 h 539"/>
                <a:gd name="T36" fmla="*/ 748 w 800"/>
                <a:gd name="T37" fmla="*/ 487 h 539"/>
                <a:gd name="T38" fmla="*/ 52 w 800"/>
                <a:gd name="T39" fmla="*/ 487 h 539"/>
                <a:gd name="T40" fmla="*/ 52 w 800"/>
                <a:gd name="T41" fmla="*/ 52 h 539"/>
                <a:gd name="T42" fmla="*/ 748 w 800"/>
                <a:gd name="T43" fmla="*/ 52 h 539"/>
                <a:gd name="T44" fmla="*/ 748 w 800"/>
                <a:gd name="T45" fmla="*/ 487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00" h="539">
                  <a:moveTo>
                    <a:pt x="791" y="9"/>
                  </a:moveTo>
                  <a:cubicBezTo>
                    <a:pt x="785" y="3"/>
                    <a:pt x="778" y="0"/>
                    <a:pt x="77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2" y="0"/>
                    <a:pt x="15" y="3"/>
                    <a:pt x="9" y="9"/>
                  </a:cubicBezTo>
                  <a:cubicBezTo>
                    <a:pt x="3" y="15"/>
                    <a:pt x="0" y="23"/>
                    <a:pt x="0" y="30"/>
                  </a:cubicBezTo>
                  <a:cubicBezTo>
                    <a:pt x="0" y="509"/>
                    <a:pt x="0" y="509"/>
                    <a:pt x="0" y="509"/>
                  </a:cubicBezTo>
                  <a:cubicBezTo>
                    <a:pt x="0" y="517"/>
                    <a:pt x="3" y="525"/>
                    <a:pt x="9" y="530"/>
                  </a:cubicBezTo>
                  <a:cubicBezTo>
                    <a:pt x="15" y="536"/>
                    <a:pt x="22" y="539"/>
                    <a:pt x="30" y="539"/>
                  </a:cubicBezTo>
                  <a:cubicBezTo>
                    <a:pt x="770" y="539"/>
                    <a:pt x="770" y="539"/>
                    <a:pt x="770" y="539"/>
                  </a:cubicBezTo>
                  <a:cubicBezTo>
                    <a:pt x="778" y="539"/>
                    <a:pt x="785" y="536"/>
                    <a:pt x="791" y="530"/>
                  </a:cubicBezTo>
                  <a:cubicBezTo>
                    <a:pt x="797" y="525"/>
                    <a:pt x="800" y="517"/>
                    <a:pt x="800" y="509"/>
                  </a:cubicBezTo>
                  <a:cubicBezTo>
                    <a:pt x="800" y="30"/>
                    <a:pt x="800" y="30"/>
                    <a:pt x="800" y="30"/>
                  </a:cubicBezTo>
                  <a:cubicBezTo>
                    <a:pt x="800" y="23"/>
                    <a:pt x="797" y="15"/>
                    <a:pt x="791" y="9"/>
                  </a:cubicBezTo>
                  <a:close/>
                  <a:moveTo>
                    <a:pt x="400" y="526"/>
                  </a:moveTo>
                  <a:cubicBezTo>
                    <a:pt x="393" y="526"/>
                    <a:pt x="387" y="521"/>
                    <a:pt x="387" y="513"/>
                  </a:cubicBezTo>
                  <a:cubicBezTo>
                    <a:pt x="387" y="506"/>
                    <a:pt x="393" y="500"/>
                    <a:pt x="400" y="500"/>
                  </a:cubicBezTo>
                  <a:cubicBezTo>
                    <a:pt x="407" y="500"/>
                    <a:pt x="413" y="506"/>
                    <a:pt x="413" y="513"/>
                  </a:cubicBezTo>
                  <a:cubicBezTo>
                    <a:pt x="413" y="521"/>
                    <a:pt x="407" y="526"/>
                    <a:pt x="400" y="526"/>
                  </a:cubicBezTo>
                  <a:close/>
                  <a:moveTo>
                    <a:pt x="748" y="487"/>
                  </a:moveTo>
                  <a:cubicBezTo>
                    <a:pt x="52" y="487"/>
                    <a:pt x="52" y="487"/>
                    <a:pt x="52" y="487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748" y="52"/>
                    <a:pt x="748" y="52"/>
                    <a:pt x="748" y="52"/>
                  </a:cubicBezTo>
                  <a:lnTo>
                    <a:pt x="748" y="48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124"/>
            <p:cNvSpPr>
              <a:spLocks/>
            </p:cNvSpPr>
            <p:nvPr/>
          </p:nvSpPr>
          <p:spPr bwMode="auto">
            <a:xfrm>
              <a:off x="-3100688" y="139700"/>
              <a:ext cx="88900" cy="14288"/>
            </a:xfrm>
            <a:custGeom>
              <a:avLst/>
              <a:gdLst>
                <a:gd name="T0" fmla="*/ 6 w 67"/>
                <a:gd name="T1" fmla="*/ 0 h 11"/>
                <a:gd name="T2" fmla="*/ 2 w 67"/>
                <a:gd name="T3" fmla="*/ 2 h 11"/>
                <a:gd name="T4" fmla="*/ 0 w 67"/>
                <a:gd name="T5" fmla="*/ 6 h 11"/>
                <a:gd name="T6" fmla="*/ 0 w 67"/>
                <a:gd name="T7" fmla="*/ 11 h 11"/>
                <a:gd name="T8" fmla="*/ 67 w 67"/>
                <a:gd name="T9" fmla="*/ 11 h 11"/>
                <a:gd name="T10" fmla="*/ 67 w 67"/>
                <a:gd name="T11" fmla="*/ 6 h 11"/>
                <a:gd name="T12" fmla="*/ 65 w 67"/>
                <a:gd name="T13" fmla="*/ 2 h 11"/>
                <a:gd name="T14" fmla="*/ 61 w 67"/>
                <a:gd name="T15" fmla="*/ 0 h 11"/>
                <a:gd name="T16" fmla="*/ 6 w 67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1">
                  <a:moveTo>
                    <a:pt x="6" y="0"/>
                  </a:moveTo>
                  <a:cubicBezTo>
                    <a:pt x="4" y="0"/>
                    <a:pt x="3" y="1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1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125"/>
            <p:cNvSpPr>
              <a:spLocks/>
            </p:cNvSpPr>
            <p:nvPr/>
          </p:nvSpPr>
          <p:spPr bwMode="auto">
            <a:xfrm>
              <a:off x="-2991151" y="38100"/>
              <a:ext cx="87313" cy="115888"/>
            </a:xfrm>
            <a:custGeom>
              <a:avLst/>
              <a:gdLst>
                <a:gd name="T0" fmla="*/ 6 w 67"/>
                <a:gd name="T1" fmla="*/ 0 h 88"/>
                <a:gd name="T2" fmla="*/ 2 w 67"/>
                <a:gd name="T3" fmla="*/ 1 h 88"/>
                <a:gd name="T4" fmla="*/ 0 w 67"/>
                <a:gd name="T5" fmla="*/ 6 h 88"/>
                <a:gd name="T6" fmla="*/ 0 w 67"/>
                <a:gd name="T7" fmla="*/ 88 h 88"/>
                <a:gd name="T8" fmla="*/ 67 w 67"/>
                <a:gd name="T9" fmla="*/ 88 h 88"/>
                <a:gd name="T10" fmla="*/ 67 w 67"/>
                <a:gd name="T11" fmla="*/ 6 h 88"/>
                <a:gd name="T12" fmla="*/ 65 w 67"/>
                <a:gd name="T13" fmla="*/ 1 h 88"/>
                <a:gd name="T14" fmla="*/ 61 w 67"/>
                <a:gd name="T15" fmla="*/ 0 h 88"/>
                <a:gd name="T16" fmla="*/ 6 w 67"/>
                <a:gd name="T1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88">
                  <a:moveTo>
                    <a:pt x="6" y="0"/>
                  </a:moveTo>
                  <a:cubicBezTo>
                    <a:pt x="4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67" y="88"/>
                    <a:pt x="67" y="88"/>
                    <a:pt x="67" y="8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126"/>
            <p:cNvSpPr>
              <a:spLocks/>
            </p:cNvSpPr>
            <p:nvPr/>
          </p:nvSpPr>
          <p:spPr bwMode="auto">
            <a:xfrm>
              <a:off x="-2883201" y="-4763"/>
              <a:ext cx="87313" cy="158750"/>
            </a:xfrm>
            <a:custGeom>
              <a:avLst/>
              <a:gdLst>
                <a:gd name="T0" fmla="*/ 6 w 67"/>
                <a:gd name="T1" fmla="*/ 0 h 120"/>
                <a:gd name="T2" fmla="*/ 2 w 67"/>
                <a:gd name="T3" fmla="*/ 2 h 120"/>
                <a:gd name="T4" fmla="*/ 0 w 67"/>
                <a:gd name="T5" fmla="*/ 6 h 120"/>
                <a:gd name="T6" fmla="*/ 0 w 67"/>
                <a:gd name="T7" fmla="*/ 120 h 120"/>
                <a:gd name="T8" fmla="*/ 67 w 67"/>
                <a:gd name="T9" fmla="*/ 120 h 120"/>
                <a:gd name="T10" fmla="*/ 67 w 67"/>
                <a:gd name="T11" fmla="*/ 6 h 120"/>
                <a:gd name="T12" fmla="*/ 65 w 67"/>
                <a:gd name="T13" fmla="*/ 2 h 120"/>
                <a:gd name="T14" fmla="*/ 61 w 67"/>
                <a:gd name="T15" fmla="*/ 0 h 120"/>
                <a:gd name="T16" fmla="*/ 6 w 67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20">
                  <a:moveTo>
                    <a:pt x="6" y="0"/>
                  </a:moveTo>
                  <a:cubicBezTo>
                    <a:pt x="4" y="0"/>
                    <a:pt x="3" y="0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127"/>
            <p:cNvSpPr>
              <a:spLocks/>
            </p:cNvSpPr>
            <p:nvPr/>
          </p:nvSpPr>
          <p:spPr bwMode="auto">
            <a:xfrm>
              <a:off x="-2775251" y="12700"/>
              <a:ext cx="88900" cy="141288"/>
            </a:xfrm>
            <a:custGeom>
              <a:avLst/>
              <a:gdLst>
                <a:gd name="T0" fmla="*/ 6 w 67"/>
                <a:gd name="T1" fmla="*/ 0 h 107"/>
                <a:gd name="T2" fmla="*/ 2 w 67"/>
                <a:gd name="T3" fmla="*/ 2 h 107"/>
                <a:gd name="T4" fmla="*/ 0 w 67"/>
                <a:gd name="T5" fmla="*/ 6 h 107"/>
                <a:gd name="T6" fmla="*/ 0 w 67"/>
                <a:gd name="T7" fmla="*/ 107 h 107"/>
                <a:gd name="T8" fmla="*/ 67 w 67"/>
                <a:gd name="T9" fmla="*/ 107 h 107"/>
                <a:gd name="T10" fmla="*/ 67 w 67"/>
                <a:gd name="T11" fmla="*/ 6 h 107"/>
                <a:gd name="T12" fmla="*/ 65 w 67"/>
                <a:gd name="T13" fmla="*/ 2 h 107"/>
                <a:gd name="T14" fmla="*/ 61 w 67"/>
                <a:gd name="T15" fmla="*/ 0 h 107"/>
                <a:gd name="T16" fmla="*/ 6 w 67"/>
                <a:gd name="T1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07">
                  <a:moveTo>
                    <a:pt x="6" y="0"/>
                  </a:moveTo>
                  <a:cubicBezTo>
                    <a:pt x="5" y="0"/>
                    <a:pt x="3" y="0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67" y="107"/>
                    <a:pt x="67" y="107"/>
                    <a:pt x="67" y="107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128"/>
            <p:cNvSpPr>
              <a:spLocks/>
            </p:cNvSpPr>
            <p:nvPr/>
          </p:nvSpPr>
          <p:spPr bwMode="auto">
            <a:xfrm>
              <a:off x="-2667301" y="-53976"/>
              <a:ext cx="88900" cy="207963"/>
            </a:xfrm>
            <a:custGeom>
              <a:avLst/>
              <a:gdLst>
                <a:gd name="T0" fmla="*/ 6 w 67"/>
                <a:gd name="T1" fmla="*/ 0 h 158"/>
                <a:gd name="T2" fmla="*/ 2 w 67"/>
                <a:gd name="T3" fmla="*/ 1 h 158"/>
                <a:gd name="T4" fmla="*/ 0 w 67"/>
                <a:gd name="T5" fmla="*/ 6 h 158"/>
                <a:gd name="T6" fmla="*/ 0 w 67"/>
                <a:gd name="T7" fmla="*/ 158 h 158"/>
                <a:gd name="T8" fmla="*/ 67 w 67"/>
                <a:gd name="T9" fmla="*/ 158 h 158"/>
                <a:gd name="T10" fmla="*/ 67 w 67"/>
                <a:gd name="T11" fmla="*/ 6 h 158"/>
                <a:gd name="T12" fmla="*/ 65 w 67"/>
                <a:gd name="T13" fmla="*/ 1 h 158"/>
                <a:gd name="T14" fmla="*/ 61 w 67"/>
                <a:gd name="T15" fmla="*/ 0 h 158"/>
                <a:gd name="T16" fmla="*/ 6 w 67"/>
                <a:gd name="T17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58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67" y="158"/>
                    <a:pt x="67" y="158"/>
                    <a:pt x="67" y="15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129"/>
            <p:cNvSpPr>
              <a:spLocks/>
            </p:cNvSpPr>
            <p:nvPr/>
          </p:nvSpPr>
          <p:spPr bwMode="auto">
            <a:xfrm>
              <a:off x="-2559351" y="-138113"/>
              <a:ext cx="88900" cy="292100"/>
            </a:xfrm>
            <a:custGeom>
              <a:avLst/>
              <a:gdLst>
                <a:gd name="T0" fmla="*/ 6 w 67"/>
                <a:gd name="T1" fmla="*/ 0 h 222"/>
                <a:gd name="T2" fmla="*/ 2 w 67"/>
                <a:gd name="T3" fmla="*/ 1 h 222"/>
                <a:gd name="T4" fmla="*/ 0 w 67"/>
                <a:gd name="T5" fmla="*/ 6 h 222"/>
                <a:gd name="T6" fmla="*/ 0 w 67"/>
                <a:gd name="T7" fmla="*/ 222 h 222"/>
                <a:gd name="T8" fmla="*/ 67 w 67"/>
                <a:gd name="T9" fmla="*/ 222 h 222"/>
                <a:gd name="T10" fmla="*/ 67 w 67"/>
                <a:gd name="T11" fmla="*/ 6 h 222"/>
                <a:gd name="T12" fmla="*/ 65 w 67"/>
                <a:gd name="T13" fmla="*/ 1 h 222"/>
                <a:gd name="T14" fmla="*/ 61 w 67"/>
                <a:gd name="T15" fmla="*/ 0 h 222"/>
                <a:gd name="T16" fmla="*/ 6 w 67"/>
                <a:gd name="T17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222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67" y="222"/>
                    <a:pt x="67" y="222"/>
                    <a:pt x="67" y="222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130"/>
            <p:cNvSpPr>
              <a:spLocks/>
            </p:cNvSpPr>
            <p:nvPr/>
          </p:nvSpPr>
          <p:spPr bwMode="auto">
            <a:xfrm>
              <a:off x="-3157838" y="-306388"/>
              <a:ext cx="754063" cy="458788"/>
            </a:xfrm>
            <a:custGeom>
              <a:avLst/>
              <a:gdLst>
                <a:gd name="T0" fmla="*/ 572 w 572"/>
                <a:gd name="T1" fmla="*/ 7 h 347"/>
                <a:gd name="T2" fmla="*/ 571 w 572"/>
                <a:gd name="T3" fmla="*/ 2 h 347"/>
                <a:gd name="T4" fmla="*/ 567 w 572"/>
                <a:gd name="T5" fmla="*/ 1 h 347"/>
                <a:gd name="T6" fmla="*/ 500 w 572"/>
                <a:gd name="T7" fmla="*/ 20 h 347"/>
                <a:gd name="T8" fmla="*/ 497 w 572"/>
                <a:gd name="T9" fmla="*/ 23 h 347"/>
                <a:gd name="T10" fmla="*/ 498 w 572"/>
                <a:gd name="T11" fmla="*/ 27 h 347"/>
                <a:gd name="T12" fmla="*/ 506 w 572"/>
                <a:gd name="T13" fmla="*/ 37 h 347"/>
                <a:gd name="T14" fmla="*/ 302 w 572"/>
                <a:gd name="T15" fmla="*/ 196 h 347"/>
                <a:gd name="T16" fmla="*/ 190 w 572"/>
                <a:gd name="T17" fmla="*/ 148 h 347"/>
                <a:gd name="T18" fmla="*/ 2 w 572"/>
                <a:gd name="T19" fmla="*/ 327 h 347"/>
                <a:gd name="T20" fmla="*/ 0 w 572"/>
                <a:gd name="T21" fmla="*/ 331 h 347"/>
                <a:gd name="T22" fmla="*/ 2 w 572"/>
                <a:gd name="T23" fmla="*/ 336 h 347"/>
                <a:gd name="T24" fmla="*/ 10 w 572"/>
                <a:gd name="T25" fmla="*/ 345 h 347"/>
                <a:gd name="T26" fmla="*/ 15 w 572"/>
                <a:gd name="T27" fmla="*/ 347 h 347"/>
                <a:gd name="T28" fmla="*/ 19 w 572"/>
                <a:gd name="T29" fmla="*/ 345 h 347"/>
                <a:gd name="T30" fmla="*/ 195 w 572"/>
                <a:gd name="T31" fmla="*/ 178 h 347"/>
                <a:gd name="T32" fmla="*/ 306 w 572"/>
                <a:gd name="T33" fmla="*/ 225 h 347"/>
                <a:gd name="T34" fmla="*/ 521 w 572"/>
                <a:gd name="T35" fmla="*/ 57 h 347"/>
                <a:gd name="T36" fmla="*/ 529 w 572"/>
                <a:gd name="T37" fmla="*/ 68 h 347"/>
                <a:gd name="T38" fmla="*/ 533 w 572"/>
                <a:gd name="T39" fmla="*/ 69 h 347"/>
                <a:gd name="T40" fmla="*/ 536 w 572"/>
                <a:gd name="T41" fmla="*/ 67 h 347"/>
                <a:gd name="T42" fmla="*/ 572 w 572"/>
                <a:gd name="T43" fmla="*/ 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2" h="347">
                  <a:moveTo>
                    <a:pt x="572" y="7"/>
                  </a:moveTo>
                  <a:cubicBezTo>
                    <a:pt x="572" y="5"/>
                    <a:pt x="572" y="4"/>
                    <a:pt x="571" y="2"/>
                  </a:cubicBezTo>
                  <a:cubicBezTo>
                    <a:pt x="570" y="1"/>
                    <a:pt x="568" y="0"/>
                    <a:pt x="567" y="1"/>
                  </a:cubicBezTo>
                  <a:cubicBezTo>
                    <a:pt x="500" y="20"/>
                    <a:pt x="500" y="20"/>
                    <a:pt x="500" y="20"/>
                  </a:cubicBezTo>
                  <a:cubicBezTo>
                    <a:pt x="498" y="21"/>
                    <a:pt x="497" y="22"/>
                    <a:pt x="497" y="23"/>
                  </a:cubicBezTo>
                  <a:cubicBezTo>
                    <a:pt x="496" y="25"/>
                    <a:pt x="497" y="26"/>
                    <a:pt x="498" y="27"/>
                  </a:cubicBezTo>
                  <a:cubicBezTo>
                    <a:pt x="506" y="37"/>
                    <a:pt x="506" y="37"/>
                    <a:pt x="506" y="37"/>
                  </a:cubicBezTo>
                  <a:cubicBezTo>
                    <a:pt x="302" y="196"/>
                    <a:pt x="302" y="196"/>
                    <a:pt x="302" y="196"/>
                  </a:cubicBezTo>
                  <a:cubicBezTo>
                    <a:pt x="190" y="148"/>
                    <a:pt x="190" y="148"/>
                    <a:pt x="190" y="148"/>
                  </a:cubicBezTo>
                  <a:cubicBezTo>
                    <a:pt x="2" y="327"/>
                    <a:pt x="2" y="327"/>
                    <a:pt x="2" y="327"/>
                  </a:cubicBezTo>
                  <a:cubicBezTo>
                    <a:pt x="1" y="328"/>
                    <a:pt x="0" y="329"/>
                    <a:pt x="0" y="331"/>
                  </a:cubicBezTo>
                  <a:cubicBezTo>
                    <a:pt x="0" y="333"/>
                    <a:pt x="0" y="334"/>
                    <a:pt x="2" y="336"/>
                  </a:cubicBezTo>
                  <a:cubicBezTo>
                    <a:pt x="10" y="345"/>
                    <a:pt x="10" y="345"/>
                    <a:pt x="10" y="345"/>
                  </a:cubicBezTo>
                  <a:cubicBezTo>
                    <a:pt x="11" y="346"/>
                    <a:pt x="13" y="347"/>
                    <a:pt x="15" y="347"/>
                  </a:cubicBezTo>
                  <a:cubicBezTo>
                    <a:pt x="16" y="347"/>
                    <a:pt x="18" y="346"/>
                    <a:pt x="19" y="345"/>
                  </a:cubicBezTo>
                  <a:cubicBezTo>
                    <a:pt x="195" y="178"/>
                    <a:pt x="195" y="178"/>
                    <a:pt x="195" y="178"/>
                  </a:cubicBezTo>
                  <a:cubicBezTo>
                    <a:pt x="306" y="225"/>
                    <a:pt x="306" y="225"/>
                    <a:pt x="306" y="225"/>
                  </a:cubicBezTo>
                  <a:cubicBezTo>
                    <a:pt x="521" y="57"/>
                    <a:pt x="521" y="57"/>
                    <a:pt x="521" y="57"/>
                  </a:cubicBezTo>
                  <a:cubicBezTo>
                    <a:pt x="529" y="68"/>
                    <a:pt x="529" y="68"/>
                    <a:pt x="529" y="68"/>
                  </a:cubicBezTo>
                  <a:cubicBezTo>
                    <a:pt x="530" y="69"/>
                    <a:pt x="531" y="69"/>
                    <a:pt x="533" y="69"/>
                  </a:cubicBezTo>
                  <a:cubicBezTo>
                    <a:pt x="534" y="69"/>
                    <a:pt x="535" y="68"/>
                    <a:pt x="536" y="67"/>
                  </a:cubicBezTo>
                  <a:lnTo>
                    <a:pt x="572" y="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867362" y="1522814"/>
            <a:ext cx="2088462" cy="20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5400" dirty="0" smtClean="0"/>
              <a:t>JDK</a:t>
            </a:r>
            <a:endParaRPr kumimoji="1" lang="zh-CN" altLang="en-US" sz="5400" dirty="0"/>
          </a:p>
        </p:txBody>
      </p:sp>
      <p:sp>
        <p:nvSpPr>
          <p:cNvPr id="69" name="矩形 68"/>
          <p:cNvSpPr/>
          <p:nvPr/>
        </p:nvSpPr>
        <p:spPr>
          <a:xfrm>
            <a:off x="3015798" y="1542532"/>
            <a:ext cx="2088462" cy="208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5400" dirty="0" smtClean="0"/>
              <a:t>IDE</a:t>
            </a:r>
            <a:endParaRPr kumimoji="1" lang="zh-CN" altLang="en-US" sz="5400" dirty="0"/>
          </a:p>
        </p:txBody>
      </p:sp>
      <p:sp>
        <p:nvSpPr>
          <p:cNvPr id="70" name="矩形 69"/>
          <p:cNvSpPr/>
          <p:nvPr/>
        </p:nvSpPr>
        <p:spPr>
          <a:xfrm>
            <a:off x="5162157" y="1542786"/>
            <a:ext cx="2088462" cy="20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5400" dirty="0"/>
              <a:t>S</a:t>
            </a:r>
            <a:r>
              <a:rPr kumimoji="1" lang="en-US" altLang="zh-CN" sz="5400" dirty="0" smtClean="0"/>
              <a:t>DK</a:t>
            </a:r>
            <a:endParaRPr kumimoji="1" lang="zh-CN" altLang="en-US" sz="5400" dirty="0"/>
          </a:p>
        </p:txBody>
      </p:sp>
      <p:sp>
        <p:nvSpPr>
          <p:cNvPr id="71" name="矩形 70"/>
          <p:cNvSpPr/>
          <p:nvPr/>
        </p:nvSpPr>
        <p:spPr>
          <a:xfrm>
            <a:off x="7250619" y="3644524"/>
            <a:ext cx="4046284" cy="208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5400" dirty="0" smtClean="0"/>
              <a:t>Android</a:t>
            </a:r>
            <a:endParaRPr kumimoji="1" lang="zh-CN" altLang="en-US" sz="5400" dirty="0"/>
          </a:p>
        </p:txBody>
      </p:sp>
      <p:sp>
        <p:nvSpPr>
          <p:cNvPr id="72" name="矩形 71"/>
          <p:cNvSpPr/>
          <p:nvPr/>
        </p:nvSpPr>
        <p:spPr>
          <a:xfrm>
            <a:off x="3542384" y="376697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2000" b="1" dirty="0" smtClean="0">
                <a:solidFill>
                  <a:schemeClr val="accent1"/>
                </a:solidFill>
                <a:cs typeface="+mn-ea"/>
                <a:sym typeface="+mn-lt"/>
              </a:rPr>
              <a:t>运行环境</a:t>
            </a:r>
            <a:endParaRPr lang="zh-CN" altLang="en-US" sz="20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3076745" y="4213535"/>
            <a:ext cx="4306006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609585">
              <a:lnSpc>
                <a:spcPct val="130000"/>
              </a:lnSpc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1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运行主体：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Android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操作系统手机</a:t>
            </a:r>
          </a:p>
          <a:p>
            <a:pPr algn="just" defTabSz="609585">
              <a:lnSpc>
                <a:spcPct val="130000"/>
              </a:lnSpc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2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必需功能：访问网络、触屏</a:t>
            </a:r>
          </a:p>
          <a:p>
            <a:pPr algn="just" defTabSz="609585">
              <a:lnSpc>
                <a:spcPct val="130000"/>
              </a:lnSpc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3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屏幕分辨率：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480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*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800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以上</a:t>
            </a:r>
          </a:p>
          <a:p>
            <a:pPr algn="just" defTabSz="609585">
              <a:lnSpc>
                <a:spcPct val="130000"/>
              </a:lnSpc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4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操作系统版本：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4.0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以上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6484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Part 3</a:t>
            </a:r>
            <a:endParaRPr lang="zh-CN" altLang="en-US" dirty="0"/>
          </a:p>
        </p:txBody>
      </p:sp>
      <p:sp useBgFill="1">
        <p:nvSpPr>
          <p:cNvPr id="3" name="文本占位符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 smtClean="0">
                <a:cs typeface="+mn-ea"/>
                <a:sym typeface="+mn-lt"/>
              </a:rPr>
              <a:t>任务分解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820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模板页面">
  <a:themeElements>
    <a:clrScheme name="Office 主题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E380C"/>
      </a:accent1>
      <a:accent2>
        <a:srgbClr val="B22809"/>
      </a:accent2>
      <a:accent3>
        <a:srgbClr val="FFB20D"/>
      </a:accent3>
      <a:accent4>
        <a:srgbClr val="B27D09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46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4093</TotalTime>
  <Words>539</Words>
  <Application>Microsoft Macintosh PowerPoint</Application>
  <PresentationFormat>宽屏</PresentationFormat>
  <Paragraphs>117</Paragraphs>
  <Slides>17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Century Gothic</vt:lpstr>
      <vt:lpstr>Segoe UI Light</vt:lpstr>
      <vt:lpstr>Wingdings</vt:lpstr>
      <vt:lpstr>等线</vt:lpstr>
      <vt:lpstr>宋体</vt:lpstr>
      <vt:lpstr>微软雅黑</vt:lpstr>
      <vt:lpstr>Arial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Microsoft Office 用户</cp:lastModifiedBy>
  <cp:revision>101</cp:revision>
  <dcterms:created xsi:type="dcterms:W3CDTF">2015-08-18T02:51:41Z</dcterms:created>
  <dcterms:modified xsi:type="dcterms:W3CDTF">2018-03-19T09:12:58Z</dcterms:modified>
  <cp:category/>
</cp:coreProperties>
</file>