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317" r:id="rId3"/>
    <p:sldId id="299" r:id="rId4"/>
    <p:sldId id="301" r:id="rId5"/>
    <p:sldId id="316" r:id="rId6"/>
    <p:sldId id="308" r:id="rId7"/>
    <p:sldId id="289" r:id="rId8"/>
    <p:sldId id="309" r:id="rId9"/>
    <p:sldId id="311" r:id="rId10"/>
    <p:sldId id="312" r:id="rId11"/>
    <p:sldId id="314" r:id="rId12"/>
    <p:sldId id="272"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6">
          <p15:clr>
            <a:srgbClr val="A4A3A4"/>
          </p15:clr>
        </p15:guide>
        <p15:guide id="2" pos="3840">
          <p15:clr>
            <a:srgbClr val="A4A3A4"/>
          </p15:clr>
        </p15:guide>
        <p15:guide id="3" orient="horz" pos="205">
          <p15:clr>
            <a:srgbClr val="A4A3A4"/>
          </p15:clr>
        </p15:guide>
        <p15:guide id="4" pos="329">
          <p15:clr>
            <a:srgbClr val="A4A3A4"/>
          </p15:clr>
        </p15:guide>
        <p15:guide id="5" pos="7320">
          <p15:clr>
            <a:srgbClr val="A4A3A4"/>
          </p15:clr>
        </p15:guide>
        <p15:guide id="6" orient="horz" pos="7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钟 雨轩" initials="钟" lastIdx="14" clrIdx="0"/>
  <p:cmAuthor id="2" name="xxuan" initials="x" lastIdx="5" clrIdx="1"/>
  <p:cmAuthor id="3" name="余 叶" initials="余" lastIdx="2" clrIdx="2">
    <p:extLst>
      <p:ext uri="{19B8F6BF-5375-455C-9EA6-DF929625EA0E}">
        <p15:presenceInfo xmlns:p15="http://schemas.microsoft.com/office/powerpoint/2012/main" userId="661925c9604827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864"/>
    <a:srgbClr val="F03E3E"/>
    <a:srgbClr val="E9ECC2"/>
    <a:srgbClr val="F1E6F2"/>
    <a:srgbClr val="E7F0F9"/>
    <a:srgbClr val="663300"/>
    <a:srgbClr val="D8CFDF"/>
    <a:srgbClr val="CCCC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8" autoAdjust="0"/>
    <p:restoredTop sz="72556" autoAdjust="0"/>
  </p:normalViewPr>
  <p:slideViewPr>
    <p:cSldViewPr snapToGrid="0">
      <p:cViewPr varScale="1">
        <p:scale>
          <a:sx n="68" d="100"/>
          <a:sy n="68" d="100"/>
        </p:scale>
        <p:origin x="276" y="60"/>
      </p:cViewPr>
      <p:guideLst>
        <p:guide orient="horz" pos="2566"/>
        <p:guide pos="3840"/>
        <p:guide orient="horz" pos="205"/>
        <p:guide pos="329"/>
        <p:guide pos="7320"/>
        <p:guide orient="horz" pos="79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E11255-470B-438C-B19B-B431156CBA32}" type="datetimeFigureOut">
              <a:rPr lang="zh-CN" altLang="en-US" smtClean="0"/>
              <a:t>2025/4/16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8CB77D-C545-42BB-937C-980369E4F60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Hi everyone, I’m Chen </a:t>
            </a:r>
            <a:r>
              <a:rPr lang="en-US" altLang="zh-CN" dirty="0" err="1"/>
              <a:t>Zhiyang</a:t>
            </a:r>
            <a:r>
              <a:rPr lang="en-US" altLang="zh-CN" dirty="0"/>
              <a:t> from Beijing Technology and Business University and today I’m going to introduce the project we’re doing, which is a source-level debugging tool for operating systems supporting the rust language.</a:t>
            </a:r>
          </a:p>
        </p:txBody>
      </p:sp>
      <p:sp>
        <p:nvSpPr>
          <p:cNvPr id="4" name="灯片编号占位符 3"/>
          <p:cNvSpPr>
            <a:spLocks noGrp="1"/>
          </p:cNvSpPr>
          <p:nvPr>
            <p:ph type="sldNum" sz="quarter" idx="5"/>
          </p:nvPr>
        </p:nvSpPr>
        <p:spPr/>
        <p:txBody>
          <a:bodyPr/>
          <a:lstStyle/>
          <a:p>
            <a:fld id="{4E8CB77D-C545-42BB-937C-980369E4F60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10</a:t>
            </a:fld>
            <a:endParaRPr lang="zh-CN" altLang="en-US"/>
          </a:p>
        </p:txBody>
      </p:sp>
    </p:spTree>
    <p:extLst>
      <p:ext uri="{BB962C8B-B14F-4D97-AF65-F5344CB8AC3E}">
        <p14:creationId xmlns:p14="http://schemas.microsoft.com/office/powerpoint/2010/main" val="647085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讲清楚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bug</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再放视频。</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11</a:t>
            </a:fld>
            <a:endParaRPr lang="zh-CN" altLang="en-US"/>
          </a:p>
        </p:txBody>
      </p:sp>
    </p:spTree>
    <p:extLst>
      <p:ext uri="{BB962C8B-B14F-4D97-AF65-F5344CB8AC3E}">
        <p14:creationId xmlns:p14="http://schemas.microsoft.com/office/powerpoint/2010/main" val="2381310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8CB77D-C545-42BB-937C-980369E4F60C}" type="slidenum">
              <a:rPr lang="zh-CN" altLang="en-US" smtClean="0"/>
              <a:t>12</a:t>
            </a:fld>
            <a:endParaRPr lang="zh-CN" altLang="en-US"/>
          </a:p>
        </p:txBody>
      </p:sp>
    </p:spTree>
    <p:extLst>
      <p:ext uri="{BB962C8B-B14F-4D97-AF65-F5344CB8AC3E}">
        <p14:creationId xmlns:p14="http://schemas.microsoft.com/office/powerpoint/2010/main" val="155318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I will explain what we’re doing in four parts. The first being system framework, then key problems we have solved, after that we will explain 3 implementation techniques, finally then will introduce three </a:t>
            </a:r>
            <a:r>
              <a:rPr lang="en-US" altLang="zh-CN" dirty="0" err="1"/>
              <a:t>impl</a:t>
            </a:r>
            <a:endParaRPr lang="en-US" altLang="zh-CN" dirty="0"/>
          </a:p>
        </p:txBody>
      </p:sp>
      <p:sp>
        <p:nvSpPr>
          <p:cNvPr id="4" name="灯片编号占位符 3"/>
          <p:cNvSpPr>
            <a:spLocks noGrp="1"/>
          </p:cNvSpPr>
          <p:nvPr>
            <p:ph type="sldNum" sz="quarter" idx="5"/>
          </p:nvPr>
        </p:nvSpPr>
        <p:spPr/>
        <p:txBody>
          <a:bodyPr/>
          <a:lstStyle/>
          <a:p>
            <a:fld id="{4E8CB77D-C545-42BB-937C-980369E4F60C}" type="slidenum">
              <a:rPr lang="zh-CN" altLang="en-US" smtClean="0"/>
              <a:t>2</a:t>
            </a:fld>
            <a:endParaRPr lang="zh-CN" altLang="en-US"/>
          </a:p>
        </p:txBody>
      </p:sp>
    </p:spTree>
    <p:extLst>
      <p:ext uri="{BB962C8B-B14F-4D97-AF65-F5344CB8AC3E}">
        <p14:creationId xmlns:p14="http://schemas.microsoft.com/office/powerpoint/2010/main" val="953905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首先说下我们的研究背景，就是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我们的设计目标是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那这个调试工具是可以支持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最后，我们希望这套调试工具是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这个地方要讲通顺，不能结巴</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3</a:t>
            </a:fld>
            <a:endParaRPr lang="zh-CN" altLang="en-US"/>
          </a:p>
        </p:txBody>
      </p:sp>
    </p:spTree>
    <p:extLst>
      <p:ext uri="{BB962C8B-B14F-4D97-AF65-F5344CB8AC3E}">
        <p14:creationId xmlns:p14="http://schemas.microsoft.com/office/powerpoint/2010/main" val="3220865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接下来我讲一下本项目的系统框架结构。我们是一个远程开发环境，所以在服务器上部署</a:t>
            </a:r>
            <a:r>
              <a:rPr lang="en-US" altLang="zh-CN" sz="1800" dirty="0"/>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客户端是一个网页版</a:t>
            </a:r>
            <a:r>
              <a:rPr lang="en-US" altLang="zh-CN" sz="1800" dirty="0" err="1"/>
              <a:t>VSCode</a:t>
            </a:r>
            <a:r>
              <a:rPr lang="zh-CN" altLang="en-US" sz="1800" dirty="0"/>
              <a:t>，里面保存了缓存的代码，还有我们通过一个</a:t>
            </a:r>
            <a:r>
              <a:rPr lang="en-US" altLang="zh-CN" sz="1800" dirty="0" err="1"/>
              <a:t>VSCode</a:t>
            </a:r>
            <a:r>
              <a:rPr lang="zh-CN" altLang="en-US" sz="1800" dirty="0"/>
              <a:t>插件实现的调试界面</a:t>
            </a: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那这里面比较特别的是，我们有两种调试技术，就是</a:t>
            </a:r>
            <a:r>
              <a:rPr lang="en-US" altLang="zh-CN" sz="1800" dirty="0"/>
              <a:t>GDB</a:t>
            </a:r>
            <a:r>
              <a:rPr lang="zh-CN" altLang="en-US" sz="1800" dirty="0"/>
              <a:t>断点和 </a:t>
            </a:r>
            <a:r>
              <a:rPr lang="en-US" altLang="zh-CN" sz="1800" dirty="0" err="1"/>
              <a:t>eBPF</a:t>
            </a:r>
            <a:r>
              <a:rPr lang="en-US" altLang="zh-CN" sz="1800" dirty="0"/>
              <a:t> </a:t>
            </a:r>
            <a:r>
              <a:rPr lang="zh-CN" altLang="en-US" sz="1800" dirty="0"/>
              <a:t>同时使用。大家可以看红色这条线是</a:t>
            </a:r>
            <a:r>
              <a:rPr lang="en-US" altLang="zh-CN" sz="1800" dirty="0"/>
              <a:t>GDB</a:t>
            </a:r>
            <a:r>
              <a:rPr lang="zh-CN" altLang="en-US" sz="1800" dirty="0"/>
              <a:t>的，绿色这条路径是</a:t>
            </a:r>
            <a:r>
              <a:rPr lang="en-US" altLang="zh-CN" sz="1800" dirty="0" err="1"/>
              <a:t>eBPF</a:t>
            </a:r>
            <a:r>
              <a:rPr lang="zh-CN" altLang="en-US" sz="1800" dirty="0"/>
              <a:t>调试技术。</a:t>
            </a:r>
            <a:endParaRPr lang="en-US" altLang="zh-CN" sz="1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dirty="0"/>
              <a:t>被调试的</a:t>
            </a:r>
            <a:r>
              <a:rPr lang="en-US" altLang="zh-CN" sz="1800" dirty="0"/>
              <a:t>OS</a:t>
            </a:r>
            <a:r>
              <a:rPr lang="zh-CN" altLang="en-US" sz="1800" dirty="0"/>
              <a:t>有</a:t>
            </a:r>
            <a:r>
              <a:rPr lang="en-US" altLang="zh-CN" sz="1800" dirty="0" err="1"/>
              <a:t>eBPF</a:t>
            </a:r>
            <a:r>
              <a:rPr lang="zh-CN" altLang="en-US" sz="1800" dirty="0"/>
              <a:t>。如果没有的话，也可以用</a:t>
            </a:r>
            <a:r>
              <a:rPr lang="en-US" altLang="zh-CN" sz="1800" dirty="0"/>
              <a:t>GDB</a:t>
            </a:r>
            <a:r>
              <a:rPr lang="zh-CN" altLang="en-US" sz="1800" dirty="0"/>
              <a:t>断点，二者互补。</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4</a:t>
            </a:fld>
            <a:endParaRPr lang="zh-CN" altLang="en-US"/>
          </a:p>
        </p:txBody>
      </p:sp>
    </p:spTree>
    <p:extLst>
      <p:ext uri="{BB962C8B-B14F-4D97-AF65-F5344CB8AC3E}">
        <p14:creationId xmlns:p14="http://schemas.microsoft.com/office/powerpoint/2010/main" val="87245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1">
              <a:lnSpc>
                <a:spcPct val="150000"/>
              </a:lnSpc>
              <a:spcBef>
                <a:spcPts val="600"/>
              </a:spcBef>
              <a:spcAft>
                <a:spcPts val="60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然后就是，我们在</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VSCode</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内整合了刚才提到的两种调试技术发送的调试信息。比如在这张图里面。一个</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可以同时连接两个</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这样就可以同时使用多种调试技术。这里，</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OpenOCD</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都作为一个</a:t>
            </a:r>
            <a:r>
              <a:rPr lang="en-US" altLang="zh-CN" sz="28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RSP</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协议进行通信</a:t>
            </a: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5</a:t>
            </a:fld>
            <a:endParaRPr lang="zh-CN" altLang="en-US"/>
          </a:p>
        </p:txBody>
      </p:sp>
    </p:spTree>
    <p:extLst>
      <p:ext uri="{BB962C8B-B14F-4D97-AF65-F5344CB8AC3E}">
        <p14:creationId xmlns:p14="http://schemas.microsoft.com/office/powerpoint/2010/main" val="981983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6</a:t>
            </a:fld>
            <a:endParaRPr lang="zh-CN" altLang="en-US"/>
          </a:p>
        </p:txBody>
      </p:sp>
    </p:spTree>
    <p:extLst>
      <p:ext uri="{BB962C8B-B14F-4D97-AF65-F5344CB8AC3E}">
        <p14:creationId xmlns:p14="http://schemas.microsoft.com/office/powerpoint/2010/main" val="1484037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742950" lvl="1" indent="-285750">
              <a:spcBef>
                <a:spcPts val="600"/>
              </a:spcBef>
              <a:spcAft>
                <a:spcPts val="600"/>
              </a:spcAft>
              <a:buFont typeface="Wingdings" panose="05000000000000000000" pitchFamily="2" charset="2"/>
              <a:buChar char="Ø"/>
            </a:pP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设计</a:t>
            </a:r>
            <a:r>
              <a:rPr lang="zh-CN" altLang="en-US" sz="1800" b="1" dirty="0">
                <a:solidFill>
                  <a:srgbClr val="FF0000"/>
                </a:solidFill>
                <a:latin typeface="微软雅黑" panose="020B0503020204020204" pitchFamily="34" charset="-122"/>
                <a:ea typeface="微软雅黑" panose="020B0503020204020204" pitchFamily="34" charset="-122"/>
              </a:rPr>
              <a:t>断点组</a:t>
            </a: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功能，实现</a:t>
            </a:r>
            <a:r>
              <a:rPr lang="zh-CN" altLang="en-US" sz="1800" b="1" dirty="0">
                <a:latin typeface="微软雅黑" panose="020B0503020204020204" pitchFamily="34" charset="-122"/>
                <a:ea typeface="微软雅黑" panose="020B0503020204020204" pitchFamily="34" charset="-122"/>
              </a:rPr>
              <a:t>内核态与用户态的</a:t>
            </a:r>
            <a:r>
              <a:rPr lang="zh-CN" altLang="en-US" sz="1800" b="1" dirty="0">
                <a:solidFill>
                  <a:srgbClr val="FF0000"/>
                </a:solidFill>
                <a:latin typeface="微软雅黑" panose="020B0503020204020204" pitchFamily="34" charset="-122"/>
                <a:ea typeface="微软雅黑" panose="020B0503020204020204" pitchFamily="34" charset="-122"/>
              </a:rPr>
              <a:t>符号表动态切换</a:t>
            </a: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Breakpoint groups </a:t>
            </a:r>
            <a:r>
              <a:rPr lang="zh-CN" altLang="en-US" sz="1800" b="1" dirty="0">
                <a:solidFill>
                  <a:srgbClr val="FF0000"/>
                </a:solidFill>
                <a:latin typeface="微软雅黑" panose="020B0503020204020204" pitchFamily="34" charset="-122"/>
                <a:ea typeface="微软雅黑" panose="020B0503020204020204" pitchFamily="34" charset="-122"/>
              </a:rPr>
              <a:t>断点组功能与多进程支持</a:t>
            </a:r>
            <a:endParaRPr lang="en-US" altLang="zh-CN" sz="1800" b="1" dirty="0">
              <a:solidFill>
                <a:srgbClr val="FF0000"/>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Exit breakpoints</a:t>
            </a:r>
          </a:p>
          <a:p>
            <a:pPr marL="742950" lvl="1" indent="-285750">
              <a:spcBef>
                <a:spcPts val="600"/>
              </a:spcBef>
              <a:spcAft>
                <a:spcPts val="600"/>
              </a:spcAft>
              <a:buFont typeface="Wingdings" panose="05000000000000000000" pitchFamily="2" charset="2"/>
              <a:buChar char="Ø"/>
            </a:pPr>
            <a:r>
              <a:rPr lang="en-US" altLang="zh-CN" sz="1800" b="1" dirty="0">
                <a:solidFill>
                  <a:srgbClr val="FF0000"/>
                </a:solidFill>
                <a:latin typeface="微软雅黑" panose="020B0503020204020204" pitchFamily="34" charset="-122"/>
                <a:ea typeface="微软雅黑" panose="020B0503020204020204" pitchFamily="34" charset="-122"/>
              </a:rPr>
              <a:t>Hook breakpoints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kern="100" dirty="0">
                <a:latin typeface="微软雅黑" panose="020B0503020204020204" pitchFamily="34" charset="-122"/>
                <a:ea typeface="微软雅黑" panose="020B0503020204020204" pitchFamily="34" charset="-122"/>
              </a:rPr>
              <a:t>特权级切换时，符号表和断点都切换</a:t>
            </a:r>
            <a:endParaRPr lang="en-US" altLang="zh-CN" sz="1800" b="0" kern="100" dirty="0">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800" b="0" kern="100" dirty="0">
                <a:latin typeface="微软雅黑" panose="020B0503020204020204" pitchFamily="34" charset="-122"/>
                <a:ea typeface="微软雅黑" panose="020B0503020204020204" pitchFamily="34" charset="-122"/>
              </a:rPr>
              <a:t>“多个用户进程的符号表切换”是其中的一个工作</a:t>
            </a:r>
            <a:endParaRPr lang="en-US" altLang="zh-CN" sz="1800" b="0" kern="100" dirty="0">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在调试多进程中，符号表的切换需要</a:t>
            </a:r>
            <a:r>
              <a:rPr lang="zh-CN" altLang="en-US" sz="2800" b="1" dirty="0">
                <a:solidFill>
                  <a:srgbClr val="FF0000"/>
                </a:solidFill>
                <a:latin typeface="微软雅黑" panose="020B0503020204020204" pitchFamily="34" charset="-122"/>
                <a:ea typeface="微软雅黑" panose="020B0503020204020204" pitchFamily="34" charset="-122"/>
              </a:rPr>
              <a:t>根据进程名称来切换</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rPr>
              <a:t>，要进行进程切换，就要</a:t>
            </a:r>
            <a:r>
              <a:rPr lang="zh-CN" altLang="en-US" sz="2800" b="1" dirty="0">
                <a:solidFill>
                  <a:srgbClr val="FF0000"/>
                </a:solidFill>
                <a:latin typeface="微软雅黑" panose="020B0503020204020204" pitchFamily="34" charset="-122"/>
                <a:ea typeface="微软雅黑" panose="020B0503020204020204" pitchFamily="34" charset="-122"/>
              </a:rPr>
              <a:t>获取下一个要执行进程的名称。</a:t>
            </a:r>
            <a:endParaRPr lang="en-US" altLang="zh-CN" sz="2800" b="1" dirty="0">
              <a:solidFill>
                <a:srgbClr val="FF0000"/>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zh-CN" altLang="en-US" sz="2800" b="1" dirty="0">
                <a:solidFill>
                  <a:srgbClr val="FF0000"/>
                </a:solidFill>
                <a:latin typeface="微软雅黑" panose="020B0503020204020204" pitchFamily="34" charset="-122"/>
                <a:ea typeface="微软雅黑" panose="020B0503020204020204" pitchFamily="34" charset="-122"/>
              </a:rPr>
              <a:t>在内核切换到用户态之前的最后几行代码设断点，单步执行，切换符号表和断点，从而绕过</a:t>
            </a:r>
            <a:r>
              <a:rPr lang="en-US" altLang="zh-CN" sz="2800" b="1" dirty="0">
                <a:solidFill>
                  <a:srgbClr val="FF0000"/>
                </a:solidFill>
                <a:latin typeface="微软雅黑" panose="020B0503020204020204" pitchFamily="34" charset="-122"/>
                <a:ea typeface="微软雅黑" panose="020B0503020204020204" pitchFamily="34" charset="-122"/>
              </a:rPr>
              <a:t>GDB</a:t>
            </a:r>
            <a:r>
              <a:rPr lang="zh-CN" altLang="en-US" sz="2800" b="1" dirty="0">
                <a:solidFill>
                  <a:srgbClr val="FF0000"/>
                </a:solidFill>
                <a:latin typeface="微软雅黑" panose="020B0503020204020204" pitchFamily="34" charset="-122"/>
                <a:ea typeface="微软雅黑" panose="020B0503020204020204" pitchFamily="34" charset="-122"/>
              </a:rPr>
              <a:t>的单地址空间限制</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b="0" kern="1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7</a:t>
            </a:fld>
            <a:endParaRPr lang="zh-CN" altLang="en-US"/>
          </a:p>
        </p:txBody>
      </p:sp>
    </p:spTree>
    <p:extLst>
      <p:ext uri="{BB962C8B-B14F-4D97-AF65-F5344CB8AC3E}">
        <p14:creationId xmlns:p14="http://schemas.microsoft.com/office/powerpoint/2010/main" val="121099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1.   </a:t>
            </a:r>
            <a:r>
              <a:rPr lang="zh-CN" altLang="en-US" sz="1700" dirty="0">
                <a:solidFill>
                  <a:schemeClr val="tx1"/>
                </a:solidFill>
                <a:latin typeface="微软雅黑" panose="020B0503020204020204" pitchFamily="34" charset="-122"/>
                <a:ea typeface="微软雅黑" panose="020B0503020204020204" pitchFamily="34" charset="-122"/>
              </a:rPr>
              <a:t>在“</a:t>
            </a:r>
            <a:r>
              <a:rPr lang="zh-CN" altLang="en-US" sz="1700" dirty="0">
                <a:solidFill>
                  <a:srgbClr val="FF0000"/>
                </a:solidFill>
                <a:latin typeface="微软雅黑" panose="020B0503020204020204" pitchFamily="34" charset="-122"/>
                <a:ea typeface="微软雅黑" panose="020B0503020204020204" pitchFamily="34" charset="-122"/>
              </a:rPr>
              <a:t>双页表</a:t>
            </a:r>
            <a:r>
              <a:rPr lang="zh-CN" altLang="en-US" sz="1700" dirty="0">
                <a:solidFill>
                  <a:schemeClr val="tx1"/>
                </a:solidFill>
                <a:latin typeface="微软雅黑" panose="020B0503020204020204" pitchFamily="34" charset="-122"/>
                <a:ea typeface="微软雅黑" panose="020B0503020204020204" pitchFamily="34" charset="-122"/>
              </a:rPr>
              <a:t>”设计的</a:t>
            </a:r>
            <a:r>
              <a:rPr lang="en-US" altLang="zh-CN" sz="1700" dirty="0">
                <a:solidFill>
                  <a:schemeClr val="tx1"/>
                </a:solidFill>
                <a:latin typeface="微软雅黑" panose="020B0503020204020204" pitchFamily="34" charset="-122"/>
                <a:ea typeface="微软雅黑" panose="020B0503020204020204" pitchFamily="34" charset="-122"/>
              </a:rPr>
              <a:t>OS</a:t>
            </a:r>
            <a:r>
              <a:rPr lang="zh-CN" altLang="en-US" sz="1700" dirty="0">
                <a:solidFill>
                  <a:schemeClr val="tx1"/>
                </a:solidFill>
                <a:latin typeface="微软雅黑" panose="020B0503020204020204" pitchFamily="34" charset="-122"/>
                <a:ea typeface="微软雅黑" panose="020B0503020204020204" pitchFamily="34" charset="-122"/>
              </a:rPr>
              <a:t>中，内核访问用户地址空间需要通过用户程序页表进行地址转换</a:t>
            </a:r>
          </a:p>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2.   </a:t>
            </a:r>
            <a:r>
              <a:rPr lang="zh-CN" altLang="en-US" sz="1700" dirty="0">
                <a:solidFill>
                  <a:schemeClr val="tx1"/>
                </a:solidFill>
                <a:latin typeface="微软雅黑" panose="020B0503020204020204" pitchFamily="34" charset="-122"/>
                <a:ea typeface="微软雅黑" panose="020B0503020204020204" pitchFamily="34" charset="-122"/>
              </a:rPr>
              <a:t>不同</a:t>
            </a:r>
            <a:r>
              <a:rPr lang="en-US" altLang="zh-CN" sz="1700" dirty="0">
                <a:solidFill>
                  <a:schemeClr val="tx1"/>
                </a:solidFill>
                <a:latin typeface="微软雅黑" panose="020B0503020204020204" pitchFamily="34" charset="-122"/>
                <a:ea typeface="微软雅黑" panose="020B0503020204020204" pitchFamily="34" charset="-122"/>
              </a:rPr>
              <a:t>OS</a:t>
            </a:r>
            <a:r>
              <a:rPr lang="zh-CN" altLang="en-US" sz="1700" dirty="0">
                <a:solidFill>
                  <a:schemeClr val="tx1"/>
                </a:solidFill>
                <a:latin typeface="微软雅黑" panose="020B0503020204020204" pitchFamily="34" charset="-122"/>
                <a:ea typeface="微软雅黑" panose="020B0503020204020204" pitchFamily="34" charset="-122"/>
              </a:rPr>
              <a:t>的</a:t>
            </a:r>
            <a:r>
              <a:rPr lang="zh-CN" altLang="en-US" sz="1700" dirty="0">
                <a:solidFill>
                  <a:srgbClr val="FF0000"/>
                </a:solidFill>
                <a:latin typeface="微软雅黑" panose="020B0503020204020204" pitchFamily="34" charset="-122"/>
                <a:ea typeface="微软雅黑" panose="020B0503020204020204" pitchFamily="34" charset="-122"/>
              </a:rPr>
              <a:t>页表管理</a:t>
            </a:r>
            <a:r>
              <a:rPr lang="en-US" altLang="zh-CN" sz="1700" dirty="0">
                <a:solidFill>
                  <a:srgbClr val="FF0000"/>
                </a:solidFill>
                <a:latin typeface="微软雅黑" panose="020B0503020204020204" pitchFamily="34" charset="-122"/>
                <a:ea typeface="微软雅黑" panose="020B0503020204020204" pitchFamily="34" charset="-122"/>
              </a:rPr>
              <a:t>API</a:t>
            </a:r>
            <a:r>
              <a:rPr lang="zh-CN" altLang="en-US" sz="1700" dirty="0">
                <a:solidFill>
                  <a:schemeClr val="tx1"/>
                </a:solidFill>
                <a:latin typeface="微软雅黑" panose="020B0503020204020204" pitchFamily="34" charset="-122"/>
                <a:ea typeface="微软雅黑" panose="020B0503020204020204" pitchFamily="34" charset="-122"/>
              </a:rPr>
              <a:t>不同</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有的以页区间为单位，有的以地址区间为单位</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有的内存区间是左闭右开的，有的则是闭区间</a:t>
            </a:r>
          </a:p>
          <a:p>
            <a:pPr lvl="0" eaLnBrk="1" fontAlgn="auto" hangingPunct="1">
              <a:lnSpc>
                <a:spcPct val="150000"/>
              </a:lnSpc>
              <a:spcBef>
                <a:spcPts val="0"/>
              </a:spcBef>
              <a:spcAft>
                <a:spcPts val="0"/>
              </a:spcAft>
              <a:defRPr/>
            </a:pPr>
            <a:r>
              <a:rPr lang="en-US" altLang="zh-CN" sz="1700" dirty="0">
                <a:solidFill>
                  <a:schemeClr val="tx1"/>
                </a:solidFill>
                <a:latin typeface="微软雅黑" panose="020B0503020204020204" pitchFamily="34" charset="-122"/>
                <a:ea typeface="微软雅黑" panose="020B0503020204020204" pitchFamily="34" charset="-122"/>
              </a:rPr>
              <a:t>3.   </a:t>
            </a:r>
            <a:r>
              <a:rPr lang="en-US" altLang="zh-CN" sz="1700" dirty="0" err="1">
                <a:solidFill>
                  <a:schemeClr val="tx1"/>
                </a:solidFill>
                <a:latin typeface="微软雅黑" panose="020B0503020204020204" pitchFamily="34" charset="-122"/>
                <a:ea typeface="微软雅黑" panose="020B0503020204020204" pitchFamily="34" charset="-122"/>
              </a:rPr>
              <a:t>Uprobe</a:t>
            </a:r>
            <a:r>
              <a:rPr lang="zh-CN" altLang="en-US" sz="1700" dirty="0">
                <a:solidFill>
                  <a:schemeClr val="tx1"/>
                </a:solidFill>
                <a:latin typeface="微软雅黑" panose="020B0503020204020204" pitchFamily="34" charset="-122"/>
                <a:ea typeface="微软雅黑" panose="020B0503020204020204" pitchFamily="34" charset="-122"/>
              </a:rPr>
              <a:t>需要获取</a:t>
            </a:r>
            <a:r>
              <a:rPr lang="en-US" altLang="zh-CN" sz="1700" dirty="0">
                <a:solidFill>
                  <a:schemeClr val="tx1"/>
                </a:solidFill>
                <a:latin typeface="微软雅黑" panose="020B0503020204020204" pitchFamily="34" charset="-122"/>
                <a:ea typeface="微软雅黑" panose="020B0503020204020204" pitchFamily="34" charset="-122"/>
              </a:rPr>
              <a:t>PCB</a:t>
            </a:r>
            <a:r>
              <a:rPr lang="zh-CN" altLang="en-US" sz="1700" dirty="0">
                <a:solidFill>
                  <a:schemeClr val="tx1"/>
                </a:solidFill>
                <a:latin typeface="微软雅黑" panose="020B0503020204020204" pitchFamily="34" charset="-122"/>
                <a:ea typeface="微软雅黑" panose="020B0503020204020204" pitchFamily="34" charset="-122"/>
              </a:rPr>
              <a:t>，而</a:t>
            </a:r>
            <a:r>
              <a:rPr lang="en-US" altLang="zh-CN" sz="1700" dirty="0">
                <a:solidFill>
                  <a:srgbClr val="FF0000"/>
                </a:solidFill>
                <a:latin typeface="微软雅黑" panose="020B0503020204020204" pitchFamily="34" charset="-122"/>
                <a:ea typeface="微软雅黑" panose="020B0503020204020204" pitchFamily="34" charset="-122"/>
              </a:rPr>
              <a:t>PCB</a:t>
            </a:r>
            <a:r>
              <a:rPr lang="zh-CN" altLang="en-US" sz="1700" dirty="0">
                <a:solidFill>
                  <a:srgbClr val="FF0000"/>
                </a:solidFill>
                <a:latin typeface="微软雅黑" panose="020B0503020204020204" pitchFamily="34" charset="-122"/>
                <a:ea typeface="微软雅黑" panose="020B0503020204020204" pitchFamily="34" charset="-122"/>
              </a:rPr>
              <a:t>在一些</a:t>
            </a:r>
            <a:r>
              <a:rPr lang="en-US" altLang="zh-CN" sz="1700" dirty="0">
                <a:solidFill>
                  <a:srgbClr val="FF0000"/>
                </a:solidFill>
                <a:latin typeface="微软雅黑" panose="020B0503020204020204" pitchFamily="34" charset="-122"/>
                <a:ea typeface="微软雅黑" panose="020B0503020204020204" pitchFamily="34" charset="-122"/>
              </a:rPr>
              <a:t>OS</a:t>
            </a:r>
            <a:r>
              <a:rPr lang="zh-CN" altLang="en-US" sz="1700" dirty="0">
                <a:solidFill>
                  <a:srgbClr val="FF0000"/>
                </a:solidFill>
                <a:latin typeface="微软雅黑" panose="020B0503020204020204" pitchFamily="34" charset="-122"/>
                <a:ea typeface="微软雅黑" panose="020B0503020204020204" pitchFamily="34" charset="-122"/>
              </a:rPr>
              <a:t>中是独占借用</a:t>
            </a:r>
            <a:r>
              <a:rPr lang="zh-CN" altLang="en-US" sz="1700" dirty="0">
                <a:solidFill>
                  <a:schemeClr val="tx1"/>
                </a:solidFill>
                <a:latin typeface="微软雅黑" panose="020B0503020204020204" pitchFamily="34" charset="-122"/>
                <a:ea typeface="微软雅黑" panose="020B0503020204020204" pitchFamily="34" charset="-122"/>
              </a:rPr>
              <a:t>，</a:t>
            </a:r>
            <a:r>
              <a:rPr lang="en-US" altLang="zh-CN" sz="1700" dirty="0" err="1">
                <a:solidFill>
                  <a:schemeClr val="tx1"/>
                </a:solidFill>
                <a:latin typeface="微软雅黑" panose="020B0503020204020204" pitchFamily="34" charset="-122"/>
                <a:ea typeface="微软雅黑" panose="020B0503020204020204" pitchFamily="34" charset="-122"/>
              </a:rPr>
              <a:t>uprobe</a:t>
            </a:r>
            <a:r>
              <a:rPr lang="zh-CN" altLang="en-US" sz="1700" dirty="0">
                <a:solidFill>
                  <a:schemeClr val="tx1"/>
                </a:solidFill>
                <a:latin typeface="微软雅黑" panose="020B0503020204020204" pitchFamily="34" charset="-122"/>
                <a:ea typeface="微软雅黑" panose="020B0503020204020204" pitchFamily="34" charset="-122"/>
              </a:rPr>
              <a:t>可能“借不到”</a:t>
            </a:r>
          </a:p>
          <a:p>
            <a:pPr marL="742950" lvl="1" indent="-285750" eaLnBrk="1" fontAlgn="auto" hangingPunct="1">
              <a:lnSpc>
                <a:spcPct val="150000"/>
              </a:lnSpc>
              <a:spcBef>
                <a:spcPts val="0"/>
              </a:spcBef>
              <a:spcAft>
                <a:spcPts val="0"/>
              </a:spcAft>
              <a:buFont typeface="Wingdings" panose="05000000000000000000" pitchFamily="2" charset="2"/>
              <a:buChar char="Ø"/>
              <a:defRPr/>
            </a:pPr>
            <a:r>
              <a:rPr lang="zh-CN" altLang="en-US" sz="1700" dirty="0">
                <a:solidFill>
                  <a:schemeClr val="accent5">
                    <a:lumMod val="50000"/>
                  </a:schemeClr>
                </a:solidFill>
                <a:latin typeface="微软雅黑" panose="020B0503020204020204" pitchFamily="34" charset="-122"/>
                <a:ea typeface="微软雅黑" panose="020B0503020204020204" pitchFamily="34" charset="-122"/>
              </a:rPr>
              <a:t>解决办法：调整内核代码中的</a:t>
            </a:r>
            <a:r>
              <a:rPr lang="zh-CN" altLang="en-US" sz="1700" dirty="0">
                <a:solidFill>
                  <a:srgbClr val="FF0000"/>
                </a:solidFill>
                <a:latin typeface="微软雅黑" panose="020B0503020204020204" pitchFamily="34" charset="-122"/>
                <a:ea typeface="微软雅黑" panose="020B0503020204020204" pitchFamily="34" charset="-122"/>
              </a:rPr>
              <a:t>借用顺序</a:t>
            </a:r>
            <a:endParaRPr lang="en-US" altLang="zh-CN" sz="1700" dirty="0">
              <a:solidFill>
                <a:srgbClr val="FF0000"/>
              </a:solidFill>
              <a:latin typeface="微软雅黑" panose="020B0503020204020204" pitchFamily="34" charset="-122"/>
              <a:ea typeface="微软雅黑" panose="020B0503020204020204" pitchFamily="34" charset="-122"/>
            </a:endParaRPr>
          </a:p>
          <a:p>
            <a:pPr marL="457200" marR="0" lvl="1"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altLang="zh-CN" sz="1700" dirty="0">
                <a:solidFill>
                  <a:srgbClr val="FF0000"/>
                </a:solidFill>
                <a:latin typeface="微软雅黑" panose="020B0503020204020204" pitchFamily="34" charset="-122"/>
                <a:ea typeface="微软雅黑" panose="020B0503020204020204" pitchFamily="34" charset="-122"/>
              </a:rPr>
              <a:t>4. </a:t>
            </a:r>
            <a:r>
              <a:rPr lang="en-US" altLang="zh-CN" sz="1700" dirty="0" err="1">
                <a:solidFill>
                  <a:schemeClr val="tx1"/>
                </a:solidFill>
                <a:latin typeface="微软雅黑" panose="020B0503020204020204" pitchFamily="34" charset="-122"/>
                <a:ea typeface="微软雅黑" panose="020B0503020204020204" pitchFamily="34" charset="-122"/>
              </a:rPr>
              <a:t>TrapContext</a:t>
            </a:r>
            <a:r>
              <a:rPr lang="zh-CN" altLang="en-US" sz="1700" dirty="0">
                <a:solidFill>
                  <a:schemeClr val="tx1"/>
                </a:solidFill>
                <a:latin typeface="微软雅黑" panose="020B0503020204020204" pitchFamily="34" charset="-122"/>
                <a:ea typeface="微软雅黑" panose="020B0503020204020204" pitchFamily="34" charset="-122"/>
              </a:rPr>
              <a:t>保存尽量多的寄存器</a:t>
            </a:r>
          </a:p>
          <a:p>
            <a:pPr marL="457200" lvl="1" indent="0" eaLnBrk="1" fontAlgn="auto" hangingPunct="1">
              <a:lnSpc>
                <a:spcPct val="150000"/>
              </a:lnSpc>
              <a:spcBef>
                <a:spcPts val="0"/>
              </a:spcBef>
              <a:spcAft>
                <a:spcPts val="0"/>
              </a:spcAft>
              <a:buFont typeface="Wingdings" panose="05000000000000000000" pitchFamily="2" charset="2"/>
              <a:buNone/>
              <a:defRPr/>
            </a:pPr>
            <a:endParaRPr lang="zh-CN" altLang="en-US" sz="1700" dirty="0">
              <a:solidFill>
                <a:srgbClr val="FF0000"/>
              </a:solidFill>
              <a:latin typeface="微软雅黑" panose="020B0503020204020204" pitchFamily="34" charset="-122"/>
              <a:ea typeface="微软雅黑" panose="020B0503020204020204" pitchFamily="34" charset="-122"/>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8</a:t>
            </a:fld>
            <a:endParaRPr lang="zh-CN" altLang="en-US"/>
          </a:p>
        </p:txBody>
      </p:sp>
    </p:spTree>
    <p:extLst>
      <p:ext uri="{BB962C8B-B14F-4D97-AF65-F5344CB8AC3E}">
        <p14:creationId xmlns:p14="http://schemas.microsoft.com/office/powerpoint/2010/main" val="2685267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展开讲</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Debug Adapter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怎么适配两种调试技术的</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b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“异步消息”容易造成歧义，不用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4E8CB77D-C545-42BB-937C-980369E4F60C}" type="slidenum">
              <a:rPr lang="zh-CN" altLang="en-US" smtClean="0"/>
              <a:t>9</a:t>
            </a:fld>
            <a:endParaRPr lang="zh-CN" altLang="en-US"/>
          </a:p>
        </p:txBody>
      </p:sp>
    </p:spTree>
    <p:extLst>
      <p:ext uri="{BB962C8B-B14F-4D97-AF65-F5344CB8AC3E}">
        <p14:creationId xmlns:p14="http://schemas.microsoft.com/office/powerpoint/2010/main" val="2949036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4EA0FB-2016-487A-9F67-306F08B46D6D}"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042400" y="6356353"/>
            <a:ext cx="2743200" cy="365125"/>
          </a:xfrm>
        </p:spPr>
        <p:txBody>
          <a:bodyPr/>
          <a:lstStyle>
            <a:lvl1pPr>
              <a:defRPr sz="2000" b="0"/>
            </a:lvl1pPr>
          </a:lstStyle>
          <a:p>
            <a:fld id="{69C45E28-4883-469F-A6A9-D05A5639DFCA}" type="slidenum">
              <a:rPr lang="zh-CN" altLang="en-US" smtClean="0"/>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13718282-4CF2-4CC6-8645-A7769D2C8361}"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1A8B067-1D8B-4866-9C7B-1AFD0E6395FF}"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BE64F57-1F44-48CF-9782-9D5AF6DA55EF}"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8668CF8-1691-49E8-A229-B8EE86BF3599}" type="datetime1">
              <a:rPr lang="zh-CN" altLang="en-US" smtClean="0"/>
              <a:t>2025/4/16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08C205B-2642-4193-AD69-2A6FD759F725}" type="datetime1">
              <a:rPr lang="zh-CN" altLang="en-US" smtClean="0"/>
              <a:t>2025/4/16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42251FE-D9E7-4301-97EC-C90A79787E9E}" type="datetime1">
              <a:rPr lang="zh-CN" altLang="en-US" smtClean="0"/>
              <a:t>2025/4/16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5B4C2B-3137-4E06-9AFB-01F796F8AFE9}" type="datetime1">
              <a:rPr lang="zh-CN" altLang="en-US" smtClean="0"/>
              <a:t>2025/4/16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2D2C38-33B7-46C3-BECD-71EAD1BAD7A5}" type="datetime1">
              <a:rPr lang="zh-CN" altLang="en-US" smtClean="0"/>
              <a:t>2025/4/16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A16B3D2-AA1F-4158-AC4A-BA73FF3D5FB6}" type="datetime1">
              <a:rPr lang="zh-CN" altLang="en-US" smtClean="0"/>
              <a:t>2025/4/16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B4BB52-28F2-42CC-B2E1-123AF5DFA1E7}" type="datetime1">
              <a:rPr lang="zh-CN" altLang="en-US" smtClean="0"/>
              <a:t>2025/4/16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C45E28-4883-469F-A6A9-D05A5639DFC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EBD31-2B5F-40A3-9BE0-B58B6304807D}" type="datetime1">
              <a:rPr lang="zh-CN" altLang="en-US" smtClean="0"/>
              <a:t>2025/4/16</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45E28-4883-469F-A6A9-D05A5639DF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AB7098E-35D3-4406-2208-22356FEFF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5" name="直接连接符 4"/>
          <p:cNvCxnSpPr/>
          <p:nvPr/>
        </p:nvCxnSpPr>
        <p:spPr>
          <a:xfrm>
            <a:off x="0" y="1544711"/>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矩形 8"/>
          <p:cNvSpPr/>
          <p:nvPr/>
        </p:nvSpPr>
        <p:spPr>
          <a:xfrm>
            <a:off x="-12000" y="1378544"/>
            <a:ext cx="12204000" cy="267989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350" dirty="0"/>
          </a:p>
        </p:txBody>
      </p:sp>
      <p:sp>
        <p:nvSpPr>
          <p:cNvPr id="17" name="文本框 32"/>
          <p:cNvSpPr txBox="1"/>
          <p:nvPr/>
        </p:nvSpPr>
        <p:spPr>
          <a:xfrm>
            <a:off x="120704" y="1573086"/>
            <a:ext cx="11741223"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algn="ctr"/>
            <a:r>
              <a:rPr lang="en-US" altLang="zh-CN" sz="3600" dirty="0">
                <a:solidFill>
                  <a:schemeClr val="bg1"/>
                </a:solidFill>
                <a:latin typeface="华文细黑" panose="02010600040101010101" pitchFamily="2" charset="-122"/>
                <a:ea typeface="华文细黑" panose="02010600040101010101" pitchFamily="2" charset="-122"/>
              </a:rPr>
              <a:t>Source-Level Debugging Tool for Operating Systems Supporting the Rust Language</a:t>
            </a:r>
            <a:endParaRPr lang="zh-CN" altLang="en-US" sz="3600" dirty="0">
              <a:solidFill>
                <a:schemeClr val="bg1"/>
              </a:solidFill>
              <a:latin typeface="华文细黑" panose="02010600040101010101" pitchFamily="2" charset="-122"/>
              <a:ea typeface="华文细黑" panose="02010600040101010101" pitchFamily="2" charset="-122"/>
            </a:endParaRPr>
          </a:p>
        </p:txBody>
      </p:sp>
      <p:sp>
        <p:nvSpPr>
          <p:cNvPr id="23" name="副标题 4"/>
          <p:cNvSpPr txBox="1"/>
          <p:nvPr/>
        </p:nvSpPr>
        <p:spPr>
          <a:xfrm>
            <a:off x="120704" y="2801789"/>
            <a:ext cx="11974591" cy="914333"/>
          </a:xfrm>
          <a:prstGeom prst="rect">
            <a:avLst/>
          </a:prstGeom>
        </p:spPr>
        <p:txBody>
          <a:bodyPr/>
          <a:lstStyle>
            <a:lvl1pPr marL="0" indent="0" algn="ctr" defTabSz="914400" rtl="0" eaLnBrk="1" latinLnBrk="0" hangingPunct="1">
              <a:lnSpc>
                <a:spcPct val="90000"/>
              </a:lnSpc>
              <a:spcBef>
                <a:spcPts val="1000"/>
              </a:spcBef>
              <a:buFontTx/>
              <a:buNone/>
              <a:defRPr sz="2400" b="1" kern="1200">
                <a:solidFill>
                  <a:schemeClr val="accent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Chen </a:t>
            </a:r>
            <a:r>
              <a:rPr lang="en-US" altLang="zh-CN" sz="2000" dirty="0" err="1">
                <a:solidFill>
                  <a:schemeClr val="bg1"/>
                </a:solidFill>
                <a:latin typeface="宋体" panose="02010600030101010101" pitchFamily="2" charset="-122"/>
                <a:ea typeface="宋体" panose="02010600030101010101" pitchFamily="2" charset="-122"/>
              </a:rPr>
              <a:t>Zhiyang</a:t>
            </a:r>
            <a:r>
              <a:rPr lang="en-US" altLang="zh-CN" sz="2000" dirty="0">
                <a:solidFill>
                  <a:schemeClr val="bg1"/>
                </a:solidFill>
                <a:latin typeface="宋体" panose="02010600030101010101" pitchFamily="2" charset="-122"/>
                <a:ea typeface="宋体" panose="02010600030101010101" pitchFamily="2" charset="-122"/>
              </a:rPr>
              <a:t> (Presenter)</a:t>
            </a:r>
          </a:p>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Beijing Technology and Business University</a:t>
            </a:r>
          </a:p>
          <a:p>
            <a:pPr>
              <a:lnSpc>
                <a:spcPct val="100000"/>
              </a:lnSpc>
              <a:spcBef>
                <a:spcPts val="0"/>
              </a:spcBef>
              <a:spcAft>
                <a:spcPts val="600"/>
              </a:spcAft>
            </a:pPr>
            <a:r>
              <a:rPr lang="en-US" altLang="zh-CN" sz="2000" dirty="0">
                <a:solidFill>
                  <a:schemeClr val="bg1"/>
                </a:solidFill>
                <a:latin typeface="宋体" panose="02010600030101010101" pitchFamily="2" charset="-122"/>
                <a:ea typeface="宋体" panose="02010600030101010101" pitchFamily="2" charset="-122"/>
              </a:rPr>
              <a:t>GitHub</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https://github.com/chenzhiy2001/code-debug</a:t>
            </a:r>
          </a:p>
          <a:p>
            <a:pPr>
              <a:lnSpc>
                <a:spcPct val="100000"/>
              </a:lnSpc>
              <a:spcBef>
                <a:spcPts val="0"/>
              </a:spcBef>
              <a:spcAft>
                <a:spcPts val="600"/>
              </a:spcAft>
            </a:pPr>
            <a:r>
              <a:rPr lang="zh-CN" altLang="en-US" sz="2000" dirty="0">
                <a:solidFill>
                  <a:schemeClr val="bg1"/>
                </a:solidFill>
                <a:latin typeface="宋体" panose="02010600030101010101" pitchFamily="2" charset="-122"/>
                <a:ea typeface="宋体" panose="02010600030101010101" pitchFamily="2" charset="-122"/>
              </a:rPr>
              <a:t>  </a:t>
            </a:r>
          </a:p>
        </p:txBody>
      </p:sp>
      <p:sp>
        <p:nvSpPr>
          <p:cNvPr id="6" name="灯片编号占位符 5">
            <a:extLst>
              <a:ext uri="{FF2B5EF4-FFF2-40B4-BE49-F238E27FC236}">
                <a16:creationId xmlns:a16="http://schemas.microsoft.com/office/drawing/2014/main" id="{5E27F80E-17E8-FB5B-40CA-3C76A78E1A8D}"/>
              </a:ext>
            </a:extLst>
          </p:cNvPr>
          <p:cNvSpPr>
            <a:spLocks noGrp="1"/>
          </p:cNvSpPr>
          <p:nvPr>
            <p:ph type="sldNum" sz="quarter" idx="12"/>
          </p:nvPr>
        </p:nvSpPr>
        <p:spPr/>
        <p:txBody>
          <a:bodyPr/>
          <a:lstStyle/>
          <a:p>
            <a:fld id="{69C45E28-4883-469F-A6A9-D05A5639DFCA}"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34169" y="821819"/>
            <a:ext cx="10072574"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b="1" kern="100" dirty="0">
                <a:solidFill>
                  <a:schemeClr val="tx1"/>
                </a:solidFill>
                <a:latin typeface="微软雅黑" panose="020B0503020204020204" pitchFamily="34" charset="-122"/>
                <a:ea typeface="微软雅黑" panose="020B0503020204020204" pitchFamily="34" charset="-122"/>
              </a:rPr>
              <a:t>A remote development environment is built on </a:t>
            </a:r>
            <a:r>
              <a:rPr lang="en-US" altLang="zh-CN" b="1" kern="100" dirty="0" err="1">
                <a:solidFill>
                  <a:schemeClr val="tx1"/>
                </a:solidFill>
                <a:latin typeface="微软雅黑" panose="020B0503020204020204" pitchFamily="34" charset="-122"/>
                <a:ea typeface="微软雅黑" panose="020B0503020204020204" pitchFamily="34" charset="-122"/>
              </a:rPr>
              <a:t>VSCode</a:t>
            </a:r>
            <a:r>
              <a:rPr lang="en-US" altLang="zh-CN" b="1" kern="100" dirty="0">
                <a:solidFill>
                  <a:schemeClr val="tx1"/>
                </a:solidFill>
                <a:latin typeface="微软雅黑" panose="020B0503020204020204" pitchFamily="34" charset="-122"/>
                <a:ea typeface="微软雅黑" panose="020B0503020204020204" pitchFamily="34" charset="-122"/>
              </a:rPr>
              <a:t>, combining breakpoint debugging and performance detection functionalities.</a:t>
            </a:r>
            <a:endParaRPr lang="zh-CN" altLang="en-US"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10</a:t>
            </a:fld>
            <a:endParaRPr lang="zh-CN" altLang="en-US"/>
          </a:p>
        </p:txBody>
      </p:sp>
      <p:sp>
        <p:nvSpPr>
          <p:cNvPr id="29" name="矩形 28">
            <a:extLst>
              <a:ext uri="{FF2B5EF4-FFF2-40B4-BE49-F238E27FC236}">
                <a16:creationId xmlns:a16="http://schemas.microsoft.com/office/drawing/2014/main" id="{6C4E3052-2C63-873F-6D26-4DA5F382FE11}"/>
              </a:ext>
            </a:extLst>
          </p:cNvPr>
          <p:cNvSpPr/>
          <p:nvPr/>
        </p:nvSpPr>
        <p:spPr>
          <a:xfrm>
            <a:off x="9179509" y="-2251"/>
            <a:ext cx="1467365"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lt1"/>
                </a:solidFill>
                <a:latin typeface="微软雅黑" panose="020B0503020204020204" pitchFamily="34" charset="-122"/>
                <a:ea typeface="微软雅黑" panose="020B0503020204020204" pitchFamily="34" charset="-122"/>
              </a:rPr>
              <a:t>关键术</a:t>
            </a:r>
            <a:r>
              <a:rPr lang="en-US" altLang="zh-CN" sz="1600" dirty="0">
                <a:solidFill>
                  <a:schemeClr val="lt1"/>
                </a:solidFill>
                <a:latin typeface="微软雅黑" panose="020B0503020204020204" pitchFamily="34" charset="-122"/>
                <a:ea typeface="微软雅黑" panose="020B0503020204020204" pitchFamily="34" charset="-122"/>
              </a:rPr>
              <a:t>3</a:t>
            </a:r>
            <a:endParaRPr lang="zh-CN" altLang="en-US" sz="1600" dirty="0">
              <a:solidFill>
                <a:schemeClr val="lt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9726238" y="59063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B70145-7AD3-2FF2-22F5-ED976F23B7DE}"/>
              </a:ext>
            </a:extLst>
          </p:cNvPr>
          <p:cNvSpPr txBox="1"/>
          <p:nvPr/>
        </p:nvSpPr>
        <p:spPr>
          <a:xfrm>
            <a:off x="602194" y="1491468"/>
            <a:ext cx="10343374" cy="2249462"/>
          </a:xfrm>
          <a:prstGeom prst="rect">
            <a:avLst/>
          </a:prstGeom>
          <a:noFill/>
        </p:spPr>
        <p:txBody>
          <a:bodyPr wrap="square">
            <a:spAutoFit/>
          </a:bodyPr>
          <a:lstStyle/>
          <a:p>
            <a:pPr lvl="1">
              <a:lnSpc>
                <a:spcPct val="150000"/>
              </a:lnSpc>
              <a:spcBef>
                <a:spcPts val="600"/>
              </a:spcBef>
              <a:spcAft>
                <a:spcPts val="600"/>
              </a:spcAft>
            </a:pP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 Supporting Both QEMU and Actual Hardware</a:t>
            </a:r>
            <a:endPar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spcBef>
                <a:spcPts val="600"/>
              </a:spcBef>
              <a:spcAft>
                <a:spcPts val="600"/>
              </a:spcAft>
              <a:buFont typeface="Wingdings" panose="05000000000000000000" pitchFamily="2" charset="2"/>
              <a:buChar char="p"/>
            </a:pP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Debugging Support: </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Perform OS debugging on the virtual machine via the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GDBStub</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provided by QEMU.</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800100" lvl="1" indent="-342900">
              <a:lnSpc>
                <a:spcPct val="150000"/>
              </a:lnSpc>
              <a:spcBef>
                <a:spcPts val="600"/>
              </a:spcBef>
              <a:spcAft>
                <a:spcPts val="600"/>
              </a:spcAft>
              <a:buFont typeface="Wingdings" panose="05000000000000000000" pitchFamily="2" charset="2"/>
              <a:buChar char="p"/>
            </a:pPr>
            <a:r>
              <a:rPr lang="en-US"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Actual Hardware Debugging: </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Use the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GDBServer</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provided by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OpenOCD</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for debugging on real hardware.</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8DC9CF26-003C-DD96-16A5-C2F08AFACDC6}"/>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66E5FCDF-EFA4-E4A2-47D6-0C00D86E4EC8}"/>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C61F8B68-1246-5F9D-375D-359FD9E97886}"/>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B00FECFD-F46A-BE1D-6C68-5A8B7923B29E}"/>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549B4987-E485-A482-E711-4D421039078D}"/>
              </a:ext>
            </a:extLst>
          </p:cNvPr>
          <p:cNvSpPr/>
          <p:nvPr/>
        </p:nvSpPr>
        <p:spPr>
          <a:xfrm>
            <a:off x="9140273" y="10474"/>
            <a:ext cx="1607331" cy="656948"/>
          </a:xfrm>
          <a:prstGeom prst="rect">
            <a:avLst/>
          </a:prstGeom>
          <a:solidFill>
            <a:srgbClr val="203864"/>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Implementation III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A26F1EB8-997A-3ABC-9F80-041C5BF169F2}"/>
              </a:ext>
            </a:extLst>
          </p:cNvPr>
          <p:cNvPicPr>
            <a:picLocks noChangeAspect="1"/>
          </p:cNvPicPr>
          <p:nvPr/>
        </p:nvPicPr>
        <p:blipFill>
          <a:blip r:embed="rId4"/>
          <a:stretch>
            <a:fillRect/>
          </a:stretch>
        </p:blipFill>
        <p:spPr>
          <a:xfrm>
            <a:off x="1456282" y="3677754"/>
            <a:ext cx="9190592" cy="3134119"/>
          </a:xfrm>
          <a:prstGeom prst="rect">
            <a:avLst/>
          </a:prstGeom>
        </p:spPr>
      </p:pic>
    </p:spTree>
    <p:extLst>
      <p:ext uri="{BB962C8B-B14F-4D97-AF65-F5344CB8AC3E}">
        <p14:creationId xmlns:p14="http://schemas.microsoft.com/office/powerpoint/2010/main" val="347262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241085" y="1722102"/>
            <a:ext cx="11636032" cy="1356037"/>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lnSpc>
                <a:spcPct val="150000"/>
              </a:lnSpc>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Application Case Demonstration:</a:t>
            </a: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Example: HTTP Server Application</a:t>
            </a:r>
            <a:endParaRPr lang="en-US" altLang="zh-CN" sz="1600" b="1" kern="100" dirty="0">
              <a:solidFill>
                <a:srgbClr val="FF0000"/>
              </a:solidFill>
              <a:latin typeface="微软雅黑" panose="020B0503020204020204" pitchFamily="34" charset="-122"/>
              <a:ea typeface="微软雅黑" panose="020B0503020204020204" pitchFamily="34" charset="-122"/>
            </a:endParaRP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Bug Description: Multiple tabs in the same browser request the same webpage from the server, but some tabs fail to display the page.</a:t>
            </a:r>
          </a:p>
          <a:p>
            <a:pPr lvl="1">
              <a:lnSpc>
                <a:spcPct val="150000"/>
              </a:lnSpc>
            </a:pPr>
            <a:r>
              <a:rPr lang="en-US" altLang="zh-CN" sz="1600" b="1" kern="100" dirty="0">
                <a:solidFill>
                  <a:schemeClr val="tx1"/>
                </a:solidFill>
                <a:latin typeface="微软雅黑" panose="020B0503020204020204" pitchFamily="34" charset="-122"/>
                <a:ea typeface="微软雅黑" panose="020B0503020204020204" pitchFamily="34" charset="-122"/>
              </a:rPr>
              <a:t>Debug Process: Use a combination of static breakpoint debugging and dynamic tracing to narrow down the issue and ultimately pinpoint the faulty code.</a:t>
            </a: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a:p>
            <a:pPr lvl="1">
              <a:lnSpc>
                <a:spcPct val="150000"/>
              </a:lnSpc>
            </a:pPr>
            <a:endParaRPr lang="en-US" altLang="zh-CN" sz="1600"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11</a:t>
            </a:fld>
            <a:endParaRPr lang="zh-CN" altLang="en-US"/>
          </a:p>
        </p:txBody>
      </p:sp>
      <p:sp>
        <p:nvSpPr>
          <p:cNvPr id="26" name="矩形 25">
            <a:extLst>
              <a:ext uri="{FF2B5EF4-FFF2-40B4-BE49-F238E27FC236}">
                <a16:creationId xmlns:a16="http://schemas.microsoft.com/office/drawing/2014/main" id="{7F220409-5C38-FC95-A20E-ECEA47147690}"/>
              </a:ext>
            </a:extLst>
          </p:cNvPr>
          <p:cNvSpPr/>
          <p:nvPr/>
        </p:nvSpPr>
        <p:spPr>
          <a:xfrm>
            <a:off x="10709256" y="17250"/>
            <a:ext cx="1414469"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11229537" y="6741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a:extLst>
              <a:ext uri="{FF2B5EF4-FFF2-40B4-BE49-F238E27FC236}">
                <a16:creationId xmlns:a16="http://schemas.microsoft.com/office/drawing/2014/main" id="{D3726E68-E9F0-077C-8C06-B222F5877DE3}"/>
              </a:ext>
            </a:extLst>
          </p:cNvPr>
          <p:cNvSpPr/>
          <p:nvPr/>
        </p:nvSpPr>
        <p:spPr>
          <a:xfrm>
            <a:off x="4738775" y="3285212"/>
            <a:ext cx="2183317" cy="85808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93DE935-6BEF-EFDC-6A67-C13153522783}"/>
              </a:ext>
            </a:extLst>
          </p:cNvPr>
          <p:cNvSpPr txBox="1"/>
          <p:nvPr/>
        </p:nvSpPr>
        <p:spPr>
          <a:xfrm>
            <a:off x="4239362" y="3258723"/>
            <a:ext cx="2742552" cy="2221314"/>
          </a:xfrm>
          <a:prstGeom prst="rect">
            <a:avLst/>
          </a:prstGeom>
          <a:noFill/>
        </p:spPr>
        <p:txBody>
          <a:bodyPr wrap="square">
            <a:spAutoFit/>
          </a:bodyPr>
          <a:lstStyle/>
          <a:p>
            <a:pPr lvl="1" algn="ctr">
              <a:lnSpc>
                <a:spcPct val="150000"/>
              </a:lnSpc>
            </a:pPr>
            <a:r>
              <a:rPr lang="en-US" altLang="zh-CN" sz="3200" b="1" kern="100" dirty="0">
                <a:solidFill>
                  <a:srgbClr val="FF0000"/>
                </a:solidFill>
                <a:latin typeface="微软雅黑" panose="020B0503020204020204" pitchFamily="34" charset="-122"/>
                <a:ea typeface="微软雅黑" panose="020B0503020204020204" pitchFamily="34" charset="-122"/>
              </a:rPr>
              <a:t>Video Demonstration</a:t>
            </a:r>
          </a:p>
        </p:txBody>
      </p:sp>
      <p:sp>
        <p:nvSpPr>
          <p:cNvPr id="2" name="矩形 1">
            <a:extLst>
              <a:ext uri="{FF2B5EF4-FFF2-40B4-BE49-F238E27FC236}">
                <a16:creationId xmlns:a16="http://schemas.microsoft.com/office/drawing/2014/main" id="{0F48E7FF-5180-DAEF-4A63-5DCE8763B2D8}"/>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177EDA2-439F-ABE5-A3A4-7E752F08D991}"/>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8720C743-4C92-373A-452E-16BD809DBC31}"/>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2803121-FFC8-816B-E945-3EC091A1F72F}"/>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18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86432" y="26635"/>
            <a:ext cx="3133819" cy="8877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985419"/>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utoShape 291"/>
          <p:cNvSpPr>
            <a:spLocks noChangeArrowheads="1"/>
          </p:cNvSpPr>
          <p:nvPr/>
        </p:nvSpPr>
        <p:spPr bwMode="auto">
          <a:xfrm flipV="1">
            <a:off x="8857449" y="3028167"/>
            <a:ext cx="3334551" cy="1044379"/>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292"/>
          <p:cNvSpPr>
            <a:spLocks noChangeArrowheads="1"/>
          </p:cNvSpPr>
          <p:nvPr/>
        </p:nvSpPr>
        <p:spPr bwMode="auto">
          <a:xfrm flipV="1">
            <a:off x="0" y="3095041"/>
            <a:ext cx="3175000" cy="1044381"/>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Rectangle 22"/>
          <p:cNvSpPr>
            <a:spLocks noChangeArrowheads="1"/>
          </p:cNvSpPr>
          <p:nvPr/>
        </p:nvSpPr>
        <p:spPr bwMode="auto">
          <a:xfrm>
            <a:off x="3075488" y="3095041"/>
            <a:ext cx="6041027" cy="110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Font typeface="Arial" panose="020B0604020202020204" pitchFamily="34" charset="0"/>
              <a:buNone/>
            </a:pPr>
            <a:r>
              <a:rPr lang="en-US" altLang="zh-CN" sz="6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Thank You</a:t>
            </a:r>
            <a:r>
              <a:rPr lang="zh-CN" altLang="en-US" sz="6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4" name="灯片编号占位符 3">
            <a:extLst>
              <a:ext uri="{FF2B5EF4-FFF2-40B4-BE49-F238E27FC236}">
                <a16:creationId xmlns:a16="http://schemas.microsoft.com/office/drawing/2014/main" id="{AE120CEA-9D08-93A8-1710-7CF60912AA75}"/>
              </a:ext>
            </a:extLst>
          </p:cNvPr>
          <p:cNvSpPr>
            <a:spLocks noGrp="1"/>
          </p:cNvSpPr>
          <p:nvPr>
            <p:ph type="sldNum" sz="quarter" idx="12"/>
          </p:nvPr>
        </p:nvSpPr>
        <p:spPr/>
        <p:txBody>
          <a:bodyPr/>
          <a:lstStyle/>
          <a:p>
            <a:fld id="{69C45E28-4883-469F-A6A9-D05A5639DFCA}" type="slidenum">
              <a:rPr lang="zh-CN" altLang="en-US" smtClean="0"/>
              <a:t>12</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86432" y="26635"/>
            <a:ext cx="3133819" cy="88776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0" y="985419"/>
            <a:ext cx="122040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utoShape 291"/>
          <p:cNvSpPr>
            <a:spLocks noChangeArrowheads="1"/>
          </p:cNvSpPr>
          <p:nvPr/>
        </p:nvSpPr>
        <p:spPr bwMode="auto">
          <a:xfrm flipV="1">
            <a:off x="7753351" y="2971799"/>
            <a:ext cx="4438650" cy="1691298"/>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AutoShape 292"/>
          <p:cNvSpPr>
            <a:spLocks noChangeArrowheads="1"/>
          </p:cNvSpPr>
          <p:nvPr/>
        </p:nvSpPr>
        <p:spPr bwMode="auto">
          <a:xfrm flipV="1">
            <a:off x="-1" y="3080407"/>
            <a:ext cx="4248237" cy="1558261"/>
          </a:xfrm>
          <a:prstGeom prst="parallelogram">
            <a:avLst>
              <a:gd name="adj" fmla="val 55160"/>
            </a:avLst>
          </a:prstGeom>
          <a:solidFill>
            <a:schemeClr val="accent1">
              <a:lumMod val="75000"/>
            </a:schemeClr>
          </a:soli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35">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WordArt 294"/>
          <p:cNvSpPr>
            <a:spLocks noChangeArrowheads="1" noChangeShapeType="1" noTextEdit="1"/>
          </p:cNvSpPr>
          <p:nvPr/>
        </p:nvSpPr>
        <p:spPr bwMode="auto">
          <a:xfrm>
            <a:off x="584074" y="3642945"/>
            <a:ext cx="3080086" cy="479876"/>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kern="10" dirty="0">
                <a:solidFill>
                  <a:schemeClr val="bg1"/>
                </a:solidFill>
                <a:latin typeface="微软雅黑" panose="020B0503020204020204" pitchFamily="34" charset="-122"/>
                <a:ea typeface="微软雅黑" panose="020B0503020204020204" pitchFamily="34" charset="-122"/>
              </a:rPr>
              <a:t>CONTENTS</a:t>
            </a:r>
            <a:endParaRPr lang="zh-CN" altLang="en-US" sz="4800" kern="10" dirty="0">
              <a:solidFill>
                <a:schemeClr val="bg1"/>
              </a:solidFill>
              <a:latin typeface="微软雅黑" panose="020B0503020204020204" pitchFamily="34" charset="-122"/>
              <a:ea typeface="微软雅黑" panose="020B0503020204020204" pitchFamily="34" charset="-122"/>
            </a:endParaRPr>
          </a:p>
        </p:txBody>
      </p:sp>
      <p:sp>
        <p:nvSpPr>
          <p:cNvPr id="19" name="WordArt 20"/>
          <p:cNvSpPr>
            <a:spLocks noChangeArrowheads="1" noChangeShapeType="1" noTextEdit="1"/>
          </p:cNvSpPr>
          <p:nvPr/>
        </p:nvSpPr>
        <p:spPr bwMode="auto">
          <a:xfrm>
            <a:off x="4099012" y="2118945"/>
            <a:ext cx="3048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1</a:t>
            </a:r>
          </a:p>
        </p:txBody>
      </p:sp>
      <p:sp>
        <p:nvSpPr>
          <p:cNvPr id="20" name="Rectangle 22"/>
          <p:cNvSpPr>
            <a:spLocks noChangeArrowheads="1"/>
          </p:cNvSpPr>
          <p:nvPr/>
        </p:nvSpPr>
        <p:spPr bwMode="auto">
          <a:xfrm>
            <a:off x="4708611" y="2119395"/>
            <a:ext cx="4611851"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System Framework</a:t>
            </a:r>
            <a:endParaRPr lang="zh-CN" altLang="en-US"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WordArt 20"/>
          <p:cNvSpPr>
            <a:spLocks noChangeArrowheads="1" noChangeShapeType="1" noTextEdit="1"/>
          </p:cNvSpPr>
          <p:nvPr/>
        </p:nvSpPr>
        <p:spPr bwMode="auto">
          <a:xfrm>
            <a:off x="4505412" y="3033345"/>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2</a:t>
            </a:r>
          </a:p>
        </p:txBody>
      </p:sp>
      <p:sp>
        <p:nvSpPr>
          <p:cNvPr id="22" name="Rectangle 22"/>
          <p:cNvSpPr>
            <a:spLocks noChangeArrowheads="1"/>
          </p:cNvSpPr>
          <p:nvPr/>
        </p:nvSpPr>
        <p:spPr bwMode="auto">
          <a:xfrm>
            <a:off x="5115012" y="3042310"/>
            <a:ext cx="39624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Key Problems Solved</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WordArt 20"/>
          <p:cNvSpPr>
            <a:spLocks noChangeArrowheads="1" noChangeShapeType="1" noTextEdit="1"/>
          </p:cNvSpPr>
          <p:nvPr/>
        </p:nvSpPr>
        <p:spPr bwMode="auto">
          <a:xfrm>
            <a:off x="5013412" y="3939279"/>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3</a:t>
            </a:r>
          </a:p>
        </p:txBody>
      </p:sp>
      <p:sp>
        <p:nvSpPr>
          <p:cNvPr id="24" name="Rectangle 22"/>
          <p:cNvSpPr>
            <a:spLocks noChangeArrowheads="1"/>
          </p:cNvSpPr>
          <p:nvPr/>
        </p:nvSpPr>
        <p:spPr bwMode="auto">
          <a:xfrm>
            <a:off x="5623011" y="3982255"/>
            <a:ext cx="5157284"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Implementation</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WordArt 20"/>
          <p:cNvSpPr>
            <a:spLocks noChangeArrowheads="1" noChangeShapeType="1" noTextEdit="1"/>
          </p:cNvSpPr>
          <p:nvPr/>
        </p:nvSpPr>
        <p:spPr bwMode="auto">
          <a:xfrm>
            <a:off x="5521412" y="4866379"/>
            <a:ext cx="406400" cy="609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b="1" kern="10" dirty="0">
                <a:solidFill>
                  <a:srgbClr val="0070C0"/>
                </a:solidFill>
                <a:latin typeface="微软雅黑" panose="020B0503020204020204" pitchFamily="34" charset="-122"/>
                <a:ea typeface="微软雅黑" panose="020B0503020204020204" pitchFamily="34" charset="-122"/>
              </a:rPr>
              <a:t>4</a:t>
            </a:r>
          </a:p>
        </p:txBody>
      </p:sp>
      <p:sp>
        <p:nvSpPr>
          <p:cNvPr id="26" name="Rectangle 22"/>
          <p:cNvSpPr>
            <a:spLocks noChangeArrowheads="1"/>
          </p:cNvSpPr>
          <p:nvPr/>
        </p:nvSpPr>
        <p:spPr bwMode="auto">
          <a:xfrm>
            <a:off x="6096000" y="4922200"/>
            <a:ext cx="3962400"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Font typeface="Arial" panose="020B0604020202020204" pitchFamily="34" charset="0"/>
              <a:buNone/>
            </a:pPr>
            <a:r>
              <a:rPr lang="en-US" altLang="zh-CN" sz="2000" b="1"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Application Cases</a:t>
            </a:r>
            <a:endParaRPr lang="zh-CN" altLang="en-US" sz="160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灯片编号占位符 3">
            <a:extLst>
              <a:ext uri="{FF2B5EF4-FFF2-40B4-BE49-F238E27FC236}">
                <a16:creationId xmlns:a16="http://schemas.microsoft.com/office/drawing/2014/main" id="{FF62F467-26E3-D9CA-0C71-772BC245C5C9}"/>
              </a:ext>
            </a:extLst>
          </p:cNvPr>
          <p:cNvSpPr>
            <a:spLocks noGrp="1"/>
          </p:cNvSpPr>
          <p:nvPr>
            <p:ph type="sldNum" sz="quarter" idx="12"/>
          </p:nvPr>
        </p:nvSpPr>
        <p:spPr/>
        <p:txBody>
          <a:bodyPr/>
          <a:lstStyle/>
          <a:p>
            <a:fld id="{69C45E28-4883-469F-A6A9-D05A5639DFCA}" type="slidenum">
              <a:rPr lang="zh-CN" altLang="en-US" smtClean="0"/>
              <a:t>2</a:t>
            </a:fld>
            <a:endParaRPr lang="zh-CN" altLang="en-US"/>
          </a:p>
        </p:txBody>
      </p:sp>
    </p:spTree>
    <p:extLst>
      <p:ext uri="{BB962C8B-B14F-4D97-AF65-F5344CB8AC3E}">
        <p14:creationId xmlns:p14="http://schemas.microsoft.com/office/powerpoint/2010/main" val="238605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0" name="矩形 9"/>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17" name="矩形 16"/>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9" name="矩形 8"/>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11" name="矩形 10"/>
          <p:cNvSpPr/>
          <p:nvPr/>
        </p:nvSpPr>
        <p:spPr>
          <a:xfrm>
            <a:off x="1053547" y="1604636"/>
            <a:ext cx="10084905" cy="1572354"/>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1800" kern="100" dirty="0">
                <a:solidFill>
                  <a:schemeClr val="tx1"/>
                </a:solidFill>
                <a:latin typeface="微软雅黑" panose="020B0503020204020204" pitchFamily="34" charset="-122"/>
                <a:ea typeface="微软雅黑" panose="020B0503020204020204" pitchFamily="34" charset="-122"/>
              </a:rPr>
              <a:t>Research Background:</a:t>
            </a:r>
            <a:endParaRPr kumimoji="1" lang="en-US" altLang="zh-CN" b="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zh-CN" altLang="en-US" sz="1600" b="0" dirty="0">
                <a:solidFill>
                  <a:schemeClr val="tx1"/>
                </a:solidFill>
                <a:latin typeface="微软雅黑" panose="020B0503020204020204" pitchFamily="34" charset="-122"/>
                <a:ea typeface="微软雅黑" panose="020B0503020204020204" pitchFamily="34" charset="-122"/>
              </a:rPr>
              <a:t>　　</a:t>
            </a:r>
            <a:r>
              <a:rPr kumimoji="1" lang="en-US" altLang="zh-CN" sz="1600" b="0" dirty="0">
                <a:solidFill>
                  <a:schemeClr val="tx1"/>
                </a:solidFill>
                <a:latin typeface="微软雅黑" panose="020B0503020204020204" pitchFamily="34" charset="-122"/>
                <a:ea typeface="微软雅黑" panose="020B0503020204020204" pitchFamily="34" charset="-122"/>
              </a:rPr>
              <a:t>In the current field of Rust OS development, there is a lack of a source-code-level debugging tool. This results in high costs for setting up experimental environments, a steep learning curve, and poses challenges for learning and developing Rust OS kernel work.</a:t>
            </a:r>
          </a:p>
        </p:txBody>
      </p:sp>
      <p:sp>
        <p:nvSpPr>
          <p:cNvPr id="14" name="矩形 13"/>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等腰三角形 2"/>
          <p:cNvSpPr/>
          <p:nvPr/>
        </p:nvSpPr>
        <p:spPr>
          <a:xfrm rot="10800000">
            <a:off x="3105441" y="645359"/>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6825" y="784937"/>
            <a:ext cx="1684007" cy="644935"/>
          </a:xfrm>
          <a:prstGeom prst="rect">
            <a:avLst/>
          </a:prstGeom>
          <a:solidFill>
            <a:schemeClr val="accent1">
              <a:lumMod val="50000"/>
            </a:schemeClr>
          </a:solidFill>
          <a:ln>
            <a:noFill/>
          </a:ln>
        </p:spPr>
        <p:txBody>
          <a:bodyPr wrap="none" anchor="ctr"/>
          <a:lstStyle/>
          <a:p>
            <a:pPr algn="ctr"/>
            <a:r>
              <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Introduction</a:t>
            </a:r>
            <a:endPar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3</a:t>
            </a:fld>
            <a:endParaRPr lang="zh-CN" altLang="en-US"/>
          </a:p>
        </p:txBody>
      </p:sp>
      <p:sp>
        <p:nvSpPr>
          <p:cNvPr id="6" name="矩形 5">
            <a:extLst>
              <a:ext uri="{FF2B5EF4-FFF2-40B4-BE49-F238E27FC236}">
                <a16:creationId xmlns:a16="http://schemas.microsoft.com/office/drawing/2014/main" id="{E177EE5E-D3D6-C4CD-CEBB-4CDCAD86B2E2}"/>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6BFD234-3518-EC81-F8E5-C6FCE8E51B2C}"/>
              </a:ext>
            </a:extLst>
          </p:cNvPr>
          <p:cNvSpPr/>
          <p:nvPr/>
        </p:nvSpPr>
        <p:spPr>
          <a:xfrm>
            <a:off x="1053547" y="3548650"/>
            <a:ext cx="10084906" cy="2998065"/>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Design Objective:</a:t>
            </a: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Develop a source-code-level debugging tool that supports Rust OS kernel development.</a:t>
            </a: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It should offer static breakpoint debugging (across both user space and kernel space) plus dynamic tracing.</a:t>
            </a:r>
            <a:endParaRPr kumimoji="1" lang="zh-CN" altLang="en-US" sz="1800" b="0" dirty="0">
              <a:solidFill>
                <a:schemeClr val="tx1"/>
              </a:solidFill>
              <a:latin typeface="微软雅黑" panose="020B0503020204020204" pitchFamily="34" charset="-122"/>
              <a:ea typeface="微软雅黑" panose="020B0503020204020204" pitchFamily="34" charset="-122"/>
            </a:endParaRPr>
          </a:p>
          <a:p>
            <a:pPr marL="742950" lvl="1" indent="-285750" algn="just" eaLnBrk="1" fontAlgn="auto" hangingPunct="1">
              <a:lnSpc>
                <a:spcPct val="150000"/>
              </a:lnSpc>
              <a:spcBef>
                <a:spcPts val="0"/>
              </a:spcBef>
              <a:spcAft>
                <a:spcPts val="0"/>
              </a:spcAft>
              <a:buFont typeface="Wingdings" panose="05000000000000000000" pitchFamily="2" charset="2"/>
              <a:buChar char="l"/>
            </a:pPr>
            <a:r>
              <a:rPr kumimoji="1" lang="en-US" altLang="zh-CN" sz="1800" b="0" dirty="0">
                <a:solidFill>
                  <a:schemeClr val="tx1"/>
                </a:solidFill>
                <a:latin typeface="微软雅黑" panose="020B0503020204020204" pitchFamily="34" charset="-122"/>
                <a:ea typeface="微软雅黑" panose="020B0503020204020204" pitchFamily="34" charset="-122"/>
              </a:rPr>
              <a:t>The system is based on a client/server remote debugging and integrated development environment, supporting both </a:t>
            </a:r>
            <a:r>
              <a:rPr kumimoji="1" lang="en-US" altLang="zh-CN" sz="1800" b="0" dirty="0" err="1">
                <a:solidFill>
                  <a:schemeClr val="tx1"/>
                </a:solidFill>
                <a:latin typeface="微软雅黑" panose="020B0503020204020204" pitchFamily="34" charset="-122"/>
                <a:ea typeface="微软雅黑" panose="020B0503020204020204" pitchFamily="34" charset="-122"/>
              </a:rPr>
              <a:t>Qemu</a:t>
            </a:r>
            <a:r>
              <a:rPr kumimoji="1" lang="en-US" altLang="zh-CN" sz="1800" b="0" dirty="0">
                <a:solidFill>
                  <a:schemeClr val="tx1"/>
                </a:solidFill>
                <a:latin typeface="微软雅黑" panose="020B0503020204020204" pitchFamily="34" charset="-122"/>
                <a:ea typeface="微软雅黑" panose="020B0503020204020204" pitchFamily="34" charset="-122"/>
              </a:rPr>
              <a:t> and actual hardware.</a:t>
            </a:r>
            <a:endParaRPr kumimoji="1" lang="zh-CN" altLang="en-US" sz="1800" b="0" dirty="0">
              <a:solidFill>
                <a:schemeClr val="tx1"/>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44FB0427-7227-656B-5E66-1F9627D42BFB}"/>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01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4</a:t>
            </a:fld>
            <a:endParaRPr lang="zh-CN" altLang="en-US"/>
          </a:p>
        </p:txBody>
      </p:sp>
      <p:sp>
        <p:nvSpPr>
          <p:cNvPr id="4" name="矩形 3">
            <a:extLst>
              <a:ext uri="{FF2B5EF4-FFF2-40B4-BE49-F238E27FC236}">
                <a16:creationId xmlns:a16="http://schemas.microsoft.com/office/drawing/2014/main" id="{804F8104-1A3B-8E09-59CD-3C3409E0D822}"/>
              </a:ext>
            </a:extLst>
          </p:cNvPr>
          <p:cNvSpPr/>
          <p:nvPr/>
        </p:nvSpPr>
        <p:spPr bwMode="auto">
          <a:xfrm>
            <a:off x="0" y="750779"/>
            <a:ext cx="5452342"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b="1" kern="100" dirty="0">
              <a:solidFill>
                <a:schemeClr val="tx1"/>
              </a:solidFill>
              <a:latin typeface="微软雅黑" panose="020B0503020204020204" pitchFamily="34" charset="-122"/>
              <a:ea typeface="微软雅黑" panose="020B0503020204020204" pitchFamily="34" charset="-122"/>
            </a:endParaRPr>
          </a:p>
        </p:txBody>
      </p:sp>
      <p:sp>
        <p:nvSpPr>
          <p:cNvPr id="27" name="等腰三角形 26">
            <a:extLst>
              <a:ext uri="{FF2B5EF4-FFF2-40B4-BE49-F238E27FC236}">
                <a16:creationId xmlns:a16="http://schemas.microsoft.com/office/drawing/2014/main" id="{80066E8F-186B-3473-C5D0-5179A1E364DF}"/>
              </a:ext>
            </a:extLst>
          </p:cNvPr>
          <p:cNvSpPr/>
          <p:nvPr/>
        </p:nvSpPr>
        <p:spPr>
          <a:xfrm rot="10800000">
            <a:off x="3118140" y="6413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641052E-F075-C5BB-7AC1-FACA7BDB1CD6}"/>
              </a:ext>
            </a:extLst>
          </p:cNvPr>
          <p:cNvSpPr/>
          <p:nvPr/>
        </p:nvSpPr>
        <p:spPr>
          <a:xfrm>
            <a:off x="295120" y="1030470"/>
            <a:ext cx="2823020" cy="6050502"/>
          </a:xfrm>
          <a:prstGeom prst="rect">
            <a:avLst/>
          </a:prstGeom>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System Framework:</a:t>
            </a:r>
          </a:p>
          <a:p>
            <a:pPr marL="285750" indent="-285750" algn="just" eaLnBrk="1" fontAlgn="auto" hangingPunct="1">
              <a:lnSpc>
                <a:spcPct val="150000"/>
              </a:lnSpc>
              <a:spcBef>
                <a:spcPts val="0"/>
              </a:spcBef>
              <a:spcAft>
                <a:spcPts val="0"/>
              </a:spcAft>
              <a:buFont typeface="Wingdings" panose="05000000000000000000" pitchFamily="2" charset="2"/>
              <a:buChar char="p"/>
            </a:pPr>
            <a:endParaRPr kumimoji="1" lang="en-US" altLang="zh-CN"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1.Remote Development Environment</a:t>
            </a: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en-US" altLang="zh-CN"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2. Server:</a:t>
            </a:r>
            <a:endParaRPr kumimoji="1" lang="zh-CN" altLang="en-US" sz="1800" dirty="0">
              <a:solidFill>
                <a:schemeClr val="tx1"/>
              </a:solidFill>
              <a:latin typeface="微软雅黑" panose="020B0503020204020204" pitchFamily="34" charset="-122"/>
              <a:ea typeface="微软雅黑" panose="020B0503020204020204" pitchFamily="34" charset="-122"/>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/Hardware</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GDB</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Source Code</a:t>
            </a:r>
            <a:endParaRPr kumimoji="1" lang="zh-CN" altLang="en-US"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3. Client (Browser):</a:t>
            </a:r>
            <a:endParaRPr kumimoji="1" lang="zh-CN" altLang="en-US" sz="1600" dirty="0">
              <a:solidFill>
                <a:schemeClr val="tx1"/>
              </a:solidFill>
              <a:latin typeface="微软雅黑" panose="020B0503020204020204" pitchFamily="34" charset="-122"/>
              <a:ea typeface="微软雅黑" panose="020B0503020204020204" pitchFamily="34" charset="-122"/>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Code Caching</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628650" lvl="1" indent="-171450" algn="just" eaLnBrk="1" fontAlgn="auto" hangingPunct="1">
              <a:lnSpc>
                <a:spcPct val="150000"/>
              </a:lnSpc>
              <a:spcBef>
                <a:spcPts val="0"/>
              </a:spcBef>
              <a:spcAft>
                <a:spcPts val="0"/>
              </a:spcAft>
              <a:buFont typeface="Wingdings" panose="05000000000000000000" pitchFamily="2" charset="2"/>
              <a:buChar char="Ø"/>
            </a:pP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Debugging Interface</a:t>
            </a:r>
            <a:endParaRPr lang="zh-CN" altLang="en-US"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zh-CN" altLang="en-US" sz="1600" dirty="0">
              <a:solidFill>
                <a:srgbClr val="FF0000"/>
              </a:solidFill>
              <a:latin typeface="微软雅黑" panose="020B0503020204020204" pitchFamily="34" charset="-122"/>
              <a:ea typeface="微软雅黑" panose="020B0503020204020204" pitchFamily="34" charset="-122"/>
            </a:endParaRPr>
          </a:p>
        </p:txBody>
      </p:sp>
      <p:pic>
        <p:nvPicPr>
          <p:cNvPr id="8" name="Picture 7">
            <a:extLst>
              <a:ext uri="{FF2B5EF4-FFF2-40B4-BE49-F238E27FC236}">
                <a16:creationId xmlns:a16="http://schemas.microsoft.com/office/drawing/2014/main" id="{1BACE1E0-0FC3-9BD1-4D1B-7342293053B4}"/>
              </a:ext>
            </a:extLst>
          </p:cNvPr>
          <p:cNvPicPr>
            <a:picLocks noChangeAspect="1"/>
          </p:cNvPicPr>
          <p:nvPr/>
        </p:nvPicPr>
        <p:blipFill>
          <a:blip r:embed="rId4"/>
          <a:stretch>
            <a:fillRect/>
          </a:stretch>
        </p:blipFill>
        <p:spPr>
          <a:xfrm>
            <a:off x="2824984" y="1555064"/>
            <a:ext cx="9298741" cy="4623374"/>
          </a:xfrm>
          <a:prstGeom prst="rect">
            <a:avLst/>
          </a:prstGeom>
        </p:spPr>
      </p:pic>
      <p:sp>
        <p:nvSpPr>
          <p:cNvPr id="3" name="矩形 2">
            <a:extLst>
              <a:ext uri="{FF2B5EF4-FFF2-40B4-BE49-F238E27FC236}">
                <a16:creationId xmlns:a16="http://schemas.microsoft.com/office/drawing/2014/main" id="{7D0993DE-73E6-84BA-3367-139D67F46DF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9BB8205-E174-5088-92DF-5B3C5BCC6998}"/>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1B10577-B15F-AF26-D3FB-E21570317F37}"/>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4F7D830-D614-DD4A-6487-A91E17511638}"/>
              </a:ext>
            </a:extLst>
          </p:cNvPr>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25205C8D-4A33-C56D-3BB3-5DC5612066C1}"/>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1804510F-D63C-63A2-0924-811BE808B512}"/>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89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80D3A7-AD59-F676-DF1D-1676CFAE1E77}"/>
              </a:ext>
            </a:extLst>
          </p:cNvPr>
          <p:cNvPicPr>
            <a:picLocks noChangeAspect="1"/>
          </p:cNvPicPr>
          <p:nvPr/>
        </p:nvPicPr>
        <p:blipFill rotWithShape="1">
          <a:blip r:embed="rId3"/>
          <a:srcRect l="1385" t="3528"/>
          <a:stretch/>
        </p:blipFill>
        <p:spPr>
          <a:xfrm>
            <a:off x="156824" y="2435551"/>
            <a:ext cx="11921709" cy="3909213"/>
          </a:xfrm>
          <a:prstGeom prst="rect">
            <a:avLst/>
          </a:prstGeom>
        </p:spPr>
      </p:pic>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4">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5</a:t>
            </a:fld>
            <a:endParaRPr lang="zh-CN" altLang="en-US"/>
          </a:p>
        </p:txBody>
      </p:sp>
      <p:sp>
        <p:nvSpPr>
          <p:cNvPr id="4" name="矩形 3">
            <a:extLst>
              <a:ext uri="{FF2B5EF4-FFF2-40B4-BE49-F238E27FC236}">
                <a16:creationId xmlns:a16="http://schemas.microsoft.com/office/drawing/2014/main" id="{804F8104-1A3B-8E09-59CD-3C3409E0D822}"/>
              </a:ext>
            </a:extLst>
          </p:cNvPr>
          <p:cNvSpPr/>
          <p:nvPr/>
        </p:nvSpPr>
        <p:spPr bwMode="auto">
          <a:xfrm>
            <a:off x="0" y="750779"/>
            <a:ext cx="5452342"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altLang="zh-CN" b="1" kern="100" dirty="0">
              <a:solidFill>
                <a:schemeClr val="tx1"/>
              </a:solidFill>
              <a:latin typeface="微软雅黑" panose="020B0503020204020204" pitchFamily="34" charset="-122"/>
              <a:ea typeface="微软雅黑" panose="020B0503020204020204" pitchFamily="34" charset="-122"/>
            </a:endParaRPr>
          </a:p>
        </p:txBody>
      </p:sp>
      <p:sp>
        <p:nvSpPr>
          <p:cNvPr id="27" name="等腰三角形 26">
            <a:extLst>
              <a:ext uri="{FF2B5EF4-FFF2-40B4-BE49-F238E27FC236}">
                <a16:creationId xmlns:a16="http://schemas.microsoft.com/office/drawing/2014/main" id="{80066E8F-186B-3473-C5D0-5179A1E364DF}"/>
              </a:ext>
            </a:extLst>
          </p:cNvPr>
          <p:cNvSpPr/>
          <p:nvPr/>
        </p:nvSpPr>
        <p:spPr>
          <a:xfrm rot="10800000">
            <a:off x="3118140" y="64139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6641052E-F075-C5BB-7AC1-FACA7BDB1CD6}"/>
              </a:ext>
            </a:extLst>
          </p:cNvPr>
          <p:cNvSpPr/>
          <p:nvPr/>
        </p:nvSpPr>
        <p:spPr>
          <a:xfrm>
            <a:off x="295120" y="1236146"/>
            <a:ext cx="5157222" cy="1796389"/>
          </a:xfrm>
          <a:prstGeom prst="rect">
            <a:avLst/>
          </a:prstGeom>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algn="just" eaLnBrk="1" fontAlgn="auto" hangingPunct="1">
              <a:lnSpc>
                <a:spcPct val="150000"/>
              </a:lnSpc>
              <a:spcBef>
                <a:spcPts val="0"/>
              </a:spcBef>
              <a:spcAft>
                <a:spcPts val="0"/>
              </a:spcAft>
              <a:buFont typeface="Wingdings" panose="05000000000000000000" pitchFamily="2" charset="2"/>
              <a:buChar char="p"/>
            </a:pPr>
            <a:r>
              <a:rPr lang="en-US" altLang="zh-CN" sz="2000" kern="100" dirty="0">
                <a:solidFill>
                  <a:schemeClr val="tx1"/>
                </a:solidFill>
                <a:latin typeface="微软雅黑" panose="020B0503020204020204" pitchFamily="34" charset="-122"/>
                <a:ea typeface="微软雅黑" panose="020B0503020204020204" pitchFamily="34" charset="-122"/>
              </a:rPr>
              <a:t>System Framework Structure:</a:t>
            </a:r>
          </a:p>
          <a:p>
            <a:pPr marL="285750" indent="-285750" algn="just" eaLnBrk="1" fontAlgn="auto" hangingPunct="1">
              <a:lnSpc>
                <a:spcPct val="150000"/>
              </a:lnSpc>
              <a:spcBef>
                <a:spcPts val="0"/>
              </a:spcBef>
              <a:spcAft>
                <a:spcPts val="0"/>
              </a:spcAft>
              <a:buFont typeface="Wingdings" panose="05000000000000000000" pitchFamily="2" charset="2"/>
              <a:buChar char="p"/>
            </a:pPr>
            <a:endParaRPr kumimoji="1" lang="en-US" altLang="zh-CN" sz="900" dirty="0">
              <a:solidFill>
                <a:schemeClr val="tx1"/>
              </a:solidFill>
              <a:latin typeface="微软雅黑" panose="020B0503020204020204" pitchFamily="34" charset="-122"/>
              <a:ea typeface="微软雅黑" panose="020B0503020204020204" pitchFamily="34" charset="-122"/>
            </a:endParaRPr>
          </a:p>
          <a:p>
            <a:pPr algn="just" eaLnBrk="1" fontAlgn="auto" hangingPunct="1">
              <a:lnSpc>
                <a:spcPct val="150000"/>
              </a:lnSpc>
              <a:spcBef>
                <a:spcPts val="0"/>
              </a:spcBef>
              <a:spcAft>
                <a:spcPts val="0"/>
              </a:spcAft>
            </a:pPr>
            <a:r>
              <a:rPr kumimoji="1" lang="en-US" altLang="zh-CN" sz="1800" dirty="0">
                <a:solidFill>
                  <a:schemeClr val="tx1"/>
                </a:solidFill>
                <a:latin typeface="微软雅黑" panose="020B0503020204020204" pitchFamily="34" charset="-122"/>
                <a:ea typeface="微软雅黑" panose="020B0503020204020204" pitchFamily="34" charset="-122"/>
              </a:rPr>
              <a:t>4. Integration of Data Flow between </a:t>
            </a:r>
            <a:r>
              <a:rPr kumimoji="1" lang="en-US" altLang="zh-CN" sz="1800" dirty="0" err="1">
                <a:solidFill>
                  <a:schemeClr val="tx1"/>
                </a:solidFill>
                <a:latin typeface="微软雅黑" panose="020B0503020204020204" pitchFamily="34" charset="-122"/>
                <a:ea typeface="微软雅黑" panose="020B0503020204020204" pitchFamily="34" charset="-122"/>
              </a:rPr>
              <a:t>VSCode</a:t>
            </a:r>
            <a:r>
              <a:rPr kumimoji="1" lang="en-US" altLang="zh-CN" sz="1800" dirty="0">
                <a:solidFill>
                  <a:schemeClr val="tx1"/>
                </a:solidFill>
                <a:latin typeface="微软雅黑" panose="020B0503020204020204" pitchFamily="34" charset="-122"/>
                <a:ea typeface="微软雅黑" panose="020B0503020204020204" pitchFamily="34" charset="-122"/>
              </a:rPr>
              <a:t>, GDB, and </a:t>
            </a:r>
            <a:r>
              <a:rPr kumimoji="1" lang="en-US" altLang="zh-CN" sz="1800" dirty="0" err="1">
                <a:solidFill>
                  <a:schemeClr val="tx1"/>
                </a:solidFill>
                <a:latin typeface="微软雅黑" panose="020B0503020204020204" pitchFamily="34" charset="-122"/>
                <a:ea typeface="微软雅黑" panose="020B0503020204020204" pitchFamily="34" charset="-122"/>
              </a:rPr>
              <a:t>eBPF</a:t>
            </a:r>
            <a:endParaRPr kumimoji="1" lang="en-US" altLang="zh-CN" sz="1800" dirty="0">
              <a:solidFill>
                <a:schemeClr val="tx1"/>
              </a:solidFill>
              <a:latin typeface="微软雅黑" panose="020B0503020204020204" pitchFamily="34" charset="-122"/>
              <a:ea typeface="微软雅黑" panose="020B0503020204020204" pitchFamily="34" charset="-122"/>
            </a:endParaRPr>
          </a:p>
          <a:p>
            <a:pPr marL="171450" indent="-171450" algn="just" eaLnBrk="1" fontAlgn="auto" hangingPunct="1">
              <a:lnSpc>
                <a:spcPct val="150000"/>
              </a:lnSpc>
              <a:spcBef>
                <a:spcPts val="0"/>
              </a:spcBef>
              <a:spcAft>
                <a:spcPts val="0"/>
              </a:spcAft>
              <a:buFont typeface="Wingdings" panose="05000000000000000000" pitchFamily="2" charset="2"/>
              <a:buChar char="Ø"/>
            </a:pPr>
            <a:endParaRPr kumimoji="1" lang="en-US" altLang="zh-CN" sz="900" dirty="0">
              <a:solidFill>
                <a:schemeClr val="tx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FF813985-674A-DAFD-9F0A-5DC084ABC2C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36C0389-3FA9-B708-857A-6FAFD7497FB5}"/>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68692D02-EEC6-CED2-BDE7-CF3597CFCC34}"/>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E915991-45DA-D4E9-8D42-452852380554}"/>
              </a:ext>
            </a:extLst>
          </p:cNvPr>
          <p:cNvSpPr/>
          <p:nvPr/>
        </p:nvSpPr>
        <p:spPr>
          <a:xfrm>
            <a:off x="2509837" y="0"/>
            <a:ext cx="1607331" cy="654699"/>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49C13CA1-8CE4-6EF4-BD49-B891BCE44495}"/>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925E62D-8983-6CD0-58AF-4C69B6BE753D}"/>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829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14" name="矩形 13"/>
          <p:cNvSpPr/>
          <p:nvPr/>
        </p:nvSpPr>
        <p:spPr>
          <a:xfrm>
            <a:off x="2509837" y="0"/>
            <a:ext cx="1607331"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pic>
        <p:nvPicPr>
          <p:cNvPr id="16" name="Picture 8"/>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 name="等腰三角形 2"/>
          <p:cNvSpPr/>
          <p:nvPr/>
        </p:nvSpPr>
        <p:spPr>
          <a:xfrm rot="10800000">
            <a:off x="4742291" y="65469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56825" y="875808"/>
            <a:ext cx="2824914" cy="654698"/>
          </a:xfrm>
          <a:prstGeom prst="rect">
            <a:avLst/>
          </a:prstGeom>
          <a:solidFill>
            <a:schemeClr val="accent1">
              <a:lumMod val="50000"/>
            </a:schemeClr>
          </a:solidFill>
          <a:ln>
            <a:noFill/>
          </a:ln>
        </p:spPr>
        <p:txBody>
          <a:bodyPr wrap="none" anchor="ctr"/>
          <a:lstStyle/>
          <a:p>
            <a:pPr algn="ctr"/>
            <a:r>
              <a:rPr lang="en-US" altLang="zh-CN"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Key Problems Solved</a:t>
            </a:r>
            <a:endParaRPr lang="zh-CN" altLang="en-US" sz="2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灯片编号占位符 20">
            <a:extLst>
              <a:ext uri="{FF2B5EF4-FFF2-40B4-BE49-F238E27FC236}">
                <a16:creationId xmlns:a16="http://schemas.microsoft.com/office/drawing/2014/main" id="{D437FF86-A477-97AF-0939-3ACA53535AAA}"/>
              </a:ext>
            </a:extLst>
          </p:cNvPr>
          <p:cNvSpPr>
            <a:spLocks noGrp="1"/>
          </p:cNvSpPr>
          <p:nvPr>
            <p:ph type="sldNum" sz="quarter" idx="12"/>
          </p:nvPr>
        </p:nvSpPr>
        <p:spPr/>
        <p:txBody>
          <a:bodyPr/>
          <a:lstStyle/>
          <a:p>
            <a:fld id="{69C45E28-4883-469F-A6A9-D05A5639DFCA}" type="slidenum">
              <a:rPr lang="zh-CN" altLang="en-US" smtClean="0"/>
              <a:t>6</a:t>
            </a:fld>
            <a:endParaRPr lang="zh-CN" altLang="en-US"/>
          </a:p>
        </p:txBody>
      </p:sp>
      <p:sp>
        <p:nvSpPr>
          <p:cNvPr id="6" name="矩形 5">
            <a:extLst>
              <a:ext uri="{FF2B5EF4-FFF2-40B4-BE49-F238E27FC236}">
                <a16:creationId xmlns:a16="http://schemas.microsoft.com/office/drawing/2014/main" id="{E177EE5E-D3D6-C4CD-CEBB-4CDCAD86B2E2}"/>
              </a:ext>
            </a:extLst>
          </p:cNvPr>
          <p:cNvSpPr/>
          <p:nvPr/>
        </p:nvSpPr>
        <p:spPr>
          <a:xfrm>
            <a:off x="4117168" y="0"/>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lt1"/>
                </a:solidFill>
                <a:latin typeface="微软雅黑" panose="020B0503020204020204" pitchFamily="34" charset="-122"/>
                <a:ea typeface="微软雅黑" panose="020B0503020204020204" pitchFamily="34" charset="-122"/>
              </a:rPr>
              <a:t>Key Problems</a:t>
            </a:r>
            <a:endParaRPr lang="zh-CN" altLang="en-US" sz="1600" dirty="0">
              <a:solidFill>
                <a:schemeClr val="lt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C0AD24A-5831-5A59-9747-77F0C2B72C35}"/>
              </a:ext>
            </a:extLst>
          </p:cNvPr>
          <p:cNvSpPr/>
          <p:nvPr/>
        </p:nvSpPr>
        <p:spPr>
          <a:xfrm>
            <a:off x="871330" y="1918531"/>
            <a:ext cx="10449340" cy="4739759"/>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Based on </a:t>
            </a:r>
            <a:r>
              <a:rPr lang="en-US" altLang="zh-CN" sz="1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and GDB</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support source-code-level tracing and debugging across kernel space and user space;</a:t>
            </a:r>
          </a:p>
          <a:p>
            <a:pPr eaLnBrk="1" fontAlgn="auto" hangingPunct="1">
              <a:spcBef>
                <a:spcPts val="600"/>
              </a:spcBef>
              <a:spcAft>
                <a:spcPts val="600"/>
              </a:spcAft>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breakpoint group switching, privilege level detection,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multiprocess</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support, and configuration parameterization</a:t>
            </a:r>
            <a:endPar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Using </a:t>
            </a:r>
            <a:r>
              <a:rPr lang="en-US" altLang="zh-CN" sz="1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enable performance analysis and detection across kernel and user space on development boards;</a:t>
            </a:r>
          </a:p>
          <a:p>
            <a:pPr eaLnBrk="1" fontAlgn="auto" hangingPunct="1">
              <a:spcBef>
                <a:spcPts val="600"/>
              </a:spcBef>
              <a:spcAft>
                <a:spcPts val="600"/>
              </a:spcAft>
              <a:defRPr/>
            </a:pP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porting the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virtual machine,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kprobe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and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to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rCore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-Tutorial and modularizing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uprobe</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eaLnBrk="1" fontAlgn="auto" hangingPunct="1">
              <a:lnSpc>
                <a:spcPct val="150000"/>
              </a:lnSpc>
              <a:spcBef>
                <a:spcPts val="600"/>
              </a:spcBef>
              <a:spcAft>
                <a:spcPts val="600"/>
              </a:spcAft>
              <a:buFont typeface="Wingdings" panose="05000000000000000000" pitchFamily="2" charset="2"/>
              <a:buChar char="ü"/>
              <a:defRPr/>
            </a:pP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Construct a remote development environment based on </a:t>
            </a:r>
            <a:r>
              <a:rPr lang="en-US" altLang="zh-CN" sz="18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8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that integrates breakpoint debugging and performance detection.</a:t>
            </a:r>
          </a:p>
          <a:p>
            <a:pPr eaLnBrk="1" fontAlgn="auto" hangingPunct="1">
              <a:spcBef>
                <a:spcPts val="600"/>
              </a:spcBef>
              <a:spcAft>
                <a:spcPts val="600"/>
              </a:spcAft>
              <a:defRPr/>
            </a:pPr>
            <a:r>
              <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Integrate data flows among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GDB, and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while supporting both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and actual hardware</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3EC9C536-FA6A-BD71-C0CE-0814FBE411AE}"/>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0A63621-7B4E-0EB6-6251-052DF4668DB3}"/>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BC0A27A-8CCD-3A19-69D4-30C171ABFA50}"/>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E3B468B7-266E-4F30-DC49-A0C922C90174}"/>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148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28307-2C79-B7A7-0615-5DC499D65504}"/>
              </a:ext>
            </a:extLst>
          </p:cNvPr>
          <p:cNvSpPr txBox="1"/>
          <p:nvPr/>
        </p:nvSpPr>
        <p:spPr>
          <a:xfrm>
            <a:off x="334169" y="1670646"/>
            <a:ext cx="10754745" cy="1138773"/>
          </a:xfrm>
          <a:prstGeom prst="rect">
            <a:avLst/>
          </a:prstGeom>
          <a:noFill/>
        </p:spPr>
        <p:txBody>
          <a:bodyPr wrap="square">
            <a:spAutoFit/>
          </a:bodyPr>
          <a:lstStyle/>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Breakpoint groups</a:t>
            </a: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Exit breakpoints</a:t>
            </a: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Hook breakpoints</a:t>
            </a:r>
          </a:p>
        </p:txBody>
      </p:sp>
      <p:sp>
        <p:nvSpPr>
          <p:cNvPr id="15" name="矩形 14"/>
          <p:cNvSpPr/>
          <p:nvPr/>
        </p:nvSpPr>
        <p:spPr bwMode="auto">
          <a:xfrm>
            <a:off x="334169" y="911408"/>
            <a:ext cx="9165771"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sz="2000" b="1" kern="100" dirty="0">
                <a:solidFill>
                  <a:schemeClr val="tx1"/>
                </a:solidFill>
                <a:latin typeface="微软雅黑" panose="020B0503020204020204" pitchFamily="34" charset="-122"/>
                <a:ea typeface="微软雅黑" panose="020B0503020204020204" pitchFamily="34" charset="-122"/>
              </a:rPr>
              <a:t>Based on QEMU and GDB, support source-code-level tracing and debugging across kernel space and user space</a:t>
            </a:r>
            <a:endParaRPr lang="zh-CN" altLang="en-US" sz="2000"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7</a:t>
            </a:fld>
            <a:endParaRPr lang="zh-CN" altLang="en-US"/>
          </a:p>
        </p:txBody>
      </p:sp>
      <p:sp>
        <p:nvSpPr>
          <p:cNvPr id="25" name="文本框 24">
            <a:extLst>
              <a:ext uri="{FF2B5EF4-FFF2-40B4-BE49-F238E27FC236}">
                <a16:creationId xmlns:a16="http://schemas.microsoft.com/office/drawing/2014/main" id="{3C37619B-7CEA-E583-DD9C-303CF46AB9A3}"/>
              </a:ext>
            </a:extLst>
          </p:cNvPr>
          <p:cNvSpPr txBox="1"/>
          <p:nvPr/>
        </p:nvSpPr>
        <p:spPr>
          <a:xfrm>
            <a:off x="546979" y="3589700"/>
            <a:ext cx="4975515" cy="2793457"/>
          </a:xfrm>
          <a:prstGeom prst="rect">
            <a:avLst/>
          </a:prstGeom>
          <a:noFill/>
        </p:spPr>
        <p:txBody>
          <a:bodyPr wrap="square">
            <a:spAutoFit/>
          </a:bodyPr>
          <a:lstStyle/>
          <a:p>
            <a:pPr marL="360000">
              <a:lnSpc>
                <a:spcPct val="150000"/>
              </a:lnSpc>
              <a:spcBef>
                <a:spcPts val="600"/>
              </a:spcBef>
              <a:spcAft>
                <a:spcPts val="600"/>
              </a:spcAft>
            </a:pPr>
            <a:r>
              <a:rPr lang="en-US" altLang="zh-CN" sz="1400" b="1" dirty="0">
                <a:solidFill>
                  <a:schemeClr val="accent1">
                    <a:lumMod val="75000"/>
                  </a:schemeClr>
                </a:solidFill>
                <a:latin typeface="微软雅黑" panose="020B0503020204020204" pitchFamily="34" charset="-122"/>
                <a:ea typeface="微软雅黑" panose="020B0503020204020204" pitchFamily="34" charset="-122"/>
              </a:rPr>
              <a:t>Switching the symbol table is based on the process name; therefore, it is necessary to obtain the name of the next process to be executed.</a:t>
            </a:r>
            <a:endParaRPr lang="en-US" altLang="zh-CN" sz="1400" b="1" dirty="0">
              <a:solidFill>
                <a:srgbClr val="FF0000"/>
              </a:solidFill>
              <a:latin typeface="微软雅黑" panose="020B0503020204020204" pitchFamily="34" charset="-122"/>
              <a:ea typeface="微软雅黑" panose="020B0503020204020204" pitchFamily="34" charset="-122"/>
            </a:endParaRPr>
          </a:p>
          <a:p>
            <a:pPr marL="360000">
              <a:lnSpc>
                <a:spcPct val="150000"/>
              </a:lnSpc>
              <a:spcBef>
                <a:spcPts val="600"/>
              </a:spcBef>
              <a:spcAft>
                <a:spcPts val="600"/>
              </a:spcAft>
            </a:pPr>
            <a:r>
              <a:rPr lang="en-US" altLang="zh-CN" sz="1400" b="1" dirty="0">
                <a:solidFill>
                  <a:srgbClr val="FF0000"/>
                </a:solidFill>
                <a:latin typeface="微软雅黑" panose="020B0503020204020204" pitchFamily="34" charset="-122"/>
                <a:ea typeface="微软雅黑" panose="020B0503020204020204" pitchFamily="34" charset="-122"/>
              </a:rPr>
              <a:t>A hook breakpoint is set before the privilege level switch, and after stepping over, both the symbol table and breakpoints are switched, thereby circumventing GDB’s single address space limitation.</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11BB3B6D-C569-F43B-EE0A-37D54F1431BE}"/>
              </a:ext>
            </a:extLst>
          </p:cNvPr>
          <p:cNvSpPr/>
          <p:nvPr/>
        </p:nvSpPr>
        <p:spPr>
          <a:xfrm>
            <a:off x="5741319" y="0"/>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6382722" y="65469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3B564BFE-DA76-20CA-499C-C70E2B0914FD}"/>
              </a:ext>
            </a:extLst>
          </p:cNvPr>
          <p:cNvSpPr txBox="1"/>
          <p:nvPr/>
        </p:nvSpPr>
        <p:spPr>
          <a:xfrm>
            <a:off x="334169" y="2884373"/>
            <a:ext cx="5308642" cy="458908"/>
          </a:xfrm>
          <a:prstGeom prst="rect">
            <a:avLst/>
          </a:prstGeom>
          <a:noFill/>
        </p:spPr>
        <p:txBody>
          <a:bodyPr wrap="square">
            <a:spAutoFit/>
          </a:bodyPr>
          <a:lstStyle/>
          <a:p>
            <a:pPr marL="342900" indent="-342900">
              <a:lnSpc>
                <a:spcPct val="150000"/>
              </a:lnSpc>
              <a:spcBef>
                <a:spcPts val="600"/>
              </a:spcBef>
              <a:spcAft>
                <a:spcPts val="600"/>
              </a:spcAft>
              <a:buFont typeface="Wingdings" panose="05000000000000000000" pitchFamily="2" charset="2"/>
              <a:buChar char="l"/>
            </a:pPr>
            <a:r>
              <a:rPr lang="en-US" altLang="zh-CN" b="1" kern="100" dirty="0">
                <a:latin typeface="微软雅黑" panose="020B0503020204020204" pitchFamily="34" charset="-122"/>
                <a:ea typeface="微软雅黑" panose="020B0503020204020204" pitchFamily="34" charset="-122"/>
              </a:rPr>
              <a:t>Breakpoint Group Management Module</a:t>
            </a:r>
          </a:p>
        </p:txBody>
      </p:sp>
      <p:pic>
        <p:nvPicPr>
          <p:cNvPr id="1026" name="图片 5" descr="图示&#10;&#10;描述已自动生成">
            <a:extLst>
              <a:ext uri="{FF2B5EF4-FFF2-40B4-BE49-F238E27FC236}">
                <a16:creationId xmlns:a16="http://schemas.microsoft.com/office/drawing/2014/main" id="{9C00277D-A547-63C8-C36A-A4A403B885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771148"/>
            <a:ext cx="4626227" cy="389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8D25DD23-A9FB-A0F9-C6AB-6DC7BC90E2C1}"/>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E2C939FB-9AA5-13C8-2B4B-1687B61C874A}"/>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F614A7D-58C8-F587-43A3-087B4FA1B94A}"/>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F5D0CC9-FF75-FFF0-6AE9-824F1C48C9B5}"/>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371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 calcmode="lin" valueType="num">
                                      <p:cBhvr additive="base">
                                        <p:cTn id="25"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28307-2C79-B7A7-0615-5DC499D65504}"/>
              </a:ext>
            </a:extLst>
          </p:cNvPr>
          <p:cNvSpPr txBox="1"/>
          <p:nvPr/>
        </p:nvSpPr>
        <p:spPr>
          <a:xfrm>
            <a:off x="334169" y="1439408"/>
            <a:ext cx="11611088" cy="1415772"/>
          </a:xfrm>
          <a:prstGeom prst="rect">
            <a:avLst/>
          </a:prstGeom>
          <a:noFill/>
        </p:spPr>
        <p:txBody>
          <a:bodyPr wrap="square">
            <a:spAutoFit/>
          </a:bodyPr>
          <a:lstStyle/>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Porting work of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eBPF</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in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rCore</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-Tutorial (porting the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eBPF</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virtual machine to execute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eBPF</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bytecode)</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en-US" altLang="zh-CN" sz="1600" b="1" dirty="0">
                <a:solidFill>
                  <a:srgbClr val="FF0000"/>
                </a:solidFill>
                <a:latin typeface="微软雅黑" panose="020B0503020204020204" pitchFamily="34" charset="-122"/>
                <a:ea typeface="微软雅黑" panose="020B0503020204020204" pitchFamily="34" charset="-122"/>
              </a:rPr>
              <a:t>Porting of </a:t>
            </a:r>
            <a:r>
              <a:rPr lang="en-US" altLang="zh-CN" sz="1600" b="1" dirty="0" err="1">
                <a:solidFill>
                  <a:srgbClr val="FF0000"/>
                </a:solidFill>
                <a:latin typeface="微软雅黑" panose="020B0503020204020204" pitchFamily="34" charset="-122"/>
                <a:ea typeface="微软雅黑" panose="020B0503020204020204" pitchFamily="34" charset="-122"/>
              </a:rPr>
              <a:t>kprobe</a:t>
            </a:r>
            <a:r>
              <a:rPr lang="en-US" altLang="zh-CN" sz="1600" b="1" dirty="0">
                <a:solidFill>
                  <a:srgbClr val="FF0000"/>
                </a:solidFill>
                <a:latin typeface="微软雅黑" panose="020B0503020204020204" pitchFamily="34" charset="-122"/>
                <a:ea typeface="微软雅黑" panose="020B0503020204020204" pitchFamily="34" charset="-122"/>
              </a:rPr>
              <a:t> (which supports kernel function instrumentation) and </a:t>
            </a:r>
            <a:r>
              <a:rPr lang="en-US" altLang="zh-CN" sz="1600" b="1" dirty="0" err="1">
                <a:solidFill>
                  <a:srgbClr val="FF0000"/>
                </a:solidFill>
                <a:latin typeface="微软雅黑" panose="020B0503020204020204" pitchFamily="34" charset="-122"/>
                <a:ea typeface="微软雅黑" panose="020B0503020204020204" pitchFamily="34" charset="-122"/>
              </a:rPr>
              <a:t>uprobe</a:t>
            </a:r>
            <a:r>
              <a:rPr lang="en-US" altLang="zh-CN" sz="1600" b="1" dirty="0">
                <a:solidFill>
                  <a:srgbClr val="FF0000"/>
                </a:solidFill>
                <a:latin typeface="微软雅黑" panose="020B0503020204020204" pitchFamily="34" charset="-122"/>
                <a:ea typeface="微软雅黑" panose="020B0503020204020204" pitchFamily="34" charset="-122"/>
              </a:rPr>
              <a:t> (which supports user space function instrumentation)</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a:p>
            <a:pPr marL="742950" lvl="1" indent="-285750">
              <a:spcBef>
                <a:spcPts val="600"/>
              </a:spcBef>
              <a:spcAft>
                <a:spcPts val="600"/>
              </a:spcAft>
              <a:buFont typeface="Wingdings" panose="05000000000000000000" pitchFamily="2" charset="2"/>
              <a:buChar char="Ø"/>
            </a:pP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Modularization of </a:t>
            </a:r>
            <a:r>
              <a:rPr lang="en-US" altLang="zh-CN" sz="1600" b="1" dirty="0" err="1">
                <a:solidFill>
                  <a:schemeClr val="accent1">
                    <a:lumMod val="75000"/>
                  </a:schemeClr>
                </a:solidFill>
                <a:latin typeface="微软雅黑" panose="020B0503020204020204" pitchFamily="34" charset="-122"/>
                <a:ea typeface="微软雅黑" panose="020B0503020204020204" pitchFamily="34" charset="-122"/>
              </a:rPr>
              <a:t>uprobe</a:t>
            </a:r>
            <a:r>
              <a:rPr lang="en-US" altLang="zh-CN" sz="1600" b="1" dirty="0">
                <a:solidFill>
                  <a:schemeClr val="accent1">
                    <a:lumMod val="75000"/>
                  </a:schemeClr>
                </a:solidFill>
                <a:latin typeface="微软雅黑" panose="020B0503020204020204" pitchFamily="34" charset="-122"/>
                <a:ea typeface="微软雅黑" panose="020B0503020204020204" pitchFamily="34" charset="-122"/>
              </a:rPr>
              <a:t>, with attempts to address the challenge of multi-OS support</a:t>
            </a:r>
            <a:endParaRPr lang="zh-CN" altLang="en-US" sz="16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334169" y="821819"/>
            <a:ext cx="9165771"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b="1" kern="100" dirty="0">
                <a:solidFill>
                  <a:schemeClr val="tx1"/>
                </a:solidFill>
                <a:latin typeface="微软雅黑" panose="020B0503020204020204" pitchFamily="34" charset="-122"/>
                <a:ea typeface="微软雅黑" panose="020B0503020204020204" pitchFamily="34" charset="-122"/>
              </a:rPr>
              <a:t>Based on </a:t>
            </a:r>
            <a:r>
              <a:rPr lang="en-US" altLang="zh-CN" b="1" kern="100" dirty="0" err="1">
                <a:solidFill>
                  <a:schemeClr val="tx1"/>
                </a:solidFill>
                <a:latin typeface="微软雅黑" panose="020B0503020204020204" pitchFamily="34" charset="-122"/>
                <a:ea typeface="微软雅黑" panose="020B0503020204020204" pitchFamily="34" charset="-122"/>
              </a:rPr>
              <a:t>eBPF</a:t>
            </a:r>
            <a:r>
              <a:rPr lang="en-US" altLang="zh-CN" b="1" kern="100" dirty="0">
                <a:solidFill>
                  <a:schemeClr val="tx1"/>
                </a:solidFill>
                <a:latin typeface="微软雅黑" panose="020B0503020204020204" pitchFamily="34" charset="-122"/>
                <a:ea typeface="微软雅黑" panose="020B0503020204020204" pitchFamily="34" charset="-122"/>
              </a:rPr>
              <a:t>, support performance analysis and detection across kernel and user space on development boards</a:t>
            </a:r>
            <a:r>
              <a:rPr lang="zh-CN" altLang="en-US" b="1" kern="100" dirty="0">
                <a:solidFill>
                  <a:schemeClr val="tx1"/>
                </a:solidFill>
                <a:latin typeface="微软雅黑" panose="020B0503020204020204" pitchFamily="34" charset="-122"/>
                <a:ea typeface="微软雅黑" panose="020B0503020204020204" pitchFamily="34" charset="-122"/>
              </a:rPr>
              <a:t>；</a:t>
            </a: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8</a:t>
            </a:fld>
            <a:endParaRPr lang="zh-CN" altLang="en-US"/>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8101818" y="561387"/>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29A0532E-879D-864D-4C0D-46791E54E8CD}"/>
              </a:ext>
            </a:extLst>
          </p:cNvPr>
          <p:cNvSpPr/>
          <p:nvPr/>
        </p:nvSpPr>
        <p:spPr>
          <a:xfrm>
            <a:off x="7460414" y="17269"/>
            <a:ext cx="1656713" cy="656948"/>
          </a:xfrm>
          <a:prstGeom prst="rect">
            <a:avLst/>
          </a:prstGeom>
          <a:solidFill>
            <a:schemeClr val="accent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007426C-2D07-ED53-05EE-EC9D1C2CB1D2}"/>
              </a:ext>
            </a:extLst>
          </p:cNvPr>
          <p:cNvSpPr/>
          <p:nvPr/>
        </p:nvSpPr>
        <p:spPr>
          <a:xfrm>
            <a:off x="749378" y="2855180"/>
            <a:ext cx="10780670" cy="3631763"/>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pitchFamily="2"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pitchFamily="2"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pitchFamily="2"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pitchFamily="2"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pitchFamily="2" charset="-122"/>
                <a:cs typeface="+mn-cs"/>
              </a:defRPr>
            </a:lvl9pPr>
          </a:lstStyle>
          <a:p>
            <a:pPr marL="285750" marR="0" lvl="0" indent="-285750" eaLnBrk="1" fontAlgn="auto" hangingPunct="1">
              <a:lnSpc>
                <a:spcPct val="150000"/>
              </a:lnSpc>
              <a:spcBef>
                <a:spcPts val="600"/>
              </a:spcBef>
              <a:spcAft>
                <a:spcPts val="600"/>
              </a:spcAft>
              <a:buClrTx/>
              <a:buSzTx/>
              <a:buFont typeface="Wingdings" panose="05000000000000000000" pitchFamily="2" charset="2"/>
              <a:buChar char="ü"/>
              <a:defRPr/>
            </a:pPr>
            <a:r>
              <a:rPr lang="en-US" altLang="zh-CN" sz="1600" dirty="0" err="1">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600" dirty="0">
                <a:solidFill>
                  <a:schemeClr val="accent1">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 Data Output:</a:t>
            </a: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In order to debug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on the debugging interface,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debugging data needs to be output to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 dedicated serial port is used for information output, which minimally impacts the OS.</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To work together with the existing GDB breakpoints, the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 debugging data is fed into GDB, which then transfers it to </a:t>
            </a:r>
            <a:r>
              <a:rPr lang="en-US" altLang="zh-CN" sz="1400" dirty="0" err="1">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marR="0" lvl="0" indent="-342900" eaLnBrk="1" fontAlgn="auto" hangingPunct="1">
              <a:spcBef>
                <a:spcPts val="600"/>
              </a:spcBef>
              <a:spcAft>
                <a:spcPts val="600"/>
              </a:spcAft>
              <a:buClrTx/>
              <a:buSzTx/>
              <a:buFont typeface="+mj-lt"/>
              <a:buAutoNum type="arabicPeriod"/>
              <a:defRPr/>
            </a:pPr>
            <a:r>
              <a:rPr lang="en-US" altLang="zh-CN"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Code Implementation:</a:t>
            </a: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QEMU: Modify the initialization code to support a second serial port.</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SBI: Relax physical memory protection (PMP).</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OS: Implement an MMIO-based serial port output function</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marL="742950" lvl="1" indent="-285750" eaLnBrk="1" fontAlgn="auto" hangingPunct="1">
              <a:spcBef>
                <a:spcPts val="600"/>
              </a:spcBef>
              <a:spcAft>
                <a:spcPts val="600"/>
              </a:spcAft>
              <a:buFont typeface="Wingdings" panose="05000000000000000000" pitchFamily="2" charset="2"/>
              <a:buChar char="p"/>
              <a:defRPr/>
            </a:pP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GDB: Use a Python extension script to receive </a:t>
            </a:r>
            <a:r>
              <a:rPr lang="en-US" altLang="zh-CN" sz="1400" dirty="0" err="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data.</a:t>
            </a:r>
            <a:endParaRPr lang="zh-CN" altLang="en-US" sz="14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727C2D7A-2862-E30F-24BE-2F05A1CDE761}"/>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DD4F80E-910E-10B6-A738-CD2C70D1E2B0}"/>
              </a:ext>
            </a:extLst>
          </p:cNvPr>
          <p:cNvSpPr/>
          <p:nvPr/>
        </p:nvSpPr>
        <p:spPr>
          <a:xfrm>
            <a:off x="9140273" y="10474"/>
            <a:ext cx="1607331"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III</a:t>
            </a:r>
            <a:endParaRPr lang="zh-CN" altLang="en-US" sz="1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FFCD681F-9362-1FC4-6EFC-1775408088E8}"/>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86647BFD-9C03-CB52-FE4C-6FE95B091615}"/>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756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334169" y="821819"/>
            <a:ext cx="10072574" cy="504778"/>
          </a:xfrm>
          <a:prstGeom prst="rect">
            <a:avLst/>
          </a:prstGeom>
          <a:noFill/>
          <a:ln w="3175">
            <a:noFill/>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342900" indent="-342900">
              <a:buFont typeface="Wingdings" panose="05000000000000000000" pitchFamily="2" charset="2"/>
              <a:buChar char="l"/>
            </a:pPr>
            <a:r>
              <a:rPr lang="en-US" altLang="zh-CN" b="1" kern="100" dirty="0">
                <a:solidFill>
                  <a:schemeClr val="tx1"/>
                </a:solidFill>
                <a:latin typeface="微软雅黑" panose="020B0503020204020204" pitchFamily="34" charset="-122"/>
                <a:ea typeface="微软雅黑" panose="020B0503020204020204" pitchFamily="34" charset="-122"/>
              </a:rPr>
              <a:t>A remote development environment is built on </a:t>
            </a:r>
            <a:r>
              <a:rPr lang="en-US" altLang="zh-CN" b="1" kern="100" dirty="0" err="1">
                <a:solidFill>
                  <a:schemeClr val="tx1"/>
                </a:solidFill>
                <a:latin typeface="微软雅黑" panose="020B0503020204020204" pitchFamily="34" charset="-122"/>
                <a:ea typeface="微软雅黑" panose="020B0503020204020204" pitchFamily="34" charset="-122"/>
              </a:rPr>
              <a:t>VSCode</a:t>
            </a:r>
            <a:r>
              <a:rPr lang="en-US" altLang="zh-CN" b="1" kern="100" dirty="0">
                <a:solidFill>
                  <a:schemeClr val="tx1"/>
                </a:solidFill>
                <a:latin typeface="微软雅黑" panose="020B0503020204020204" pitchFamily="34" charset="-122"/>
                <a:ea typeface="微软雅黑" panose="020B0503020204020204" pitchFamily="34" charset="-122"/>
              </a:rPr>
              <a:t>, combining breakpoint debugging and performance detection functionalities.</a:t>
            </a:r>
            <a:endParaRPr lang="zh-CN" altLang="en-US" b="1" kern="1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D5C58E4-AC48-5CCC-199D-8C672531AEB2}"/>
              </a:ext>
            </a:extLst>
          </p:cNvPr>
          <p:cNvSpPr/>
          <p:nvPr/>
        </p:nvSpPr>
        <p:spPr>
          <a:xfrm>
            <a:off x="1" y="2"/>
            <a:ext cx="2467619" cy="65469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pic>
        <p:nvPicPr>
          <p:cNvPr id="22" name="Picture 8">
            <a:extLst>
              <a:ext uri="{FF2B5EF4-FFF2-40B4-BE49-F238E27FC236}">
                <a16:creationId xmlns:a16="http://schemas.microsoft.com/office/drawing/2014/main" id="{6FBE8B80-C093-B647-34DF-7F8CCF22E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438" r="4438"/>
          <a:stretch/>
        </p:blipFill>
        <p:spPr bwMode="auto">
          <a:xfrm>
            <a:off x="156825" y="46127"/>
            <a:ext cx="2115288" cy="599232"/>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7" name="灯片编号占位符 26">
            <a:extLst>
              <a:ext uri="{FF2B5EF4-FFF2-40B4-BE49-F238E27FC236}">
                <a16:creationId xmlns:a16="http://schemas.microsoft.com/office/drawing/2014/main" id="{A257D470-AAF5-EC5B-C214-A18314408EEB}"/>
              </a:ext>
            </a:extLst>
          </p:cNvPr>
          <p:cNvSpPr>
            <a:spLocks noGrp="1"/>
          </p:cNvSpPr>
          <p:nvPr>
            <p:ph type="sldNum" sz="quarter" idx="12"/>
          </p:nvPr>
        </p:nvSpPr>
        <p:spPr/>
        <p:txBody>
          <a:bodyPr/>
          <a:lstStyle/>
          <a:p>
            <a:fld id="{69C45E28-4883-469F-A6A9-D05A5639DFCA}" type="slidenum">
              <a:rPr lang="zh-CN" altLang="en-US" smtClean="0"/>
              <a:t>9</a:t>
            </a:fld>
            <a:endParaRPr lang="zh-CN" altLang="en-US"/>
          </a:p>
        </p:txBody>
      </p:sp>
      <p:sp>
        <p:nvSpPr>
          <p:cNvPr id="31" name="矩形 30">
            <a:extLst>
              <a:ext uri="{FF2B5EF4-FFF2-40B4-BE49-F238E27FC236}">
                <a16:creationId xmlns:a16="http://schemas.microsoft.com/office/drawing/2014/main" id="{9875A8E7-27EA-C94E-82DF-877EBEC8F67B}"/>
              </a:ext>
            </a:extLst>
          </p:cNvPr>
          <p:cNvSpPr/>
          <p:nvPr/>
        </p:nvSpPr>
        <p:spPr>
          <a:xfrm>
            <a:off x="2509837" y="0"/>
            <a:ext cx="1543753" cy="654699"/>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System</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Framework</a:t>
            </a:r>
            <a:endParaRPr lang="zh-CN" altLang="en-US" sz="1600" dirty="0">
              <a:latin typeface="微软雅黑" panose="020B0503020204020204" pitchFamily="34" charset="-122"/>
              <a:ea typeface="微软雅黑" panose="020B0503020204020204" pitchFamily="34" charset="-122"/>
            </a:endParaRPr>
          </a:p>
        </p:txBody>
      </p:sp>
      <p:sp>
        <p:nvSpPr>
          <p:cNvPr id="33" name="等腰三角形 32">
            <a:extLst>
              <a:ext uri="{FF2B5EF4-FFF2-40B4-BE49-F238E27FC236}">
                <a16:creationId xmlns:a16="http://schemas.microsoft.com/office/drawing/2014/main" id="{C72EBAF5-8392-9B0C-7A1C-6A7ABAA6BC08}"/>
              </a:ext>
            </a:extLst>
          </p:cNvPr>
          <p:cNvSpPr/>
          <p:nvPr/>
        </p:nvSpPr>
        <p:spPr>
          <a:xfrm rot="10800000">
            <a:off x="9726238" y="590638"/>
            <a:ext cx="373905" cy="295241"/>
          </a:xfrm>
          <a:prstGeom prst="triangle">
            <a:avLst/>
          </a:prstGeom>
          <a:solidFill>
            <a:schemeClr val="accent1">
              <a:lumMod val="50000"/>
            </a:schemeClr>
          </a:solidFill>
          <a:ln>
            <a:solidFill>
              <a:schemeClr val="tx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50B70145-7AD3-2FF2-22F5-ED976F23B7DE}"/>
              </a:ext>
            </a:extLst>
          </p:cNvPr>
          <p:cNvSpPr txBox="1"/>
          <p:nvPr/>
        </p:nvSpPr>
        <p:spPr>
          <a:xfrm>
            <a:off x="383539" y="1897741"/>
            <a:ext cx="4454062" cy="1346907"/>
          </a:xfrm>
          <a:prstGeom prst="rect">
            <a:avLst/>
          </a:prstGeom>
          <a:noFill/>
        </p:spPr>
        <p:txBody>
          <a:bodyPr wrap="square">
            <a:spAutoFit/>
          </a:bodyPr>
          <a:lstStyle/>
          <a:p>
            <a:pPr>
              <a:lnSpc>
                <a:spcPct val="150000"/>
              </a:lnSpc>
              <a:spcBef>
                <a:spcPts val="600"/>
              </a:spcBef>
              <a:spcAft>
                <a:spcPts val="600"/>
              </a:spcAft>
            </a:pP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1. GDB integrates debugging information from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Qemu</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OpenOCD</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and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eBPF</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(via a Python extension script) and transmits it to the Debug Adapter.</a:t>
            </a:r>
          </a:p>
        </p:txBody>
      </p:sp>
      <p:pic>
        <p:nvPicPr>
          <p:cNvPr id="3" name="Picture 2">
            <a:extLst>
              <a:ext uri="{FF2B5EF4-FFF2-40B4-BE49-F238E27FC236}">
                <a16:creationId xmlns:a16="http://schemas.microsoft.com/office/drawing/2014/main" id="{3453624F-8917-9883-F772-47BBBA02099E}"/>
              </a:ext>
            </a:extLst>
          </p:cNvPr>
          <p:cNvPicPr>
            <a:picLocks noChangeAspect="1"/>
          </p:cNvPicPr>
          <p:nvPr/>
        </p:nvPicPr>
        <p:blipFill rotWithShape="1">
          <a:blip r:embed="rId4"/>
          <a:srcRect t="3554" b="4373"/>
          <a:stretch/>
        </p:blipFill>
        <p:spPr>
          <a:xfrm>
            <a:off x="4837601" y="2388078"/>
            <a:ext cx="7059776" cy="2232643"/>
          </a:xfrm>
          <a:prstGeom prst="rect">
            <a:avLst/>
          </a:prstGeom>
        </p:spPr>
      </p:pic>
      <p:sp>
        <p:nvSpPr>
          <p:cNvPr id="6" name="文本框 5">
            <a:extLst>
              <a:ext uri="{FF2B5EF4-FFF2-40B4-BE49-F238E27FC236}">
                <a16:creationId xmlns:a16="http://schemas.microsoft.com/office/drawing/2014/main" id="{E3BE738D-E1B6-25C6-D959-438900D769BF}"/>
              </a:ext>
            </a:extLst>
          </p:cNvPr>
          <p:cNvSpPr txBox="1"/>
          <p:nvPr/>
        </p:nvSpPr>
        <p:spPr>
          <a:xfrm>
            <a:off x="383539" y="3504399"/>
            <a:ext cx="4252596" cy="3116622"/>
          </a:xfrm>
          <a:prstGeom prst="rect">
            <a:avLst/>
          </a:prstGeom>
          <a:noFill/>
        </p:spPr>
        <p:txBody>
          <a:bodyPr wrap="square">
            <a:spAutoFit/>
          </a:bodyPr>
          <a:lstStyle/>
          <a:p>
            <a:pPr>
              <a:lnSpc>
                <a:spcPct val="150000"/>
              </a:lnSpc>
              <a:spcBef>
                <a:spcPts val="600"/>
              </a:spcBef>
              <a:spcAft>
                <a:spcPts val="600"/>
              </a:spcAft>
            </a:pP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2. The Debug Adapter analyzes the data packets received from GDB, identifies the type of debugging information based on identifiers within the packets, and sends it to the corresponding processing module in the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plugin.</a:t>
            </a:r>
          </a:p>
          <a:p>
            <a:pPr>
              <a:lnSpc>
                <a:spcPct val="150000"/>
              </a:lnSpc>
              <a:spcBef>
                <a:spcPts val="600"/>
              </a:spcBef>
              <a:spcAft>
                <a:spcPts val="600"/>
              </a:spcAft>
            </a:pP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A remote development environment based on </a:t>
            </a:r>
            <a:r>
              <a:rPr lang="en-US" altLang="zh-CN" sz="1400" b="1" dirty="0" err="1">
                <a:latin typeface="微软雅黑" panose="020B0503020204020204" pitchFamily="34" charset="-122"/>
                <a:ea typeface="微软雅黑" panose="020B0503020204020204" pitchFamily="34" charset="-122"/>
                <a:cs typeface="Times New Roman" panose="02020603050405020304" pitchFamily="18" charset="0"/>
              </a:rPr>
              <a:t>VSCode</a:t>
            </a:r>
            <a:r>
              <a:rPr lang="en-US" altLang="zh-CN" sz="1400" b="1" dirty="0">
                <a:latin typeface="微软雅黑" panose="020B0503020204020204" pitchFamily="34" charset="-122"/>
                <a:ea typeface="微软雅黑" panose="020B0503020204020204" pitchFamily="34" charset="-122"/>
                <a:cs typeface="Times New Roman" panose="02020603050405020304" pitchFamily="18" charset="0"/>
              </a:rPr>
              <a:t> is built, combining breakpoint debugging and performance detection.</a:t>
            </a:r>
          </a:p>
        </p:txBody>
      </p:sp>
      <p:sp>
        <p:nvSpPr>
          <p:cNvPr id="2" name="矩形 1">
            <a:extLst>
              <a:ext uri="{FF2B5EF4-FFF2-40B4-BE49-F238E27FC236}">
                <a16:creationId xmlns:a16="http://schemas.microsoft.com/office/drawing/2014/main" id="{AAE695E7-DE19-4296-0790-0B8F9F2358D0}"/>
              </a:ext>
            </a:extLst>
          </p:cNvPr>
          <p:cNvSpPr/>
          <p:nvPr/>
        </p:nvSpPr>
        <p:spPr>
          <a:xfrm>
            <a:off x="10709256" y="0"/>
            <a:ext cx="1414469"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Application Cases</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5398988-BD8F-AFB2-1DFD-ADEFBD858332}"/>
              </a:ext>
            </a:extLst>
          </p:cNvPr>
          <p:cNvSpPr/>
          <p:nvPr/>
        </p:nvSpPr>
        <p:spPr>
          <a:xfrm>
            <a:off x="5741319"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a:t>
            </a:r>
          </a:p>
          <a:p>
            <a:pPr algn="ctr"/>
            <a:r>
              <a:rPr lang="en-US" altLang="zh-CN" sz="1400" dirty="0">
                <a:latin typeface="微软雅黑" panose="020B0503020204020204" pitchFamily="34" charset="-122"/>
                <a:ea typeface="微软雅黑" panose="020B0503020204020204" pitchFamily="34" charset="-122"/>
              </a:rPr>
              <a:t>I</a:t>
            </a:r>
            <a:endParaRPr lang="zh-CN" altLang="en-US" sz="1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ECFE9D35-8B89-2AA4-89D4-EF6DA7478E68}"/>
              </a:ext>
            </a:extLst>
          </p:cNvPr>
          <p:cNvSpPr/>
          <p:nvPr/>
        </p:nvSpPr>
        <p:spPr>
          <a:xfrm>
            <a:off x="4117168"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latin typeface="微软雅黑" panose="020B0503020204020204" pitchFamily="34" charset="-122"/>
                <a:ea typeface="微软雅黑" panose="020B0503020204020204" pitchFamily="34" charset="-122"/>
              </a:rPr>
              <a:t>Key</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Problems</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Solved</a:t>
            </a:r>
            <a:endParaRPr lang="zh-CN" altLang="en-US" sz="16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56C8BCD-73AE-0F36-7B1A-F7F629CBDC13}"/>
              </a:ext>
            </a:extLst>
          </p:cNvPr>
          <p:cNvSpPr/>
          <p:nvPr/>
        </p:nvSpPr>
        <p:spPr>
          <a:xfrm>
            <a:off x="7460414" y="0"/>
            <a:ext cx="1656713" cy="656948"/>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Implementation II</a:t>
            </a:r>
            <a:endParaRPr lang="zh-CN" altLang="en-US" sz="14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F559AF02-500F-E209-2243-08D236268945}"/>
              </a:ext>
            </a:extLst>
          </p:cNvPr>
          <p:cNvSpPr/>
          <p:nvPr/>
        </p:nvSpPr>
        <p:spPr>
          <a:xfrm>
            <a:off x="9140273" y="10474"/>
            <a:ext cx="1607331" cy="656948"/>
          </a:xfrm>
          <a:prstGeom prst="rect">
            <a:avLst/>
          </a:prstGeom>
          <a:solidFill>
            <a:srgbClr val="203864"/>
          </a:solidFill>
          <a:ln>
            <a:solidFill>
              <a:schemeClr val="bg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a:solidFill>
                  <a:schemeClr val="bg1"/>
                </a:solidFill>
                <a:latin typeface="微软雅黑" panose="020B0503020204020204" pitchFamily="34" charset="-122"/>
                <a:ea typeface="微软雅黑" panose="020B0503020204020204" pitchFamily="34" charset="-122"/>
              </a:rPr>
              <a:t>Implementation III</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871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b91c5bc2-0240-4a38-b6f2-05d07a19a2a2&quot;,&quot;Name&quot;:&quot;钟雨轩&quot;,&quot;Kind&quot;:&quot;Custom&quot;,&quot;OldGuidesSetting&quot;:{&quot;HeaderHeight&quot;:15.0,&quot;FooterHeight&quot;:0.0,&quot;SideMargin&quot;:3.6,&quot;TopMargin&quot;:4.0,&quot;BottomMargin&quot;:0.0,&quot;IntervalMargin&quot;:0.0}}"/>
  <p:tag name="COMMONDATA" val="eyJoZGlkIjoiMjJmNGEyMmVmMjRlMWQ4Yjc0NDdmZWI2Mzg1OGM4ZT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6209</TotalTime>
  <Words>1479</Words>
  <Application>Microsoft Office PowerPoint</Application>
  <PresentationFormat>宽屏</PresentationFormat>
  <Paragraphs>202</Paragraphs>
  <Slides>12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华文细黑</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钟 雨轩</dc:creator>
  <cp:lastModifiedBy>志扬 陈</cp:lastModifiedBy>
  <cp:revision>349</cp:revision>
  <dcterms:created xsi:type="dcterms:W3CDTF">2021-11-08T03:41:00Z</dcterms:created>
  <dcterms:modified xsi:type="dcterms:W3CDTF">2025-04-16T04:31:04Z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ED436602CFB14F5A8FB988D9287C9B9B</vt:lpwstr>
  </property>
  <property fmtid="{D5CDD505-2E9C-101B-9397-08002B2CF9AE}" pid="3" name="KSOProductBuildVer">
    <vt:lpwstr>2052-11.1.0.11744</vt:lpwstr>
  </property>
</Properties>
</file>