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317" r:id="rId3"/>
    <p:sldId id="299" r:id="rId4"/>
    <p:sldId id="301" r:id="rId5"/>
    <p:sldId id="316" r:id="rId6"/>
    <p:sldId id="308" r:id="rId7"/>
    <p:sldId id="289" r:id="rId8"/>
    <p:sldId id="309" r:id="rId9"/>
    <p:sldId id="311" r:id="rId10"/>
    <p:sldId id="312" r:id="rId11"/>
    <p:sldId id="314" r:id="rId12"/>
    <p:sldId id="272"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66">
          <p15:clr>
            <a:srgbClr val="A4A3A4"/>
          </p15:clr>
        </p15:guide>
        <p15:guide id="2" pos="3840">
          <p15:clr>
            <a:srgbClr val="A4A3A4"/>
          </p15:clr>
        </p15:guide>
        <p15:guide id="3" orient="horz" pos="205">
          <p15:clr>
            <a:srgbClr val="A4A3A4"/>
          </p15:clr>
        </p15:guide>
        <p15:guide id="4" pos="329">
          <p15:clr>
            <a:srgbClr val="A4A3A4"/>
          </p15:clr>
        </p15:guide>
        <p15:guide id="5" pos="7320">
          <p15:clr>
            <a:srgbClr val="A4A3A4"/>
          </p15:clr>
        </p15:guide>
        <p15:guide id="6" orient="horz" pos="79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钟 雨轩" initials="钟" lastIdx="14" clrIdx="0"/>
  <p:cmAuthor id="2" name="xxuan" initials="x" lastIdx="5" clrIdx="1"/>
  <p:cmAuthor id="3" name="余 叶" initials="余" lastIdx="2" clrIdx="2">
    <p:extLst>
      <p:ext uri="{19B8F6BF-5375-455C-9EA6-DF929625EA0E}">
        <p15:presenceInfo xmlns:p15="http://schemas.microsoft.com/office/powerpoint/2012/main" userId="661925c9604827d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3864"/>
    <a:srgbClr val="F03E3E"/>
    <a:srgbClr val="E9ECC2"/>
    <a:srgbClr val="F1E6F2"/>
    <a:srgbClr val="E7F0F9"/>
    <a:srgbClr val="663300"/>
    <a:srgbClr val="D8CFDF"/>
    <a:srgbClr val="CCCC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8" autoAdjust="0"/>
    <p:restoredTop sz="54745" autoAdjust="0"/>
  </p:normalViewPr>
  <p:slideViewPr>
    <p:cSldViewPr snapToGrid="0">
      <p:cViewPr varScale="1">
        <p:scale>
          <a:sx n="51" d="100"/>
          <a:sy n="51" d="100"/>
        </p:scale>
        <p:origin x="960" y="66"/>
      </p:cViewPr>
      <p:guideLst>
        <p:guide orient="horz" pos="2566"/>
        <p:guide pos="3840"/>
        <p:guide orient="horz" pos="205"/>
        <p:guide pos="329"/>
        <p:guide pos="7320"/>
        <p:guide orient="horz" pos="799"/>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E11255-470B-438C-B19B-B431156CBA32}" type="datetimeFigureOut">
              <a:rPr lang="zh-CN" altLang="en-US" smtClean="0"/>
              <a:t>2025/4/27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8CB77D-C545-42BB-937C-980369E4F60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“Good morning.</a:t>
            </a:r>
            <a:br>
              <a:rPr lang="en-US" altLang="zh-CN" dirty="0"/>
            </a:br>
            <a:r>
              <a:rPr lang="en-US" altLang="zh-CN" dirty="0"/>
              <a:t>I’m </a:t>
            </a:r>
            <a:r>
              <a:rPr lang="en-US" altLang="zh-CN" dirty="0" err="1"/>
              <a:t>Zhiyang</a:t>
            </a:r>
            <a:r>
              <a:rPr lang="en-US" altLang="zh-CN" dirty="0"/>
              <a:t> Chen from Beijing Technology and Business University.</a:t>
            </a:r>
            <a:br>
              <a:rPr lang="en-US" altLang="zh-CN" dirty="0"/>
            </a:br>
            <a:r>
              <a:rPr lang="en-US" altLang="zh-CN" dirty="0"/>
              <a:t>Today I present our project, </a:t>
            </a:r>
            <a:r>
              <a:rPr lang="en-US" altLang="zh-CN" i="1" dirty="0"/>
              <a:t>‘A Source-Level Debugging Tool for </a:t>
            </a:r>
            <a:r>
              <a:rPr lang="en-US" altLang="zh-CN" sz="1200" dirty="0">
                <a:solidFill>
                  <a:schemeClr val="bg1"/>
                </a:solidFill>
                <a:latin typeface="华文细黑" panose="02010600040101010101" pitchFamily="2" charset="-122"/>
                <a:ea typeface="华文细黑" panose="02010600040101010101" pitchFamily="2" charset="-122"/>
              </a:rPr>
              <a:t>Operating Systems Supporting the Rust Language</a:t>
            </a:r>
            <a:r>
              <a:rPr lang="en-US" altLang="zh-CN" i="1" dirty="0"/>
              <a:t>.’</a:t>
            </a:r>
            <a:br>
              <a:rPr lang="en-US" altLang="zh-CN" dirty="0"/>
            </a:br>
            <a:r>
              <a:rPr lang="en-US" altLang="zh-CN" dirty="0"/>
              <a:t>If you want to try it later, the code is already on GitHub—link’s right here.</a:t>
            </a:r>
          </a:p>
          <a:p>
            <a:endParaRPr lang="en-US" altLang="zh-CN" dirty="0"/>
          </a:p>
          <a:p>
            <a:r>
              <a:rPr lang="en-US" altLang="zh-CN" dirty="0"/>
              <a:t>Hi everyone, I’m Chen </a:t>
            </a:r>
            <a:r>
              <a:rPr lang="en-US" altLang="zh-CN" dirty="0" err="1"/>
              <a:t>Zhiyang</a:t>
            </a:r>
            <a:r>
              <a:rPr lang="en-US" altLang="zh-CN" dirty="0"/>
              <a:t> from Beijing Technology and Business University and today I’m going to introduce the project we’re doing, which is a source-level debugging tool for operating systems supporting the rust language.</a:t>
            </a:r>
          </a:p>
          <a:p>
            <a:endParaRPr lang="en-US" altLang="zh-CN" dirty="0"/>
          </a:p>
          <a:p>
            <a:r>
              <a:rPr lang="en-US" altLang="zh-CN" dirty="0"/>
              <a:t>33</a:t>
            </a:r>
          </a:p>
        </p:txBody>
      </p:sp>
      <p:sp>
        <p:nvSpPr>
          <p:cNvPr id="4" name="灯片编号占位符 3"/>
          <p:cNvSpPr>
            <a:spLocks noGrp="1"/>
          </p:cNvSpPr>
          <p:nvPr>
            <p:ph type="sldNum" sz="quarter" idx="5"/>
          </p:nvPr>
        </p:nvSpPr>
        <p:spPr/>
        <p:txBody>
          <a:bodyPr/>
          <a:lstStyle/>
          <a:p>
            <a:fld id="{4E8CB77D-C545-42BB-937C-980369E4F60C}"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buNone/>
            </a:pPr>
            <a:r>
              <a:rPr lang="en-US" altLang="zh-CN" sz="2800" dirty="0"/>
              <a:t>This solution works seamlessly with both virtual and real environments.</a:t>
            </a:r>
          </a:p>
          <a:p>
            <a:r>
              <a:rPr lang="en-US" altLang="zh-CN" sz="2800" dirty="0"/>
              <a:t>When debugging on QEMU, we use its built-in </a:t>
            </a:r>
            <a:r>
              <a:rPr lang="en-US" altLang="zh-CN" sz="2800" dirty="0" err="1"/>
              <a:t>GDBStub</a:t>
            </a:r>
            <a:r>
              <a:rPr lang="en-US" altLang="zh-CN" sz="2800" dirty="0"/>
              <a:t>. For real hardware, we rely on </a:t>
            </a:r>
            <a:r>
              <a:rPr lang="en-US" altLang="zh-CN" sz="2800" dirty="0" err="1"/>
              <a:t>OpenOCD</a:t>
            </a:r>
            <a:r>
              <a:rPr lang="en-US" altLang="zh-CN" sz="2800" dirty="0"/>
              <a:t> with JTAG. Because of this design, users get exactly the same debugging experience no matter if they are using virtual machines or actual hardware.</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4E8CB77D-C545-42BB-937C-980369E4F60C}" type="slidenum">
              <a:rPr lang="zh-CN" altLang="en-US" smtClean="0"/>
              <a:t>10</a:t>
            </a:fld>
            <a:endParaRPr lang="zh-CN" altLang="en-US"/>
          </a:p>
        </p:txBody>
      </p:sp>
    </p:spTree>
    <p:extLst>
      <p:ext uri="{BB962C8B-B14F-4D97-AF65-F5344CB8AC3E}">
        <p14:creationId xmlns:p14="http://schemas.microsoft.com/office/powerpoint/2010/main" val="647085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buNone/>
            </a:pPr>
            <a:r>
              <a:rPr lang="en-US" altLang="zh-CN" sz="2800" dirty="0"/>
              <a:t>To show how effective our tool is, let me share a quick example.</a:t>
            </a:r>
          </a:p>
          <a:p>
            <a:pPr>
              <a:buNone/>
            </a:pPr>
            <a:r>
              <a:rPr lang="en-US" altLang="zh-CN" sz="2800" dirty="0"/>
              <a:t>We tested it with an HTTP server application. The bug was tricky—when users opened multiple browser tabs requesting the same webpage, some tabs failed to load. Using our debugger, we combined static breakpoints and dynamic </a:t>
            </a:r>
            <a:r>
              <a:rPr lang="en-US" altLang="zh-CN" sz="2800" dirty="0" err="1"/>
              <a:t>eBPF</a:t>
            </a:r>
            <a:r>
              <a:rPr lang="en-US" altLang="zh-CN" sz="2800" dirty="0"/>
              <a:t> tracing. This allowed us to pinpoint exactly which part of the code caused the issue. </a:t>
            </a:r>
          </a:p>
          <a:p>
            <a:r>
              <a:rPr lang="en-US" altLang="zh-CN" sz="2800" dirty="0"/>
              <a:t>(Due to time constraints, I won't show the video here, but you can visit out </a:t>
            </a:r>
            <a:r>
              <a:rPr lang="en-US" altLang="zh-CN" sz="2800" dirty="0" err="1"/>
              <a:t>github</a:t>
            </a:r>
            <a:r>
              <a:rPr lang="en-US" altLang="zh-CN" sz="2800" dirty="0"/>
              <a:t> repo for that.)</a:t>
            </a: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讲清楚</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bug</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再放视频。</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4E8CB77D-C545-42BB-937C-980369E4F60C}" type="slidenum">
              <a:rPr lang="zh-CN" altLang="en-US" smtClean="0"/>
              <a:t>11</a:t>
            </a:fld>
            <a:endParaRPr lang="zh-CN" altLang="en-US"/>
          </a:p>
        </p:txBody>
      </p:sp>
    </p:spTree>
    <p:extLst>
      <p:ext uri="{BB962C8B-B14F-4D97-AF65-F5344CB8AC3E}">
        <p14:creationId xmlns:p14="http://schemas.microsoft.com/office/powerpoint/2010/main" val="2381310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Thank you very much for your attention! You can find our project on GitHub through the link here. I'm happy to answer any questions you might have.</a:t>
            </a:r>
            <a:endParaRPr lang="zh-CN" altLang="en-US" dirty="0"/>
          </a:p>
        </p:txBody>
      </p:sp>
      <p:sp>
        <p:nvSpPr>
          <p:cNvPr id="4" name="灯片编号占位符 3"/>
          <p:cNvSpPr>
            <a:spLocks noGrp="1"/>
          </p:cNvSpPr>
          <p:nvPr>
            <p:ph type="sldNum" sz="quarter" idx="5"/>
          </p:nvPr>
        </p:nvSpPr>
        <p:spPr/>
        <p:txBody>
          <a:bodyPr/>
          <a:lstStyle/>
          <a:p>
            <a:fld id="{4E8CB77D-C545-42BB-937C-980369E4F60C}" type="slidenum">
              <a:rPr lang="zh-CN" altLang="en-US" smtClean="0"/>
              <a:t>12</a:t>
            </a:fld>
            <a:endParaRPr lang="zh-CN" altLang="en-US"/>
          </a:p>
        </p:txBody>
      </p:sp>
    </p:spTree>
    <p:extLst>
      <p:ext uri="{BB962C8B-B14F-4D97-AF65-F5344CB8AC3E}">
        <p14:creationId xmlns:p14="http://schemas.microsoft.com/office/powerpoint/2010/main" val="1553185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None/>
            </a:pPr>
            <a:r>
              <a:rPr lang="en-US" altLang="zh-CN" dirty="0"/>
              <a:t>I will first share the </a:t>
            </a:r>
            <a:r>
              <a:rPr lang="en-US" altLang="zh-CN" b="1" dirty="0"/>
              <a:t>system framework</a:t>
            </a:r>
            <a:r>
              <a:rPr lang="en-US" altLang="zh-CN" dirty="0"/>
              <a:t>, then the </a:t>
            </a:r>
            <a:r>
              <a:rPr lang="en-US" altLang="zh-CN" b="1" dirty="0"/>
              <a:t>key problems</a:t>
            </a:r>
            <a:r>
              <a:rPr lang="en-US" altLang="zh-CN" dirty="0"/>
              <a:t> we had to solve, next the </a:t>
            </a:r>
            <a:r>
              <a:rPr lang="en-US" altLang="zh-CN" b="1" dirty="0"/>
              <a:t>implementation</a:t>
            </a:r>
            <a:r>
              <a:rPr lang="en-US" altLang="zh-CN" dirty="0"/>
              <a:t>, and finally a quick </a:t>
            </a:r>
            <a:r>
              <a:rPr lang="en-US" altLang="zh-CN" b="1" dirty="0"/>
              <a:t>application case</a:t>
            </a:r>
            <a:r>
              <a:rPr lang="en-US" altLang="zh-CN" dirty="0"/>
              <a:t>.</a:t>
            </a:r>
            <a:br>
              <a:rPr lang="en-US" altLang="zh-CN" dirty="0"/>
            </a:br>
            <a:r>
              <a:rPr lang="en-US" altLang="zh-CN" dirty="0"/>
              <a:t>I’ll begin with why we started this work</a:t>
            </a:r>
          </a:p>
        </p:txBody>
      </p:sp>
      <p:sp>
        <p:nvSpPr>
          <p:cNvPr id="4" name="灯片编号占位符 3"/>
          <p:cNvSpPr>
            <a:spLocks noGrp="1"/>
          </p:cNvSpPr>
          <p:nvPr>
            <p:ph type="sldNum" sz="quarter" idx="5"/>
          </p:nvPr>
        </p:nvSpPr>
        <p:spPr/>
        <p:txBody>
          <a:bodyPr/>
          <a:lstStyle/>
          <a:p>
            <a:fld id="{4E8CB77D-C545-42BB-937C-980369E4F60C}" type="slidenum">
              <a:rPr lang="zh-CN" altLang="en-US" smtClean="0"/>
              <a:t>2</a:t>
            </a:fld>
            <a:endParaRPr lang="zh-CN" altLang="en-US"/>
          </a:p>
        </p:txBody>
      </p:sp>
    </p:spTree>
    <p:extLst>
      <p:ext uri="{BB962C8B-B14F-4D97-AF65-F5344CB8AC3E}">
        <p14:creationId xmlns:p14="http://schemas.microsoft.com/office/powerpoint/2010/main" val="953905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buNone/>
            </a:pPr>
            <a:r>
              <a:rPr lang="en-US" altLang="zh-CN" sz="4000" dirty="0"/>
              <a:t>Rust is getting popular for OS work, but there’s still </a:t>
            </a:r>
            <a:r>
              <a:rPr lang="en-US" altLang="zh-CN" sz="4000" b="1" dirty="0"/>
              <a:t>no handy debugger</a:t>
            </a:r>
            <a:r>
              <a:rPr lang="en-US" altLang="zh-CN" sz="4000" dirty="0"/>
              <a:t> for full Rust kernels.</a:t>
            </a:r>
            <a:br>
              <a:rPr lang="en-US" altLang="zh-CN" sz="4000" dirty="0"/>
            </a:br>
            <a:r>
              <a:rPr lang="en-US" altLang="zh-CN" sz="4000" dirty="0"/>
              <a:t>Also, Setting up development environments like toolchains is painful, and debuggers will break whenever the OS switches between kernel mode and user mode.</a:t>
            </a:r>
            <a:br>
              <a:rPr lang="en-US" altLang="zh-CN" sz="4000" dirty="0"/>
            </a:br>
            <a:r>
              <a:rPr lang="en-US" altLang="zh-CN" sz="4000" dirty="0"/>
              <a:t>So those obstacles make our goal clear:</a:t>
            </a:r>
            <a:br>
              <a:rPr lang="en-US" altLang="zh-CN" sz="4000" dirty="0"/>
            </a:br>
            <a:r>
              <a:rPr lang="en-US" altLang="zh-CN" sz="4000" dirty="0"/>
              <a:t>We </a:t>
            </a:r>
            <a:r>
              <a:rPr lang="en-US" altLang="zh-CN" sz="4000" dirty="0" err="1"/>
              <a:t>wanma</a:t>
            </a:r>
            <a:r>
              <a:rPr lang="en-US" altLang="zh-CN" sz="4000" dirty="0"/>
              <a:t> build </a:t>
            </a:r>
            <a:r>
              <a:rPr lang="en-US" altLang="zh-CN" sz="4000" b="1" dirty="0"/>
              <a:t>a tool</a:t>
            </a:r>
            <a:r>
              <a:rPr lang="en-US" altLang="zh-CN" sz="4000" dirty="0"/>
              <a:t> that gives </a:t>
            </a:r>
            <a:r>
              <a:rPr lang="en-US" altLang="zh-CN" sz="4000" i="1" dirty="0"/>
              <a:t>source-code breakpoints</a:t>
            </a:r>
            <a:r>
              <a:rPr lang="en-US" altLang="zh-CN" sz="4000" dirty="0"/>
              <a:t> plus </a:t>
            </a:r>
            <a:r>
              <a:rPr lang="en-US" altLang="zh-CN" sz="4000" i="1" dirty="0"/>
              <a:t>live tracing</a:t>
            </a:r>
            <a:r>
              <a:rPr lang="en-US" altLang="zh-CN" sz="4000" dirty="0"/>
              <a:t>, works in both kernel and user processes, and runs inside a </a:t>
            </a:r>
            <a:r>
              <a:rPr lang="en-US" altLang="zh-CN" sz="4000" b="1" dirty="0"/>
              <a:t>browser-based VS Code window</a:t>
            </a:r>
            <a:r>
              <a:rPr lang="en-US" altLang="zh-CN" sz="4000" dirty="0"/>
              <a:t>—on QEMU or real RISC-V boards.</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首先说下我们的研究背景，就是</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我们的设计目标是</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那这个调试工具是可以支持</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最后，我们希望这套调试工具是</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这个地方要讲通顺，不能结巴</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4E8CB77D-C545-42BB-937C-980369E4F60C}" type="slidenum">
              <a:rPr lang="zh-CN" altLang="en-US" smtClean="0"/>
              <a:t>3</a:t>
            </a:fld>
            <a:endParaRPr lang="zh-CN" altLang="en-US"/>
          </a:p>
        </p:txBody>
      </p:sp>
    </p:spTree>
    <p:extLst>
      <p:ext uri="{BB962C8B-B14F-4D97-AF65-F5344CB8AC3E}">
        <p14:creationId xmlns:p14="http://schemas.microsoft.com/office/powerpoint/2010/main" val="3220865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000" dirty="0"/>
              <a:t>Here’s the big picture of</a:t>
            </a:r>
            <a:r>
              <a:rPr lang="zh-CN" altLang="en-US" sz="4000" dirty="0"/>
              <a:t> </a:t>
            </a:r>
            <a:r>
              <a:rPr lang="en-US" altLang="zh-CN" sz="4000" dirty="0"/>
              <a:t>our</a:t>
            </a:r>
            <a:r>
              <a:rPr lang="zh-CN" altLang="en-US" sz="4000" dirty="0"/>
              <a:t> </a:t>
            </a:r>
            <a:r>
              <a:rPr lang="en-US" altLang="zh-CN" sz="4000" dirty="0"/>
              <a:t>project.</a:t>
            </a:r>
            <a:br>
              <a:rPr lang="en-US" altLang="zh-CN" sz="4000" dirty="0"/>
            </a:br>
            <a:r>
              <a:rPr lang="en-US" altLang="zh-CN" sz="4000" dirty="0"/>
              <a:t>On a </a:t>
            </a:r>
            <a:r>
              <a:rPr lang="en-US" altLang="zh-CN" sz="4000" b="1" dirty="0"/>
              <a:t>remote dev box</a:t>
            </a:r>
            <a:r>
              <a:rPr lang="en-US" altLang="zh-CN" sz="4000" dirty="0"/>
              <a:t> we run QEMU—or real hardware through </a:t>
            </a:r>
            <a:r>
              <a:rPr lang="en-US" altLang="zh-CN" sz="4000" dirty="0" err="1"/>
              <a:t>OpenOCD</a:t>
            </a:r>
            <a:r>
              <a:rPr lang="en-US" altLang="zh-CN" sz="4000" dirty="0"/>
              <a:t>—plus GDB and the source code.</a:t>
            </a:r>
            <a:br>
              <a:rPr lang="en-US" altLang="zh-CN" sz="4000" dirty="0"/>
            </a:br>
            <a:r>
              <a:rPr lang="en-US" altLang="zh-CN" sz="4000" dirty="0"/>
              <a:t>In the </a:t>
            </a:r>
            <a:r>
              <a:rPr lang="en-US" altLang="zh-CN" sz="4000" b="1" dirty="0"/>
              <a:t>browser</a:t>
            </a:r>
            <a:r>
              <a:rPr lang="en-US" altLang="zh-CN" sz="4000" dirty="0"/>
              <a:t> we have the VS Code.</a:t>
            </a:r>
            <a:br>
              <a:rPr lang="en-US" altLang="zh-CN" sz="4000" dirty="0"/>
            </a:br>
            <a:r>
              <a:rPr lang="en-US" altLang="zh-CN" sz="4000" dirty="0"/>
              <a:t>The two sides talk through our Debug Adapter.</a:t>
            </a:r>
            <a:br>
              <a:rPr lang="en-US" altLang="zh-CN" sz="4000" dirty="0"/>
            </a:br>
            <a:r>
              <a:rPr lang="en-US" altLang="zh-CN" sz="4000" dirty="0"/>
              <a:t>This means no heavyweight local install; you just open the page and debug.</a:t>
            </a:r>
            <a:endParaRPr lang="en-US" altLang="zh-CN" sz="1800" dirty="0"/>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1800" dirty="0"/>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1800" dirty="0"/>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800" dirty="0"/>
              <a:t>接下来我讲一下本项目的系统框架结构。我们是一个远程开发环境，所以在服务器上部署</a:t>
            </a:r>
            <a:r>
              <a:rPr lang="en-US" altLang="zh-CN" sz="1800" dirty="0"/>
              <a:t>…</a:t>
            </a: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800" dirty="0"/>
              <a:t>客户端是一个网页版</a:t>
            </a:r>
            <a:r>
              <a:rPr lang="en-US" altLang="zh-CN" sz="1800" dirty="0" err="1"/>
              <a:t>VSCode</a:t>
            </a:r>
            <a:r>
              <a:rPr lang="zh-CN" altLang="en-US" sz="1800" dirty="0"/>
              <a:t>，里面保存了缓存的代码，还有我们通过一个</a:t>
            </a:r>
            <a:r>
              <a:rPr lang="en-US" altLang="zh-CN" sz="1800" dirty="0" err="1"/>
              <a:t>VSCode</a:t>
            </a:r>
            <a:r>
              <a:rPr lang="zh-CN" altLang="en-US" sz="1800" dirty="0"/>
              <a:t>插件实现的调试界面</a:t>
            </a:r>
            <a:endParaRPr lang="en-US" altLang="zh-CN" sz="1800" dirty="0"/>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1800" dirty="0"/>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800" dirty="0"/>
              <a:t>那这里面比较特别的是，我们有两种调试技术，就是</a:t>
            </a:r>
            <a:r>
              <a:rPr lang="en-US" altLang="zh-CN" sz="1800" dirty="0"/>
              <a:t>GDB</a:t>
            </a:r>
            <a:r>
              <a:rPr lang="zh-CN" altLang="en-US" sz="1800" dirty="0"/>
              <a:t>断点和 </a:t>
            </a:r>
            <a:r>
              <a:rPr lang="en-US" altLang="zh-CN" sz="1800" dirty="0" err="1"/>
              <a:t>eBPF</a:t>
            </a:r>
            <a:r>
              <a:rPr lang="en-US" altLang="zh-CN" sz="1800" dirty="0"/>
              <a:t> </a:t>
            </a:r>
            <a:r>
              <a:rPr lang="zh-CN" altLang="en-US" sz="1800" dirty="0"/>
              <a:t>同时使用。大家可以看红色这条线是</a:t>
            </a:r>
            <a:r>
              <a:rPr lang="en-US" altLang="zh-CN" sz="1800" dirty="0"/>
              <a:t>GDB</a:t>
            </a:r>
            <a:r>
              <a:rPr lang="zh-CN" altLang="en-US" sz="1800" dirty="0"/>
              <a:t>的，绿色这条路径是</a:t>
            </a:r>
            <a:r>
              <a:rPr lang="en-US" altLang="zh-CN" sz="1800" dirty="0" err="1"/>
              <a:t>eBPF</a:t>
            </a:r>
            <a:r>
              <a:rPr lang="zh-CN" altLang="en-US" sz="1800" dirty="0"/>
              <a:t>调试技术。</a:t>
            </a:r>
            <a:endParaRPr lang="en-US" altLang="zh-CN" sz="1800" dirty="0"/>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800" dirty="0"/>
              <a:t>被调试的</a:t>
            </a:r>
            <a:r>
              <a:rPr lang="en-US" altLang="zh-CN" sz="1800" dirty="0"/>
              <a:t>OS</a:t>
            </a:r>
            <a:r>
              <a:rPr lang="zh-CN" altLang="en-US" sz="1800" dirty="0"/>
              <a:t>有</a:t>
            </a:r>
            <a:r>
              <a:rPr lang="en-US" altLang="zh-CN" sz="1800" dirty="0" err="1"/>
              <a:t>eBPF</a:t>
            </a:r>
            <a:r>
              <a:rPr lang="zh-CN" altLang="en-US" sz="1800" dirty="0"/>
              <a:t>。如果没有的话，也可以用</a:t>
            </a:r>
            <a:r>
              <a:rPr lang="en-US" altLang="zh-CN" sz="1800" dirty="0"/>
              <a:t>GDB</a:t>
            </a:r>
            <a:r>
              <a:rPr lang="zh-CN" altLang="en-US" sz="1800" dirty="0"/>
              <a:t>断点，二者互补。</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4E8CB77D-C545-42BB-937C-980369E4F60C}" type="slidenum">
              <a:rPr lang="zh-CN" altLang="en-US" smtClean="0"/>
              <a:t>4</a:t>
            </a:fld>
            <a:endParaRPr lang="zh-CN" altLang="en-US"/>
          </a:p>
        </p:txBody>
      </p:sp>
    </p:spTree>
    <p:extLst>
      <p:ext uri="{BB962C8B-B14F-4D97-AF65-F5344CB8AC3E}">
        <p14:creationId xmlns:p14="http://schemas.microsoft.com/office/powerpoint/2010/main" val="872459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lvl="1">
              <a:lnSpc>
                <a:spcPct val="150000"/>
              </a:lnSpc>
              <a:spcBef>
                <a:spcPts val="600"/>
              </a:spcBef>
              <a:spcAft>
                <a:spcPts val="600"/>
              </a:spcAft>
            </a:pPr>
            <a:r>
              <a:rPr lang="en-US" altLang="zh-CN" sz="4000" dirty="0"/>
              <a:t>Here is another way of showing our project, here you can see one GDB instance connecting multiple </a:t>
            </a:r>
            <a:r>
              <a:rPr lang="en-US" altLang="zh-CN" sz="4000" dirty="0" err="1"/>
              <a:t>GDBServers</a:t>
            </a:r>
            <a:r>
              <a:rPr lang="en-US" altLang="zh-CN" sz="4000" dirty="0"/>
              <a:t> at the same time, we have implemented this so that we can use multiple debugging methods like GDB breakpoints and </a:t>
            </a:r>
            <a:r>
              <a:rPr lang="en-US" altLang="zh-CN" sz="4000" dirty="0" err="1"/>
              <a:t>eBPF</a:t>
            </a:r>
            <a:r>
              <a:rPr lang="en-US" altLang="zh-CN" sz="4000" dirty="0"/>
              <a:t> profiling at the same time. </a:t>
            </a:r>
            <a:endPar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50000"/>
              </a:lnSpc>
              <a:spcBef>
                <a:spcPts val="600"/>
              </a:spcBef>
              <a:spcAft>
                <a:spcPts val="600"/>
              </a:spcAft>
            </a:pPr>
            <a:endPar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50000"/>
              </a:lnSpc>
              <a:spcBef>
                <a:spcPts val="600"/>
              </a:spcBef>
              <a:spcAft>
                <a:spcPts val="600"/>
              </a:spcAft>
            </a:pPr>
            <a:endPar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50000"/>
              </a:lnSpc>
              <a:spcBef>
                <a:spcPts val="600"/>
              </a:spcBef>
              <a:spcAft>
                <a:spcPts val="600"/>
              </a:spcAft>
            </a:pPr>
            <a:endPar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50000"/>
              </a:lnSpc>
              <a:spcBef>
                <a:spcPts val="600"/>
              </a:spcBef>
              <a:spcAft>
                <a:spcPts val="600"/>
              </a:spcAft>
            </a:pPr>
            <a:endPar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50000"/>
              </a:lnSpc>
              <a:spcBef>
                <a:spcPts val="600"/>
              </a:spcBef>
              <a:spcAft>
                <a:spcPts val="600"/>
              </a:spcAft>
            </a:pP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然后就是，我们在</a:t>
            </a:r>
            <a:r>
              <a:rPr lang="en-US" altLang="zh-CN" sz="2800" b="1"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VSCode</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内整合了刚才提到的两种调试技术发送的调试信息。比如在这张图里面。一个</a:t>
            </a:r>
            <a:r>
              <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GDB</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可以同时连接两个</a:t>
            </a:r>
            <a:r>
              <a:rPr lang="en-US" altLang="zh-CN" sz="2800" b="1"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gdbserver</a:t>
            </a:r>
            <a:r>
              <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 这样就可以同时使用多种调试技术。这里，</a:t>
            </a:r>
            <a:r>
              <a:rPr lang="en-US" altLang="zh-CN" sz="2800" b="1"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eBPF</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b="1"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OpenOCD</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800" b="1"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Qemu</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都作为一个</a:t>
            </a:r>
            <a:r>
              <a:rPr lang="en-US" altLang="zh-CN" sz="2800" b="1"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GDBServer</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，通过</a:t>
            </a:r>
            <a:r>
              <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RSP</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协议进行通信</a:t>
            </a:r>
            <a:endPar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4E8CB77D-C545-42BB-937C-980369E4F60C}" type="slidenum">
              <a:rPr lang="zh-CN" altLang="en-US" smtClean="0"/>
              <a:t>5</a:t>
            </a:fld>
            <a:endParaRPr lang="zh-CN" altLang="en-US"/>
          </a:p>
        </p:txBody>
      </p:sp>
    </p:spTree>
    <p:extLst>
      <p:ext uri="{BB962C8B-B14F-4D97-AF65-F5344CB8AC3E}">
        <p14:creationId xmlns:p14="http://schemas.microsoft.com/office/powerpoint/2010/main" val="981983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buNone/>
            </a:pPr>
            <a:r>
              <a:rPr lang="en-US" altLang="zh-CN" sz="2800" dirty="0"/>
              <a:t>Our debugging tool solves three key issues:</a:t>
            </a:r>
          </a:p>
          <a:p>
            <a:pPr>
              <a:buNone/>
            </a:pPr>
            <a:r>
              <a:rPr lang="en-US" altLang="zh-CN" sz="4000" dirty="0"/>
              <a:t>First, we enabled debugging across the kernel and user processes, solving the issue of debugging context changing when page table switches.</a:t>
            </a:r>
          </a:p>
          <a:p>
            <a:pPr>
              <a:buNone/>
            </a:pPr>
            <a:r>
              <a:rPr lang="en-US" altLang="zh-CN" sz="4000" dirty="0"/>
              <a:t>Second, we used </a:t>
            </a:r>
            <a:r>
              <a:rPr lang="en-US" altLang="zh-CN" sz="4000" dirty="0" err="1"/>
              <a:t>eBPF</a:t>
            </a:r>
            <a:r>
              <a:rPr lang="en-US" altLang="zh-CN" sz="4000" dirty="0"/>
              <a:t> to add dynamic tracing and performance analysis.</a:t>
            </a:r>
          </a:p>
          <a:p>
            <a:r>
              <a:rPr lang="en-US" altLang="zh-CN" sz="4000" dirty="0"/>
              <a:t>Third, we built everything into one IDE. It integrates breakpoint debugging, dynamic tracing, and performance analysis, and it works consistently whether you’re debugging in QEMU or on actual hardware.</a:t>
            </a:r>
          </a:p>
        </p:txBody>
      </p:sp>
      <p:sp>
        <p:nvSpPr>
          <p:cNvPr id="4" name="灯片编号占位符 3"/>
          <p:cNvSpPr>
            <a:spLocks noGrp="1"/>
          </p:cNvSpPr>
          <p:nvPr>
            <p:ph type="sldNum" sz="quarter" idx="5"/>
          </p:nvPr>
        </p:nvSpPr>
        <p:spPr/>
        <p:txBody>
          <a:bodyPr/>
          <a:lstStyle/>
          <a:p>
            <a:fld id="{4E8CB77D-C545-42BB-937C-980369E4F60C}" type="slidenum">
              <a:rPr lang="zh-CN" altLang="en-US" smtClean="0"/>
              <a:t>6</a:t>
            </a:fld>
            <a:endParaRPr lang="zh-CN" altLang="en-US"/>
          </a:p>
        </p:txBody>
      </p:sp>
    </p:spTree>
    <p:extLst>
      <p:ext uri="{BB962C8B-B14F-4D97-AF65-F5344CB8AC3E}">
        <p14:creationId xmlns:p14="http://schemas.microsoft.com/office/powerpoint/2010/main" val="1484037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buNone/>
            </a:pPr>
            <a:r>
              <a:rPr lang="en-US" altLang="zh-CN" sz="2800" dirty="0"/>
              <a:t>Let me explain how we handle breakpoints between kernel and user space. We have explained this issue in detail in our paper. I’ll give you an overview here.</a:t>
            </a:r>
          </a:p>
          <a:p>
            <a:pPr>
              <a:buNone/>
            </a:pPr>
            <a:r>
              <a:rPr lang="en-US" altLang="zh-CN" sz="2800" dirty="0"/>
              <a:t>Normally, GDB can't handle debugging across different page tables. To overcome this, we designed the "Breakpoint Group Management" module.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t>We group breakpoints based on their address spaces. When switching between kernel and user-space processes, we use special breakpoints called "Exit breakpoints" as a signal to switch these groups. </a:t>
            </a:r>
            <a:r>
              <a:rPr lang="en-US" altLang="zh-CN" sz="2800" b="1" dirty="0">
                <a:solidFill>
                  <a:schemeClr val="accent1">
                    <a:lumMod val="75000"/>
                  </a:schemeClr>
                </a:solidFill>
                <a:latin typeface="微软雅黑" panose="020B0503020204020204" pitchFamily="34" charset="-122"/>
                <a:ea typeface="微软雅黑" panose="020B0503020204020204" pitchFamily="34" charset="-122"/>
              </a:rPr>
              <a:t>Switching breakpoint groups and their corresponding symbol tables is based on the process name; so, it is necessary to obtain the name of the next process to be executed before it was being switched. That’s why we have </a:t>
            </a:r>
            <a:r>
              <a:rPr lang="en-US" altLang="zh-CN" sz="2800" dirty="0"/>
              <a:t>"Hook breakpoints“. It will fetch kernel context to helps us automatically figure out the next process to debug. This way, we can smoothly debug multi-process scenarios without limitations.</a:t>
            </a:r>
          </a:p>
          <a:p>
            <a:pPr marL="457200" lvl="1" indent="0">
              <a:spcBef>
                <a:spcPts val="600"/>
              </a:spcBef>
              <a:spcAft>
                <a:spcPts val="600"/>
              </a:spcAft>
              <a:buFont typeface="Wingdings" panose="05000000000000000000" pitchFamily="2" charset="2"/>
              <a:buNone/>
            </a:pPr>
            <a:endParaRPr lang="en-US" altLang="zh-CN" sz="1800" b="1" dirty="0">
              <a:solidFill>
                <a:schemeClr val="accent1">
                  <a:lumMod val="75000"/>
                </a:schemeClr>
              </a:solidFill>
              <a:latin typeface="微软雅黑" panose="020B0503020204020204" pitchFamily="34" charset="-122"/>
              <a:ea typeface="微软雅黑" panose="020B0503020204020204" pitchFamily="34" charset="-122"/>
            </a:endParaRPr>
          </a:p>
          <a:p>
            <a:pPr marL="457200" lvl="1" indent="0">
              <a:spcBef>
                <a:spcPts val="600"/>
              </a:spcBef>
              <a:spcAft>
                <a:spcPts val="600"/>
              </a:spcAft>
              <a:buFont typeface="Wingdings" panose="05000000000000000000" pitchFamily="2" charset="2"/>
              <a:buNone/>
            </a:pPr>
            <a:endParaRPr lang="en-US" altLang="zh-CN" sz="1800" b="1" dirty="0">
              <a:solidFill>
                <a:schemeClr val="accent1">
                  <a:lumMod val="75000"/>
                </a:schemeClr>
              </a:solidFill>
              <a:latin typeface="微软雅黑" panose="020B0503020204020204" pitchFamily="34" charset="-122"/>
              <a:ea typeface="微软雅黑" panose="020B0503020204020204" pitchFamily="34" charset="-122"/>
            </a:endParaRPr>
          </a:p>
          <a:p>
            <a:pPr marL="457200" lvl="1" indent="0">
              <a:spcBef>
                <a:spcPts val="600"/>
              </a:spcBef>
              <a:spcAft>
                <a:spcPts val="600"/>
              </a:spcAft>
              <a:buFont typeface="Wingdings" panose="05000000000000000000" pitchFamily="2" charset="2"/>
              <a:buNone/>
            </a:pPr>
            <a:endParaRPr lang="en-US" altLang="zh-CN" sz="1800" b="1" dirty="0">
              <a:solidFill>
                <a:schemeClr val="accent1">
                  <a:lumMod val="75000"/>
                </a:schemeClr>
              </a:solidFill>
              <a:latin typeface="微软雅黑" panose="020B0503020204020204" pitchFamily="34" charset="-122"/>
              <a:ea typeface="微软雅黑" panose="020B0503020204020204" pitchFamily="34" charset="-122"/>
            </a:endParaRPr>
          </a:p>
          <a:p>
            <a:pPr marL="457200" marR="0" lvl="1" indent="0" algn="l" defTabSz="914400" rtl="0" eaLnBrk="1" fontAlgn="auto" latinLnBrk="0" hangingPunct="1">
              <a:lnSpc>
                <a:spcPct val="100000"/>
              </a:lnSpc>
              <a:spcBef>
                <a:spcPts val="600"/>
              </a:spcBef>
              <a:spcAft>
                <a:spcPts val="600"/>
              </a:spcAft>
              <a:buClrTx/>
              <a:buSzTx/>
              <a:buFont typeface="Wingdings" panose="05000000000000000000" pitchFamily="2" charset="2"/>
              <a:buNone/>
              <a:tabLst/>
              <a:defRPr/>
            </a:pPr>
            <a:r>
              <a:rPr lang="en-US" altLang="zh-CN" sz="1800" b="1" dirty="0">
                <a:solidFill>
                  <a:srgbClr val="FF0000"/>
                </a:solidFill>
                <a:latin typeface="微软雅黑" panose="020B0503020204020204" pitchFamily="34" charset="-122"/>
                <a:ea typeface="微软雅黑" panose="020B0503020204020204" pitchFamily="34" charset="-122"/>
              </a:rPr>
              <a:t>A hook breakpoint is set before the privilege level switch, and after stepping over, both the symbol table and breakpoints are switched, thereby circumventing GDB’s single address space limitation.</a:t>
            </a:r>
          </a:p>
          <a:p>
            <a:pPr marL="457200" lvl="1" indent="0">
              <a:spcBef>
                <a:spcPts val="600"/>
              </a:spcBef>
              <a:spcAft>
                <a:spcPts val="600"/>
              </a:spcAft>
              <a:buFont typeface="Wingdings" panose="05000000000000000000" pitchFamily="2" charset="2"/>
              <a:buNone/>
            </a:pPr>
            <a:endParaRPr lang="en-US" altLang="zh-CN" sz="1800" b="1" dirty="0">
              <a:solidFill>
                <a:schemeClr val="accent1">
                  <a:lumMod val="75000"/>
                </a:schemeClr>
              </a:solidFill>
              <a:latin typeface="微软雅黑" panose="020B0503020204020204" pitchFamily="34" charset="-122"/>
              <a:ea typeface="微软雅黑" panose="020B0503020204020204" pitchFamily="34" charset="-122"/>
            </a:endParaRPr>
          </a:p>
          <a:p>
            <a:pPr marL="360000">
              <a:lnSpc>
                <a:spcPct val="150000"/>
              </a:lnSpc>
              <a:spcBef>
                <a:spcPts val="600"/>
              </a:spcBef>
              <a:spcAft>
                <a:spcPts val="600"/>
              </a:spcAft>
            </a:pPr>
            <a:endParaRPr lang="en-US" altLang="zh-CN" sz="1800" b="1" dirty="0">
              <a:solidFill>
                <a:schemeClr val="accent1">
                  <a:lumMod val="75000"/>
                </a:schemeClr>
              </a:solidFill>
              <a:latin typeface="微软雅黑" panose="020B0503020204020204" pitchFamily="34" charset="-122"/>
              <a:ea typeface="微软雅黑" panose="020B0503020204020204" pitchFamily="34" charset="-122"/>
            </a:endParaRPr>
          </a:p>
          <a:p>
            <a:pPr marL="360000">
              <a:lnSpc>
                <a:spcPct val="150000"/>
              </a:lnSpc>
              <a:spcBef>
                <a:spcPts val="600"/>
              </a:spcBef>
              <a:spcAft>
                <a:spcPts val="600"/>
              </a:spcAft>
            </a:pPr>
            <a:endParaRPr lang="en-US" altLang="zh-CN" sz="1800" b="1" dirty="0">
              <a:solidFill>
                <a:schemeClr val="accent1">
                  <a:lumMod val="75000"/>
                </a:schemeClr>
              </a:solidFill>
              <a:latin typeface="微软雅黑" panose="020B0503020204020204" pitchFamily="34" charset="-122"/>
              <a:ea typeface="微软雅黑" panose="020B0503020204020204" pitchFamily="34" charset="-122"/>
            </a:endParaRPr>
          </a:p>
          <a:p>
            <a:pPr marL="360000">
              <a:lnSpc>
                <a:spcPct val="150000"/>
              </a:lnSpc>
              <a:spcBef>
                <a:spcPts val="600"/>
              </a:spcBef>
              <a:spcAft>
                <a:spcPts val="600"/>
              </a:spcAft>
            </a:pPr>
            <a:endParaRPr lang="en-US" altLang="zh-CN" sz="1800" b="1" dirty="0">
              <a:solidFill>
                <a:srgbClr val="FF0000"/>
              </a:solidFill>
              <a:latin typeface="微软雅黑" panose="020B0503020204020204" pitchFamily="34" charset="-122"/>
              <a:ea typeface="微软雅黑" panose="020B0503020204020204" pitchFamily="34" charset="-122"/>
            </a:endParaRPr>
          </a:p>
          <a:p>
            <a:pPr marL="360000">
              <a:lnSpc>
                <a:spcPct val="150000"/>
              </a:lnSpc>
              <a:spcBef>
                <a:spcPts val="600"/>
              </a:spcBef>
              <a:spcAft>
                <a:spcPts val="600"/>
              </a:spcAft>
            </a:pPr>
            <a:endParaRPr lang="en-US" altLang="zh-CN" sz="1800" b="1" dirty="0">
              <a:solidFill>
                <a:schemeClr val="accent1">
                  <a:lumMod val="75000"/>
                </a:schemeClr>
              </a:solidFill>
              <a:latin typeface="微软雅黑" panose="020B0503020204020204" pitchFamily="34" charset="-122"/>
              <a:ea typeface="微软雅黑" panose="020B0503020204020204" pitchFamily="34" charset="-122"/>
            </a:endParaRPr>
          </a:p>
          <a:p>
            <a:pPr marL="742950" lvl="1" indent="-285750">
              <a:spcBef>
                <a:spcPts val="600"/>
              </a:spcBef>
              <a:spcAft>
                <a:spcPts val="600"/>
              </a:spcAft>
              <a:buFont typeface="Wingdings" panose="05000000000000000000" pitchFamily="2" charset="2"/>
              <a:buChar char="Ø"/>
            </a:pPr>
            <a:endParaRPr lang="en-US" altLang="zh-CN" sz="1800" b="1" dirty="0">
              <a:solidFill>
                <a:schemeClr val="accent1">
                  <a:lumMod val="75000"/>
                </a:schemeClr>
              </a:solidFill>
              <a:latin typeface="微软雅黑" panose="020B0503020204020204" pitchFamily="34" charset="-122"/>
              <a:ea typeface="微软雅黑" panose="020B0503020204020204" pitchFamily="34" charset="-122"/>
            </a:endParaRPr>
          </a:p>
          <a:p>
            <a:pPr marL="742950" lvl="1" indent="-285750">
              <a:spcBef>
                <a:spcPts val="600"/>
              </a:spcBef>
              <a:spcAft>
                <a:spcPts val="600"/>
              </a:spcAft>
              <a:buFont typeface="Wingdings" panose="05000000000000000000" pitchFamily="2" charset="2"/>
              <a:buChar char="Ø"/>
            </a:pPr>
            <a:endParaRPr lang="en-US" altLang="zh-CN" sz="1800" b="1" dirty="0">
              <a:solidFill>
                <a:schemeClr val="accent1">
                  <a:lumMod val="75000"/>
                </a:schemeClr>
              </a:solidFill>
              <a:latin typeface="微软雅黑" panose="020B0503020204020204" pitchFamily="34" charset="-122"/>
              <a:ea typeface="微软雅黑" panose="020B0503020204020204" pitchFamily="34" charset="-122"/>
            </a:endParaRPr>
          </a:p>
          <a:p>
            <a:pPr marL="742950" lvl="1" indent="-285750">
              <a:spcBef>
                <a:spcPts val="600"/>
              </a:spcBef>
              <a:spcAft>
                <a:spcPts val="600"/>
              </a:spcAft>
              <a:buFont typeface="Wingdings" panose="05000000000000000000" pitchFamily="2" charset="2"/>
              <a:buChar char="Ø"/>
            </a:pPr>
            <a:r>
              <a:rPr lang="zh-CN" altLang="en-US" sz="1800" b="1" dirty="0">
                <a:solidFill>
                  <a:schemeClr val="accent1">
                    <a:lumMod val="75000"/>
                  </a:schemeClr>
                </a:solidFill>
                <a:latin typeface="微软雅黑" panose="020B0503020204020204" pitchFamily="34" charset="-122"/>
                <a:ea typeface="微软雅黑" panose="020B0503020204020204" pitchFamily="34" charset="-122"/>
              </a:rPr>
              <a:t>设计</a:t>
            </a:r>
            <a:r>
              <a:rPr lang="zh-CN" altLang="en-US" sz="1800" b="1" dirty="0">
                <a:solidFill>
                  <a:srgbClr val="FF0000"/>
                </a:solidFill>
                <a:latin typeface="微软雅黑" panose="020B0503020204020204" pitchFamily="34" charset="-122"/>
                <a:ea typeface="微软雅黑" panose="020B0503020204020204" pitchFamily="34" charset="-122"/>
              </a:rPr>
              <a:t>断点组</a:t>
            </a:r>
            <a:r>
              <a:rPr lang="zh-CN" altLang="en-US" sz="1800" b="1" dirty="0">
                <a:solidFill>
                  <a:schemeClr val="accent1">
                    <a:lumMod val="75000"/>
                  </a:schemeClr>
                </a:solidFill>
                <a:latin typeface="微软雅黑" panose="020B0503020204020204" pitchFamily="34" charset="-122"/>
                <a:ea typeface="微软雅黑" panose="020B0503020204020204" pitchFamily="34" charset="-122"/>
              </a:rPr>
              <a:t>功能，实现</a:t>
            </a:r>
            <a:r>
              <a:rPr lang="zh-CN" altLang="en-US" sz="1800" b="1" dirty="0">
                <a:latin typeface="微软雅黑" panose="020B0503020204020204" pitchFamily="34" charset="-122"/>
                <a:ea typeface="微软雅黑" panose="020B0503020204020204" pitchFamily="34" charset="-122"/>
              </a:rPr>
              <a:t>内核态与用户态的</a:t>
            </a:r>
            <a:r>
              <a:rPr lang="zh-CN" altLang="en-US" sz="1800" b="1" dirty="0">
                <a:solidFill>
                  <a:srgbClr val="FF0000"/>
                </a:solidFill>
                <a:latin typeface="微软雅黑" panose="020B0503020204020204" pitchFamily="34" charset="-122"/>
                <a:ea typeface="微软雅黑" panose="020B0503020204020204" pitchFamily="34" charset="-122"/>
              </a:rPr>
              <a:t>符号表动态切换</a:t>
            </a:r>
          </a:p>
          <a:p>
            <a:pPr marL="742950" lvl="1" indent="-285750">
              <a:spcBef>
                <a:spcPts val="600"/>
              </a:spcBef>
              <a:spcAft>
                <a:spcPts val="600"/>
              </a:spcAft>
              <a:buFont typeface="Wingdings" panose="05000000000000000000" pitchFamily="2" charset="2"/>
              <a:buChar char="Ø"/>
            </a:pPr>
            <a:r>
              <a:rPr lang="en-US" altLang="zh-CN" sz="1800" b="1" dirty="0">
                <a:solidFill>
                  <a:srgbClr val="FF0000"/>
                </a:solidFill>
                <a:latin typeface="微软雅黑" panose="020B0503020204020204" pitchFamily="34" charset="-122"/>
                <a:ea typeface="微软雅黑" panose="020B0503020204020204" pitchFamily="34" charset="-122"/>
              </a:rPr>
              <a:t>Breakpoint groups </a:t>
            </a:r>
            <a:r>
              <a:rPr lang="zh-CN" altLang="en-US" sz="1800" b="1" dirty="0">
                <a:solidFill>
                  <a:srgbClr val="FF0000"/>
                </a:solidFill>
                <a:latin typeface="微软雅黑" panose="020B0503020204020204" pitchFamily="34" charset="-122"/>
                <a:ea typeface="微软雅黑" panose="020B0503020204020204" pitchFamily="34" charset="-122"/>
              </a:rPr>
              <a:t>断点组功能与多进程支持</a:t>
            </a:r>
            <a:endParaRPr lang="en-US" altLang="zh-CN" sz="1800" b="1" dirty="0">
              <a:solidFill>
                <a:srgbClr val="FF0000"/>
              </a:solidFill>
              <a:latin typeface="微软雅黑" panose="020B0503020204020204" pitchFamily="34" charset="-122"/>
              <a:ea typeface="微软雅黑" panose="020B0503020204020204" pitchFamily="34" charset="-122"/>
            </a:endParaRPr>
          </a:p>
          <a:p>
            <a:pPr marL="742950" lvl="1" indent="-285750">
              <a:spcBef>
                <a:spcPts val="600"/>
              </a:spcBef>
              <a:spcAft>
                <a:spcPts val="600"/>
              </a:spcAft>
              <a:buFont typeface="Wingdings" panose="05000000000000000000" pitchFamily="2" charset="2"/>
              <a:buChar char="Ø"/>
            </a:pPr>
            <a:r>
              <a:rPr lang="en-US" altLang="zh-CN" sz="1800" b="1" dirty="0">
                <a:solidFill>
                  <a:srgbClr val="FF0000"/>
                </a:solidFill>
                <a:latin typeface="微软雅黑" panose="020B0503020204020204" pitchFamily="34" charset="-122"/>
                <a:ea typeface="微软雅黑" panose="020B0503020204020204" pitchFamily="34" charset="-122"/>
              </a:rPr>
              <a:t>Exit breakpoints</a:t>
            </a:r>
          </a:p>
          <a:p>
            <a:pPr marL="742950" lvl="1" indent="-285750">
              <a:spcBef>
                <a:spcPts val="600"/>
              </a:spcBef>
              <a:spcAft>
                <a:spcPts val="600"/>
              </a:spcAft>
              <a:buFont typeface="Wingdings" panose="05000000000000000000" pitchFamily="2" charset="2"/>
              <a:buChar char="Ø"/>
            </a:pPr>
            <a:r>
              <a:rPr lang="en-US" altLang="zh-CN" sz="1800" b="1" dirty="0">
                <a:solidFill>
                  <a:srgbClr val="FF0000"/>
                </a:solidFill>
                <a:latin typeface="微软雅黑" panose="020B0503020204020204" pitchFamily="34" charset="-122"/>
                <a:ea typeface="微软雅黑" panose="020B0503020204020204" pitchFamily="34" charset="-122"/>
              </a:rPr>
              <a:t>Hook breakpoints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1800" b="0" kern="100" dirty="0">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1800" b="0" kern="100" dirty="0">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1800" b="0" kern="100" dirty="0">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800" b="0" kern="100" dirty="0">
                <a:latin typeface="微软雅黑" panose="020B0503020204020204" pitchFamily="34" charset="-122"/>
                <a:ea typeface="微软雅黑" panose="020B0503020204020204" pitchFamily="34" charset="-122"/>
              </a:rPr>
              <a:t>特权级切换时，符号表和断点都切换</a:t>
            </a:r>
            <a:endParaRPr lang="en-US" altLang="zh-CN" sz="1800" b="0" kern="100" dirty="0">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800" b="0" kern="100" dirty="0">
                <a:latin typeface="微软雅黑" panose="020B0503020204020204" pitchFamily="34" charset="-122"/>
                <a:ea typeface="微软雅黑" panose="020B0503020204020204" pitchFamily="34" charset="-122"/>
              </a:rPr>
              <a:t>“多个用户进程的符号表切换”是其中的一个工作</a:t>
            </a:r>
            <a:endParaRPr lang="en-US" altLang="zh-CN" sz="1800" b="0" kern="100" dirty="0">
              <a:latin typeface="微软雅黑" panose="020B0503020204020204" pitchFamily="34" charset="-122"/>
              <a:ea typeface="微软雅黑" panose="020B0503020204020204" pitchFamily="34" charset="-122"/>
            </a:endParaRPr>
          </a:p>
          <a:p>
            <a:pPr marL="360000">
              <a:lnSpc>
                <a:spcPct val="150000"/>
              </a:lnSpc>
              <a:spcBef>
                <a:spcPts val="600"/>
              </a:spcBef>
              <a:spcAft>
                <a:spcPts val="600"/>
              </a:spcAft>
            </a:pPr>
            <a:r>
              <a:rPr lang="zh-CN" altLang="en-US" sz="2800" b="1" dirty="0">
                <a:solidFill>
                  <a:schemeClr val="accent1">
                    <a:lumMod val="75000"/>
                  </a:schemeClr>
                </a:solidFill>
                <a:latin typeface="微软雅黑" panose="020B0503020204020204" pitchFamily="34" charset="-122"/>
                <a:ea typeface="微软雅黑" panose="020B0503020204020204" pitchFamily="34" charset="-122"/>
              </a:rPr>
              <a:t>在调试多进程中，符号表的切换需要</a:t>
            </a:r>
            <a:r>
              <a:rPr lang="zh-CN" altLang="en-US" sz="2800" b="1" dirty="0">
                <a:solidFill>
                  <a:srgbClr val="FF0000"/>
                </a:solidFill>
                <a:latin typeface="微软雅黑" panose="020B0503020204020204" pitchFamily="34" charset="-122"/>
                <a:ea typeface="微软雅黑" panose="020B0503020204020204" pitchFamily="34" charset="-122"/>
              </a:rPr>
              <a:t>根据进程名称来切换</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rPr>
              <a:t>，要进行进程切换，就要</a:t>
            </a:r>
            <a:r>
              <a:rPr lang="zh-CN" altLang="en-US" sz="2800" b="1" dirty="0">
                <a:solidFill>
                  <a:srgbClr val="FF0000"/>
                </a:solidFill>
                <a:latin typeface="微软雅黑" panose="020B0503020204020204" pitchFamily="34" charset="-122"/>
                <a:ea typeface="微软雅黑" panose="020B0503020204020204" pitchFamily="34" charset="-122"/>
              </a:rPr>
              <a:t>获取下一个要执行进程的名称。</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360000">
              <a:lnSpc>
                <a:spcPct val="150000"/>
              </a:lnSpc>
              <a:spcBef>
                <a:spcPts val="600"/>
              </a:spcBef>
              <a:spcAft>
                <a:spcPts val="600"/>
              </a:spcAft>
            </a:pPr>
            <a:r>
              <a:rPr lang="zh-CN" altLang="en-US" sz="2800" b="1" dirty="0">
                <a:solidFill>
                  <a:srgbClr val="FF0000"/>
                </a:solidFill>
                <a:latin typeface="微软雅黑" panose="020B0503020204020204" pitchFamily="34" charset="-122"/>
                <a:ea typeface="微软雅黑" panose="020B0503020204020204" pitchFamily="34" charset="-122"/>
              </a:rPr>
              <a:t>在内核切换到用户态之前的最后几行代码设断点，单步执行，切换符号表和断点，从而绕过</a:t>
            </a:r>
            <a:r>
              <a:rPr lang="en-US" altLang="zh-CN" sz="2800" b="1" dirty="0">
                <a:solidFill>
                  <a:srgbClr val="FF0000"/>
                </a:solidFill>
                <a:latin typeface="微软雅黑" panose="020B0503020204020204" pitchFamily="34" charset="-122"/>
                <a:ea typeface="微软雅黑" panose="020B0503020204020204" pitchFamily="34" charset="-122"/>
              </a:rPr>
              <a:t>GDB</a:t>
            </a:r>
            <a:r>
              <a:rPr lang="zh-CN" altLang="en-US" sz="2800" b="1" dirty="0">
                <a:solidFill>
                  <a:srgbClr val="FF0000"/>
                </a:solidFill>
                <a:latin typeface="微软雅黑" panose="020B0503020204020204" pitchFamily="34" charset="-122"/>
                <a:ea typeface="微软雅黑" panose="020B0503020204020204" pitchFamily="34" charset="-122"/>
              </a:rPr>
              <a:t>的单地址空间限制</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1800" b="0" kern="1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4E8CB77D-C545-42BB-937C-980369E4F60C}" type="slidenum">
              <a:rPr lang="zh-CN" altLang="en-US" smtClean="0"/>
              <a:t>7</a:t>
            </a:fld>
            <a:endParaRPr lang="zh-CN" altLang="en-US"/>
          </a:p>
        </p:txBody>
      </p:sp>
    </p:spTree>
    <p:extLst>
      <p:ext uri="{BB962C8B-B14F-4D97-AF65-F5344CB8AC3E}">
        <p14:creationId xmlns:p14="http://schemas.microsoft.com/office/powerpoint/2010/main" val="1210999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buNone/>
            </a:pPr>
            <a:r>
              <a:rPr lang="en-US" altLang="zh-CN" sz="2800" dirty="0"/>
              <a:t>Next, we use </a:t>
            </a:r>
            <a:r>
              <a:rPr lang="en-US" altLang="zh-CN" sz="2800" dirty="0" err="1"/>
              <a:t>eBPF</a:t>
            </a:r>
            <a:r>
              <a:rPr lang="en-US" altLang="zh-CN" sz="2800" dirty="0"/>
              <a:t> for dynamic tracing and performance checks on real hardware.</a:t>
            </a:r>
          </a:p>
          <a:p>
            <a:r>
              <a:rPr lang="en-US" altLang="zh-CN" sz="2800" dirty="0"/>
              <a:t>Since </a:t>
            </a:r>
            <a:r>
              <a:rPr lang="en-US" altLang="zh-CN" sz="2800" dirty="0" err="1"/>
              <a:t>eBPF</a:t>
            </a:r>
            <a:r>
              <a:rPr lang="en-US" altLang="zh-CN" sz="2800" dirty="0"/>
              <a:t> debugging data needs its own channel without interfering with default output, we added an extra serial port to QEMU specifically for </a:t>
            </a:r>
            <a:r>
              <a:rPr lang="en-US" altLang="zh-CN" sz="2800" dirty="0" err="1"/>
              <a:t>eBPF</a:t>
            </a:r>
            <a:r>
              <a:rPr lang="en-US" altLang="zh-CN" sz="2800" dirty="0"/>
              <a:t> outputs. We modified the hardware initialization code and memory protection (PMP) settings to support this new port., and GDB receives these data packets through a Python script. This approach is clean and doesn't affect normal OS execution.</a:t>
            </a:r>
          </a:p>
          <a:p>
            <a:pPr lvl="0" eaLnBrk="1" fontAlgn="auto" hangingPunct="1">
              <a:lnSpc>
                <a:spcPct val="150000"/>
              </a:lnSpc>
              <a:spcBef>
                <a:spcPts val="0"/>
              </a:spcBef>
              <a:spcAft>
                <a:spcPts val="0"/>
              </a:spcAft>
              <a:defRPr/>
            </a:pPr>
            <a:endParaRPr lang="en-US" altLang="zh-CN" sz="1700" dirty="0">
              <a:solidFill>
                <a:schemeClr val="tx1"/>
              </a:solidFill>
              <a:latin typeface="微软雅黑" panose="020B0503020204020204" pitchFamily="34" charset="-122"/>
              <a:ea typeface="微软雅黑" panose="020B0503020204020204" pitchFamily="34" charset="-122"/>
            </a:endParaRPr>
          </a:p>
          <a:p>
            <a:pPr lvl="0" eaLnBrk="1" fontAlgn="auto" hangingPunct="1">
              <a:lnSpc>
                <a:spcPct val="150000"/>
              </a:lnSpc>
              <a:spcBef>
                <a:spcPts val="0"/>
              </a:spcBef>
              <a:spcAft>
                <a:spcPts val="0"/>
              </a:spcAft>
              <a:defRPr/>
            </a:pPr>
            <a:endParaRPr lang="en-US" altLang="zh-CN" sz="1700" dirty="0">
              <a:solidFill>
                <a:schemeClr val="tx1"/>
              </a:solidFill>
              <a:latin typeface="微软雅黑" panose="020B0503020204020204" pitchFamily="34" charset="-122"/>
              <a:ea typeface="微软雅黑" panose="020B0503020204020204" pitchFamily="34" charset="-122"/>
            </a:endParaRPr>
          </a:p>
          <a:p>
            <a:pPr lvl="0" eaLnBrk="1" fontAlgn="auto" hangingPunct="1">
              <a:lnSpc>
                <a:spcPct val="150000"/>
              </a:lnSpc>
              <a:spcBef>
                <a:spcPts val="0"/>
              </a:spcBef>
              <a:spcAft>
                <a:spcPts val="0"/>
              </a:spcAft>
              <a:defRPr/>
            </a:pPr>
            <a:endParaRPr lang="en-US" altLang="zh-CN" sz="1700" dirty="0">
              <a:solidFill>
                <a:schemeClr val="tx1"/>
              </a:solidFill>
              <a:latin typeface="微软雅黑" panose="020B0503020204020204" pitchFamily="34" charset="-122"/>
              <a:ea typeface="微软雅黑" panose="020B0503020204020204" pitchFamily="34" charset="-122"/>
            </a:endParaRPr>
          </a:p>
          <a:p>
            <a:pPr lvl="0" eaLnBrk="1" fontAlgn="auto" hangingPunct="1">
              <a:lnSpc>
                <a:spcPct val="150000"/>
              </a:lnSpc>
              <a:spcBef>
                <a:spcPts val="0"/>
              </a:spcBef>
              <a:spcAft>
                <a:spcPts val="0"/>
              </a:spcAft>
              <a:defRPr/>
            </a:pPr>
            <a:r>
              <a:rPr lang="en-US" altLang="zh-CN" sz="1700" dirty="0">
                <a:solidFill>
                  <a:schemeClr val="tx1"/>
                </a:solidFill>
                <a:latin typeface="微软雅黑" panose="020B0503020204020204" pitchFamily="34" charset="-122"/>
                <a:ea typeface="微软雅黑" panose="020B0503020204020204" pitchFamily="34" charset="-122"/>
              </a:rPr>
              <a:t>1.   </a:t>
            </a:r>
            <a:r>
              <a:rPr lang="zh-CN" altLang="en-US" sz="1700" dirty="0">
                <a:solidFill>
                  <a:schemeClr val="tx1"/>
                </a:solidFill>
                <a:latin typeface="微软雅黑" panose="020B0503020204020204" pitchFamily="34" charset="-122"/>
                <a:ea typeface="微软雅黑" panose="020B0503020204020204" pitchFamily="34" charset="-122"/>
              </a:rPr>
              <a:t>在“</a:t>
            </a:r>
            <a:r>
              <a:rPr lang="zh-CN" altLang="en-US" sz="1700" dirty="0">
                <a:solidFill>
                  <a:srgbClr val="FF0000"/>
                </a:solidFill>
                <a:latin typeface="微软雅黑" panose="020B0503020204020204" pitchFamily="34" charset="-122"/>
                <a:ea typeface="微软雅黑" panose="020B0503020204020204" pitchFamily="34" charset="-122"/>
              </a:rPr>
              <a:t>双页表</a:t>
            </a:r>
            <a:r>
              <a:rPr lang="zh-CN" altLang="en-US" sz="1700" dirty="0">
                <a:solidFill>
                  <a:schemeClr val="tx1"/>
                </a:solidFill>
                <a:latin typeface="微软雅黑" panose="020B0503020204020204" pitchFamily="34" charset="-122"/>
                <a:ea typeface="微软雅黑" panose="020B0503020204020204" pitchFamily="34" charset="-122"/>
              </a:rPr>
              <a:t>”设计的</a:t>
            </a:r>
            <a:r>
              <a:rPr lang="en-US" altLang="zh-CN" sz="1700" dirty="0">
                <a:solidFill>
                  <a:schemeClr val="tx1"/>
                </a:solidFill>
                <a:latin typeface="微软雅黑" panose="020B0503020204020204" pitchFamily="34" charset="-122"/>
                <a:ea typeface="微软雅黑" panose="020B0503020204020204" pitchFamily="34" charset="-122"/>
              </a:rPr>
              <a:t>OS</a:t>
            </a:r>
            <a:r>
              <a:rPr lang="zh-CN" altLang="en-US" sz="1700" dirty="0">
                <a:solidFill>
                  <a:schemeClr val="tx1"/>
                </a:solidFill>
                <a:latin typeface="微软雅黑" panose="020B0503020204020204" pitchFamily="34" charset="-122"/>
                <a:ea typeface="微软雅黑" panose="020B0503020204020204" pitchFamily="34" charset="-122"/>
              </a:rPr>
              <a:t>中，内核访问用户地址空间需要通过用户程序页表进行地址转换</a:t>
            </a:r>
          </a:p>
          <a:p>
            <a:pPr lvl="0" eaLnBrk="1" fontAlgn="auto" hangingPunct="1">
              <a:lnSpc>
                <a:spcPct val="150000"/>
              </a:lnSpc>
              <a:spcBef>
                <a:spcPts val="0"/>
              </a:spcBef>
              <a:spcAft>
                <a:spcPts val="0"/>
              </a:spcAft>
              <a:defRPr/>
            </a:pPr>
            <a:r>
              <a:rPr lang="en-US" altLang="zh-CN" sz="1700" dirty="0">
                <a:solidFill>
                  <a:schemeClr val="tx1"/>
                </a:solidFill>
                <a:latin typeface="微软雅黑" panose="020B0503020204020204" pitchFamily="34" charset="-122"/>
                <a:ea typeface="微软雅黑" panose="020B0503020204020204" pitchFamily="34" charset="-122"/>
              </a:rPr>
              <a:t>2.   </a:t>
            </a:r>
            <a:r>
              <a:rPr lang="zh-CN" altLang="en-US" sz="1700" dirty="0">
                <a:solidFill>
                  <a:schemeClr val="tx1"/>
                </a:solidFill>
                <a:latin typeface="微软雅黑" panose="020B0503020204020204" pitchFamily="34" charset="-122"/>
                <a:ea typeface="微软雅黑" panose="020B0503020204020204" pitchFamily="34" charset="-122"/>
              </a:rPr>
              <a:t>不同</a:t>
            </a:r>
            <a:r>
              <a:rPr lang="en-US" altLang="zh-CN" sz="1700" dirty="0">
                <a:solidFill>
                  <a:schemeClr val="tx1"/>
                </a:solidFill>
                <a:latin typeface="微软雅黑" panose="020B0503020204020204" pitchFamily="34" charset="-122"/>
                <a:ea typeface="微软雅黑" panose="020B0503020204020204" pitchFamily="34" charset="-122"/>
              </a:rPr>
              <a:t>OS</a:t>
            </a:r>
            <a:r>
              <a:rPr lang="zh-CN" altLang="en-US" sz="1700" dirty="0">
                <a:solidFill>
                  <a:schemeClr val="tx1"/>
                </a:solidFill>
                <a:latin typeface="微软雅黑" panose="020B0503020204020204" pitchFamily="34" charset="-122"/>
                <a:ea typeface="微软雅黑" panose="020B0503020204020204" pitchFamily="34" charset="-122"/>
              </a:rPr>
              <a:t>的</a:t>
            </a:r>
            <a:r>
              <a:rPr lang="zh-CN" altLang="en-US" sz="1700" dirty="0">
                <a:solidFill>
                  <a:srgbClr val="FF0000"/>
                </a:solidFill>
                <a:latin typeface="微软雅黑" panose="020B0503020204020204" pitchFamily="34" charset="-122"/>
                <a:ea typeface="微软雅黑" panose="020B0503020204020204" pitchFamily="34" charset="-122"/>
              </a:rPr>
              <a:t>页表管理</a:t>
            </a:r>
            <a:r>
              <a:rPr lang="en-US" altLang="zh-CN" sz="1700" dirty="0">
                <a:solidFill>
                  <a:srgbClr val="FF0000"/>
                </a:solidFill>
                <a:latin typeface="微软雅黑" panose="020B0503020204020204" pitchFamily="34" charset="-122"/>
                <a:ea typeface="微软雅黑" panose="020B0503020204020204" pitchFamily="34" charset="-122"/>
              </a:rPr>
              <a:t>API</a:t>
            </a:r>
            <a:r>
              <a:rPr lang="zh-CN" altLang="en-US" sz="1700" dirty="0">
                <a:solidFill>
                  <a:schemeClr val="tx1"/>
                </a:solidFill>
                <a:latin typeface="微软雅黑" panose="020B0503020204020204" pitchFamily="34" charset="-122"/>
                <a:ea typeface="微软雅黑" panose="020B0503020204020204" pitchFamily="34" charset="-122"/>
              </a:rPr>
              <a:t>不同</a:t>
            </a:r>
          </a:p>
          <a:p>
            <a:pPr marL="742950" lvl="1" indent="-285750" eaLnBrk="1" fontAlgn="auto" hangingPunct="1">
              <a:lnSpc>
                <a:spcPct val="150000"/>
              </a:lnSpc>
              <a:spcBef>
                <a:spcPts val="0"/>
              </a:spcBef>
              <a:spcAft>
                <a:spcPts val="0"/>
              </a:spcAft>
              <a:buFont typeface="Wingdings" panose="05000000000000000000" pitchFamily="2" charset="2"/>
              <a:buChar char="Ø"/>
              <a:defRPr/>
            </a:pPr>
            <a:r>
              <a:rPr lang="zh-CN" altLang="en-US" sz="1600" dirty="0">
                <a:solidFill>
                  <a:schemeClr val="accent5">
                    <a:lumMod val="50000"/>
                  </a:schemeClr>
                </a:solidFill>
                <a:latin typeface="微软雅黑" panose="020B0503020204020204" pitchFamily="34" charset="-122"/>
                <a:ea typeface="微软雅黑" panose="020B0503020204020204" pitchFamily="34" charset="-122"/>
              </a:rPr>
              <a:t>有的以页区间为单位，有的以地址区间为单位</a:t>
            </a:r>
          </a:p>
          <a:p>
            <a:pPr marL="742950" lvl="1" indent="-285750" eaLnBrk="1" fontAlgn="auto" hangingPunct="1">
              <a:lnSpc>
                <a:spcPct val="150000"/>
              </a:lnSpc>
              <a:spcBef>
                <a:spcPts val="0"/>
              </a:spcBef>
              <a:spcAft>
                <a:spcPts val="0"/>
              </a:spcAft>
              <a:buFont typeface="Wingdings" panose="05000000000000000000" pitchFamily="2" charset="2"/>
              <a:buChar char="Ø"/>
              <a:defRPr/>
            </a:pPr>
            <a:r>
              <a:rPr lang="zh-CN" altLang="en-US" sz="1600" dirty="0">
                <a:solidFill>
                  <a:schemeClr val="accent5">
                    <a:lumMod val="50000"/>
                  </a:schemeClr>
                </a:solidFill>
                <a:latin typeface="微软雅黑" panose="020B0503020204020204" pitchFamily="34" charset="-122"/>
                <a:ea typeface="微软雅黑" panose="020B0503020204020204" pitchFamily="34" charset="-122"/>
              </a:rPr>
              <a:t>有的内存区间是左闭右开的，有的则是闭区间</a:t>
            </a:r>
          </a:p>
          <a:p>
            <a:pPr lvl="0" eaLnBrk="1" fontAlgn="auto" hangingPunct="1">
              <a:lnSpc>
                <a:spcPct val="150000"/>
              </a:lnSpc>
              <a:spcBef>
                <a:spcPts val="0"/>
              </a:spcBef>
              <a:spcAft>
                <a:spcPts val="0"/>
              </a:spcAft>
              <a:defRPr/>
            </a:pPr>
            <a:r>
              <a:rPr lang="en-US" altLang="zh-CN" sz="1700" dirty="0">
                <a:solidFill>
                  <a:schemeClr val="tx1"/>
                </a:solidFill>
                <a:latin typeface="微软雅黑" panose="020B0503020204020204" pitchFamily="34" charset="-122"/>
                <a:ea typeface="微软雅黑" panose="020B0503020204020204" pitchFamily="34" charset="-122"/>
              </a:rPr>
              <a:t>3.   </a:t>
            </a:r>
            <a:r>
              <a:rPr lang="en-US" altLang="zh-CN" sz="1700" dirty="0" err="1">
                <a:solidFill>
                  <a:schemeClr val="tx1"/>
                </a:solidFill>
                <a:latin typeface="微软雅黑" panose="020B0503020204020204" pitchFamily="34" charset="-122"/>
                <a:ea typeface="微软雅黑" panose="020B0503020204020204" pitchFamily="34" charset="-122"/>
              </a:rPr>
              <a:t>Uprobe</a:t>
            </a:r>
            <a:r>
              <a:rPr lang="zh-CN" altLang="en-US" sz="1700" dirty="0">
                <a:solidFill>
                  <a:schemeClr val="tx1"/>
                </a:solidFill>
                <a:latin typeface="微软雅黑" panose="020B0503020204020204" pitchFamily="34" charset="-122"/>
                <a:ea typeface="微软雅黑" panose="020B0503020204020204" pitchFamily="34" charset="-122"/>
              </a:rPr>
              <a:t>需要获取</a:t>
            </a:r>
            <a:r>
              <a:rPr lang="en-US" altLang="zh-CN" sz="1700" dirty="0">
                <a:solidFill>
                  <a:schemeClr val="tx1"/>
                </a:solidFill>
                <a:latin typeface="微软雅黑" panose="020B0503020204020204" pitchFamily="34" charset="-122"/>
                <a:ea typeface="微软雅黑" panose="020B0503020204020204" pitchFamily="34" charset="-122"/>
              </a:rPr>
              <a:t>PCB</a:t>
            </a:r>
            <a:r>
              <a:rPr lang="zh-CN" altLang="en-US" sz="1700" dirty="0">
                <a:solidFill>
                  <a:schemeClr val="tx1"/>
                </a:solidFill>
                <a:latin typeface="微软雅黑" panose="020B0503020204020204" pitchFamily="34" charset="-122"/>
                <a:ea typeface="微软雅黑" panose="020B0503020204020204" pitchFamily="34" charset="-122"/>
              </a:rPr>
              <a:t>，而</a:t>
            </a:r>
            <a:r>
              <a:rPr lang="en-US" altLang="zh-CN" sz="1700" dirty="0">
                <a:solidFill>
                  <a:srgbClr val="FF0000"/>
                </a:solidFill>
                <a:latin typeface="微软雅黑" panose="020B0503020204020204" pitchFamily="34" charset="-122"/>
                <a:ea typeface="微软雅黑" panose="020B0503020204020204" pitchFamily="34" charset="-122"/>
              </a:rPr>
              <a:t>PCB</a:t>
            </a:r>
            <a:r>
              <a:rPr lang="zh-CN" altLang="en-US" sz="1700" dirty="0">
                <a:solidFill>
                  <a:srgbClr val="FF0000"/>
                </a:solidFill>
                <a:latin typeface="微软雅黑" panose="020B0503020204020204" pitchFamily="34" charset="-122"/>
                <a:ea typeface="微软雅黑" panose="020B0503020204020204" pitchFamily="34" charset="-122"/>
              </a:rPr>
              <a:t>在一些</a:t>
            </a:r>
            <a:r>
              <a:rPr lang="en-US" altLang="zh-CN" sz="1700" dirty="0">
                <a:solidFill>
                  <a:srgbClr val="FF0000"/>
                </a:solidFill>
                <a:latin typeface="微软雅黑" panose="020B0503020204020204" pitchFamily="34" charset="-122"/>
                <a:ea typeface="微软雅黑" panose="020B0503020204020204" pitchFamily="34" charset="-122"/>
              </a:rPr>
              <a:t>OS</a:t>
            </a:r>
            <a:r>
              <a:rPr lang="zh-CN" altLang="en-US" sz="1700" dirty="0">
                <a:solidFill>
                  <a:srgbClr val="FF0000"/>
                </a:solidFill>
                <a:latin typeface="微软雅黑" panose="020B0503020204020204" pitchFamily="34" charset="-122"/>
                <a:ea typeface="微软雅黑" panose="020B0503020204020204" pitchFamily="34" charset="-122"/>
              </a:rPr>
              <a:t>中是独占借用</a:t>
            </a:r>
            <a:r>
              <a:rPr lang="zh-CN" altLang="en-US" sz="1700" dirty="0">
                <a:solidFill>
                  <a:schemeClr val="tx1"/>
                </a:solidFill>
                <a:latin typeface="微软雅黑" panose="020B0503020204020204" pitchFamily="34" charset="-122"/>
                <a:ea typeface="微软雅黑" panose="020B0503020204020204" pitchFamily="34" charset="-122"/>
              </a:rPr>
              <a:t>，</a:t>
            </a:r>
            <a:r>
              <a:rPr lang="en-US" altLang="zh-CN" sz="1700" dirty="0" err="1">
                <a:solidFill>
                  <a:schemeClr val="tx1"/>
                </a:solidFill>
                <a:latin typeface="微软雅黑" panose="020B0503020204020204" pitchFamily="34" charset="-122"/>
                <a:ea typeface="微软雅黑" panose="020B0503020204020204" pitchFamily="34" charset="-122"/>
              </a:rPr>
              <a:t>uprobe</a:t>
            </a:r>
            <a:r>
              <a:rPr lang="zh-CN" altLang="en-US" sz="1700" dirty="0">
                <a:solidFill>
                  <a:schemeClr val="tx1"/>
                </a:solidFill>
                <a:latin typeface="微软雅黑" panose="020B0503020204020204" pitchFamily="34" charset="-122"/>
                <a:ea typeface="微软雅黑" panose="020B0503020204020204" pitchFamily="34" charset="-122"/>
              </a:rPr>
              <a:t>可能“借不到”</a:t>
            </a:r>
          </a:p>
          <a:p>
            <a:pPr marL="742950" lvl="1" indent="-285750" eaLnBrk="1" fontAlgn="auto" hangingPunct="1">
              <a:lnSpc>
                <a:spcPct val="150000"/>
              </a:lnSpc>
              <a:spcBef>
                <a:spcPts val="0"/>
              </a:spcBef>
              <a:spcAft>
                <a:spcPts val="0"/>
              </a:spcAft>
              <a:buFont typeface="Wingdings" panose="05000000000000000000" pitchFamily="2" charset="2"/>
              <a:buChar char="Ø"/>
              <a:defRPr/>
            </a:pPr>
            <a:r>
              <a:rPr lang="zh-CN" altLang="en-US" sz="1700" dirty="0">
                <a:solidFill>
                  <a:schemeClr val="accent5">
                    <a:lumMod val="50000"/>
                  </a:schemeClr>
                </a:solidFill>
                <a:latin typeface="微软雅黑" panose="020B0503020204020204" pitchFamily="34" charset="-122"/>
                <a:ea typeface="微软雅黑" panose="020B0503020204020204" pitchFamily="34" charset="-122"/>
              </a:rPr>
              <a:t>解决办法：调整内核代码中的</a:t>
            </a:r>
            <a:r>
              <a:rPr lang="zh-CN" altLang="en-US" sz="1700" dirty="0">
                <a:solidFill>
                  <a:srgbClr val="FF0000"/>
                </a:solidFill>
                <a:latin typeface="微软雅黑" panose="020B0503020204020204" pitchFamily="34" charset="-122"/>
                <a:ea typeface="微软雅黑" panose="020B0503020204020204" pitchFamily="34" charset="-122"/>
              </a:rPr>
              <a:t>借用顺序</a:t>
            </a:r>
            <a:endParaRPr lang="en-US" altLang="zh-CN" sz="1700" dirty="0">
              <a:solidFill>
                <a:srgbClr val="FF0000"/>
              </a:solidFill>
              <a:latin typeface="微软雅黑" panose="020B0503020204020204" pitchFamily="34" charset="-122"/>
              <a:ea typeface="微软雅黑" panose="020B0503020204020204" pitchFamily="34" charset="-122"/>
            </a:endParaRPr>
          </a:p>
          <a:p>
            <a:pPr marL="457200" marR="0" lvl="1" indent="0" algn="l"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zh-CN" sz="1700" dirty="0">
                <a:solidFill>
                  <a:srgbClr val="FF0000"/>
                </a:solidFill>
                <a:latin typeface="微软雅黑" panose="020B0503020204020204" pitchFamily="34" charset="-122"/>
                <a:ea typeface="微软雅黑" panose="020B0503020204020204" pitchFamily="34" charset="-122"/>
              </a:rPr>
              <a:t>4. </a:t>
            </a:r>
            <a:r>
              <a:rPr lang="en-US" altLang="zh-CN" sz="1700" dirty="0" err="1">
                <a:solidFill>
                  <a:schemeClr val="tx1"/>
                </a:solidFill>
                <a:latin typeface="微软雅黑" panose="020B0503020204020204" pitchFamily="34" charset="-122"/>
                <a:ea typeface="微软雅黑" panose="020B0503020204020204" pitchFamily="34" charset="-122"/>
              </a:rPr>
              <a:t>TrapContext</a:t>
            </a:r>
            <a:r>
              <a:rPr lang="zh-CN" altLang="en-US" sz="1700" dirty="0">
                <a:solidFill>
                  <a:schemeClr val="tx1"/>
                </a:solidFill>
                <a:latin typeface="微软雅黑" panose="020B0503020204020204" pitchFamily="34" charset="-122"/>
                <a:ea typeface="微软雅黑" panose="020B0503020204020204" pitchFamily="34" charset="-122"/>
              </a:rPr>
              <a:t>保存尽量多的寄存器</a:t>
            </a:r>
          </a:p>
          <a:p>
            <a:pPr marL="457200" lvl="1" indent="0" eaLnBrk="1" fontAlgn="auto" hangingPunct="1">
              <a:lnSpc>
                <a:spcPct val="150000"/>
              </a:lnSpc>
              <a:spcBef>
                <a:spcPts val="0"/>
              </a:spcBef>
              <a:spcAft>
                <a:spcPts val="0"/>
              </a:spcAft>
              <a:buFont typeface="Wingdings" panose="05000000000000000000" pitchFamily="2" charset="2"/>
              <a:buNone/>
              <a:defRPr/>
            </a:pPr>
            <a:endParaRPr lang="zh-CN" altLang="en-US" sz="1700" dirty="0">
              <a:solidFill>
                <a:srgbClr val="FF0000"/>
              </a:solidFill>
              <a:latin typeface="微软雅黑" panose="020B0503020204020204" pitchFamily="34" charset="-122"/>
              <a:ea typeface="微软雅黑" panose="020B0503020204020204" pitchFamily="34" charset="-122"/>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4E8CB77D-C545-42BB-937C-980369E4F60C}" type="slidenum">
              <a:rPr lang="zh-CN" altLang="en-US" smtClean="0"/>
              <a:t>8</a:t>
            </a:fld>
            <a:endParaRPr lang="zh-CN" altLang="en-US"/>
          </a:p>
        </p:txBody>
      </p:sp>
    </p:spTree>
    <p:extLst>
      <p:ext uri="{BB962C8B-B14F-4D97-AF65-F5344CB8AC3E}">
        <p14:creationId xmlns:p14="http://schemas.microsoft.com/office/powerpoint/2010/main" val="2685267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buNone/>
            </a:pPr>
            <a:r>
              <a:rPr lang="en-US" altLang="zh-CN" sz="2800" dirty="0"/>
              <a:t>Then, we integrated all this functionality into </a:t>
            </a:r>
            <a:r>
              <a:rPr lang="en-US" altLang="zh-CN" sz="2800" dirty="0" err="1"/>
              <a:t>VSCode</a:t>
            </a:r>
            <a:r>
              <a:rPr lang="en-US" altLang="zh-CN" sz="2800" dirty="0"/>
              <a:t> to create a complete remote debugging solution.</a:t>
            </a:r>
          </a:p>
          <a:p>
            <a:r>
              <a:rPr lang="en-US" altLang="zh-CN" sz="2800" dirty="0"/>
              <a:t>GDB collects debugging data from both QEMU/</a:t>
            </a:r>
            <a:r>
              <a:rPr lang="en-US" altLang="zh-CN" sz="2800" dirty="0" err="1"/>
              <a:t>OpenOCD</a:t>
            </a:r>
            <a:r>
              <a:rPr lang="en-US" altLang="zh-CN" sz="2800" dirty="0"/>
              <a:t> and </a:t>
            </a:r>
            <a:r>
              <a:rPr lang="en-US" altLang="zh-CN" sz="2800" dirty="0" err="1"/>
              <a:t>eBPF</a:t>
            </a:r>
            <a:r>
              <a:rPr lang="en-US" altLang="zh-CN" sz="2800" dirty="0"/>
              <a:t>. The Debug Adapter inside </a:t>
            </a:r>
            <a:r>
              <a:rPr lang="en-US" altLang="zh-CN" sz="2800" dirty="0" err="1"/>
              <a:t>VSCode</a:t>
            </a:r>
            <a:r>
              <a:rPr lang="en-US" altLang="zh-CN" sz="2800" dirty="0"/>
              <a:t> then organizes and distributes this data to different modules in the </a:t>
            </a:r>
            <a:r>
              <a:rPr lang="en-US" altLang="zh-CN" sz="2800" dirty="0" err="1"/>
              <a:t>VSCode</a:t>
            </a:r>
            <a:r>
              <a:rPr lang="en-US" altLang="zh-CN" sz="2800" dirty="0"/>
              <a:t> interface. This integration lets developers perform breakpoint debugging and dynamic tracing conveniently through one consistent UI.</a:t>
            </a: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展开讲</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Debug Adapter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怎么适配两种调试技术的</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b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b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“异步消息”容易造成歧义，不用</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4E8CB77D-C545-42BB-937C-980369E4F60C}" type="slidenum">
              <a:rPr lang="zh-CN" altLang="en-US" smtClean="0"/>
              <a:t>9</a:t>
            </a:fld>
            <a:endParaRPr lang="zh-CN" altLang="en-US"/>
          </a:p>
        </p:txBody>
      </p:sp>
    </p:spTree>
    <p:extLst>
      <p:ext uri="{BB962C8B-B14F-4D97-AF65-F5344CB8AC3E}">
        <p14:creationId xmlns:p14="http://schemas.microsoft.com/office/powerpoint/2010/main" val="2949036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34EA0FB-2016-487A-9F67-306F08B46D6D}" type="datetime1">
              <a:rPr lang="zh-CN" altLang="en-US" smtClean="0"/>
              <a:t>2025/4/27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9042400" y="6356353"/>
            <a:ext cx="2743200" cy="365125"/>
          </a:xfrm>
        </p:spPr>
        <p:txBody>
          <a:bodyPr/>
          <a:lstStyle>
            <a:lvl1pPr>
              <a:defRPr sz="2000" b="0"/>
            </a:lvl1pPr>
          </a:lstStyle>
          <a:p>
            <a:fld id="{69C45E28-4883-469F-A6A9-D05A5639DFCA}" type="slidenum">
              <a:rPr lang="zh-CN" altLang="en-US" smtClean="0"/>
              <a:pPr/>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3718282-4CF2-4CC6-8645-A7769D2C8361}" type="datetime1">
              <a:rPr lang="zh-CN" altLang="en-US" smtClean="0"/>
              <a:t>2025/4/27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C45E28-4883-469F-A6A9-D05A5639DFC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2"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1A8B067-1D8B-4866-9C7B-1AFD0E6395FF}" type="datetime1">
              <a:rPr lang="zh-CN" altLang="en-US" smtClean="0"/>
              <a:t>2025/4/27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C45E28-4883-469F-A6A9-D05A5639DFC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BE64F57-1F44-48CF-9782-9D5AF6DA55EF}" type="datetime1">
              <a:rPr lang="zh-CN" altLang="en-US" smtClean="0"/>
              <a:t>2025/4/27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C45E28-4883-469F-A6A9-D05A5639DFC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2"/>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8668CF8-1691-49E8-A229-B8EE86BF3599}" type="datetime1">
              <a:rPr lang="zh-CN" altLang="en-US" smtClean="0"/>
              <a:t>2025/4/27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C45E28-4883-469F-A6A9-D05A5639DFC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508C205B-2642-4193-AD69-2A6FD759F725}" type="datetime1">
              <a:rPr lang="zh-CN" altLang="en-US" smtClean="0"/>
              <a:t>2025/4/27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C45E28-4883-469F-A6A9-D05A5639DFC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142251FE-D9E7-4301-97EC-C90A79787E9E}" type="datetime1">
              <a:rPr lang="zh-CN" altLang="en-US" smtClean="0"/>
              <a:t>2025/4/27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9C45E28-4883-469F-A6A9-D05A5639DFC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D5B4C2B-3137-4E06-9AFB-01F796F8AFE9}" type="datetime1">
              <a:rPr lang="zh-CN" altLang="en-US" smtClean="0"/>
              <a:t>2025/4/27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C45E28-4883-469F-A6A9-D05A5639DFC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12D2C38-33B7-46C3-BECD-71EAD1BAD7A5}" type="datetime1">
              <a:rPr lang="zh-CN" altLang="en-US" smtClean="0"/>
              <a:t>2025/4/27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C45E28-4883-469F-A6A9-D05A5639DFC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A16B3D2-AA1F-4158-AC4A-BA73FF3D5FB6}" type="datetime1">
              <a:rPr lang="zh-CN" altLang="en-US" smtClean="0"/>
              <a:t>2025/4/27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C45E28-4883-469F-A6A9-D05A5639DFC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4B4BB52-28F2-42CC-B2E1-123AF5DFA1E7}" type="datetime1">
              <a:rPr lang="zh-CN" altLang="en-US" smtClean="0"/>
              <a:t>2025/4/27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C45E28-4883-469F-A6A9-D05A5639DFC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FEBD31-2B5F-40A3-9BE0-B58B6304807D}" type="datetime1">
              <a:rPr lang="zh-CN" altLang="en-US" smtClean="0"/>
              <a:t>2025/4/27</a:t>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45E28-4883-469F-A6A9-D05A5639DFC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AB7098E-35D3-4406-2208-22356FEFF5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5" name="直接连接符 4"/>
          <p:cNvCxnSpPr/>
          <p:nvPr/>
        </p:nvCxnSpPr>
        <p:spPr>
          <a:xfrm>
            <a:off x="0" y="1544711"/>
            <a:ext cx="122040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矩形 8"/>
          <p:cNvSpPr/>
          <p:nvPr/>
        </p:nvSpPr>
        <p:spPr>
          <a:xfrm>
            <a:off x="-12000" y="1378544"/>
            <a:ext cx="12204000" cy="267989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sz="1350" dirty="0"/>
          </a:p>
        </p:txBody>
      </p:sp>
      <p:sp>
        <p:nvSpPr>
          <p:cNvPr id="17" name="文本框 32"/>
          <p:cNvSpPr txBox="1"/>
          <p:nvPr/>
        </p:nvSpPr>
        <p:spPr>
          <a:xfrm>
            <a:off x="120704" y="1573086"/>
            <a:ext cx="11741223" cy="1200329"/>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pitchFamily="2"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pitchFamily="2"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pitchFamily="2"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pitchFamily="2" charset="-122"/>
                <a:cs typeface="+mn-cs"/>
              </a:defRPr>
            </a:lvl9pPr>
          </a:lstStyle>
          <a:p>
            <a:pPr algn="ctr"/>
            <a:r>
              <a:rPr lang="en-US" altLang="zh-CN" sz="3600" dirty="0">
                <a:solidFill>
                  <a:schemeClr val="bg1"/>
                </a:solidFill>
                <a:latin typeface="华文细黑" panose="02010600040101010101" pitchFamily="2" charset="-122"/>
                <a:ea typeface="华文细黑" panose="02010600040101010101" pitchFamily="2" charset="-122"/>
              </a:rPr>
              <a:t>A Source-Level Debugging Tool for Operating Systems Supporting the Rust Language</a:t>
            </a:r>
            <a:endParaRPr lang="zh-CN" altLang="en-US" sz="3600" dirty="0">
              <a:solidFill>
                <a:schemeClr val="bg1"/>
              </a:solidFill>
              <a:latin typeface="华文细黑" panose="02010600040101010101" pitchFamily="2" charset="-122"/>
              <a:ea typeface="华文细黑" panose="02010600040101010101" pitchFamily="2" charset="-122"/>
            </a:endParaRPr>
          </a:p>
        </p:txBody>
      </p:sp>
      <p:sp>
        <p:nvSpPr>
          <p:cNvPr id="23" name="副标题 4"/>
          <p:cNvSpPr txBox="1"/>
          <p:nvPr/>
        </p:nvSpPr>
        <p:spPr>
          <a:xfrm>
            <a:off x="120704" y="2801789"/>
            <a:ext cx="11974591" cy="914333"/>
          </a:xfrm>
          <a:prstGeom prst="rect">
            <a:avLst/>
          </a:prstGeom>
        </p:spPr>
        <p:txBody>
          <a:bodyPr/>
          <a:lstStyle>
            <a:lvl1pPr marL="0" indent="0" algn="ctr" defTabSz="914400" rtl="0" eaLnBrk="1" latinLnBrk="0" hangingPunct="1">
              <a:lnSpc>
                <a:spcPct val="90000"/>
              </a:lnSpc>
              <a:spcBef>
                <a:spcPts val="1000"/>
              </a:spcBef>
              <a:buFontTx/>
              <a:buNone/>
              <a:defRPr sz="2400" b="1" kern="1200">
                <a:solidFill>
                  <a:schemeClr val="accent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600"/>
              </a:spcAft>
            </a:pPr>
            <a:r>
              <a:rPr lang="en-US" altLang="zh-CN" sz="2000" dirty="0">
                <a:solidFill>
                  <a:schemeClr val="bg1"/>
                </a:solidFill>
                <a:latin typeface="宋体" panose="02010600030101010101" pitchFamily="2" charset="-122"/>
                <a:ea typeface="宋体" panose="02010600030101010101" pitchFamily="2" charset="-122"/>
              </a:rPr>
              <a:t>Chen </a:t>
            </a:r>
            <a:r>
              <a:rPr lang="en-US" altLang="zh-CN" sz="2000" dirty="0" err="1">
                <a:solidFill>
                  <a:schemeClr val="bg1"/>
                </a:solidFill>
                <a:latin typeface="宋体" panose="02010600030101010101" pitchFamily="2" charset="-122"/>
                <a:ea typeface="宋体" panose="02010600030101010101" pitchFamily="2" charset="-122"/>
              </a:rPr>
              <a:t>Zhiyang</a:t>
            </a:r>
            <a:r>
              <a:rPr lang="en-US" altLang="zh-CN" sz="2000" dirty="0">
                <a:solidFill>
                  <a:schemeClr val="bg1"/>
                </a:solidFill>
                <a:latin typeface="宋体" panose="02010600030101010101" pitchFamily="2" charset="-122"/>
                <a:ea typeface="宋体" panose="02010600030101010101" pitchFamily="2" charset="-122"/>
              </a:rPr>
              <a:t> (Presenter)</a:t>
            </a:r>
          </a:p>
          <a:p>
            <a:pPr>
              <a:lnSpc>
                <a:spcPct val="100000"/>
              </a:lnSpc>
              <a:spcBef>
                <a:spcPts val="0"/>
              </a:spcBef>
              <a:spcAft>
                <a:spcPts val="600"/>
              </a:spcAft>
            </a:pPr>
            <a:r>
              <a:rPr lang="en-US" altLang="zh-CN" sz="2000" dirty="0">
                <a:solidFill>
                  <a:schemeClr val="bg1"/>
                </a:solidFill>
                <a:latin typeface="宋体" panose="02010600030101010101" pitchFamily="2" charset="-122"/>
                <a:ea typeface="宋体" panose="02010600030101010101" pitchFamily="2" charset="-122"/>
              </a:rPr>
              <a:t>Beijing Technology and Business University</a:t>
            </a:r>
          </a:p>
          <a:p>
            <a:pPr>
              <a:lnSpc>
                <a:spcPct val="100000"/>
              </a:lnSpc>
              <a:spcBef>
                <a:spcPts val="0"/>
              </a:spcBef>
              <a:spcAft>
                <a:spcPts val="600"/>
              </a:spcAft>
            </a:pPr>
            <a:r>
              <a:rPr lang="en-US" altLang="zh-CN" sz="2000" dirty="0">
                <a:solidFill>
                  <a:schemeClr val="bg1"/>
                </a:solidFill>
                <a:latin typeface="宋体" panose="02010600030101010101" pitchFamily="2" charset="-122"/>
                <a:ea typeface="宋体" panose="02010600030101010101" pitchFamily="2" charset="-122"/>
              </a:rPr>
              <a:t>GitHub</a:t>
            </a:r>
            <a:r>
              <a:rPr lang="zh-CN" altLang="en-US" sz="2000" dirty="0">
                <a:solidFill>
                  <a:schemeClr val="bg1"/>
                </a:solidFill>
                <a:latin typeface="宋体" panose="02010600030101010101" pitchFamily="2" charset="-122"/>
                <a:ea typeface="宋体" panose="02010600030101010101" pitchFamily="2" charset="-122"/>
              </a:rPr>
              <a:t>：</a:t>
            </a:r>
            <a:r>
              <a:rPr lang="en-US" altLang="zh-CN" sz="2000" dirty="0">
                <a:solidFill>
                  <a:schemeClr val="bg1"/>
                </a:solidFill>
                <a:latin typeface="宋体" panose="02010600030101010101" pitchFamily="2" charset="-122"/>
                <a:ea typeface="宋体" panose="02010600030101010101" pitchFamily="2" charset="-122"/>
              </a:rPr>
              <a:t>https://github.com/chenzhiy2001/code-debug</a:t>
            </a:r>
          </a:p>
          <a:p>
            <a:pPr>
              <a:lnSpc>
                <a:spcPct val="100000"/>
              </a:lnSpc>
              <a:spcBef>
                <a:spcPts val="0"/>
              </a:spcBef>
              <a:spcAft>
                <a:spcPts val="600"/>
              </a:spcAft>
            </a:pPr>
            <a:r>
              <a:rPr lang="zh-CN" altLang="en-US" sz="2000" dirty="0">
                <a:solidFill>
                  <a:schemeClr val="bg1"/>
                </a:solidFill>
                <a:latin typeface="宋体" panose="02010600030101010101" pitchFamily="2" charset="-122"/>
                <a:ea typeface="宋体" panose="02010600030101010101" pitchFamily="2" charset="-122"/>
              </a:rPr>
              <a:t>  </a:t>
            </a:r>
          </a:p>
        </p:txBody>
      </p:sp>
      <p:sp>
        <p:nvSpPr>
          <p:cNvPr id="6" name="灯片编号占位符 5">
            <a:extLst>
              <a:ext uri="{FF2B5EF4-FFF2-40B4-BE49-F238E27FC236}">
                <a16:creationId xmlns:a16="http://schemas.microsoft.com/office/drawing/2014/main" id="{5E27F80E-17E8-FB5B-40CA-3C76A78E1A8D}"/>
              </a:ext>
            </a:extLst>
          </p:cNvPr>
          <p:cNvSpPr>
            <a:spLocks noGrp="1"/>
          </p:cNvSpPr>
          <p:nvPr>
            <p:ph type="sldNum" sz="quarter" idx="12"/>
          </p:nvPr>
        </p:nvSpPr>
        <p:spPr/>
        <p:txBody>
          <a:bodyPr/>
          <a:lstStyle/>
          <a:p>
            <a:fld id="{69C45E28-4883-469F-A6A9-D05A5639DFCA}"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bwMode="auto">
          <a:xfrm>
            <a:off x="334169" y="821819"/>
            <a:ext cx="10072574" cy="504778"/>
          </a:xfrm>
          <a:prstGeom prst="rect">
            <a:avLst/>
          </a:prstGeom>
          <a:noFill/>
          <a:ln w="3175">
            <a:noFill/>
            <a:headEnd type="none" w="med" len="med"/>
            <a:tailEnd type="none" w="med" len="med"/>
          </a:ln>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buFont typeface="Wingdings" panose="05000000000000000000" pitchFamily="2" charset="2"/>
              <a:buChar char="l"/>
            </a:pPr>
            <a:r>
              <a:rPr lang="en-US" altLang="zh-CN" b="1" kern="100" dirty="0">
                <a:solidFill>
                  <a:schemeClr val="tx1"/>
                </a:solidFill>
                <a:latin typeface="微软雅黑" panose="020B0503020204020204" pitchFamily="34" charset="-122"/>
                <a:ea typeface="微软雅黑" panose="020B0503020204020204" pitchFamily="34" charset="-122"/>
              </a:rPr>
              <a:t>Construct a remote development environment based on </a:t>
            </a:r>
            <a:r>
              <a:rPr lang="en-US" altLang="zh-CN" b="1" kern="100" dirty="0" err="1">
                <a:solidFill>
                  <a:schemeClr val="tx1"/>
                </a:solidFill>
                <a:latin typeface="微软雅黑" panose="020B0503020204020204" pitchFamily="34" charset="-122"/>
                <a:ea typeface="微软雅黑" panose="020B0503020204020204" pitchFamily="34" charset="-122"/>
              </a:rPr>
              <a:t>VSCode</a:t>
            </a:r>
            <a:r>
              <a:rPr lang="en-US" altLang="zh-CN" b="1" kern="100" dirty="0">
                <a:solidFill>
                  <a:schemeClr val="tx1"/>
                </a:solidFill>
                <a:latin typeface="微软雅黑" panose="020B0503020204020204" pitchFamily="34" charset="-122"/>
                <a:ea typeface="微软雅黑" panose="020B0503020204020204" pitchFamily="34" charset="-122"/>
              </a:rPr>
              <a:t> that integrates breakpoint debugging and performance analysis.</a:t>
            </a:r>
            <a:endParaRPr lang="zh-CN" altLang="en-US" b="1" kern="100" dirty="0">
              <a:solidFill>
                <a:schemeClr val="tx1"/>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ED5C58E4-AC48-5CCC-199D-8C672531AEB2}"/>
              </a:ext>
            </a:extLst>
          </p:cNvPr>
          <p:cNvSpPr/>
          <p:nvPr/>
        </p:nvSpPr>
        <p:spPr>
          <a:xfrm>
            <a:off x="1" y="2"/>
            <a:ext cx="2467619" cy="65469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pic>
        <p:nvPicPr>
          <p:cNvPr id="22" name="Picture 8">
            <a:extLst>
              <a:ext uri="{FF2B5EF4-FFF2-40B4-BE49-F238E27FC236}">
                <a16:creationId xmlns:a16="http://schemas.microsoft.com/office/drawing/2014/main" id="{6FBE8B80-C093-B647-34DF-7F8CCF22E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438" r="4438"/>
          <a:stretch/>
        </p:blipFill>
        <p:spPr bwMode="auto">
          <a:xfrm>
            <a:off x="156825" y="46127"/>
            <a:ext cx="2115288" cy="599232"/>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7" name="灯片编号占位符 26">
            <a:extLst>
              <a:ext uri="{FF2B5EF4-FFF2-40B4-BE49-F238E27FC236}">
                <a16:creationId xmlns:a16="http://schemas.microsoft.com/office/drawing/2014/main" id="{A257D470-AAF5-EC5B-C214-A18314408EEB}"/>
              </a:ext>
            </a:extLst>
          </p:cNvPr>
          <p:cNvSpPr>
            <a:spLocks noGrp="1"/>
          </p:cNvSpPr>
          <p:nvPr>
            <p:ph type="sldNum" sz="quarter" idx="12"/>
          </p:nvPr>
        </p:nvSpPr>
        <p:spPr/>
        <p:txBody>
          <a:bodyPr/>
          <a:lstStyle/>
          <a:p>
            <a:fld id="{69C45E28-4883-469F-A6A9-D05A5639DFCA}" type="slidenum">
              <a:rPr lang="zh-CN" altLang="en-US" smtClean="0"/>
              <a:t>10</a:t>
            </a:fld>
            <a:endParaRPr lang="zh-CN" altLang="en-US"/>
          </a:p>
        </p:txBody>
      </p:sp>
      <p:sp>
        <p:nvSpPr>
          <p:cNvPr id="29" name="矩形 28">
            <a:extLst>
              <a:ext uri="{FF2B5EF4-FFF2-40B4-BE49-F238E27FC236}">
                <a16:creationId xmlns:a16="http://schemas.microsoft.com/office/drawing/2014/main" id="{6C4E3052-2C63-873F-6D26-4DA5F382FE11}"/>
              </a:ext>
            </a:extLst>
          </p:cNvPr>
          <p:cNvSpPr/>
          <p:nvPr/>
        </p:nvSpPr>
        <p:spPr>
          <a:xfrm>
            <a:off x="9179509" y="-2251"/>
            <a:ext cx="1467365" cy="656948"/>
          </a:xfrm>
          <a:prstGeom prst="rect">
            <a:avLst/>
          </a:prstGeom>
          <a:solidFill>
            <a:schemeClr val="accent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lt1"/>
                </a:solidFill>
                <a:latin typeface="微软雅黑" panose="020B0503020204020204" pitchFamily="34" charset="-122"/>
                <a:ea typeface="微软雅黑" panose="020B0503020204020204" pitchFamily="34" charset="-122"/>
              </a:rPr>
              <a:t>关键术</a:t>
            </a:r>
            <a:r>
              <a:rPr lang="en-US" altLang="zh-CN" sz="1600" dirty="0">
                <a:solidFill>
                  <a:schemeClr val="lt1"/>
                </a:solidFill>
                <a:latin typeface="微软雅黑" panose="020B0503020204020204" pitchFamily="34" charset="-122"/>
                <a:ea typeface="微软雅黑" panose="020B0503020204020204" pitchFamily="34" charset="-122"/>
              </a:rPr>
              <a:t>3</a:t>
            </a:r>
            <a:endParaRPr lang="zh-CN" altLang="en-US" sz="1600" dirty="0">
              <a:solidFill>
                <a:schemeClr val="lt1"/>
              </a:solidFill>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9875A8E7-27EA-C94E-82DF-877EBEC8F67B}"/>
              </a:ext>
            </a:extLst>
          </p:cNvPr>
          <p:cNvSpPr/>
          <p:nvPr/>
        </p:nvSpPr>
        <p:spPr>
          <a:xfrm>
            <a:off x="2509837" y="0"/>
            <a:ext cx="1543753" cy="654699"/>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System</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Framework</a:t>
            </a:r>
            <a:endParaRPr lang="zh-CN" altLang="en-US" sz="1600" dirty="0">
              <a:latin typeface="微软雅黑" panose="020B0503020204020204" pitchFamily="34" charset="-122"/>
              <a:ea typeface="微软雅黑" panose="020B0503020204020204" pitchFamily="34" charset="-122"/>
            </a:endParaRPr>
          </a:p>
        </p:txBody>
      </p:sp>
      <p:sp>
        <p:nvSpPr>
          <p:cNvPr id="33" name="等腰三角形 32">
            <a:extLst>
              <a:ext uri="{FF2B5EF4-FFF2-40B4-BE49-F238E27FC236}">
                <a16:creationId xmlns:a16="http://schemas.microsoft.com/office/drawing/2014/main" id="{C72EBAF5-8392-9B0C-7A1C-6A7ABAA6BC08}"/>
              </a:ext>
            </a:extLst>
          </p:cNvPr>
          <p:cNvSpPr/>
          <p:nvPr/>
        </p:nvSpPr>
        <p:spPr>
          <a:xfrm rot="10800000">
            <a:off x="9726238" y="590638"/>
            <a:ext cx="373905" cy="295241"/>
          </a:xfrm>
          <a:prstGeom prst="triangle">
            <a:avLst/>
          </a:prstGeom>
          <a:solidFill>
            <a:schemeClr val="accent1">
              <a:lumMod val="50000"/>
            </a:schemeClr>
          </a:solidFill>
          <a:ln>
            <a:solidFill>
              <a:schemeClr val="tx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50B70145-7AD3-2FF2-22F5-ED976F23B7DE}"/>
              </a:ext>
            </a:extLst>
          </p:cNvPr>
          <p:cNvSpPr txBox="1"/>
          <p:nvPr/>
        </p:nvSpPr>
        <p:spPr>
          <a:xfrm>
            <a:off x="602194" y="1491468"/>
            <a:ext cx="10343374" cy="1510798"/>
          </a:xfrm>
          <a:prstGeom prst="rect">
            <a:avLst/>
          </a:prstGeom>
          <a:noFill/>
        </p:spPr>
        <p:txBody>
          <a:bodyPr wrap="square">
            <a:spAutoFit/>
          </a:bodyPr>
          <a:lstStyle/>
          <a:p>
            <a:pPr lvl="1">
              <a:lnSpc>
                <a:spcPct val="150000"/>
              </a:lnSpc>
              <a:spcBef>
                <a:spcPts val="600"/>
              </a:spcBef>
              <a:spcAft>
                <a:spcPts val="600"/>
              </a:spcAft>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Supporting both QEMU and Real Hardware</a:t>
            </a:r>
            <a:endPar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342900">
              <a:lnSpc>
                <a:spcPct val="150000"/>
              </a:lnSpc>
              <a:spcBef>
                <a:spcPts val="600"/>
              </a:spcBef>
              <a:spcAft>
                <a:spcPts val="600"/>
              </a:spcAft>
              <a:buFont typeface="Wingdings" panose="05000000000000000000" pitchFamily="2" charset="2"/>
              <a:buChar char="p"/>
            </a:pPr>
            <a:r>
              <a:rPr lang="en-US" altLang="zh-CN"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QEMU Debugging Support: </a:t>
            </a:r>
            <a:r>
              <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QEMU </a:t>
            </a:r>
            <a:r>
              <a:rPr lang="en-US" altLang="zh-CN" sz="1600" b="1"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GDBStub</a:t>
            </a:r>
            <a:r>
              <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342900">
              <a:lnSpc>
                <a:spcPct val="150000"/>
              </a:lnSpc>
              <a:spcBef>
                <a:spcPts val="600"/>
              </a:spcBef>
              <a:spcAft>
                <a:spcPts val="600"/>
              </a:spcAft>
              <a:buFont typeface="Wingdings" panose="05000000000000000000" pitchFamily="2" charset="2"/>
              <a:buChar char="p"/>
            </a:pPr>
            <a:r>
              <a:rPr lang="en-US" altLang="zh-CN"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Actual Hardware Debugging: </a:t>
            </a:r>
            <a:r>
              <a:rPr lang="en-US" altLang="zh-CN" sz="1600" b="1"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OpenOCD</a:t>
            </a:r>
            <a:r>
              <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 JTAG </a:t>
            </a:r>
            <a:r>
              <a:rPr lang="en-US" altLang="zh-CN" sz="1600" b="1"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GDBServer</a:t>
            </a:r>
            <a:r>
              <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a:extLst>
              <a:ext uri="{FF2B5EF4-FFF2-40B4-BE49-F238E27FC236}">
                <a16:creationId xmlns:a16="http://schemas.microsoft.com/office/drawing/2014/main" id="{8DC9CF26-003C-DD96-16A5-C2F08AFACDC6}"/>
              </a:ext>
            </a:extLst>
          </p:cNvPr>
          <p:cNvSpPr/>
          <p:nvPr/>
        </p:nvSpPr>
        <p:spPr>
          <a:xfrm>
            <a:off x="10709256" y="0"/>
            <a:ext cx="1414469"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Application</a:t>
            </a:r>
            <a:endParaRPr lang="zh-CN" altLang="en-US" sz="1600"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66E5FCDF-EFA4-E4A2-47D6-0C00D86E4EC8}"/>
              </a:ext>
            </a:extLst>
          </p:cNvPr>
          <p:cNvSpPr/>
          <p:nvPr/>
        </p:nvSpPr>
        <p:spPr>
          <a:xfrm>
            <a:off x="5741319"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a:t>
            </a:r>
          </a:p>
          <a:p>
            <a:pPr algn="ctr"/>
            <a:r>
              <a:rPr lang="en-US" altLang="zh-CN" sz="1400" dirty="0">
                <a:latin typeface="微软雅黑" panose="020B0503020204020204" pitchFamily="34" charset="-122"/>
                <a:ea typeface="微软雅黑" panose="020B0503020204020204" pitchFamily="34" charset="-122"/>
              </a:rPr>
              <a:t>I</a:t>
            </a:r>
            <a:endParaRPr lang="zh-CN" altLang="en-US" sz="1400"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C61F8B68-1246-5F9D-375D-359FD9E97886}"/>
              </a:ext>
            </a:extLst>
          </p:cNvPr>
          <p:cNvSpPr/>
          <p:nvPr/>
        </p:nvSpPr>
        <p:spPr>
          <a:xfrm>
            <a:off x="4117168"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Key</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Problems</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Solved</a:t>
            </a:r>
            <a:endParaRPr lang="zh-CN" altLang="en-US" sz="1600"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B00FECFD-F46A-BE1D-6C68-5A8B7923B29E}"/>
              </a:ext>
            </a:extLst>
          </p:cNvPr>
          <p:cNvSpPr/>
          <p:nvPr/>
        </p:nvSpPr>
        <p:spPr>
          <a:xfrm>
            <a:off x="7460414"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a:t>
            </a:r>
            <a:endParaRPr lang="zh-CN" altLang="en-US" sz="14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549B4987-E485-A482-E711-4D421039078D}"/>
              </a:ext>
            </a:extLst>
          </p:cNvPr>
          <p:cNvSpPr/>
          <p:nvPr/>
        </p:nvSpPr>
        <p:spPr>
          <a:xfrm>
            <a:off x="9140273" y="10474"/>
            <a:ext cx="1607331" cy="656948"/>
          </a:xfrm>
          <a:prstGeom prst="rect">
            <a:avLst/>
          </a:prstGeom>
          <a:solidFill>
            <a:srgbClr val="203864"/>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solidFill>
                  <a:schemeClr val="bg1"/>
                </a:solidFill>
                <a:latin typeface="微软雅黑" panose="020B0503020204020204" pitchFamily="34" charset="-122"/>
                <a:ea typeface="微软雅黑" panose="020B0503020204020204" pitchFamily="34" charset="-122"/>
              </a:rPr>
              <a:t>Implementation III</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A26F1EB8-997A-3ABC-9F80-041C5BF169F2}"/>
              </a:ext>
            </a:extLst>
          </p:cNvPr>
          <p:cNvPicPr>
            <a:picLocks noChangeAspect="1"/>
          </p:cNvPicPr>
          <p:nvPr/>
        </p:nvPicPr>
        <p:blipFill>
          <a:blip r:embed="rId4"/>
          <a:stretch>
            <a:fillRect/>
          </a:stretch>
        </p:blipFill>
        <p:spPr>
          <a:xfrm>
            <a:off x="1180031" y="3232708"/>
            <a:ext cx="9190592" cy="3134119"/>
          </a:xfrm>
          <a:prstGeom prst="rect">
            <a:avLst/>
          </a:prstGeom>
        </p:spPr>
      </p:pic>
    </p:spTree>
    <p:extLst>
      <p:ext uri="{BB962C8B-B14F-4D97-AF65-F5344CB8AC3E}">
        <p14:creationId xmlns:p14="http://schemas.microsoft.com/office/powerpoint/2010/main" val="3472624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bwMode="auto">
          <a:xfrm>
            <a:off x="241085" y="1722102"/>
            <a:ext cx="11636032" cy="1356037"/>
          </a:xfrm>
          <a:prstGeom prst="rect">
            <a:avLst/>
          </a:prstGeom>
          <a:noFill/>
          <a:ln w="3175">
            <a:noFill/>
            <a:headEnd type="none" w="med" len="med"/>
            <a:tailEnd type="none" w="med" len="med"/>
          </a:ln>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nSpc>
                <a:spcPct val="150000"/>
              </a:lnSpc>
              <a:buFont typeface="Wingdings" panose="05000000000000000000" pitchFamily="2" charset="2"/>
              <a:buChar char="l"/>
            </a:pPr>
            <a:r>
              <a:rPr lang="en-US" altLang="zh-CN" sz="2000" b="1" kern="100" dirty="0">
                <a:solidFill>
                  <a:schemeClr val="tx1"/>
                </a:solidFill>
                <a:latin typeface="微软雅黑" panose="020B0503020204020204" pitchFamily="34" charset="-122"/>
                <a:ea typeface="微软雅黑" panose="020B0503020204020204" pitchFamily="34" charset="-122"/>
              </a:rPr>
              <a:t>Application Case Demonstration:</a:t>
            </a:r>
          </a:p>
          <a:p>
            <a:pPr lvl="1">
              <a:lnSpc>
                <a:spcPct val="150000"/>
              </a:lnSpc>
            </a:pPr>
            <a:r>
              <a:rPr lang="en-US" altLang="zh-CN" sz="1600" b="1" kern="100" dirty="0">
                <a:solidFill>
                  <a:schemeClr val="tx1"/>
                </a:solidFill>
                <a:latin typeface="微软雅黑" panose="020B0503020204020204" pitchFamily="34" charset="-122"/>
                <a:ea typeface="微软雅黑" panose="020B0503020204020204" pitchFamily="34" charset="-122"/>
              </a:rPr>
              <a:t>Example: HTTP Server Application</a:t>
            </a:r>
            <a:endParaRPr lang="en-US" altLang="zh-CN" sz="1600" b="1" kern="100" dirty="0">
              <a:solidFill>
                <a:srgbClr val="FF0000"/>
              </a:solidFill>
              <a:latin typeface="微软雅黑" panose="020B0503020204020204" pitchFamily="34" charset="-122"/>
              <a:ea typeface="微软雅黑" panose="020B0503020204020204" pitchFamily="34" charset="-122"/>
            </a:endParaRPr>
          </a:p>
          <a:p>
            <a:pPr lvl="1">
              <a:lnSpc>
                <a:spcPct val="150000"/>
              </a:lnSpc>
            </a:pPr>
            <a:r>
              <a:rPr lang="en-US" altLang="zh-CN" sz="1600" b="1" kern="100" dirty="0">
                <a:solidFill>
                  <a:schemeClr val="tx1"/>
                </a:solidFill>
                <a:latin typeface="微软雅黑" panose="020B0503020204020204" pitchFamily="34" charset="-122"/>
                <a:ea typeface="微软雅黑" panose="020B0503020204020204" pitchFamily="34" charset="-122"/>
              </a:rPr>
              <a:t>Bug Description: Multiple tabs in the same browser request the same webpage from the server, but some tabs fail to display the page.</a:t>
            </a:r>
          </a:p>
          <a:p>
            <a:pPr lvl="1">
              <a:lnSpc>
                <a:spcPct val="150000"/>
              </a:lnSpc>
            </a:pPr>
            <a:r>
              <a:rPr lang="en-US" altLang="zh-CN" sz="1600" b="1" kern="100" dirty="0">
                <a:solidFill>
                  <a:schemeClr val="tx1"/>
                </a:solidFill>
                <a:latin typeface="微软雅黑" panose="020B0503020204020204" pitchFamily="34" charset="-122"/>
                <a:ea typeface="微软雅黑" panose="020B0503020204020204" pitchFamily="34" charset="-122"/>
              </a:rPr>
              <a:t>Debug Process: Use a combination of breakpoint debugging and dynamic </a:t>
            </a:r>
            <a:r>
              <a:rPr lang="en-US" altLang="zh-CN" sz="1600" b="1" kern="100" dirty="0" err="1">
                <a:solidFill>
                  <a:schemeClr val="tx1"/>
                </a:solidFill>
                <a:latin typeface="微软雅黑" panose="020B0503020204020204" pitchFamily="34" charset="-122"/>
                <a:ea typeface="微软雅黑" panose="020B0503020204020204" pitchFamily="34" charset="-122"/>
              </a:rPr>
              <a:t>eBPF</a:t>
            </a:r>
            <a:r>
              <a:rPr lang="en-US" altLang="zh-CN" sz="1600" b="1" kern="100" dirty="0">
                <a:solidFill>
                  <a:schemeClr val="tx1"/>
                </a:solidFill>
                <a:latin typeface="微软雅黑" panose="020B0503020204020204" pitchFamily="34" charset="-122"/>
                <a:ea typeface="微软雅黑" panose="020B0503020204020204" pitchFamily="34" charset="-122"/>
              </a:rPr>
              <a:t> tracing to narrow down the issue and pinpoint the wrong codes.</a:t>
            </a:r>
          </a:p>
          <a:p>
            <a:pPr lvl="1">
              <a:lnSpc>
                <a:spcPct val="150000"/>
              </a:lnSpc>
            </a:pPr>
            <a:endParaRPr lang="en-US" altLang="zh-CN" sz="1600" b="1" kern="100" dirty="0">
              <a:solidFill>
                <a:schemeClr val="tx1"/>
              </a:solidFill>
              <a:latin typeface="微软雅黑" panose="020B0503020204020204" pitchFamily="34" charset="-122"/>
              <a:ea typeface="微软雅黑" panose="020B0503020204020204" pitchFamily="34" charset="-122"/>
            </a:endParaRPr>
          </a:p>
          <a:p>
            <a:pPr lvl="1">
              <a:lnSpc>
                <a:spcPct val="150000"/>
              </a:lnSpc>
            </a:pPr>
            <a:endParaRPr lang="en-US" altLang="zh-CN" sz="1600" b="1" kern="100" dirty="0">
              <a:solidFill>
                <a:schemeClr val="tx1"/>
              </a:solidFill>
              <a:latin typeface="微软雅黑" panose="020B0503020204020204" pitchFamily="34" charset="-122"/>
              <a:ea typeface="微软雅黑" panose="020B0503020204020204" pitchFamily="34" charset="-122"/>
            </a:endParaRPr>
          </a:p>
          <a:p>
            <a:pPr lvl="1">
              <a:lnSpc>
                <a:spcPct val="150000"/>
              </a:lnSpc>
            </a:pPr>
            <a:endParaRPr lang="en-US" altLang="zh-CN" sz="1600" b="1" kern="100" dirty="0">
              <a:solidFill>
                <a:schemeClr val="tx1"/>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ED5C58E4-AC48-5CCC-199D-8C672531AEB2}"/>
              </a:ext>
            </a:extLst>
          </p:cNvPr>
          <p:cNvSpPr/>
          <p:nvPr/>
        </p:nvSpPr>
        <p:spPr>
          <a:xfrm>
            <a:off x="1" y="2"/>
            <a:ext cx="2467619" cy="65469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pic>
        <p:nvPicPr>
          <p:cNvPr id="22" name="Picture 8">
            <a:extLst>
              <a:ext uri="{FF2B5EF4-FFF2-40B4-BE49-F238E27FC236}">
                <a16:creationId xmlns:a16="http://schemas.microsoft.com/office/drawing/2014/main" id="{6FBE8B80-C093-B647-34DF-7F8CCF22E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438" r="4438"/>
          <a:stretch/>
        </p:blipFill>
        <p:spPr bwMode="auto">
          <a:xfrm>
            <a:off x="156825" y="46127"/>
            <a:ext cx="2115288" cy="599232"/>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7" name="灯片编号占位符 26">
            <a:extLst>
              <a:ext uri="{FF2B5EF4-FFF2-40B4-BE49-F238E27FC236}">
                <a16:creationId xmlns:a16="http://schemas.microsoft.com/office/drawing/2014/main" id="{A257D470-AAF5-EC5B-C214-A18314408EEB}"/>
              </a:ext>
            </a:extLst>
          </p:cNvPr>
          <p:cNvSpPr>
            <a:spLocks noGrp="1"/>
          </p:cNvSpPr>
          <p:nvPr>
            <p:ph type="sldNum" sz="quarter" idx="12"/>
          </p:nvPr>
        </p:nvSpPr>
        <p:spPr/>
        <p:txBody>
          <a:bodyPr/>
          <a:lstStyle/>
          <a:p>
            <a:fld id="{69C45E28-4883-469F-A6A9-D05A5639DFCA}" type="slidenum">
              <a:rPr lang="zh-CN" altLang="en-US" smtClean="0"/>
              <a:t>11</a:t>
            </a:fld>
            <a:endParaRPr lang="zh-CN" altLang="en-US"/>
          </a:p>
        </p:txBody>
      </p:sp>
      <p:sp>
        <p:nvSpPr>
          <p:cNvPr id="26" name="矩形 25">
            <a:extLst>
              <a:ext uri="{FF2B5EF4-FFF2-40B4-BE49-F238E27FC236}">
                <a16:creationId xmlns:a16="http://schemas.microsoft.com/office/drawing/2014/main" id="{7F220409-5C38-FC95-A20E-ECEA47147690}"/>
              </a:ext>
            </a:extLst>
          </p:cNvPr>
          <p:cNvSpPr/>
          <p:nvPr/>
        </p:nvSpPr>
        <p:spPr>
          <a:xfrm>
            <a:off x="10709256" y="17250"/>
            <a:ext cx="1414469" cy="656948"/>
          </a:xfrm>
          <a:prstGeom prst="rect">
            <a:avLst/>
          </a:prstGeom>
          <a:solidFill>
            <a:schemeClr val="accent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Application</a:t>
            </a:r>
            <a:endParaRPr lang="zh-CN" altLang="en-US" sz="1600" dirty="0">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9875A8E7-27EA-C94E-82DF-877EBEC8F67B}"/>
              </a:ext>
            </a:extLst>
          </p:cNvPr>
          <p:cNvSpPr/>
          <p:nvPr/>
        </p:nvSpPr>
        <p:spPr>
          <a:xfrm>
            <a:off x="2509837" y="0"/>
            <a:ext cx="1543753" cy="654699"/>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System</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Framework</a:t>
            </a:r>
            <a:endParaRPr lang="zh-CN" altLang="en-US" sz="1600" dirty="0">
              <a:latin typeface="微软雅黑" panose="020B0503020204020204" pitchFamily="34" charset="-122"/>
              <a:ea typeface="微软雅黑" panose="020B0503020204020204" pitchFamily="34" charset="-122"/>
            </a:endParaRPr>
          </a:p>
        </p:txBody>
      </p:sp>
      <p:sp>
        <p:nvSpPr>
          <p:cNvPr id="33" name="等腰三角形 32">
            <a:extLst>
              <a:ext uri="{FF2B5EF4-FFF2-40B4-BE49-F238E27FC236}">
                <a16:creationId xmlns:a16="http://schemas.microsoft.com/office/drawing/2014/main" id="{C72EBAF5-8392-9B0C-7A1C-6A7ABAA6BC08}"/>
              </a:ext>
            </a:extLst>
          </p:cNvPr>
          <p:cNvSpPr/>
          <p:nvPr/>
        </p:nvSpPr>
        <p:spPr>
          <a:xfrm rot="10800000">
            <a:off x="11229537" y="674198"/>
            <a:ext cx="373905" cy="295241"/>
          </a:xfrm>
          <a:prstGeom prst="triangle">
            <a:avLst/>
          </a:prstGeom>
          <a:solidFill>
            <a:schemeClr val="accent1">
              <a:lumMod val="50000"/>
            </a:schemeClr>
          </a:solidFill>
          <a:ln>
            <a:solidFill>
              <a:schemeClr val="tx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a:extLst>
              <a:ext uri="{FF2B5EF4-FFF2-40B4-BE49-F238E27FC236}">
                <a16:creationId xmlns:a16="http://schemas.microsoft.com/office/drawing/2014/main" id="{D3726E68-E9F0-077C-8C06-B222F5877DE3}"/>
              </a:ext>
            </a:extLst>
          </p:cNvPr>
          <p:cNvSpPr/>
          <p:nvPr/>
        </p:nvSpPr>
        <p:spPr>
          <a:xfrm>
            <a:off x="4738775" y="3285212"/>
            <a:ext cx="2183317" cy="85808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D93DE935-6BEF-EFDC-6A67-C13153522783}"/>
              </a:ext>
            </a:extLst>
          </p:cNvPr>
          <p:cNvSpPr txBox="1"/>
          <p:nvPr/>
        </p:nvSpPr>
        <p:spPr>
          <a:xfrm>
            <a:off x="4239362" y="3258723"/>
            <a:ext cx="2742552" cy="743986"/>
          </a:xfrm>
          <a:prstGeom prst="rect">
            <a:avLst/>
          </a:prstGeom>
          <a:noFill/>
        </p:spPr>
        <p:txBody>
          <a:bodyPr wrap="square">
            <a:spAutoFit/>
          </a:bodyPr>
          <a:lstStyle/>
          <a:p>
            <a:pPr lvl="1" algn="ctr">
              <a:lnSpc>
                <a:spcPct val="150000"/>
              </a:lnSpc>
            </a:pPr>
            <a:r>
              <a:rPr lang="en-US" altLang="zh-CN" sz="3200" b="1" kern="100" dirty="0">
                <a:solidFill>
                  <a:srgbClr val="FF0000"/>
                </a:solidFill>
                <a:latin typeface="微软雅黑" panose="020B0503020204020204" pitchFamily="34" charset="-122"/>
                <a:ea typeface="微软雅黑" panose="020B0503020204020204" pitchFamily="34" charset="-122"/>
              </a:rPr>
              <a:t>Video</a:t>
            </a:r>
          </a:p>
        </p:txBody>
      </p:sp>
      <p:sp>
        <p:nvSpPr>
          <p:cNvPr id="2" name="矩形 1">
            <a:extLst>
              <a:ext uri="{FF2B5EF4-FFF2-40B4-BE49-F238E27FC236}">
                <a16:creationId xmlns:a16="http://schemas.microsoft.com/office/drawing/2014/main" id="{0F48E7FF-5180-DAEF-4A63-5DCE8763B2D8}"/>
              </a:ext>
            </a:extLst>
          </p:cNvPr>
          <p:cNvSpPr/>
          <p:nvPr/>
        </p:nvSpPr>
        <p:spPr>
          <a:xfrm>
            <a:off x="9140273" y="10474"/>
            <a:ext cx="1607331"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III</a:t>
            </a:r>
            <a:endParaRPr lang="zh-CN" altLang="en-US" sz="1400"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7177EDA2-439F-ABE5-A3A4-7E752F08D991}"/>
              </a:ext>
            </a:extLst>
          </p:cNvPr>
          <p:cNvSpPr/>
          <p:nvPr/>
        </p:nvSpPr>
        <p:spPr>
          <a:xfrm>
            <a:off x="5741319"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a:t>
            </a:r>
          </a:p>
          <a:p>
            <a:pPr algn="ctr"/>
            <a:r>
              <a:rPr lang="en-US" altLang="zh-CN" sz="1400" dirty="0">
                <a:latin typeface="微软雅黑" panose="020B0503020204020204" pitchFamily="34" charset="-122"/>
                <a:ea typeface="微软雅黑" panose="020B0503020204020204" pitchFamily="34" charset="-122"/>
              </a:rPr>
              <a:t>I</a:t>
            </a:r>
            <a:endParaRPr lang="zh-CN" altLang="en-US" sz="1400"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8720C743-4C92-373A-452E-16BD809DBC31}"/>
              </a:ext>
            </a:extLst>
          </p:cNvPr>
          <p:cNvSpPr/>
          <p:nvPr/>
        </p:nvSpPr>
        <p:spPr>
          <a:xfrm>
            <a:off x="4117168"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Key</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Problems</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Solved</a:t>
            </a:r>
            <a:endParaRPr lang="zh-CN" altLang="en-US" sz="16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B2803121-FFC8-816B-E945-3EC091A1F72F}"/>
              </a:ext>
            </a:extLst>
          </p:cNvPr>
          <p:cNvSpPr/>
          <p:nvPr/>
        </p:nvSpPr>
        <p:spPr>
          <a:xfrm>
            <a:off x="7460414"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187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 grpId="0" animBg="1"/>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l="4438" r="4438"/>
          <a:stretch/>
        </p:blipFill>
        <p:spPr bwMode="auto">
          <a:xfrm>
            <a:off x="186432" y="26635"/>
            <a:ext cx="3133819" cy="88776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p:nvCxnSpPr>
        <p:spPr>
          <a:xfrm>
            <a:off x="0" y="985419"/>
            <a:ext cx="122040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AutoShape 291"/>
          <p:cNvSpPr>
            <a:spLocks noChangeArrowheads="1"/>
          </p:cNvSpPr>
          <p:nvPr/>
        </p:nvSpPr>
        <p:spPr bwMode="auto">
          <a:xfrm flipV="1">
            <a:off x="8857449" y="3028167"/>
            <a:ext cx="3334551" cy="1044379"/>
          </a:xfrm>
          <a:prstGeom prst="parallelogram">
            <a:avLst>
              <a:gd name="adj" fmla="val 55160"/>
            </a:avLst>
          </a:prstGeom>
          <a:solidFill>
            <a:schemeClr val="accent1">
              <a:lumMod val="75000"/>
            </a:schemeClr>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35">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AutoShape 292"/>
          <p:cNvSpPr>
            <a:spLocks noChangeArrowheads="1"/>
          </p:cNvSpPr>
          <p:nvPr/>
        </p:nvSpPr>
        <p:spPr bwMode="auto">
          <a:xfrm flipV="1">
            <a:off x="0" y="3095041"/>
            <a:ext cx="3175000" cy="1044381"/>
          </a:xfrm>
          <a:prstGeom prst="parallelogram">
            <a:avLst>
              <a:gd name="adj" fmla="val 55160"/>
            </a:avLst>
          </a:prstGeom>
          <a:solidFill>
            <a:schemeClr val="accent1">
              <a:lumMod val="75000"/>
            </a:schemeClr>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35">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Rectangle 22"/>
          <p:cNvSpPr>
            <a:spLocks noChangeArrowheads="1"/>
          </p:cNvSpPr>
          <p:nvPr/>
        </p:nvSpPr>
        <p:spPr bwMode="auto">
          <a:xfrm>
            <a:off x="3075488" y="3095041"/>
            <a:ext cx="6041027" cy="110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en-US" altLang="zh-CN" sz="6000" b="1"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Thank You</a:t>
            </a:r>
            <a:r>
              <a:rPr lang="zh-CN" altLang="en-US" sz="6000" b="1"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4" name="灯片编号占位符 3">
            <a:extLst>
              <a:ext uri="{FF2B5EF4-FFF2-40B4-BE49-F238E27FC236}">
                <a16:creationId xmlns:a16="http://schemas.microsoft.com/office/drawing/2014/main" id="{AE120CEA-9D08-93A8-1710-7CF60912AA75}"/>
              </a:ext>
            </a:extLst>
          </p:cNvPr>
          <p:cNvSpPr>
            <a:spLocks noGrp="1"/>
          </p:cNvSpPr>
          <p:nvPr>
            <p:ph type="sldNum" sz="quarter" idx="12"/>
          </p:nvPr>
        </p:nvSpPr>
        <p:spPr/>
        <p:txBody>
          <a:bodyPr/>
          <a:lstStyle/>
          <a:p>
            <a:fld id="{69C45E28-4883-469F-A6A9-D05A5639DFCA}" type="slidenum">
              <a:rPr lang="zh-CN" altLang="en-US" smtClean="0"/>
              <a:t>12</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l="4438" r="4438"/>
          <a:stretch/>
        </p:blipFill>
        <p:spPr bwMode="auto">
          <a:xfrm>
            <a:off x="186432" y="26635"/>
            <a:ext cx="3133819" cy="88776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p:nvCxnSpPr>
        <p:spPr>
          <a:xfrm>
            <a:off x="0" y="985419"/>
            <a:ext cx="122040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AutoShape 291"/>
          <p:cNvSpPr>
            <a:spLocks noChangeArrowheads="1"/>
          </p:cNvSpPr>
          <p:nvPr/>
        </p:nvSpPr>
        <p:spPr bwMode="auto">
          <a:xfrm flipV="1">
            <a:off x="7753351" y="2971799"/>
            <a:ext cx="4438650" cy="1691298"/>
          </a:xfrm>
          <a:prstGeom prst="parallelogram">
            <a:avLst>
              <a:gd name="adj" fmla="val 55160"/>
            </a:avLst>
          </a:prstGeom>
          <a:solidFill>
            <a:schemeClr val="accent1">
              <a:lumMod val="75000"/>
            </a:schemeClr>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35">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AutoShape 292"/>
          <p:cNvSpPr>
            <a:spLocks noChangeArrowheads="1"/>
          </p:cNvSpPr>
          <p:nvPr/>
        </p:nvSpPr>
        <p:spPr bwMode="auto">
          <a:xfrm flipV="1">
            <a:off x="-1" y="3080407"/>
            <a:ext cx="4248237" cy="1558261"/>
          </a:xfrm>
          <a:prstGeom prst="parallelogram">
            <a:avLst>
              <a:gd name="adj" fmla="val 55160"/>
            </a:avLst>
          </a:prstGeom>
          <a:solidFill>
            <a:schemeClr val="accent1">
              <a:lumMod val="75000"/>
            </a:schemeClr>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35">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WordArt 294"/>
          <p:cNvSpPr>
            <a:spLocks noChangeArrowheads="1" noChangeShapeType="1" noTextEdit="1"/>
          </p:cNvSpPr>
          <p:nvPr/>
        </p:nvSpPr>
        <p:spPr bwMode="auto">
          <a:xfrm>
            <a:off x="584074" y="3642945"/>
            <a:ext cx="3080086" cy="479876"/>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kern="10" dirty="0">
                <a:solidFill>
                  <a:schemeClr val="bg1"/>
                </a:solidFill>
                <a:latin typeface="微软雅黑" panose="020B0503020204020204" pitchFamily="34" charset="-122"/>
                <a:ea typeface="微软雅黑" panose="020B0503020204020204" pitchFamily="34" charset="-122"/>
              </a:rPr>
              <a:t>CONTENTS</a:t>
            </a:r>
            <a:endParaRPr lang="zh-CN" altLang="en-US" sz="4800" kern="10" dirty="0">
              <a:solidFill>
                <a:schemeClr val="bg1"/>
              </a:solidFill>
              <a:latin typeface="微软雅黑" panose="020B0503020204020204" pitchFamily="34" charset="-122"/>
              <a:ea typeface="微软雅黑" panose="020B0503020204020204" pitchFamily="34" charset="-122"/>
            </a:endParaRPr>
          </a:p>
        </p:txBody>
      </p:sp>
      <p:sp>
        <p:nvSpPr>
          <p:cNvPr id="19" name="WordArt 20"/>
          <p:cNvSpPr>
            <a:spLocks noChangeArrowheads="1" noChangeShapeType="1" noTextEdit="1"/>
          </p:cNvSpPr>
          <p:nvPr/>
        </p:nvSpPr>
        <p:spPr bwMode="auto">
          <a:xfrm>
            <a:off x="4099012" y="2118945"/>
            <a:ext cx="304800" cy="6096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b="1" kern="10" dirty="0">
                <a:solidFill>
                  <a:srgbClr val="0070C0"/>
                </a:solidFill>
                <a:latin typeface="微软雅黑" panose="020B0503020204020204" pitchFamily="34" charset="-122"/>
                <a:ea typeface="微软雅黑" panose="020B0503020204020204" pitchFamily="34" charset="-122"/>
              </a:rPr>
              <a:t>1</a:t>
            </a:r>
          </a:p>
        </p:txBody>
      </p:sp>
      <p:sp>
        <p:nvSpPr>
          <p:cNvPr id="20" name="Rectangle 22"/>
          <p:cNvSpPr>
            <a:spLocks noChangeArrowheads="1"/>
          </p:cNvSpPr>
          <p:nvPr/>
        </p:nvSpPr>
        <p:spPr bwMode="auto">
          <a:xfrm>
            <a:off x="4708611" y="2119395"/>
            <a:ext cx="4611851"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Font typeface="Arial" panose="020B0604020202020204" pitchFamily="34" charset="0"/>
              <a:buNone/>
            </a:pPr>
            <a:r>
              <a:rPr lang="en-US" altLang="zh-CN" sz="2000" b="1"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System framework</a:t>
            </a:r>
            <a:endParaRPr lang="zh-CN" altLang="en-US" sz="2000" b="1"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WordArt 20"/>
          <p:cNvSpPr>
            <a:spLocks noChangeArrowheads="1" noChangeShapeType="1" noTextEdit="1"/>
          </p:cNvSpPr>
          <p:nvPr/>
        </p:nvSpPr>
        <p:spPr bwMode="auto">
          <a:xfrm>
            <a:off x="4505412" y="3033345"/>
            <a:ext cx="406400" cy="6096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b="1" kern="10" dirty="0">
                <a:solidFill>
                  <a:srgbClr val="0070C0"/>
                </a:solidFill>
                <a:latin typeface="微软雅黑" panose="020B0503020204020204" pitchFamily="34" charset="-122"/>
                <a:ea typeface="微软雅黑" panose="020B0503020204020204" pitchFamily="34" charset="-122"/>
              </a:rPr>
              <a:t>2</a:t>
            </a:r>
          </a:p>
        </p:txBody>
      </p:sp>
      <p:sp>
        <p:nvSpPr>
          <p:cNvPr id="22" name="Rectangle 22"/>
          <p:cNvSpPr>
            <a:spLocks noChangeArrowheads="1"/>
          </p:cNvSpPr>
          <p:nvPr/>
        </p:nvSpPr>
        <p:spPr bwMode="auto">
          <a:xfrm>
            <a:off x="5115012" y="3042310"/>
            <a:ext cx="396240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Font typeface="Arial" panose="020B0604020202020204" pitchFamily="34" charset="0"/>
              <a:buNone/>
            </a:pPr>
            <a:r>
              <a:rPr lang="en-US" altLang="zh-CN" sz="2000" b="1"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Key problems</a:t>
            </a:r>
            <a:endParaRPr lang="zh-CN" altLang="en-US" sz="1600"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WordArt 20"/>
          <p:cNvSpPr>
            <a:spLocks noChangeArrowheads="1" noChangeShapeType="1" noTextEdit="1"/>
          </p:cNvSpPr>
          <p:nvPr/>
        </p:nvSpPr>
        <p:spPr bwMode="auto">
          <a:xfrm>
            <a:off x="5013412" y="3939279"/>
            <a:ext cx="406400" cy="6096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b="1" kern="10" dirty="0">
                <a:solidFill>
                  <a:srgbClr val="0070C0"/>
                </a:solidFill>
                <a:latin typeface="微软雅黑" panose="020B0503020204020204" pitchFamily="34" charset="-122"/>
                <a:ea typeface="微软雅黑" panose="020B0503020204020204" pitchFamily="34" charset="-122"/>
              </a:rPr>
              <a:t>3</a:t>
            </a:r>
          </a:p>
        </p:txBody>
      </p:sp>
      <p:sp>
        <p:nvSpPr>
          <p:cNvPr id="24" name="Rectangle 22"/>
          <p:cNvSpPr>
            <a:spLocks noChangeArrowheads="1"/>
          </p:cNvSpPr>
          <p:nvPr/>
        </p:nvSpPr>
        <p:spPr bwMode="auto">
          <a:xfrm>
            <a:off x="5623011" y="3982255"/>
            <a:ext cx="5157284"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Font typeface="Arial" panose="020B0604020202020204" pitchFamily="34" charset="0"/>
              <a:buNone/>
            </a:pPr>
            <a:r>
              <a:rPr lang="en-US" altLang="zh-CN" sz="2000" b="1"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Implementation</a:t>
            </a:r>
            <a:endParaRPr lang="zh-CN" altLang="en-US" sz="1600"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WordArt 20"/>
          <p:cNvSpPr>
            <a:spLocks noChangeArrowheads="1" noChangeShapeType="1" noTextEdit="1"/>
          </p:cNvSpPr>
          <p:nvPr/>
        </p:nvSpPr>
        <p:spPr bwMode="auto">
          <a:xfrm>
            <a:off x="5521412" y="4866379"/>
            <a:ext cx="406400" cy="6096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b="1" kern="10" dirty="0">
                <a:solidFill>
                  <a:srgbClr val="0070C0"/>
                </a:solidFill>
                <a:latin typeface="微软雅黑" panose="020B0503020204020204" pitchFamily="34" charset="-122"/>
                <a:ea typeface="微软雅黑" panose="020B0503020204020204" pitchFamily="34" charset="-122"/>
              </a:rPr>
              <a:t>4</a:t>
            </a:r>
          </a:p>
        </p:txBody>
      </p:sp>
      <p:sp>
        <p:nvSpPr>
          <p:cNvPr id="26" name="Rectangle 22"/>
          <p:cNvSpPr>
            <a:spLocks noChangeArrowheads="1"/>
          </p:cNvSpPr>
          <p:nvPr/>
        </p:nvSpPr>
        <p:spPr bwMode="auto">
          <a:xfrm>
            <a:off x="6096000" y="4922200"/>
            <a:ext cx="396240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Font typeface="Arial" panose="020B0604020202020204" pitchFamily="34" charset="0"/>
              <a:buNone/>
            </a:pPr>
            <a:r>
              <a:rPr lang="en-US" altLang="zh-CN" sz="2000" b="1"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Application</a:t>
            </a:r>
            <a:endParaRPr lang="zh-CN" altLang="en-US" sz="1600"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灯片编号占位符 3">
            <a:extLst>
              <a:ext uri="{FF2B5EF4-FFF2-40B4-BE49-F238E27FC236}">
                <a16:creationId xmlns:a16="http://schemas.microsoft.com/office/drawing/2014/main" id="{FF62F467-26E3-D9CA-0C71-772BC245C5C9}"/>
              </a:ext>
            </a:extLst>
          </p:cNvPr>
          <p:cNvSpPr>
            <a:spLocks noGrp="1"/>
          </p:cNvSpPr>
          <p:nvPr>
            <p:ph type="sldNum" sz="quarter" idx="12"/>
          </p:nvPr>
        </p:nvSpPr>
        <p:spPr/>
        <p:txBody>
          <a:bodyPr/>
          <a:lstStyle/>
          <a:p>
            <a:fld id="{69C45E28-4883-469F-A6A9-D05A5639DFCA}" type="slidenum">
              <a:rPr lang="zh-CN" altLang="en-US" smtClean="0"/>
              <a:t>2</a:t>
            </a:fld>
            <a:endParaRPr lang="zh-CN" altLang="en-US"/>
          </a:p>
        </p:txBody>
      </p:sp>
    </p:spTree>
    <p:extLst>
      <p:ext uri="{BB962C8B-B14F-4D97-AF65-F5344CB8AC3E}">
        <p14:creationId xmlns:p14="http://schemas.microsoft.com/office/powerpoint/2010/main" val="2386057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
            <a:ext cx="2467619" cy="65469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10" name="矩形 9"/>
          <p:cNvSpPr/>
          <p:nvPr/>
        </p:nvSpPr>
        <p:spPr>
          <a:xfrm>
            <a:off x="10709256" y="0"/>
            <a:ext cx="1414469"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Application</a:t>
            </a:r>
            <a:endParaRPr lang="zh-CN" altLang="en-US" sz="1600" dirty="0">
              <a:latin typeface="微软雅黑" panose="020B0503020204020204" pitchFamily="34" charset="-122"/>
              <a:ea typeface="微软雅黑" panose="020B0503020204020204" pitchFamily="34" charset="-122"/>
            </a:endParaRPr>
          </a:p>
        </p:txBody>
      </p:sp>
      <p:sp>
        <p:nvSpPr>
          <p:cNvPr id="17" name="矩形 16"/>
          <p:cNvSpPr/>
          <p:nvPr/>
        </p:nvSpPr>
        <p:spPr>
          <a:xfrm>
            <a:off x="9140273" y="10474"/>
            <a:ext cx="1607331"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III</a:t>
            </a:r>
            <a:endParaRPr lang="zh-CN" altLang="en-US" sz="1400" dirty="0">
              <a:latin typeface="微软雅黑" panose="020B0503020204020204" pitchFamily="34" charset="-122"/>
              <a:ea typeface="微软雅黑" panose="020B0503020204020204" pitchFamily="34" charset="-122"/>
            </a:endParaRPr>
          </a:p>
        </p:txBody>
      </p:sp>
      <p:sp>
        <p:nvSpPr>
          <p:cNvPr id="9" name="矩形 8"/>
          <p:cNvSpPr/>
          <p:nvPr/>
        </p:nvSpPr>
        <p:spPr>
          <a:xfrm>
            <a:off x="5741319"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a:t>
            </a:r>
          </a:p>
          <a:p>
            <a:pPr algn="ctr"/>
            <a:r>
              <a:rPr lang="en-US" altLang="zh-CN" sz="1400" dirty="0">
                <a:latin typeface="微软雅黑" panose="020B0503020204020204" pitchFamily="34" charset="-122"/>
                <a:ea typeface="微软雅黑" panose="020B0503020204020204" pitchFamily="34" charset="-122"/>
              </a:rPr>
              <a:t>I</a:t>
            </a:r>
            <a:endParaRPr lang="zh-CN" altLang="en-US" sz="1400" dirty="0">
              <a:latin typeface="微软雅黑" panose="020B0503020204020204" pitchFamily="34" charset="-122"/>
              <a:ea typeface="微软雅黑" panose="020B0503020204020204" pitchFamily="34" charset="-122"/>
            </a:endParaRPr>
          </a:p>
        </p:txBody>
      </p:sp>
      <p:sp>
        <p:nvSpPr>
          <p:cNvPr id="11" name="矩形 10"/>
          <p:cNvSpPr/>
          <p:nvPr/>
        </p:nvSpPr>
        <p:spPr>
          <a:xfrm>
            <a:off x="1053547" y="1723847"/>
            <a:ext cx="10084905" cy="1422954"/>
          </a:xfrm>
          <a:prstGeom prst="rect">
            <a:avLst/>
          </a:prstGeom>
          <a:ln w="19050">
            <a:solidFill>
              <a:schemeClr val="bg1">
                <a:lumMod val="50000"/>
              </a:schemeClr>
            </a:solidFill>
            <a:prstDash val="dash"/>
          </a:ln>
        </p:spPr>
        <p:txBody>
          <a:bodyPr wrap="square">
            <a:sp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pitchFamily="2"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pitchFamily="2"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pitchFamily="2"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pitchFamily="2" charset="-122"/>
                <a:cs typeface="+mn-cs"/>
              </a:defRPr>
            </a:lvl9pPr>
          </a:lstStyle>
          <a:p>
            <a:pPr marL="285750" indent="-285750" algn="just" eaLnBrk="1" fontAlgn="auto" hangingPunct="1">
              <a:lnSpc>
                <a:spcPct val="150000"/>
              </a:lnSpc>
              <a:spcBef>
                <a:spcPts val="0"/>
              </a:spcBef>
              <a:spcAft>
                <a:spcPts val="0"/>
              </a:spcAft>
              <a:buFont typeface="Wingdings" panose="05000000000000000000" pitchFamily="2" charset="2"/>
              <a:buChar char="p"/>
            </a:pPr>
            <a:r>
              <a:rPr lang="en-US" altLang="zh-CN" sz="2000" kern="100" dirty="0">
                <a:solidFill>
                  <a:schemeClr val="tx1"/>
                </a:solidFill>
                <a:latin typeface="微软雅黑" panose="020B0503020204020204" pitchFamily="34" charset="-122"/>
                <a:ea typeface="微软雅黑" panose="020B0503020204020204" pitchFamily="34" charset="-122"/>
              </a:rPr>
              <a:t>Research Background:</a:t>
            </a:r>
            <a:endParaRPr kumimoji="1" lang="en-US" altLang="zh-CN" sz="2800" b="0" dirty="0">
              <a:solidFill>
                <a:schemeClr val="tx1"/>
              </a:solidFill>
              <a:latin typeface="微软雅黑" panose="020B0503020204020204" pitchFamily="34" charset="-122"/>
              <a:ea typeface="微软雅黑" panose="020B0503020204020204" pitchFamily="34" charset="-122"/>
            </a:endParaRPr>
          </a:p>
          <a:p>
            <a:pPr marL="742950" lvl="1" indent="-285750" algn="just" eaLnBrk="1" fontAlgn="auto" hangingPunct="1">
              <a:lnSpc>
                <a:spcPct val="150000"/>
              </a:lnSpc>
              <a:spcBef>
                <a:spcPts val="0"/>
              </a:spcBef>
              <a:spcAft>
                <a:spcPts val="0"/>
              </a:spcAft>
              <a:buFont typeface="Wingdings" panose="05000000000000000000" pitchFamily="2" charset="2"/>
              <a:buChar char="l"/>
            </a:pPr>
            <a:r>
              <a:rPr kumimoji="1" lang="en-US" altLang="zh-CN" sz="2000" b="0" dirty="0">
                <a:solidFill>
                  <a:schemeClr val="tx1"/>
                </a:solidFill>
                <a:latin typeface="微软雅黑" panose="020B0503020204020204" pitchFamily="34" charset="-122"/>
                <a:ea typeface="微软雅黑" panose="020B0503020204020204" pitchFamily="34" charset="-122"/>
              </a:rPr>
              <a:t>lack of convenient Rust-OS debugger; </a:t>
            </a:r>
          </a:p>
          <a:p>
            <a:pPr marL="742950" lvl="1" indent="-285750" algn="just" eaLnBrk="1" fontAlgn="auto" hangingPunct="1">
              <a:lnSpc>
                <a:spcPct val="150000"/>
              </a:lnSpc>
              <a:spcBef>
                <a:spcPts val="0"/>
              </a:spcBef>
              <a:spcAft>
                <a:spcPts val="0"/>
              </a:spcAft>
              <a:buFont typeface="Wingdings" panose="05000000000000000000" pitchFamily="2" charset="2"/>
              <a:buChar char="l"/>
            </a:pPr>
            <a:r>
              <a:rPr kumimoji="1" lang="en-US" altLang="zh-CN" sz="2000" b="0" dirty="0">
                <a:solidFill>
                  <a:schemeClr val="tx1"/>
                </a:solidFill>
                <a:latin typeface="微软雅黑" panose="020B0503020204020204" pitchFamily="34" charset="-122"/>
                <a:ea typeface="微软雅黑" panose="020B0503020204020204" pitchFamily="34" charset="-122"/>
              </a:rPr>
              <a:t>Inconvenient environment setup.</a:t>
            </a:r>
          </a:p>
        </p:txBody>
      </p:sp>
      <p:sp>
        <p:nvSpPr>
          <p:cNvPr id="14" name="矩形 13"/>
          <p:cNvSpPr/>
          <p:nvPr/>
        </p:nvSpPr>
        <p:spPr>
          <a:xfrm>
            <a:off x="2509837" y="0"/>
            <a:ext cx="1607331" cy="654699"/>
          </a:xfrm>
          <a:prstGeom prst="rect">
            <a:avLst/>
          </a:prstGeom>
          <a:solidFill>
            <a:schemeClr val="accent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System</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Framework</a:t>
            </a:r>
            <a:endParaRPr lang="zh-CN" altLang="en-US" sz="1600" dirty="0">
              <a:latin typeface="微软雅黑" panose="020B0503020204020204" pitchFamily="34" charset="-122"/>
              <a:ea typeface="微软雅黑" panose="020B0503020204020204" pitchFamily="34" charset="-122"/>
            </a:endParaRPr>
          </a:p>
        </p:txBody>
      </p:sp>
      <p:pic>
        <p:nvPicPr>
          <p:cNvPr id="16" name="Picture 8"/>
          <p:cNvPicPr>
            <a:picLocks noChangeAspect="1" noChangeArrowheads="1"/>
          </p:cNvPicPr>
          <p:nvPr/>
        </p:nvPicPr>
        <p:blipFill>
          <a:blip r:embed="rId3">
            <a:extLst>
              <a:ext uri="{28A0092B-C50C-407E-A947-70E740481C1C}">
                <a14:useLocalDpi xmlns:a14="http://schemas.microsoft.com/office/drawing/2010/main" val="0"/>
              </a:ext>
            </a:extLst>
          </a:blip>
          <a:srcRect l="4438" r="4438"/>
          <a:stretch/>
        </p:blipFill>
        <p:spPr bwMode="auto">
          <a:xfrm>
            <a:off x="156825" y="46127"/>
            <a:ext cx="2115288" cy="599232"/>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3" name="等腰三角形 2"/>
          <p:cNvSpPr/>
          <p:nvPr/>
        </p:nvSpPr>
        <p:spPr>
          <a:xfrm rot="10800000">
            <a:off x="3105441" y="645359"/>
            <a:ext cx="373905" cy="295241"/>
          </a:xfrm>
          <a:prstGeom prst="triangle">
            <a:avLst/>
          </a:prstGeom>
          <a:solidFill>
            <a:schemeClr val="accent1">
              <a:lumMod val="50000"/>
            </a:schemeClr>
          </a:solidFill>
          <a:ln>
            <a:solidFill>
              <a:schemeClr val="tx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56825" y="784937"/>
            <a:ext cx="1684007" cy="644935"/>
          </a:xfrm>
          <a:prstGeom prst="rect">
            <a:avLst/>
          </a:prstGeom>
          <a:solidFill>
            <a:schemeClr val="accent1">
              <a:lumMod val="50000"/>
            </a:schemeClr>
          </a:solidFill>
          <a:ln>
            <a:noFill/>
          </a:ln>
        </p:spPr>
        <p:txBody>
          <a:bodyPr wrap="none" anchor="ctr"/>
          <a:lstStyle/>
          <a:p>
            <a:pPr algn="ctr"/>
            <a:r>
              <a:rPr lang="en-US" altLang="zh-CN" sz="2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Introduction</a:t>
            </a:r>
            <a:endParaRPr lang="zh-CN" altLang="en-US" sz="2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灯片编号占位符 20">
            <a:extLst>
              <a:ext uri="{FF2B5EF4-FFF2-40B4-BE49-F238E27FC236}">
                <a16:creationId xmlns:a16="http://schemas.microsoft.com/office/drawing/2014/main" id="{D437FF86-A477-97AF-0939-3ACA53535AAA}"/>
              </a:ext>
            </a:extLst>
          </p:cNvPr>
          <p:cNvSpPr>
            <a:spLocks noGrp="1"/>
          </p:cNvSpPr>
          <p:nvPr>
            <p:ph type="sldNum" sz="quarter" idx="12"/>
          </p:nvPr>
        </p:nvSpPr>
        <p:spPr/>
        <p:txBody>
          <a:bodyPr/>
          <a:lstStyle/>
          <a:p>
            <a:fld id="{69C45E28-4883-469F-A6A9-D05A5639DFCA}" type="slidenum">
              <a:rPr lang="zh-CN" altLang="en-US" smtClean="0"/>
              <a:t>3</a:t>
            </a:fld>
            <a:endParaRPr lang="zh-CN" altLang="en-US"/>
          </a:p>
        </p:txBody>
      </p:sp>
      <p:sp>
        <p:nvSpPr>
          <p:cNvPr id="6" name="矩形 5">
            <a:extLst>
              <a:ext uri="{FF2B5EF4-FFF2-40B4-BE49-F238E27FC236}">
                <a16:creationId xmlns:a16="http://schemas.microsoft.com/office/drawing/2014/main" id="{E177EE5E-D3D6-C4CD-CEBB-4CDCAD86B2E2}"/>
              </a:ext>
            </a:extLst>
          </p:cNvPr>
          <p:cNvSpPr/>
          <p:nvPr/>
        </p:nvSpPr>
        <p:spPr>
          <a:xfrm>
            <a:off x="4117168"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Key</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Problems</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Solved</a:t>
            </a:r>
            <a:endParaRPr lang="zh-CN" altLang="en-US" sz="1600"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66BFD234-3518-EC81-F8E5-C6FCE8E51B2C}"/>
              </a:ext>
            </a:extLst>
          </p:cNvPr>
          <p:cNvSpPr/>
          <p:nvPr/>
        </p:nvSpPr>
        <p:spPr>
          <a:xfrm>
            <a:off x="1053547" y="3640441"/>
            <a:ext cx="10084906" cy="2167068"/>
          </a:xfrm>
          <a:prstGeom prst="rect">
            <a:avLst/>
          </a:prstGeom>
          <a:ln w="19050">
            <a:solidFill>
              <a:schemeClr val="bg1">
                <a:lumMod val="50000"/>
              </a:schemeClr>
            </a:solidFill>
            <a:prstDash val="dash"/>
          </a:ln>
        </p:spPr>
        <p:txBody>
          <a:bodyPr wrap="square">
            <a:sp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pitchFamily="2"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pitchFamily="2"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pitchFamily="2"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pitchFamily="2" charset="-122"/>
                <a:cs typeface="+mn-cs"/>
              </a:defRPr>
            </a:lvl9pPr>
          </a:lstStyle>
          <a:p>
            <a:pPr marL="285750" indent="-285750" algn="just" eaLnBrk="1" fontAlgn="auto" hangingPunct="1">
              <a:lnSpc>
                <a:spcPct val="150000"/>
              </a:lnSpc>
              <a:spcBef>
                <a:spcPts val="0"/>
              </a:spcBef>
              <a:spcAft>
                <a:spcPts val="0"/>
              </a:spcAft>
              <a:buFont typeface="Wingdings" panose="05000000000000000000" pitchFamily="2" charset="2"/>
              <a:buChar char="p"/>
            </a:pPr>
            <a:r>
              <a:rPr lang="en-US" altLang="zh-CN" sz="2000" kern="100" dirty="0">
                <a:solidFill>
                  <a:schemeClr val="tx1"/>
                </a:solidFill>
                <a:latin typeface="微软雅黑" panose="020B0503020204020204" pitchFamily="34" charset="-122"/>
                <a:ea typeface="微软雅黑" panose="020B0503020204020204" pitchFamily="34" charset="-122"/>
              </a:rPr>
              <a:t>Design Objective:</a:t>
            </a:r>
          </a:p>
          <a:p>
            <a:pPr marL="742950" lvl="1" indent="-285750" algn="just" eaLnBrk="1" fontAlgn="auto" hangingPunct="1">
              <a:lnSpc>
                <a:spcPct val="150000"/>
              </a:lnSpc>
              <a:spcBef>
                <a:spcPts val="0"/>
              </a:spcBef>
              <a:spcAft>
                <a:spcPts val="0"/>
              </a:spcAft>
              <a:buFont typeface="Wingdings" panose="05000000000000000000" pitchFamily="2" charset="2"/>
              <a:buChar char="l"/>
            </a:pPr>
            <a:r>
              <a:rPr kumimoji="1" lang="en-US" altLang="zh-CN" sz="1800" b="0" dirty="0">
                <a:solidFill>
                  <a:schemeClr val="tx1"/>
                </a:solidFill>
                <a:latin typeface="微软雅黑" panose="020B0503020204020204" pitchFamily="34" charset="-122"/>
                <a:ea typeface="微软雅黑" panose="020B0503020204020204" pitchFamily="34" charset="-122"/>
              </a:rPr>
              <a:t>A source-code-level debugging tool that supports Rust OS kernel development.</a:t>
            </a:r>
          </a:p>
          <a:p>
            <a:pPr marL="742950" lvl="1" indent="-285750" algn="just" eaLnBrk="1" fontAlgn="auto" hangingPunct="1">
              <a:lnSpc>
                <a:spcPct val="150000"/>
              </a:lnSpc>
              <a:spcBef>
                <a:spcPts val="0"/>
              </a:spcBef>
              <a:spcAft>
                <a:spcPts val="0"/>
              </a:spcAft>
              <a:buFont typeface="Wingdings" panose="05000000000000000000" pitchFamily="2" charset="2"/>
              <a:buChar char="l"/>
            </a:pPr>
            <a:r>
              <a:rPr kumimoji="1" lang="en-US" altLang="zh-CN" sz="1800" b="0" dirty="0">
                <a:solidFill>
                  <a:schemeClr val="tx1"/>
                </a:solidFill>
                <a:latin typeface="微软雅黑" panose="020B0503020204020204" pitchFamily="34" charset="-122"/>
                <a:ea typeface="微软雅黑" panose="020B0503020204020204" pitchFamily="34" charset="-122"/>
              </a:rPr>
              <a:t>Dynamic tracing and consistent breakpoint debugging </a:t>
            </a:r>
            <a:r>
              <a:rPr kumimoji="1" lang="en-US" altLang="zh-CN" sz="1800" dirty="0">
                <a:solidFill>
                  <a:schemeClr val="tx1"/>
                </a:solidFill>
                <a:latin typeface="微软雅黑" panose="020B0503020204020204" pitchFamily="34" charset="-122"/>
                <a:ea typeface="微软雅黑" panose="020B0503020204020204" pitchFamily="34" charset="-122"/>
              </a:rPr>
              <a:t>across kernel and user space processes</a:t>
            </a:r>
            <a:r>
              <a:rPr kumimoji="1" lang="en-US" altLang="zh-CN" sz="1800" b="0" dirty="0">
                <a:solidFill>
                  <a:schemeClr val="tx1"/>
                </a:solidFill>
                <a:latin typeface="微软雅黑" panose="020B0503020204020204" pitchFamily="34" charset="-122"/>
                <a:ea typeface="微软雅黑" panose="020B0503020204020204" pitchFamily="34" charset="-122"/>
              </a:rPr>
              <a:t>.</a:t>
            </a:r>
            <a:endParaRPr kumimoji="1" lang="zh-CN" altLang="en-US" sz="1800" b="0" dirty="0">
              <a:solidFill>
                <a:schemeClr val="tx1"/>
              </a:solidFill>
              <a:latin typeface="微软雅黑" panose="020B0503020204020204" pitchFamily="34" charset="-122"/>
              <a:ea typeface="微软雅黑" panose="020B0503020204020204" pitchFamily="34" charset="-122"/>
            </a:endParaRPr>
          </a:p>
          <a:p>
            <a:pPr marL="742950" lvl="1" indent="-285750" algn="just" eaLnBrk="1" fontAlgn="auto" hangingPunct="1">
              <a:lnSpc>
                <a:spcPct val="150000"/>
              </a:lnSpc>
              <a:spcBef>
                <a:spcPts val="0"/>
              </a:spcBef>
              <a:spcAft>
                <a:spcPts val="0"/>
              </a:spcAft>
              <a:buFont typeface="Wingdings" panose="05000000000000000000" pitchFamily="2" charset="2"/>
              <a:buChar char="l"/>
            </a:pPr>
            <a:r>
              <a:rPr kumimoji="1" lang="en-US" altLang="zh-CN" sz="1800" b="0" dirty="0">
                <a:solidFill>
                  <a:schemeClr val="tx1"/>
                </a:solidFill>
                <a:latin typeface="微软雅黑" panose="020B0503020204020204" pitchFamily="34" charset="-122"/>
                <a:ea typeface="微软雅黑" panose="020B0503020204020204" pitchFamily="34" charset="-122"/>
              </a:rPr>
              <a:t>Remote, browser-based IDE; works on QEMU &amp; real boards..</a:t>
            </a:r>
            <a:endParaRPr kumimoji="1" lang="zh-CN" altLang="en-US" sz="1800" b="0" dirty="0">
              <a:solidFill>
                <a:schemeClr val="tx1"/>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44FB0427-7227-656B-5E66-1F9627D42BFB}"/>
              </a:ext>
            </a:extLst>
          </p:cNvPr>
          <p:cNvSpPr/>
          <p:nvPr/>
        </p:nvSpPr>
        <p:spPr>
          <a:xfrm>
            <a:off x="7460414"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018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
            <a:ext cx="2467619" cy="65469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pic>
        <p:nvPicPr>
          <p:cNvPr id="16" name="Picture 8"/>
          <p:cNvPicPr>
            <a:picLocks noChangeAspect="1" noChangeArrowheads="1"/>
          </p:cNvPicPr>
          <p:nvPr/>
        </p:nvPicPr>
        <p:blipFill>
          <a:blip r:embed="rId3">
            <a:extLst>
              <a:ext uri="{28A0092B-C50C-407E-A947-70E740481C1C}">
                <a14:useLocalDpi xmlns:a14="http://schemas.microsoft.com/office/drawing/2010/main" val="0"/>
              </a:ext>
            </a:extLst>
          </a:blip>
          <a:srcRect l="4438" r="4438"/>
          <a:stretch/>
        </p:blipFill>
        <p:spPr bwMode="auto">
          <a:xfrm>
            <a:off x="156825" y="46127"/>
            <a:ext cx="2115288" cy="599232"/>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1" name="灯片编号占位符 20">
            <a:extLst>
              <a:ext uri="{FF2B5EF4-FFF2-40B4-BE49-F238E27FC236}">
                <a16:creationId xmlns:a16="http://schemas.microsoft.com/office/drawing/2014/main" id="{D437FF86-A477-97AF-0939-3ACA53535AAA}"/>
              </a:ext>
            </a:extLst>
          </p:cNvPr>
          <p:cNvSpPr>
            <a:spLocks noGrp="1"/>
          </p:cNvSpPr>
          <p:nvPr>
            <p:ph type="sldNum" sz="quarter" idx="12"/>
          </p:nvPr>
        </p:nvSpPr>
        <p:spPr/>
        <p:txBody>
          <a:bodyPr/>
          <a:lstStyle/>
          <a:p>
            <a:fld id="{69C45E28-4883-469F-A6A9-D05A5639DFCA}" type="slidenum">
              <a:rPr lang="zh-CN" altLang="en-US" sz="1600" smtClean="0"/>
              <a:t>4</a:t>
            </a:fld>
            <a:endParaRPr lang="zh-CN" altLang="en-US" sz="1600"/>
          </a:p>
        </p:txBody>
      </p:sp>
      <p:sp>
        <p:nvSpPr>
          <p:cNvPr id="4" name="矩形 3">
            <a:extLst>
              <a:ext uri="{FF2B5EF4-FFF2-40B4-BE49-F238E27FC236}">
                <a16:creationId xmlns:a16="http://schemas.microsoft.com/office/drawing/2014/main" id="{804F8104-1A3B-8E09-59CD-3C3409E0D822}"/>
              </a:ext>
            </a:extLst>
          </p:cNvPr>
          <p:cNvSpPr/>
          <p:nvPr/>
        </p:nvSpPr>
        <p:spPr bwMode="auto">
          <a:xfrm>
            <a:off x="0" y="750779"/>
            <a:ext cx="5452342" cy="504778"/>
          </a:xfrm>
          <a:prstGeom prst="rect">
            <a:avLst/>
          </a:prstGeom>
          <a:noFill/>
          <a:ln w="3175">
            <a:noFill/>
            <a:headEnd type="none" w="med" len="med"/>
            <a:tailEnd type="none" w="med" len="med"/>
          </a:ln>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altLang="zh-CN" sz="1400" b="1" kern="100" dirty="0">
              <a:solidFill>
                <a:schemeClr val="tx1"/>
              </a:solidFill>
              <a:latin typeface="微软雅黑" panose="020B0503020204020204" pitchFamily="34" charset="-122"/>
              <a:ea typeface="微软雅黑" panose="020B0503020204020204" pitchFamily="34" charset="-122"/>
            </a:endParaRPr>
          </a:p>
        </p:txBody>
      </p:sp>
      <p:sp>
        <p:nvSpPr>
          <p:cNvPr id="27" name="等腰三角形 26">
            <a:extLst>
              <a:ext uri="{FF2B5EF4-FFF2-40B4-BE49-F238E27FC236}">
                <a16:creationId xmlns:a16="http://schemas.microsoft.com/office/drawing/2014/main" id="{80066E8F-186B-3473-C5D0-5179A1E364DF}"/>
              </a:ext>
            </a:extLst>
          </p:cNvPr>
          <p:cNvSpPr/>
          <p:nvPr/>
        </p:nvSpPr>
        <p:spPr>
          <a:xfrm rot="10800000">
            <a:off x="3118140" y="641398"/>
            <a:ext cx="373905" cy="295241"/>
          </a:xfrm>
          <a:prstGeom prst="triangle">
            <a:avLst/>
          </a:prstGeom>
          <a:solidFill>
            <a:schemeClr val="accent1">
              <a:lumMod val="50000"/>
            </a:schemeClr>
          </a:solidFill>
          <a:ln>
            <a:solidFill>
              <a:schemeClr val="tx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1" name="矩形 30">
            <a:extLst>
              <a:ext uri="{FF2B5EF4-FFF2-40B4-BE49-F238E27FC236}">
                <a16:creationId xmlns:a16="http://schemas.microsoft.com/office/drawing/2014/main" id="{6641052E-F075-C5BB-7AC1-FACA7BDB1CD6}"/>
              </a:ext>
            </a:extLst>
          </p:cNvPr>
          <p:cNvSpPr/>
          <p:nvPr/>
        </p:nvSpPr>
        <p:spPr>
          <a:xfrm>
            <a:off x="295120" y="1030470"/>
            <a:ext cx="3009554" cy="4030014"/>
          </a:xfrm>
          <a:prstGeom prst="rect">
            <a:avLst/>
          </a:prstGeom>
        </p:spPr>
        <p:txBody>
          <a:bodyPr wrap="square">
            <a:sp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pitchFamily="2"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pitchFamily="2"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pitchFamily="2"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pitchFamily="2" charset="-122"/>
                <a:cs typeface="+mn-cs"/>
              </a:defRPr>
            </a:lvl9pPr>
          </a:lstStyle>
          <a:p>
            <a:pPr marL="285750" indent="-285750" algn="just" eaLnBrk="1" fontAlgn="auto" hangingPunct="1">
              <a:lnSpc>
                <a:spcPct val="150000"/>
              </a:lnSpc>
              <a:spcBef>
                <a:spcPts val="0"/>
              </a:spcBef>
              <a:spcAft>
                <a:spcPts val="0"/>
              </a:spcAft>
              <a:buFont typeface="Wingdings" panose="05000000000000000000" pitchFamily="2" charset="2"/>
              <a:buChar char="p"/>
            </a:pPr>
            <a:r>
              <a:rPr lang="en-US" altLang="zh-CN" sz="1600" kern="100" dirty="0">
                <a:solidFill>
                  <a:schemeClr val="tx1"/>
                </a:solidFill>
                <a:latin typeface="微软雅黑" panose="020B0503020204020204" pitchFamily="34" charset="-122"/>
                <a:ea typeface="微软雅黑" panose="020B0503020204020204" pitchFamily="34" charset="-122"/>
              </a:rPr>
              <a:t>System Framework:</a:t>
            </a:r>
          </a:p>
          <a:p>
            <a:pPr marL="285750" indent="-285750" algn="just" eaLnBrk="1" fontAlgn="auto" hangingPunct="1">
              <a:lnSpc>
                <a:spcPct val="150000"/>
              </a:lnSpc>
              <a:spcBef>
                <a:spcPts val="0"/>
              </a:spcBef>
              <a:spcAft>
                <a:spcPts val="0"/>
              </a:spcAft>
              <a:buFont typeface="Wingdings" panose="05000000000000000000" pitchFamily="2" charset="2"/>
              <a:buChar char="p"/>
            </a:pPr>
            <a:endParaRPr kumimoji="1" lang="en-US" altLang="zh-CN" sz="700" dirty="0">
              <a:solidFill>
                <a:schemeClr val="tx1"/>
              </a:solidFill>
              <a:latin typeface="微软雅黑" panose="020B0503020204020204" pitchFamily="34" charset="-122"/>
              <a:ea typeface="微软雅黑" panose="020B0503020204020204" pitchFamily="34" charset="-122"/>
            </a:endParaRPr>
          </a:p>
          <a:p>
            <a:pPr algn="just" eaLnBrk="1" fontAlgn="auto" hangingPunct="1">
              <a:lnSpc>
                <a:spcPct val="150000"/>
              </a:lnSpc>
              <a:spcBef>
                <a:spcPts val="0"/>
              </a:spcBef>
              <a:spcAft>
                <a:spcPts val="0"/>
              </a:spcAft>
            </a:pPr>
            <a:r>
              <a:rPr kumimoji="1" lang="en-US" altLang="zh-CN" sz="1400" dirty="0">
                <a:solidFill>
                  <a:schemeClr val="tx1"/>
                </a:solidFill>
                <a:latin typeface="微软雅黑" panose="020B0503020204020204" pitchFamily="34" charset="-122"/>
                <a:ea typeface="微软雅黑" panose="020B0503020204020204" pitchFamily="34" charset="-122"/>
              </a:rPr>
              <a:t>1.Remote </a:t>
            </a:r>
          </a:p>
          <a:p>
            <a:pPr algn="just" eaLnBrk="1" fontAlgn="auto" hangingPunct="1">
              <a:lnSpc>
                <a:spcPct val="150000"/>
              </a:lnSpc>
              <a:spcBef>
                <a:spcPts val="0"/>
              </a:spcBef>
              <a:spcAft>
                <a:spcPts val="0"/>
              </a:spcAft>
            </a:pPr>
            <a:r>
              <a:rPr kumimoji="1" lang="en-US" altLang="zh-CN" sz="1400" dirty="0">
                <a:solidFill>
                  <a:schemeClr val="tx1"/>
                </a:solidFill>
                <a:latin typeface="微软雅黑" panose="020B0503020204020204" pitchFamily="34" charset="-122"/>
                <a:ea typeface="微软雅黑" panose="020B0503020204020204" pitchFamily="34" charset="-122"/>
              </a:rPr>
              <a:t>   Development      </a:t>
            </a:r>
          </a:p>
          <a:p>
            <a:pPr algn="just" eaLnBrk="1" fontAlgn="auto" hangingPunct="1">
              <a:lnSpc>
                <a:spcPct val="150000"/>
              </a:lnSpc>
              <a:spcBef>
                <a:spcPts val="0"/>
              </a:spcBef>
              <a:spcAft>
                <a:spcPts val="0"/>
              </a:spcAft>
            </a:pPr>
            <a:r>
              <a:rPr kumimoji="1" lang="en-US" altLang="zh-CN" sz="1400" dirty="0">
                <a:solidFill>
                  <a:schemeClr val="tx1"/>
                </a:solidFill>
                <a:latin typeface="微软雅黑" panose="020B0503020204020204" pitchFamily="34" charset="-122"/>
                <a:ea typeface="微软雅黑" panose="020B0503020204020204" pitchFamily="34" charset="-122"/>
              </a:rPr>
              <a:t>   Environment</a:t>
            </a:r>
          </a:p>
          <a:p>
            <a:pPr marL="171450" indent="-171450" algn="just" eaLnBrk="1" fontAlgn="auto" hangingPunct="1">
              <a:lnSpc>
                <a:spcPct val="150000"/>
              </a:lnSpc>
              <a:spcBef>
                <a:spcPts val="0"/>
              </a:spcBef>
              <a:spcAft>
                <a:spcPts val="0"/>
              </a:spcAft>
              <a:buFont typeface="Wingdings" panose="05000000000000000000" pitchFamily="2" charset="2"/>
              <a:buChar char="Ø"/>
            </a:pPr>
            <a:endParaRPr kumimoji="1" lang="en-US" altLang="zh-CN" sz="700" dirty="0">
              <a:solidFill>
                <a:schemeClr val="tx1"/>
              </a:solidFill>
              <a:latin typeface="微软雅黑" panose="020B0503020204020204" pitchFamily="34" charset="-122"/>
              <a:ea typeface="微软雅黑" panose="020B0503020204020204" pitchFamily="34" charset="-122"/>
            </a:endParaRPr>
          </a:p>
          <a:p>
            <a:pPr algn="just" eaLnBrk="1" fontAlgn="auto" hangingPunct="1">
              <a:lnSpc>
                <a:spcPct val="150000"/>
              </a:lnSpc>
              <a:spcBef>
                <a:spcPts val="0"/>
              </a:spcBef>
              <a:spcAft>
                <a:spcPts val="0"/>
              </a:spcAft>
            </a:pPr>
            <a:r>
              <a:rPr kumimoji="1" lang="en-US" altLang="zh-CN" sz="1400" dirty="0">
                <a:solidFill>
                  <a:schemeClr val="tx1"/>
                </a:solidFill>
                <a:latin typeface="微软雅黑" panose="020B0503020204020204" pitchFamily="34" charset="-122"/>
                <a:ea typeface="微软雅黑" panose="020B0503020204020204" pitchFamily="34" charset="-122"/>
              </a:rPr>
              <a:t>2. Server:</a:t>
            </a:r>
            <a:endParaRPr kumimoji="1" lang="zh-CN" altLang="en-US" sz="1400" dirty="0">
              <a:solidFill>
                <a:schemeClr val="tx1"/>
              </a:solidFill>
              <a:latin typeface="微软雅黑" panose="020B0503020204020204" pitchFamily="34" charset="-122"/>
              <a:ea typeface="微软雅黑" panose="020B0503020204020204" pitchFamily="34" charset="-122"/>
            </a:endParaRPr>
          </a:p>
          <a:p>
            <a:pPr marL="628650" lvl="1" indent="-171450" algn="just" eaLnBrk="1" fontAlgn="auto" hangingPunct="1">
              <a:lnSpc>
                <a:spcPct val="150000"/>
              </a:lnSpc>
              <a:spcBef>
                <a:spcPts val="0"/>
              </a:spcBef>
              <a:spcAft>
                <a:spcPts val="0"/>
              </a:spcAft>
              <a:buFont typeface="Wingdings" panose="05000000000000000000" pitchFamily="2" charset="2"/>
              <a:buChar char="Ø"/>
            </a:pPr>
            <a:r>
              <a:rPr lang="en-US" altLang="zh-CN" sz="1200"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Qemu</a:t>
            </a:r>
            <a:r>
              <a:rPr lang="en-US" altLang="zh-CN" sz="12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/Hardware</a:t>
            </a:r>
            <a:endParaRPr lang="zh-CN" altLang="en-US" sz="12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628650" lvl="1" indent="-171450" algn="just" eaLnBrk="1" fontAlgn="auto" hangingPunct="1">
              <a:lnSpc>
                <a:spcPct val="150000"/>
              </a:lnSpc>
              <a:spcBef>
                <a:spcPts val="0"/>
              </a:spcBef>
              <a:spcAft>
                <a:spcPts val="0"/>
              </a:spcAft>
              <a:buFont typeface="Wingdings" panose="05000000000000000000" pitchFamily="2" charset="2"/>
              <a:buChar char="Ø"/>
            </a:pPr>
            <a:r>
              <a:rPr lang="en-US" altLang="zh-CN" sz="12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GDB</a:t>
            </a:r>
            <a:endParaRPr lang="zh-CN" altLang="en-US" sz="12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628650" lvl="1" indent="-171450" algn="just" eaLnBrk="1" fontAlgn="auto" hangingPunct="1">
              <a:lnSpc>
                <a:spcPct val="150000"/>
              </a:lnSpc>
              <a:spcBef>
                <a:spcPts val="0"/>
              </a:spcBef>
              <a:spcAft>
                <a:spcPts val="0"/>
              </a:spcAft>
              <a:buFont typeface="Wingdings" panose="05000000000000000000" pitchFamily="2" charset="2"/>
              <a:buChar char="Ø"/>
            </a:pPr>
            <a:r>
              <a:rPr lang="en-US" altLang="zh-CN" sz="12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Source code</a:t>
            </a:r>
            <a:endParaRPr kumimoji="1" lang="zh-CN" altLang="en-US" sz="700" dirty="0">
              <a:solidFill>
                <a:schemeClr val="tx1"/>
              </a:solidFill>
              <a:latin typeface="微软雅黑" panose="020B0503020204020204" pitchFamily="34" charset="-122"/>
              <a:ea typeface="微软雅黑" panose="020B0503020204020204" pitchFamily="34" charset="-122"/>
            </a:endParaRPr>
          </a:p>
          <a:p>
            <a:pPr algn="just" eaLnBrk="1" fontAlgn="auto" hangingPunct="1">
              <a:lnSpc>
                <a:spcPct val="150000"/>
              </a:lnSpc>
              <a:spcBef>
                <a:spcPts val="0"/>
              </a:spcBef>
              <a:spcAft>
                <a:spcPts val="0"/>
              </a:spcAft>
            </a:pPr>
            <a:r>
              <a:rPr kumimoji="1" lang="en-US" altLang="zh-CN" sz="1400" dirty="0">
                <a:solidFill>
                  <a:schemeClr val="tx1"/>
                </a:solidFill>
                <a:latin typeface="微软雅黑" panose="020B0503020204020204" pitchFamily="34" charset="-122"/>
                <a:ea typeface="微软雅黑" panose="020B0503020204020204" pitchFamily="34" charset="-122"/>
              </a:rPr>
              <a:t>3. Client (Browser):</a:t>
            </a:r>
            <a:endParaRPr kumimoji="1" lang="zh-CN" altLang="en-US" sz="1200" dirty="0">
              <a:solidFill>
                <a:schemeClr val="tx1"/>
              </a:solidFill>
              <a:latin typeface="微软雅黑" panose="020B0503020204020204" pitchFamily="34" charset="-122"/>
              <a:ea typeface="微软雅黑" panose="020B0503020204020204" pitchFamily="34" charset="-122"/>
            </a:endParaRPr>
          </a:p>
          <a:p>
            <a:pPr marL="628650" lvl="1" indent="-171450" algn="just" eaLnBrk="1" fontAlgn="auto" hangingPunct="1">
              <a:lnSpc>
                <a:spcPct val="150000"/>
              </a:lnSpc>
              <a:spcBef>
                <a:spcPts val="0"/>
              </a:spcBef>
              <a:spcAft>
                <a:spcPts val="0"/>
              </a:spcAft>
              <a:buFont typeface="Wingdings" panose="05000000000000000000" pitchFamily="2" charset="2"/>
              <a:buChar char="Ø"/>
            </a:pPr>
            <a:r>
              <a:rPr lang="en-US" altLang="zh-CN" sz="12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Cached code</a:t>
            </a:r>
            <a:endParaRPr lang="zh-CN" altLang="en-US" sz="12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628650" lvl="1" indent="-171450" algn="just" eaLnBrk="1" fontAlgn="auto" hangingPunct="1">
              <a:lnSpc>
                <a:spcPct val="150000"/>
              </a:lnSpc>
              <a:spcBef>
                <a:spcPts val="0"/>
              </a:spcBef>
              <a:spcAft>
                <a:spcPts val="0"/>
              </a:spcAft>
              <a:buFont typeface="Wingdings" panose="05000000000000000000" pitchFamily="2" charset="2"/>
              <a:buChar char="Ø"/>
            </a:pPr>
            <a:r>
              <a:rPr lang="en-US" altLang="zh-CN" sz="12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Debug UI</a:t>
            </a:r>
            <a:endParaRPr lang="zh-CN" altLang="en-US" sz="12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71450" indent="-171450" algn="just" eaLnBrk="1" fontAlgn="auto" hangingPunct="1">
              <a:lnSpc>
                <a:spcPct val="150000"/>
              </a:lnSpc>
              <a:spcBef>
                <a:spcPts val="0"/>
              </a:spcBef>
              <a:spcAft>
                <a:spcPts val="0"/>
              </a:spcAft>
              <a:buFont typeface="Wingdings" panose="05000000000000000000" pitchFamily="2" charset="2"/>
              <a:buChar char="Ø"/>
            </a:pPr>
            <a:endParaRPr kumimoji="1" lang="zh-CN" altLang="en-US" sz="1200" dirty="0">
              <a:solidFill>
                <a:srgbClr val="FF0000"/>
              </a:solidFill>
              <a:latin typeface="微软雅黑" panose="020B0503020204020204" pitchFamily="34" charset="-122"/>
              <a:ea typeface="微软雅黑" panose="020B0503020204020204" pitchFamily="34" charset="-122"/>
            </a:endParaRPr>
          </a:p>
        </p:txBody>
      </p:sp>
      <p:pic>
        <p:nvPicPr>
          <p:cNvPr id="8" name="Picture 7">
            <a:extLst>
              <a:ext uri="{FF2B5EF4-FFF2-40B4-BE49-F238E27FC236}">
                <a16:creationId xmlns:a16="http://schemas.microsoft.com/office/drawing/2014/main" id="{1BACE1E0-0FC3-9BD1-4D1B-7342293053B4}"/>
              </a:ext>
            </a:extLst>
          </p:cNvPr>
          <p:cNvPicPr>
            <a:picLocks noChangeAspect="1"/>
          </p:cNvPicPr>
          <p:nvPr/>
        </p:nvPicPr>
        <p:blipFill>
          <a:blip r:embed="rId4"/>
          <a:stretch>
            <a:fillRect/>
          </a:stretch>
        </p:blipFill>
        <p:spPr>
          <a:xfrm>
            <a:off x="3000449" y="1484700"/>
            <a:ext cx="9123276" cy="4536132"/>
          </a:xfrm>
          <a:prstGeom prst="rect">
            <a:avLst/>
          </a:prstGeom>
        </p:spPr>
      </p:pic>
      <p:sp>
        <p:nvSpPr>
          <p:cNvPr id="3" name="矩形 2">
            <a:extLst>
              <a:ext uri="{FF2B5EF4-FFF2-40B4-BE49-F238E27FC236}">
                <a16:creationId xmlns:a16="http://schemas.microsoft.com/office/drawing/2014/main" id="{7D0993DE-73E6-84BA-3367-139D67F46DF0}"/>
              </a:ext>
            </a:extLst>
          </p:cNvPr>
          <p:cNvSpPr/>
          <p:nvPr/>
        </p:nvSpPr>
        <p:spPr>
          <a:xfrm>
            <a:off x="10709256" y="0"/>
            <a:ext cx="1414469"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Application</a:t>
            </a:r>
            <a:endParaRPr lang="zh-CN" altLang="en-US" sz="1200"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19BB8205-E174-5088-92DF-5B3C5BCC6998}"/>
              </a:ext>
            </a:extLst>
          </p:cNvPr>
          <p:cNvSpPr/>
          <p:nvPr/>
        </p:nvSpPr>
        <p:spPr>
          <a:xfrm>
            <a:off x="9140273" y="10474"/>
            <a:ext cx="1607331"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100" dirty="0">
                <a:latin typeface="微软雅黑" panose="020B0503020204020204" pitchFamily="34" charset="-122"/>
                <a:ea typeface="微软雅黑" panose="020B0503020204020204" pitchFamily="34" charset="-122"/>
              </a:rPr>
              <a:t>Implementation III</a:t>
            </a:r>
            <a:endParaRPr lang="zh-CN" altLang="en-US" sz="1100"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41B10577-B15F-AF26-D3FB-E21570317F37}"/>
              </a:ext>
            </a:extLst>
          </p:cNvPr>
          <p:cNvSpPr/>
          <p:nvPr/>
        </p:nvSpPr>
        <p:spPr>
          <a:xfrm>
            <a:off x="5741319"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100" dirty="0">
                <a:latin typeface="微软雅黑" panose="020B0503020204020204" pitchFamily="34" charset="-122"/>
                <a:ea typeface="微软雅黑" panose="020B0503020204020204" pitchFamily="34" charset="-122"/>
              </a:rPr>
              <a:t>Implementation</a:t>
            </a:r>
          </a:p>
          <a:p>
            <a:pPr algn="ctr"/>
            <a:r>
              <a:rPr lang="en-US" altLang="zh-CN" sz="1100" dirty="0">
                <a:latin typeface="微软雅黑" panose="020B0503020204020204" pitchFamily="34" charset="-122"/>
                <a:ea typeface="微软雅黑" panose="020B0503020204020204" pitchFamily="34" charset="-122"/>
              </a:rPr>
              <a:t>I</a:t>
            </a:r>
            <a:endParaRPr lang="zh-CN" altLang="en-US" sz="11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B4F7D830-D614-DD4A-6487-A91E17511638}"/>
              </a:ext>
            </a:extLst>
          </p:cNvPr>
          <p:cNvSpPr/>
          <p:nvPr/>
        </p:nvSpPr>
        <p:spPr>
          <a:xfrm>
            <a:off x="2509837" y="0"/>
            <a:ext cx="1607331" cy="654699"/>
          </a:xfrm>
          <a:prstGeom prst="rect">
            <a:avLst/>
          </a:prstGeom>
          <a:solidFill>
            <a:schemeClr val="accent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System</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Framework</a:t>
            </a:r>
            <a:endParaRPr lang="zh-CN" altLang="en-US" sz="1200"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25205C8D-4A33-C56D-3BB3-5DC5612066C1}"/>
              </a:ext>
            </a:extLst>
          </p:cNvPr>
          <p:cNvSpPr/>
          <p:nvPr/>
        </p:nvSpPr>
        <p:spPr>
          <a:xfrm>
            <a:off x="4117168"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Key</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Problems</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Solved</a:t>
            </a:r>
            <a:endParaRPr lang="zh-CN" altLang="en-US" sz="120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1804510F-D63C-63A2-0924-811BE808B512}"/>
              </a:ext>
            </a:extLst>
          </p:cNvPr>
          <p:cNvSpPr/>
          <p:nvPr/>
        </p:nvSpPr>
        <p:spPr>
          <a:xfrm>
            <a:off x="7460414"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100" dirty="0">
                <a:latin typeface="微软雅黑" panose="020B0503020204020204" pitchFamily="34" charset="-122"/>
                <a:ea typeface="微软雅黑" panose="020B0503020204020204" pitchFamily="34" charset="-122"/>
              </a:rPr>
              <a:t>Implementation II</a:t>
            </a:r>
            <a:endParaRPr lang="zh-CN" altLang="en-US" sz="11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92906710-A0BB-EC29-9AB8-D382B1F49915}"/>
              </a:ext>
            </a:extLst>
          </p:cNvPr>
          <p:cNvSpPr txBox="1"/>
          <p:nvPr/>
        </p:nvSpPr>
        <p:spPr>
          <a:xfrm>
            <a:off x="4766182" y="1377784"/>
            <a:ext cx="1720343" cy="369332"/>
          </a:xfrm>
          <a:prstGeom prst="rect">
            <a:avLst/>
          </a:prstGeom>
          <a:solidFill>
            <a:schemeClr val="bg1"/>
          </a:solidFill>
        </p:spPr>
        <p:txBody>
          <a:bodyPr wrap="none" rtlCol="0">
            <a:spAutoFit/>
          </a:bodyPr>
          <a:lstStyle/>
          <a:p>
            <a:r>
              <a:rPr lang="en-US" altLang="zh-CN" dirty="0"/>
              <a:t>Remote Deploy</a:t>
            </a:r>
            <a:endParaRPr lang="zh-CN" altLang="en-US" dirty="0"/>
          </a:p>
        </p:txBody>
      </p:sp>
      <p:sp>
        <p:nvSpPr>
          <p:cNvPr id="12" name="文本框 11">
            <a:extLst>
              <a:ext uri="{FF2B5EF4-FFF2-40B4-BE49-F238E27FC236}">
                <a16:creationId xmlns:a16="http://schemas.microsoft.com/office/drawing/2014/main" id="{DEF12B8F-992C-75E5-8FF6-E303B437FF5B}"/>
              </a:ext>
            </a:extLst>
          </p:cNvPr>
          <p:cNvSpPr txBox="1"/>
          <p:nvPr/>
        </p:nvSpPr>
        <p:spPr>
          <a:xfrm>
            <a:off x="4623340" y="2220673"/>
            <a:ext cx="1082675" cy="584775"/>
          </a:xfrm>
          <a:prstGeom prst="rect">
            <a:avLst/>
          </a:prstGeom>
          <a:solidFill>
            <a:schemeClr val="bg1"/>
          </a:solidFill>
        </p:spPr>
        <p:txBody>
          <a:bodyPr wrap="square" rtlCol="0">
            <a:spAutoFit/>
          </a:bodyPr>
          <a:lstStyle/>
          <a:p>
            <a:pPr algn="ctr"/>
            <a:r>
              <a:rPr lang="en-US" altLang="zh-CN" sz="1600" dirty="0"/>
              <a:t>Source</a:t>
            </a:r>
          </a:p>
          <a:p>
            <a:pPr algn="ctr"/>
            <a:r>
              <a:rPr lang="en-US" altLang="zh-CN" sz="1600" dirty="0"/>
              <a:t>Code</a:t>
            </a:r>
            <a:endParaRPr lang="zh-CN" altLang="en-US" sz="1600" dirty="0"/>
          </a:p>
        </p:txBody>
      </p:sp>
      <p:sp>
        <p:nvSpPr>
          <p:cNvPr id="13" name="文本框 12">
            <a:extLst>
              <a:ext uri="{FF2B5EF4-FFF2-40B4-BE49-F238E27FC236}">
                <a16:creationId xmlns:a16="http://schemas.microsoft.com/office/drawing/2014/main" id="{689F6A5C-8D44-0A68-FDBA-4707833D8CC4}"/>
              </a:ext>
            </a:extLst>
          </p:cNvPr>
          <p:cNvSpPr txBox="1"/>
          <p:nvPr/>
        </p:nvSpPr>
        <p:spPr>
          <a:xfrm>
            <a:off x="5867400" y="2426494"/>
            <a:ext cx="440531" cy="169277"/>
          </a:xfrm>
          <a:prstGeom prst="rect">
            <a:avLst/>
          </a:prstGeom>
          <a:solidFill>
            <a:schemeClr val="bg1"/>
          </a:solidFill>
        </p:spPr>
        <p:txBody>
          <a:bodyPr wrap="square" rtlCol="0">
            <a:spAutoFit/>
          </a:bodyPr>
          <a:lstStyle/>
          <a:p>
            <a:endParaRPr lang="zh-CN" altLang="en-US" sz="500" dirty="0"/>
          </a:p>
        </p:txBody>
      </p:sp>
      <p:sp>
        <p:nvSpPr>
          <p:cNvPr id="14" name="文本框 13">
            <a:extLst>
              <a:ext uri="{FF2B5EF4-FFF2-40B4-BE49-F238E27FC236}">
                <a16:creationId xmlns:a16="http://schemas.microsoft.com/office/drawing/2014/main" id="{4D1ECADE-4AFA-0599-EA57-D5520F39C821}"/>
              </a:ext>
            </a:extLst>
          </p:cNvPr>
          <p:cNvSpPr txBox="1"/>
          <p:nvPr/>
        </p:nvSpPr>
        <p:spPr>
          <a:xfrm>
            <a:off x="5847812" y="2411104"/>
            <a:ext cx="914400" cy="200055"/>
          </a:xfrm>
          <a:prstGeom prst="rect">
            <a:avLst/>
          </a:prstGeom>
          <a:noFill/>
        </p:spPr>
        <p:txBody>
          <a:bodyPr wrap="square" rtlCol="0">
            <a:spAutoFit/>
          </a:bodyPr>
          <a:lstStyle/>
          <a:p>
            <a:r>
              <a:rPr lang="en-US" altLang="zh-CN" sz="700" dirty="0"/>
              <a:t>Compile</a:t>
            </a:r>
            <a:endParaRPr lang="zh-CN" altLang="en-US" sz="700" dirty="0"/>
          </a:p>
        </p:txBody>
      </p:sp>
      <p:sp>
        <p:nvSpPr>
          <p:cNvPr id="15" name="文本框 14">
            <a:extLst>
              <a:ext uri="{FF2B5EF4-FFF2-40B4-BE49-F238E27FC236}">
                <a16:creationId xmlns:a16="http://schemas.microsoft.com/office/drawing/2014/main" id="{DFB60966-9920-C179-68C3-E36C89D7DAA3}"/>
              </a:ext>
            </a:extLst>
          </p:cNvPr>
          <p:cNvSpPr txBox="1"/>
          <p:nvPr/>
        </p:nvSpPr>
        <p:spPr>
          <a:xfrm>
            <a:off x="6486525" y="2251451"/>
            <a:ext cx="1228725" cy="523220"/>
          </a:xfrm>
          <a:prstGeom prst="rect">
            <a:avLst/>
          </a:prstGeom>
          <a:solidFill>
            <a:schemeClr val="bg1"/>
          </a:solidFill>
        </p:spPr>
        <p:txBody>
          <a:bodyPr wrap="square" rtlCol="0">
            <a:spAutoFit/>
          </a:bodyPr>
          <a:lstStyle/>
          <a:p>
            <a:pPr algn="ctr"/>
            <a:r>
              <a:rPr lang="en-US" altLang="zh-CN" sz="1400" dirty="0"/>
              <a:t>Debug</a:t>
            </a:r>
          </a:p>
          <a:p>
            <a:pPr algn="ctr"/>
            <a:r>
              <a:rPr lang="en-US" altLang="zh-CN" sz="1400" dirty="0"/>
              <a:t>Symbol</a:t>
            </a:r>
            <a:endParaRPr lang="zh-CN" altLang="en-US" sz="1400" dirty="0"/>
          </a:p>
        </p:txBody>
      </p:sp>
      <p:sp>
        <p:nvSpPr>
          <p:cNvPr id="17" name="文本框 16">
            <a:extLst>
              <a:ext uri="{FF2B5EF4-FFF2-40B4-BE49-F238E27FC236}">
                <a16:creationId xmlns:a16="http://schemas.microsoft.com/office/drawing/2014/main" id="{258EEDBF-0F07-4D2D-801A-F2BE512F126A}"/>
              </a:ext>
            </a:extLst>
          </p:cNvPr>
          <p:cNvSpPr txBox="1"/>
          <p:nvPr/>
        </p:nvSpPr>
        <p:spPr>
          <a:xfrm>
            <a:off x="6859475" y="2981686"/>
            <a:ext cx="455574" cy="246221"/>
          </a:xfrm>
          <a:prstGeom prst="rect">
            <a:avLst/>
          </a:prstGeom>
          <a:solidFill>
            <a:schemeClr val="bg1"/>
          </a:solidFill>
        </p:spPr>
        <p:txBody>
          <a:bodyPr wrap="none" rtlCol="0">
            <a:spAutoFit/>
          </a:bodyPr>
          <a:lstStyle/>
          <a:p>
            <a:r>
              <a:rPr lang="en-US" altLang="zh-CN" sz="1000" dirty="0"/>
              <a:t>Load</a:t>
            </a:r>
            <a:endParaRPr lang="zh-CN" altLang="en-US" sz="1000" dirty="0"/>
          </a:p>
        </p:txBody>
      </p:sp>
      <p:sp>
        <p:nvSpPr>
          <p:cNvPr id="18" name="文本框 17">
            <a:extLst>
              <a:ext uri="{FF2B5EF4-FFF2-40B4-BE49-F238E27FC236}">
                <a16:creationId xmlns:a16="http://schemas.microsoft.com/office/drawing/2014/main" id="{86C40CF0-A49E-626C-F7C4-298765CF128E}"/>
              </a:ext>
            </a:extLst>
          </p:cNvPr>
          <p:cNvSpPr txBox="1"/>
          <p:nvPr/>
        </p:nvSpPr>
        <p:spPr>
          <a:xfrm>
            <a:off x="6745661" y="4452938"/>
            <a:ext cx="667170" cy="261610"/>
          </a:xfrm>
          <a:prstGeom prst="rect">
            <a:avLst/>
          </a:prstGeom>
          <a:solidFill>
            <a:schemeClr val="bg1"/>
          </a:solidFill>
        </p:spPr>
        <p:txBody>
          <a:bodyPr wrap="none" rtlCol="0">
            <a:spAutoFit/>
          </a:bodyPr>
          <a:lstStyle/>
          <a:p>
            <a:r>
              <a:rPr lang="en-US" altLang="zh-CN" sz="1050" dirty="0"/>
              <a:t>GDB/MI</a:t>
            </a:r>
            <a:endParaRPr lang="zh-CN" altLang="en-US" sz="1050" dirty="0"/>
          </a:p>
        </p:txBody>
      </p:sp>
      <p:sp>
        <p:nvSpPr>
          <p:cNvPr id="19" name="文本框 18">
            <a:extLst>
              <a:ext uri="{FF2B5EF4-FFF2-40B4-BE49-F238E27FC236}">
                <a16:creationId xmlns:a16="http://schemas.microsoft.com/office/drawing/2014/main" id="{4E1E5F7D-463A-0FF7-2226-6FDF368CB869}"/>
              </a:ext>
            </a:extLst>
          </p:cNvPr>
          <p:cNvSpPr txBox="1"/>
          <p:nvPr/>
        </p:nvSpPr>
        <p:spPr>
          <a:xfrm>
            <a:off x="6533938" y="5220028"/>
            <a:ext cx="1106647" cy="523220"/>
          </a:xfrm>
          <a:prstGeom prst="rect">
            <a:avLst/>
          </a:prstGeom>
          <a:solidFill>
            <a:schemeClr val="bg1"/>
          </a:solidFill>
        </p:spPr>
        <p:txBody>
          <a:bodyPr wrap="square" rtlCol="0">
            <a:spAutoFit/>
          </a:bodyPr>
          <a:lstStyle/>
          <a:p>
            <a:pPr algn="ctr"/>
            <a:r>
              <a:rPr lang="en-US" altLang="zh-CN" sz="1400" dirty="0"/>
              <a:t>Debug</a:t>
            </a:r>
          </a:p>
          <a:p>
            <a:pPr algn="ctr"/>
            <a:r>
              <a:rPr lang="en-US" altLang="zh-CN" sz="1400" dirty="0"/>
              <a:t>Adapter</a:t>
            </a:r>
            <a:endParaRPr lang="zh-CN" altLang="en-US" sz="1400" dirty="0"/>
          </a:p>
        </p:txBody>
      </p:sp>
      <p:sp>
        <p:nvSpPr>
          <p:cNvPr id="20" name="文本框 19">
            <a:extLst>
              <a:ext uri="{FF2B5EF4-FFF2-40B4-BE49-F238E27FC236}">
                <a16:creationId xmlns:a16="http://schemas.microsoft.com/office/drawing/2014/main" id="{A572AC8C-F84B-526D-ADD2-895AF2284E7D}"/>
              </a:ext>
            </a:extLst>
          </p:cNvPr>
          <p:cNvSpPr txBox="1"/>
          <p:nvPr/>
        </p:nvSpPr>
        <p:spPr>
          <a:xfrm>
            <a:off x="4957762" y="5481638"/>
            <a:ext cx="837550" cy="276999"/>
          </a:xfrm>
          <a:prstGeom prst="rect">
            <a:avLst/>
          </a:prstGeom>
          <a:solidFill>
            <a:schemeClr val="bg1"/>
          </a:solidFill>
        </p:spPr>
        <p:txBody>
          <a:bodyPr wrap="square" rtlCol="0">
            <a:spAutoFit/>
          </a:bodyPr>
          <a:lstStyle/>
          <a:p>
            <a:pPr algn="ctr"/>
            <a:r>
              <a:rPr lang="en-US" altLang="zh-CN" sz="1200" dirty="0"/>
              <a:t>OS</a:t>
            </a:r>
            <a:endParaRPr lang="zh-CN" altLang="en-US" sz="1200" dirty="0"/>
          </a:p>
        </p:txBody>
      </p:sp>
      <p:sp>
        <p:nvSpPr>
          <p:cNvPr id="22" name="文本框 21">
            <a:extLst>
              <a:ext uri="{FF2B5EF4-FFF2-40B4-BE49-F238E27FC236}">
                <a16:creationId xmlns:a16="http://schemas.microsoft.com/office/drawing/2014/main" id="{CED3D006-E5C0-81EB-32D1-CE7C7B5A2D7A}"/>
              </a:ext>
            </a:extLst>
          </p:cNvPr>
          <p:cNvSpPr txBox="1"/>
          <p:nvPr/>
        </p:nvSpPr>
        <p:spPr>
          <a:xfrm>
            <a:off x="3217482" y="3530600"/>
            <a:ext cx="1081468" cy="307777"/>
          </a:xfrm>
          <a:prstGeom prst="rect">
            <a:avLst/>
          </a:prstGeom>
          <a:solidFill>
            <a:schemeClr val="bg1"/>
          </a:solidFill>
        </p:spPr>
        <p:txBody>
          <a:bodyPr wrap="square" rtlCol="0">
            <a:spAutoFit/>
          </a:bodyPr>
          <a:lstStyle/>
          <a:p>
            <a:pPr algn="ctr"/>
            <a:r>
              <a:rPr lang="en-US" altLang="zh-CN" sz="1400" dirty="0" err="1"/>
              <a:t>GDBServer</a:t>
            </a:r>
            <a:endParaRPr lang="zh-CN" altLang="en-US" sz="1400" dirty="0"/>
          </a:p>
        </p:txBody>
      </p:sp>
      <p:sp>
        <p:nvSpPr>
          <p:cNvPr id="24" name="文本框 23">
            <a:extLst>
              <a:ext uri="{FF2B5EF4-FFF2-40B4-BE49-F238E27FC236}">
                <a16:creationId xmlns:a16="http://schemas.microsoft.com/office/drawing/2014/main" id="{562927A0-D3BF-8F40-C5B4-A455AE265803}"/>
              </a:ext>
            </a:extLst>
          </p:cNvPr>
          <p:cNvSpPr txBox="1"/>
          <p:nvPr/>
        </p:nvSpPr>
        <p:spPr>
          <a:xfrm>
            <a:off x="4610855" y="4237494"/>
            <a:ext cx="835485" cy="430887"/>
          </a:xfrm>
          <a:prstGeom prst="rect">
            <a:avLst/>
          </a:prstGeom>
          <a:solidFill>
            <a:schemeClr val="bg1"/>
          </a:solidFill>
        </p:spPr>
        <p:txBody>
          <a:bodyPr wrap="none" rtlCol="0">
            <a:spAutoFit/>
          </a:bodyPr>
          <a:lstStyle/>
          <a:p>
            <a:pPr algn="ctr"/>
            <a:r>
              <a:rPr lang="en-US" altLang="zh-CN" sz="1100" dirty="0" err="1"/>
              <a:t>eBPF</a:t>
            </a:r>
            <a:endParaRPr lang="en-US" altLang="zh-CN" sz="1100" dirty="0"/>
          </a:p>
          <a:p>
            <a:pPr algn="ctr"/>
            <a:r>
              <a:rPr lang="en-US" altLang="zh-CN" sz="1100" dirty="0" err="1"/>
              <a:t>GDBServer</a:t>
            </a:r>
            <a:endParaRPr lang="zh-CN" altLang="en-US" sz="1100" dirty="0"/>
          </a:p>
        </p:txBody>
      </p:sp>
      <p:sp>
        <p:nvSpPr>
          <p:cNvPr id="25" name="文本框 24">
            <a:extLst>
              <a:ext uri="{FF2B5EF4-FFF2-40B4-BE49-F238E27FC236}">
                <a16:creationId xmlns:a16="http://schemas.microsoft.com/office/drawing/2014/main" id="{F1E06C47-68B1-DFA2-BF8B-3A90C663FEBE}"/>
              </a:ext>
            </a:extLst>
          </p:cNvPr>
          <p:cNvSpPr txBox="1"/>
          <p:nvPr/>
        </p:nvSpPr>
        <p:spPr>
          <a:xfrm>
            <a:off x="3248038" y="5235418"/>
            <a:ext cx="1025012" cy="461665"/>
          </a:xfrm>
          <a:prstGeom prst="rect">
            <a:avLst/>
          </a:prstGeom>
          <a:solidFill>
            <a:schemeClr val="bg1"/>
          </a:solidFill>
        </p:spPr>
        <p:txBody>
          <a:bodyPr wrap="square" rtlCol="0">
            <a:spAutoFit/>
          </a:bodyPr>
          <a:lstStyle/>
          <a:p>
            <a:pPr algn="ctr"/>
            <a:r>
              <a:rPr lang="en-US" altLang="zh-CN" sz="1200" dirty="0"/>
              <a:t>QEMU/</a:t>
            </a:r>
          </a:p>
          <a:p>
            <a:pPr algn="ctr"/>
            <a:r>
              <a:rPr lang="en-US" altLang="zh-CN" sz="1200" dirty="0" err="1"/>
              <a:t>OpenOCD</a:t>
            </a:r>
            <a:endParaRPr lang="zh-CN" altLang="en-US" sz="1200" dirty="0"/>
          </a:p>
        </p:txBody>
      </p:sp>
      <p:sp>
        <p:nvSpPr>
          <p:cNvPr id="26" name="文本框 25">
            <a:extLst>
              <a:ext uri="{FF2B5EF4-FFF2-40B4-BE49-F238E27FC236}">
                <a16:creationId xmlns:a16="http://schemas.microsoft.com/office/drawing/2014/main" id="{A116E219-6E83-CDA5-5219-D6486B3A0E45}"/>
              </a:ext>
            </a:extLst>
          </p:cNvPr>
          <p:cNvSpPr txBox="1"/>
          <p:nvPr/>
        </p:nvSpPr>
        <p:spPr>
          <a:xfrm>
            <a:off x="8064697" y="5296436"/>
            <a:ext cx="629028" cy="370404"/>
          </a:xfrm>
          <a:prstGeom prst="rect">
            <a:avLst/>
          </a:prstGeom>
          <a:solidFill>
            <a:schemeClr val="bg1"/>
          </a:solidFill>
        </p:spPr>
        <p:txBody>
          <a:bodyPr wrap="square" rtlCol="0">
            <a:spAutoFit/>
          </a:bodyPr>
          <a:lstStyle/>
          <a:p>
            <a:r>
              <a:rPr lang="en-US" altLang="zh-CN" dirty="0"/>
              <a:t>DAP</a:t>
            </a:r>
            <a:endParaRPr lang="zh-CN" altLang="en-US" dirty="0"/>
          </a:p>
        </p:txBody>
      </p:sp>
      <p:sp>
        <p:nvSpPr>
          <p:cNvPr id="28" name="文本框 27">
            <a:extLst>
              <a:ext uri="{FF2B5EF4-FFF2-40B4-BE49-F238E27FC236}">
                <a16:creationId xmlns:a16="http://schemas.microsoft.com/office/drawing/2014/main" id="{520B3A29-17B8-21D2-1ECE-0391E6C481D9}"/>
              </a:ext>
            </a:extLst>
          </p:cNvPr>
          <p:cNvSpPr txBox="1"/>
          <p:nvPr/>
        </p:nvSpPr>
        <p:spPr>
          <a:xfrm>
            <a:off x="9204177" y="2220673"/>
            <a:ext cx="1178228" cy="523220"/>
          </a:xfrm>
          <a:prstGeom prst="rect">
            <a:avLst/>
          </a:prstGeom>
          <a:solidFill>
            <a:schemeClr val="bg1"/>
          </a:solidFill>
        </p:spPr>
        <p:txBody>
          <a:bodyPr wrap="square" rtlCol="0">
            <a:spAutoFit/>
          </a:bodyPr>
          <a:lstStyle/>
          <a:p>
            <a:pPr algn="ctr"/>
            <a:r>
              <a:rPr lang="en-US" altLang="zh-CN" sz="1400" dirty="0" err="1"/>
              <a:t>VSCode</a:t>
            </a:r>
            <a:endParaRPr lang="en-US" altLang="zh-CN" sz="1400" dirty="0"/>
          </a:p>
          <a:p>
            <a:pPr algn="ctr"/>
            <a:r>
              <a:rPr lang="en-US" altLang="zh-CN" sz="1400" dirty="0"/>
              <a:t>Debug UI</a:t>
            </a:r>
            <a:endParaRPr lang="zh-CN" altLang="en-US" sz="1400" dirty="0"/>
          </a:p>
        </p:txBody>
      </p:sp>
      <p:sp>
        <p:nvSpPr>
          <p:cNvPr id="29" name="文本框 28">
            <a:extLst>
              <a:ext uri="{FF2B5EF4-FFF2-40B4-BE49-F238E27FC236}">
                <a16:creationId xmlns:a16="http://schemas.microsoft.com/office/drawing/2014/main" id="{40B9A6AE-0D8D-09CA-7117-A0A9E0E1B439}"/>
              </a:ext>
            </a:extLst>
          </p:cNvPr>
          <p:cNvSpPr txBox="1"/>
          <p:nvPr/>
        </p:nvSpPr>
        <p:spPr>
          <a:xfrm>
            <a:off x="10565618" y="3632210"/>
            <a:ext cx="1175532" cy="526633"/>
          </a:xfrm>
          <a:prstGeom prst="rect">
            <a:avLst/>
          </a:prstGeom>
          <a:solidFill>
            <a:schemeClr val="bg1"/>
          </a:solidFill>
        </p:spPr>
        <p:txBody>
          <a:bodyPr wrap="square" rtlCol="0">
            <a:spAutoFit/>
          </a:bodyPr>
          <a:lstStyle/>
          <a:p>
            <a:pPr algn="ctr"/>
            <a:r>
              <a:rPr lang="en-US" altLang="zh-CN" sz="1400" dirty="0" err="1"/>
              <a:t>VSCode</a:t>
            </a:r>
            <a:endParaRPr lang="en-US" altLang="zh-CN" sz="1400" dirty="0"/>
          </a:p>
          <a:p>
            <a:pPr algn="ctr"/>
            <a:r>
              <a:rPr lang="en-US" altLang="zh-CN" sz="1400" dirty="0"/>
              <a:t>WebView</a:t>
            </a:r>
            <a:endParaRPr lang="zh-CN" altLang="en-US" sz="1400" dirty="0"/>
          </a:p>
        </p:txBody>
      </p:sp>
      <p:sp>
        <p:nvSpPr>
          <p:cNvPr id="30" name="文本框 29">
            <a:extLst>
              <a:ext uri="{FF2B5EF4-FFF2-40B4-BE49-F238E27FC236}">
                <a16:creationId xmlns:a16="http://schemas.microsoft.com/office/drawing/2014/main" id="{A71E5CED-D217-482C-83F7-655EE91657EC}"/>
              </a:ext>
            </a:extLst>
          </p:cNvPr>
          <p:cNvSpPr txBox="1"/>
          <p:nvPr/>
        </p:nvSpPr>
        <p:spPr>
          <a:xfrm>
            <a:off x="9065554" y="5235417"/>
            <a:ext cx="1348446" cy="523220"/>
          </a:xfrm>
          <a:prstGeom prst="rect">
            <a:avLst/>
          </a:prstGeom>
          <a:solidFill>
            <a:schemeClr val="bg1"/>
          </a:solidFill>
        </p:spPr>
        <p:txBody>
          <a:bodyPr wrap="none" rtlCol="0">
            <a:spAutoFit/>
          </a:bodyPr>
          <a:lstStyle/>
          <a:p>
            <a:pPr algn="ctr"/>
            <a:r>
              <a:rPr lang="en-US" altLang="zh-CN" sz="1400" dirty="0" err="1"/>
              <a:t>VSCode</a:t>
            </a:r>
            <a:endParaRPr lang="en-US" altLang="zh-CN" sz="1400" dirty="0"/>
          </a:p>
          <a:p>
            <a:pPr algn="ctr"/>
            <a:r>
              <a:rPr lang="en-US" altLang="zh-CN" sz="1400" dirty="0"/>
              <a:t>Debug Module</a:t>
            </a:r>
            <a:endParaRPr lang="zh-CN" altLang="en-US" sz="1400" dirty="0"/>
          </a:p>
        </p:txBody>
      </p:sp>
      <p:sp>
        <p:nvSpPr>
          <p:cNvPr id="32" name="文本框 31">
            <a:extLst>
              <a:ext uri="{FF2B5EF4-FFF2-40B4-BE49-F238E27FC236}">
                <a16:creationId xmlns:a16="http://schemas.microsoft.com/office/drawing/2014/main" id="{C2C1C648-4E15-2AA1-B823-53398CC42948}"/>
              </a:ext>
            </a:extLst>
          </p:cNvPr>
          <p:cNvSpPr txBox="1"/>
          <p:nvPr/>
        </p:nvSpPr>
        <p:spPr>
          <a:xfrm>
            <a:off x="9578007" y="1382716"/>
            <a:ext cx="1975221" cy="369332"/>
          </a:xfrm>
          <a:prstGeom prst="rect">
            <a:avLst/>
          </a:prstGeom>
          <a:solidFill>
            <a:schemeClr val="bg1"/>
          </a:solidFill>
        </p:spPr>
        <p:txBody>
          <a:bodyPr wrap="none" rtlCol="0">
            <a:spAutoFit/>
          </a:bodyPr>
          <a:lstStyle/>
          <a:p>
            <a:r>
              <a:rPr lang="en-US" altLang="zh-CN" dirty="0" err="1"/>
              <a:t>VSCode</a:t>
            </a:r>
            <a:r>
              <a:rPr lang="en-US" altLang="zh-CN" dirty="0"/>
              <a:t> Extension</a:t>
            </a:r>
            <a:endParaRPr lang="zh-CN" altLang="en-US" dirty="0"/>
          </a:p>
        </p:txBody>
      </p:sp>
    </p:spTree>
    <p:extLst>
      <p:ext uri="{BB962C8B-B14F-4D97-AF65-F5344CB8AC3E}">
        <p14:creationId xmlns:p14="http://schemas.microsoft.com/office/powerpoint/2010/main" val="135489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80D3A7-AD59-F676-DF1D-1676CFAE1E77}"/>
              </a:ext>
            </a:extLst>
          </p:cNvPr>
          <p:cNvPicPr>
            <a:picLocks noChangeAspect="1"/>
          </p:cNvPicPr>
          <p:nvPr/>
        </p:nvPicPr>
        <p:blipFill rotWithShape="1">
          <a:blip r:embed="rId3"/>
          <a:srcRect l="1385" t="3528"/>
          <a:stretch/>
        </p:blipFill>
        <p:spPr>
          <a:xfrm>
            <a:off x="156825" y="2716357"/>
            <a:ext cx="11921709" cy="3909213"/>
          </a:xfrm>
          <a:prstGeom prst="rect">
            <a:avLst/>
          </a:prstGeom>
        </p:spPr>
      </p:pic>
      <p:sp>
        <p:nvSpPr>
          <p:cNvPr id="2" name="矩形 1"/>
          <p:cNvSpPr/>
          <p:nvPr/>
        </p:nvSpPr>
        <p:spPr>
          <a:xfrm>
            <a:off x="1" y="2"/>
            <a:ext cx="2467619" cy="65469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pic>
        <p:nvPicPr>
          <p:cNvPr id="16" name="Picture 8"/>
          <p:cNvPicPr>
            <a:picLocks noChangeAspect="1" noChangeArrowheads="1"/>
          </p:cNvPicPr>
          <p:nvPr/>
        </p:nvPicPr>
        <p:blipFill>
          <a:blip r:embed="rId4">
            <a:extLst>
              <a:ext uri="{28A0092B-C50C-407E-A947-70E740481C1C}">
                <a14:useLocalDpi xmlns:a14="http://schemas.microsoft.com/office/drawing/2010/main" val="0"/>
              </a:ext>
            </a:extLst>
          </a:blip>
          <a:srcRect l="4438" r="4438"/>
          <a:stretch/>
        </p:blipFill>
        <p:spPr bwMode="auto">
          <a:xfrm>
            <a:off x="156825" y="46127"/>
            <a:ext cx="2115288" cy="599232"/>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1" name="灯片编号占位符 20">
            <a:extLst>
              <a:ext uri="{FF2B5EF4-FFF2-40B4-BE49-F238E27FC236}">
                <a16:creationId xmlns:a16="http://schemas.microsoft.com/office/drawing/2014/main" id="{D437FF86-A477-97AF-0939-3ACA53535AAA}"/>
              </a:ext>
            </a:extLst>
          </p:cNvPr>
          <p:cNvSpPr>
            <a:spLocks noGrp="1"/>
          </p:cNvSpPr>
          <p:nvPr>
            <p:ph type="sldNum" sz="quarter" idx="12"/>
          </p:nvPr>
        </p:nvSpPr>
        <p:spPr/>
        <p:txBody>
          <a:bodyPr/>
          <a:lstStyle/>
          <a:p>
            <a:fld id="{69C45E28-4883-469F-A6A9-D05A5639DFCA}" type="slidenum">
              <a:rPr lang="zh-CN" altLang="en-US" smtClean="0"/>
              <a:t>5</a:t>
            </a:fld>
            <a:endParaRPr lang="zh-CN" altLang="en-US"/>
          </a:p>
        </p:txBody>
      </p:sp>
      <p:sp>
        <p:nvSpPr>
          <p:cNvPr id="4" name="矩形 3">
            <a:extLst>
              <a:ext uri="{FF2B5EF4-FFF2-40B4-BE49-F238E27FC236}">
                <a16:creationId xmlns:a16="http://schemas.microsoft.com/office/drawing/2014/main" id="{804F8104-1A3B-8E09-59CD-3C3409E0D822}"/>
              </a:ext>
            </a:extLst>
          </p:cNvPr>
          <p:cNvSpPr/>
          <p:nvPr/>
        </p:nvSpPr>
        <p:spPr bwMode="auto">
          <a:xfrm>
            <a:off x="0" y="750779"/>
            <a:ext cx="5452342" cy="504778"/>
          </a:xfrm>
          <a:prstGeom prst="rect">
            <a:avLst/>
          </a:prstGeom>
          <a:noFill/>
          <a:ln w="3175">
            <a:noFill/>
            <a:headEnd type="none" w="med" len="med"/>
            <a:tailEnd type="none" w="med" len="med"/>
          </a:ln>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altLang="zh-CN" b="1" kern="100" dirty="0">
              <a:solidFill>
                <a:schemeClr val="tx1"/>
              </a:solidFill>
              <a:latin typeface="微软雅黑" panose="020B0503020204020204" pitchFamily="34" charset="-122"/>
              <a:ea typeface="微软雅黑" panose="020B0503020204020204" pitchFamily="34" charset="-122"/>
            </a:endParaRPr>
          </a:p>
        </p:txBody>
      </p:sp>
      <p:sp>
        <p:nvSpPr>
          <p:cNvPr id="27" name="等腰三角形 26">
            <a:extLst>
              <a:ext uri="{FF2B5EF4-FFF2-40B4-BE49-F238E27FC236}">
                <a16:creationId xmlns:a16="http://schemas.microsoft.com/office/drawing/2014/main" id="{80066E8F-186B-3473-C5D0-5179A1E364DF}"/>
              </a:ext>
            </a:extLst>
          </p:cNvPr>
          <p:cNvSpPr/>
          <p:nvPr/>
        </p:nvSpPr>
        <p:spPr>
          <a:xfrm rot="10800000">
            <a:off x="3118140" y="641398"/>
            <a:ext cx="373905" cy="295241"/>
          </a:xfrm>
          <a:prstGeom prst="triangle">
            <a:avLst/>
          </a:prstGeom>
          <a:solidFill>
            <a:schemeClr val="accent1">
              <a:lumMod val="50000"/>
            </a:schemeClr>
          </a:solidFill>
          <a:ln>
            <a:solidFill>
              <a:schemeClr val="tx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6641052E-F075-C5BB-7AC1-FACA7BDB1CD6}"/>
              </a:ext>
            </a:extLst>
          </p:cNvPr>
          <p:cNvSpPr/>
          <p:nvPr/>
        </p:nvSpPr>
        <p:spPr>
          <a:xfrm>
            <a:off x="295120" y="1236146"/>
            <a:ext cx="5157222" cy="1796389"/>
          </a:xfrm>
          <a:prstGeom prst="rect">
            <a:avLst/>
          </a:prstGeom>
        </p:spPr>
        <p:txBody>
          <a:bodyPr wrap="square">
            <a:sp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pitchFamily="2"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pitchFamily="2"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pitchFamily="2"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pitchFamily="2" charset="-122"/>
                <a:cs typeface="+mn-cs"/>
              </a:defRPr>
            </a:lvl9pPr>
          </a:lstStyle>
          <a:p>
            <a:pPr marL="285750" indent="-285750" algn="just" eaLnBrk="1" fontAlgn="auto" hangingPunct="1">
              <a:lnSpc>
                <a:spcPct val="150000"/>
              </a:lnSpc>
              <a:spcBef>
                <a:spcPts val="0"/>
              </a:spcBef>
              <a:spcAft>
                <a:spcPts val="0"/>
              </a:spcAft>
              <a:buFont typeface="Wingdings" panose="05000000000000000000" pitchFamily="2" charset="2"/>
              <a:buChar char="p"/>
            </a:pPr>
            <a:r>
              <a:rPr lang="en-US" altLang="zh-CN" sz="2000" kern="100" dirty="0">
                <a:solidFill>
                  <a:schemeClr val="tx1"/>
                </a:solidFill>
                <a:latin typeface="微软雅黑" panose="020B0503020204020204" pitchFamily="34" charset="-122"/>
                <a:ea typeface="微软雅黑" panose="020B0503020204020204" pitchFamily="34" charset="-122"/>
              </a:rPr>
              <a:t>System Framework Structure:</a:t>
            </a:r>
          </a:p>
          <a:p>
            <a:pPr marL="285750" indent="-285750" algn="just" eaLnBrk="1" fontAlgn="auto" hangingPunct="1">
              <a:lnSpc>
                <a:spcPct val="150000"/>
              </a:lnSpc>
              <a:spcBef>
                <a:spcPts val="0"/>
              </a:spcBef>
              <a:spcAft>
                <a:spcPts val="0"/>
              </a:spcAft>
              <a:buFont typeface="Wingdings" panose="05000000000000000000" pitchFamily="2" charset="2"/>
              <a:buChar char="p"/>
            </a:pPr>
            <a:endParaRPr kumimoji="1" lang="en-US" altLang="zh-CN" sz="900" dirty="0">
              <a:solidFill>
                <a:schemeClr val="tx1"/>
              </a:solidFill>
              <a:latin typeface="微软雅黑" panose="020B0503020204020204" pitchFamily="34" charset="-122"/>
              <a:ea typeface="微软雅黑" panose="020B0503020204020204" pitchFamily="34" charset="-122"/>
            </a:endParaRPr>
          </a:p>
          <a:p>
            <a:pPr algn="just" eaLnBrk="1" fontAlgn="auto" hangingPunct="1">
              <a:lnSpc>
                <a:spcPct val="150000"/>
              </a:lnSpc>
              <a:spcBef>
                <a:spcPts val="0"/>
              </a:spcBef>
              <a:spcAft>
                <a:spcPts val="0"/>
              </a:spcAft>
            </a:pPr>
            <a:r>
              <a:rPr kumimoji="1" lang="en-US" altLang="zh-CN" sz="1800" dirty="0">
                <a:solidFill>
                  <a:schemeClr val="tx1"/>
                </a:solidFill>
                <a:latin typeface="微软雅黑" panose="020B0503020204020204" pitchFamily="34" charset="-122"/>
                <a:ea typeface="微软雅黑" panose="020B0503020204020204" pitchFamily="34" charset="-122"/>
              </a:rPr>
              <a:t>4. Integration of Data Flow between </a:t>
            </a:r>
            <a:r>
              <a:rPr kumimoji="1" lang="en-US" altLang="zh-CN" sz="1800" dirty="0" err="1">
                <a:solidFill>
                  <a:schemeClr val="tx1"/>
                </a:solidFill>
                <a:latin typeface="微软雅黑" panose="020B0503020204020204" pitchFamily="34" charset="-122"/>
                <a:ea typeface="微软雅黑" panose="020B0503020204020204" pitchFamily="34" charset="-122"/>
              </a:rPr>
              <a:t>VSCode</a:t>
            </a:r>
            <a:r>
              <a:rPr kumimoji="1" lang="en-US" altLang="zh-CN" sz="1800" dirty="0">
                <a:solidFill>
                  <a:schemeClr val="tx1"/>
                </a:solidFill>
                <a:latin typeface="微软雅黑" panose="020B0503020204020204" pitchFamily="34" charset="-122"/>
                <a:ea typeface="微软雅黑" panose="020B0503020204020204" pitchFamily="34" charset="-122"/>
              </a:rPr>
              <a:t>, GDB, and </a:t>
            </a:r>
            <a:r>
              <a:rPr kumimoji="1" lang="en-US" altLang="zh-CN" sz="1800" dirty="0" err="1">
                <a:solidFill>
                  <a:schemeClr val="tx1"/>
                </a:solidFill>
                <a:latin typeface="微软雅黑" panose="020B0503020204020204" pitchFamily="34" charset="-122"/>
                <a:ea typeface="微软雅黑" panose="020B0503020204020204" pitchFamily="34" charset="-122"/>
              </a:rPr>
              <a:t>eBPF</a:t>
            </a:r>
            <a:endParaRPr kumimoji="1" lang="en-US" altLang="zh-CN" sz="1800" dirty="0">
              <a:solidFill>
                <a:schemeClr val="tx1"/>
              </a:solidFill>
              <a:latin typeface="微软雅黑" panose="020B0503020204020204" pitchFamily="34" charset="-122"/>
              <a:ea typeface="微软雅黑" panose="020B0503020204020204" pitchFamily="34" charset="-122"/>
            </a:endParaRPr>
          </a:p>
          <a:p>
            <a:pPr marL="171450" indent="-171450" algn="just" eaLnBrk="1" fontAlgn="auto" hangingPunct="1">
              <a:lnSpc>
                <a:spcPct val="150000"/>
              </a:lnSpc>
              <a:spcBef>
                <a:spcPts val="0"/>
              </a:spcBef>
              <a:spcAft>
                <a:spcPts val="0"/>
              </a:spcAft>
              <a:buFont typeface="Wingdings" panose="05000000000000000000" pitchFamily="2" charset="2"/>
              <a:buChar char="Ø"/>
            </a:pPr>
            <a:endParaRPr kumimoji="1" lang="en-US" altLang="zh-CN" sz="900" dirty="0">
              <a:solidFill>
                <a:schemeClr val="tx1"/>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FF813985-674A-DAFD-9F0A-5DC084ABC2C0}"/>
              </a:ext>
            </a:extLst>
          </p:cNvPr>
          <p:cNvSpPr/>
          <p:nvPr/>
        </p:nvSpPr>
        <p:spPr>
          <a:xfrm>
            <a:off x="10709256" y="0"/>
            <a:ext cx="1414469"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Application</a:t>
            </a:r>
            <a:endParaRPr lang="zh-CN" altLang="en-US" sz="1600"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036C0389-3FA9-B708-857A-6FAFD7497FB5}"/>
              </a:ext>
            </a:extLst>
          </p:cNvPr>
          <p:cNvSpPr/>
          <p:nvPr/>
        </p:nvSpPr>
        <p:spPr>
          <a:xfrm>
            <a:off x="9140273" y="10474"/>
            <a:ext cx="1607331"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III</a:t>
            </a:r>
            <a:endParaRPr lang="zh-CN" altLang="en-US" sz="14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68692D02-EEC6-CED2-BDE7-CF3597CFCC34}"/>
              </a:ext>
            </a:extLst>
          </p:cNvPr>
          <p:cNvSpPr/>
          <p:nvPr/>
        </p:nvSpPr>
        <p:spPr>
          <a:xfrm>
            <a:off x="5741319"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a:t>
            </a:r>
          </a:p>
          <a:p>
            <a:pPr algn="ctr"/>
            <a:r>
              <a:rPr lang="en-US" altLang="zh-CN" sz="1400" dirty="0">
                <a:latin typeface="微软雅黑" panose="020B0503020204020204" pitchFamily="34" charset="-122"/>
                <a:ea typeface="微软雅黑" panose="020B0503020204020204" pitchFamily="34" charset="-122"/>
              </a:rPr>
              <a:t>I</a:t>
            </a:r>
            <a:endParaRPr lang="zh-CN" altLang="en-US" sz="14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FE915991-45DA-D4E9-8D42-452852380554}"/>
              </a:ext>
            </a:extLst>
          </p:cNvPr>
          <p:cNvSpPr/>
          <p:nvPr/>
        </p:nvSpPr>
        <p:spPr>
          <a:xfrm>
            <a:off x="2509837" y="0"/>
            <a:ext cx="1607331" cy="654699"/>
          </a:xfrm>
          <a:prstGeom prst="rect">
            <a:avLst/>
          </a:prstGeom>
          <a:solidFill>
            <a:schemeClr val="accent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System</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Framework</a:t>
            </a:r>
            <a:endParaRPr lang="zh-CN" altLang="en-US" sz="1600"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49C13CA1-8CE4-6EF4-BD49-B891BCE44495}"/>
              </a:ext>
            </a:extLst>
          </p:cNvPr>
          <p:cNvSpPr/>
          <p:nvPr/>
        </p:nvSpPr>
        <p:spPr>
          <a:xfrm>
            <a:off x="4117168"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Key</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Problems</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Solved</a:t>
            </a:r>
            <a:endParaRPr lang="zh-CN" altLang="en-US" sz="160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F925E62D-8983-6CD0-58AF-4C69B6BE753D}"/>
              </a:ext>
            </a:extLst>
          </p:cNvPr>
          <p:cNvSpPr/>
          <p:nvPr/>
        </p:nvSpPr>
        <p:spPr>
          <a:xfrm>
            <a:off x="7460414"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a:t>
            </a:r>
            <a:endParaRPr lang="zh-CN" altLang="en-US" sz="14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A6FA8CE9-CF88-2FEB-C778-F8A3930AEDEE}"/>
              </a:ext>
            </a:extLst>
          </p:cNvPr>
          <p:cNvSpPr txBox="1"/>
          <p:nvPr/>
        </p:nvSpPr>
        <p:spPr>
          <a:xfrm>
            <a:off x="1821180" y="4260947"/>
            <a:ext cx="752435" cy="738664"/>
          </a:xfrm>
          <a:prstGeom prst="rect">
            <a:avLst/>
          </a:prstGeom>
          <a:solidFill>
            <a:schemeClr val="bg1"/>
          </a:solidFill>
        </p:spPr>
        <p:txBody>
          <a:bodyPr wrap="square" rtlCol="0">
            <a:spAutoFit/>
          </a:bodyPr>
          <a:lstStyle/>
          <a:p>
            <a:pPr algn="ctr"/>
            <a:r>
              <a:rPr lang="en-US" altLang="zh-CN" sz="1400" dirty="0"/>
              <a:t>DAP</a:t>
            </a:r>
          </a:p>
          <a:p>
            <a:pPr algn="ctr"/>
            <a:r>
              <a:rPr lang="en-US" altLang="zh-CN" sz="1400" dirty="0"/>
              <a:t>over</a:t>
            </a:r>
          </a:p>
          <a:p>
            <a:pPr algn="ctr"/>
            <a:r>
              <a:rPr lang="en-US" altLang="zh-CN" sz="1400" dirty="0"/>
              <a:t>TCP</a:t>
            </a:r>
            <a:endParaRPr lang="zh-CN" altLang="en-US" sz="1400" dirty="0"/>
          </a:p>
        </p:txBody>
      </p:sp>
      <p:sp>
        <p:nvSpPr>
          <p:cNvPr id="12" name="文本框 11">
            <a:extLst>
              <a:ext uri="{FF2B5EF4-FFF2-40B4-BE49-F238E27FC236}">
                <a16:creationId xmlns:a16="http://schemas.microsoft.com/office/drawing/2014/main" id="{35FEA544-D2AB-5F81-A6EA-9AC36C0CB2EA}"/>
              </a:ext>
            </a:extLst>
          </p:cNvPr>
          <p:cNvSpPr txBox="1"/>
          <p:nvPr/>
        </p:nvSpPr>
        <p:spPr>
          <a:xfrm>
            <a:off x="4237970" y="4260947"/>
            <a:ext cx="943630" cy="738664"/>
          </a:xfrm>
          <a:prstGeom prst="rect">
            <a:avLst/>
          </a:prstGeom>
          <a:solidFill>
            <a:schemeClr val="bg1"/>
          </a:solidFill>
        </p:spPr>
        <p:txBody>
          <a:bodyPr wrap="square" rtlCol="0">
            <a:spAutoFit/>
          </a:bodyPr>
          <a:lstStyle/>
          <a:p>
            <a:pPr algn="ctr"/>
            <a:r>
              <a:rPr lang="en-US" altLang="zh-CN" sz="1400" dirty="0"/>
              <a:t>GDB/MI</a:t>
            </a:r>
          </a:p>
          <a:p>
            <a:pPr algn="ctr"/>
            <a:r>
              <a:rPr lang="en-US" altLang="zh-CN" sz="1400" dirty="0"/>
              <a:t>over</a:t>
            </a:r>
          </a:p>
          <a:p>
            <a:pPr algn="ctr"/>
            <a:r>
              <a:rPr lang="en-US" altLang="zh-CN" sz="1400" dirty="0"/>
              <a:t>TCP</a:t>
            </a:r>
            <a:endParaRPr lang="zh-CN" altLang="en-US" sz="1400" dirty="0"/>
          </a:p>
        </p:txBody>
      </p:sp>
      <p:sp>
        <p:nvSpPr>
          <p:cNvPr id="13" name="文本框 12">
            <a:extLst>
              <a:ext uri="{FF2B5EF4-FFF2-40B4-BE49-F238E27FC236}">
                <a16:creationId xmlns:a16="http://schemas.microsoft.com/office/drawing/2014/main" id="{EBA19561-4F3E-CF60-1710-1B25BD683833}"/>
              </a:ext>
            </a:extLst>
          </p:cNvPr>
          <p:cNvSpPr txBox="1"/>
          <p:nvPr/>
        </p:nvSpPr>
        <p:spPr>
          <a:xfrm>
            <a:off x="6724650" y="4999611"/>
            <a:ext cx="1289050" cy="584775"/>
          </a:xfrm>
          <a:prstGeom prst="rect">
            <a:avLst/>
          </a:prstGeom>
          <a:solidFill>
            <a:schemeClr val="bg1"/>
          </a:solidFill>
        </p:spPr>
        <p:txBody>
          <a:bodyPr wrap="square" rtlCol="0">
            <a:spAutoFit/>
          </a:bodyPr>
          <a:lstStyle/>
          <a:p>
            <a:pPr algn="ctr"/>
            <a:r>
              <a:rPr lang="en-US" altLang="zh-CN" sz="1600" dirty="0"/>
              <a:t>Python</a:t>
            </a:r>
          </a:p>
          <a:p>
            <a:pPr algn="ctr"/>
            <a:r>
              <a:rPr lang="en-US" altLang="zh-CN" sz="1600" dirty="0"/>
              <a:t>script</a:t>
            </a:r>
            <a:endParaRPr lang="zh-CN" altLang="en-US" sz="1600" dirty="0"/>
          </a:p>
        </p:txBody>
      </p:sp>
      <p:sp>
        <p:nvSpPr>
          <p:cNvPr id="14" name="文本框 13">
            <a:extLst>
              <a:ext uri="{FF2B5EF4-FFF2-40B4-BE49-F238E27FC236}">
                <a16:creationId xmlns:a16="http://schemas.microsoft.com/office/drawing/2014/main" id="{C870F53C-AED0-D281-DB8E-E18583877F1E}"/>
              </a:ext>
            </a:extLst>
          </p:cNvPr>
          <p:cNvSpPr txBox="1"/>
          <p:nvPr/>
        </p:nvSpPr>
        <p:spPr>
          <a:xfrm>
            <a:off x="8135262" y="5695037"/>
            <a:ext cx="1351638" cy="652325"/>
          </a:xfrm>
          <a:prstGeom prst="rect">
            <a:avLst/>
          </a:prstGeom>
          <a:solidFill>
            <a:schemeClr val="bg1"/>
          </a:solidFill>
        </p:spPr>
        <p:txBody>
          <a:bodyPr wrap="square" rtlCol="0">
            <a:spAutoFit/>
          </a:bodyPr>
          <a:lstStyle/>
          <a:p>
            <a:pPr algn="ctr"/>
            <a:r>
              <a:rPr lang="en-US" altLang="zh-CN" dirty="0" err="1"/>
              <a:t>eBPF</a:t>
            </a:r>
            <a:endParaRPr lang="en-US" altLang="zh-CN" dirty="0"/>
          </a:p>
          <a:p>
            <a:pPr algn="ctr"/>
            <a:r>
              <a:rPr lang="en-US" altLang="zh-CN" dirty="0" err="1"/>
              <a:t>GDBServer</a:t>
            </a:r>
            <a:endParaRPr lang="zh-CN" altLang="en-US" dirty="0"/>
          </a:p>
        </p:txBody>
      </p:sp>
      <p:sp>
        <p:nvSpPr>
          <p:cNvPr id="15" name="文本框 14">
            <a:extLst>
              <a:ext uri="{FF2B5EF4-FFF2-40B4-BE49-F238E27FC236}">
                <a16:creationId xmlns:a16="http://schemas.microsoft.com/office/drawing/2014/main" id="{0991084A-D6A1-5C4F-BA5F-87146EB3D5B4}"/>
              </a:ext>
            </a:extLst>
          </p:cNvPr>
          <p:cNvSpPr txBox="1"/>
          <p:nvPr/>
        </p:nvSpPr>
        <p:spPr>
          <a:xfrm>
            <a:off x="9578956" y="5325705"/>
            <a:ext cx="1457450" cy="369332"/>
          </a:xfrm>
          <a:prstGeom prst="rect">
            <a:avLst/>
          </a:prstGeom>
          <a:solidFill>
            <a:schemeClr val="bg1"/>
          </a:solidFill>
        </p:spPr>
        <p:txBody>
          <a:bodyPr wrap="none" rtlCol="0">
            <a:spAutoFit/>
          </a:bodyPr>
          <a:lstStyle/>
          <a:p>
            <a:pPr algn="ctr"/>
            <a:r>
              <a:rPr lang="en-US" altLang="zh-CN" dirty="0"/>
              <a:t>RSP on serial</a:t>
            </a:r>
            <a:endParaRPr lang="zh-CN" altLang="en-US" dirty="0"/>
          </a:p>
        </p:txBody>
      </p:sp>
      <p:sp>
        <p:nvSpPr>
          <p:cNvPr id="17" name="文本框 16">
            <a:extLst>
              <a:ext uri="{FF2B5EF4-FFF2-40B4-BE49-F238E27FC236}">
                <a16:creationId xmlns:a16="http://schemas.microsoft.com/office/drawing/2014/main" id="{C1E792F6-C10D-C0C4-3D7A-82445181E6EF}"/>
              </a:ext>
            </a:extLst>
          </p:cNvPr>
          <p:cNvSpPr txBox="1"/>
          <p:nvPr/>
        </p:nvSpPr>
        <p:spPr>
          <a:xfrm>
            <a:off x="10991956" y="3088481"/>
            <a:ext cx="745225" cy="253916"/>
          </a:xfrm>
          <a:prstGeom prst="rect">
            <a:avLst/>
          </a:prstGeom>
          <a:solidFill>
            <a:schemeClr val="bg1"/>
          </a:solidFill>
        </p:spPr>
        <p:txBody>
          <a:bodyPr wrap="square" rtlCol="0">
            <a:spAutoFit/>
          </a:bodyPr>
          <a:lstStyle/>
          <a:p>
            <a:pPr algn="ctr"/>
            <a:r>
              <a:rPr lang="en-US" altLang="zh-CN" sz="1050" dirty="0"/>
              <a:t>Hardware</a:t>
            </a:r>
            <a:endParaRPr lang="zh-CN" altLang="en-US" sz="1050" dirty="0"/>
          </a:p>
        </p:txBody>
      </p:sp>
    </p:spTree>
    <p:extLst>
      <p:ext uri="{BB962C8B-B14F-4D97-AF65-F5344CB8AC3E}">
        <p14:creationId xmlns:p14="http://schemas.microsoft.com/office/powerpoint/2010/main" val="289829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
            <a:ext cx="2467619" cy="65469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14" name="矩形 13"/>
          <p:cNvSpPr/>
          <p:nvPr/>
        </p:nvSpPr>
        <p:spPr>
          <a:xfrm>
            <a:off x="2509837" y="0"/>
            <a:ext cx="1607331" cy="654699"/>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System</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Framework</a:t>
            </a:r>
            <a:endParaRPr lang="zh-CN" altLang="en-US" sz="1600" dirty="0">
              <a:latin typeface="微软雅黑" panose="020B0503020204020204" pitchFamily="34" charset="-122"/>
              <a:ea typeface="微软雅黑" panose="020B0503020204020204" pitchFamily="34" charset="-122"/>
            </a:endParaRPr>
          </a:p>
        </p:txBody>
      </p:sp>
      <p:pic>
        <p:nvPicPr>
          <p:cNvPr id="16" name="Picture 8"/>
          <p:cNvPicPr>
            <a:picLocks noChangeAspect="1" noChangeArrowheads="1"/>
          </p:cNvPicPr>
          <p:nvPr/>
        </p:nvPicPr>
        <p:blipFill>
          <a:blip r:embed="rId3">
            <a:extLst>
              <a:ext uri="{28A0092B-C50C-407E-A947-70E740481C1C}">
                <a14:useLocalDpi xmlns:a14="http://schemas.microsoft.com/office/drawing/2010/main" val="0"/>
              </a:ext>
            </a:extLst>
          </a:blip>
          <a:srcRect l="4438" r="4438"/>
          <a:stretch/>
        </p:blipFill>
        <p:spPr bwMode="auto">
          <a:xfrm>
            <a:off x="156825" y="46127"/>
            <a:ext cx="2115288" cy="599232"/>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3" name="等腰三角形 2"/>
          <p:cNvSpPr/>
          <p:nvPr/>
        </p:nvSpPr>
        <p:spPr>
          <a:xfrm rot="10800000">
            <a:off x="4742291" y="654697"/>
            <a:ext cx="373905" cy="295241"/>
          </a:xfrm>
          <a:prstGeom prst="triangle">
            <a:avLst/>
          </a:prstGeom>
          <a:solidFill>
            <a:schemeClr val="accent1">
              <a:lumMod val="50000"/>
            </a:schemeClr>
          </a:solidFill>
          <a:ln>
            <a:solidFill>
              <a:schemeClr val="tx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56825" y="875808"/>
            <a:ext cx="2824914" cy="654698"/>
          </a:xfrm>
          <a:prstGeom prst="rect">
            <a:avLst/>
          </a:prstGeom>
          <a:solidFill>
            <a:schemeClr val="accent1">
              <a:lumMod val="50000"/>
            </a:schemeClr>
          </a:solidFill>
          <a:ln>
            <a:noFill/>
          </a:ln>
        </p:spPr>
        <p:txBody>
          <a:bodyPr wrap="none" anchor="ctr"/>
          <a:lstStyle/>
          <a:p>
            <a:pPr algn="ctr"/>
            <a:r>
              <a:rPr lang="en-US" altLang="zh-CN" sz="2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Key Problems Solved</a:t>
            </a:r>
            <a:endParaRPr lang="zh-CN" altLang="en-US" sz="2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灯片编号占位符 20">
            <a:extLst>
              <a:ext uri="{FF2B5EF4-FFF2-40B4-BE49-F238E27FC236}">
                <a16:creationId xmlns:a16="http://schemas.microsoft.com/office/drawing/2014/main" id="{D437FF86-A477-97AF-0939-3ACA53535AAA}"/>
              </a:ext>
            </a:extLst>
          </p:cNvPr>
          <p:cNvSpPr>
            <a:spLocks noGrp="1"/>
          </p:cNvSpPr>
          <p:nvPr>
            <p:ph type="sldNum" sz="quarter" idx="12"/>
          </p:nvPr>
        </p:nvSpPr>
        <p:spPr/>
        <p:txBody>
          <a:bodyPr/>
          <a:lstStyle/>
          <a:p>
            <a:fld id="{69C45E28-4883-469F-A6A9-D05A5639DFCA}" type="slidenum">
              <a:rPr lang="zh-CN" altLang="en-US" smtClean="0"/>
              <a:t>6</a:t>
            </a:fld>
            <a:endParaRPr lang="zh-CN" altLang="en-US"/>
          </a:p>
        </p:txBody>
      </p:sp>
      <p:sp>
        <p:nvSpPr>
          <p:cNvPr id="6" name="矩形 5">
            <a:extLst>
              <a:ext uri="{FF2B5EF4-FFF2-40B4-BE49-F238E27FC236}">
                <a16:creationId xmlns:a16="http://schemas.microsoft.com/office/drawing/2014/main" id="{E177EE5E-D3D6-C4CD-CEBB-4CDCAD86B2E2}"/>
              </a:ext>
            </a:extLst>
          </p:cNvPr>
          <p:cNvSpPr/>
          <p:nvPr/>
        </p:nvSpPr>
        <p:spPr>
          <a:xfrm>
            <a:off x="4117168" y="0"/>
            <a:ext cx="1656713" cy="656948"/>
          </a:xfrm>
          <a:prstGeom prst="rect">
            <a:avLst/>
          </a:prstGeom>
          <a:solidFill>
            <a:schemeClr val="accent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lt1"/>
                </a:solidFill>
                <a:latin typeface="微软雅黑" panose="020B0503020204020204" pitchFamily="34" charset="-122"/>
                <a:ea typeface="微软雅黑" panose="020B0503020204020204" pitchFamily="34" charset="-122"/>
              </a:rPr>
              <a:t>Key Problems</a:t>
            </a:r>
            <a:endParaRPr lang="zh-CN" altLang="en-US" sz="1600" dirty="0">
              <a:solidFill>
                <a:schemeClr val="lt1"/>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DC0AD24A-5831-5A59-9747-77F0C2B72C35}"/>
              </a:ext>
            </a:extLst>
          </p:cNvPr>
          <p:cNvSpPr/>
          <p:nvPr/>
        </p:nvSpPr>
        <p:spPr>
          <a:xfrm>
            <a:off x="871330" y="1918531"/>
            <a:ext cx="10449340" cy="3677930"/>
          </a:xfrm>
          <a:prstGeom prst="rect">
            <a:avLst/>
          </a:prstGeom>
          <a:ln w="19050">
            <a:solidFill>
              <a:schemeClr val="bg1">
                <a:lumMod val="50000"/>
              </a:schemeClr>
            </a:solidFill>
            <a:prstDash val="dash"/>
          </a:ln>
        </p:spPr>
        <p:txBody>
          <a:bodyPr wrap="square">
            <a:sp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pitchFamily="2"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pitchFamily="2"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pitchFamily="2"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pitchFamily="2" charset="-122"/>
                <a:cs typeface="+mn-cs"/>
              </a:defRPr>
            </a:lvl9pPr>
          </a:lstStyle>
          <a:p>
            <a:pPr marL="285750" indent="-285750" eaLnBrk="1" fontAlgn="auto" hangingPunct="1">
              <a:lnSpc>
                <a:spcPct val="150000"/>
              </a:lnSpc>
              <a:spcBef>
                <a:spcPts val="600"/>
              </a:spcBef>
              <a:spcAft>
                <a:spcPts val="600"/>
              </a:spcAft>
              <a:buFont typeface="Wingdings" panose="05000000000000000000" pitchFamily="2" charset="2"/>
              <a:buChar char="ü"/>
              <a:defRPr/>
            </a:pPr>
            <a:r>
              <a:rPr lang="en-US" altLang="zh-CN" sz="18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8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Based on </a:t>
            </a:r>
            <a:r>
              <a:rPr lang="en-US" altLang="zh-CN" sz="1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QEMU and GDB</a:t>
            </a:r>
            <a:r>
              <a:rPr lang="en-US" altLang="zh-CN" sz="18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 support source-level debugging across kernel/user state;</a:t>
            </a:r>
          </a:p>
          <a:p>
            <a:pPr eaLnBrk="1" fontAlgn="auto" hangingPunct="1">
              <a:spcBef>
                <a:spcPts val="600"/>
              </a:spcBef>
              <a:spcAft>
                <a:spcPts val="600"/>
              </a:spcAft>
              <a:defRPr/>
            </a:pPr>
            <a:r>
              <a:rPr lang="en-US" altLang="zh-CN"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breakpoint group switching, </a:t>
            </a:r>
            <a:r>
              <a:rPr lang="en-US" altLang="zh-CN" sz="16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multiprocess</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support &amp; configuration parameterization</a:t>
            </a:r>
            <a:endPar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eaLnBrk="1" fontAlgn="auto" hangingPunct="1">
              <a:lnSpc>
                <a:spcPct val="150000"/>
              </a:lnSpc>
              <a:spcBef>
                <a:spcPts val="600"/>
              </a:spcBef>
              <a:spcAft>
                <a:spcPts val="600"/>
              </a:spcAft>
              <a:buFont typeface="Wingdings" panose="05000000000000000000" pitchFamily="2" charset="2"/>
              <a:buChar char="ü"/>
              <a:defRPr/>
            </a:pPr>
            <a:r>
              <a:rPr lang="en-US" altLang="zh-CN" sz="18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8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Using </a:t>
            </a:r>
            <a:r>
              <a:rPr lang="en-US" altLang="zh-CN" sz="18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eBPF</a:t>
            </a:r>
            <a:r>
              <a:rPr lang="en-US" altLang="zh-CN" sz="18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 enable performance analysis and detection across kernel and user state on development boards;</a:t>
            </a:r>
          </a:p>
          <a:p>
            <a:pPr eaLnBrk="1" fontAlgn="auto" hangingPunct="1">
              <a:spcBef>
                <a:spcPts val="600"/>
              </a:spcBef>
              <a:spcAft>
                <a:spcPts val="600"/>
              </a:spcAft>
              <a:defRPr/>
            </a:pPr>
            <a:r>
              <a:rPr lang="zh-CN" altLang="en-US"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porting the </a:t>
            </a:r>
            <a:r>
              <a:rPr lang="en-US" altLang="zh-CN" sz="16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eBPF</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virtual machine, </a:t>
            </a:r>
            <a:r>
              <a:rPr lang="en-US" altLang="zh-CN" sz="16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kprobe</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and </a:t>
            </a:r>
            <a:r>
              <a:rPr lang="en-US" altLang="zh-CN" sz="16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uprobe</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to </a:t>
            </a:r>
            <a:r>
              <a:rPr lang="en-US" altLang="zh-CN" sz="16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rCore</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-Tutorial &amp; modularizing </a:t>
            </a:r>
            <a:r>
              <a:rPr lang="en-US" altLang="zh-CN" sz="16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uprobe</a:t>
            </a: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eaLnBrk="1" fontAlgn="auto" hangingPunct="1">
              <a:lnSpc>
                <a:spcPct val="150000"/>
              </a:lnSpc>
              <a:spcBef>
                <a:spcPts val="600"/>
              </a:spcBef>
              <a:spcAft>
                <a:spcPts val="600"/>
              </a:spcAft>
              <a:buFont typeface="Wingdings" panose="05000000000000000000" pitchFamily="2" charset="2"/>
              <a:buChar char="ü"/>
              <a:defRPr/>
            </a:pPr>
            <a:r>
              <a:rPr lang="en-US" altLang="zh-CN" sz="18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18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Construct a remote development environment based on </a:t>
            </a:r>
            <a:r>
              <a:rPr lang="en-US" altLang="zh-CN" sz="18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VSCode</a:t>
            </a:r>
            <a:r>
              <a:rPr lang="en-US" altLang="zh-CN" sz="18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 that integrates breakpoint debugging and performance analysis.</a:t>
            </a:r>
          </a:p>
          <a:p>
            <a:pPr eaLnBrk="1" fontAlgn="auto" hangingPunct="1">
              <a:spcBef>
                <a:spcPts val="600"/>
              </a:spcBef>
              <a:spcAft>
                <a:spcPts val="600"/>
              </a:spcAft>
              <a:defRPr/>
            </a:pPr>
            <a:r>
              <a:rPr lang="zh-CN" altLang="en-US"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Integrate data flows among </a:t>
            </a:r>
            <a:r>
              <a:rPr lang="en-US" altLang="zh-CN" sz="16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VSCode</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GDB, and </a:t>
            </a:r>
            <a:r>
              <a:rPr lang="en-US" altLang="zh-CN" sz="16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eBPF</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while supporting </a:t>
            </a:r>
            <a:r>
              <a:rPr lang="en-US" altLang="zh-CN" sz="16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Qemu</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&amp; real hardware</a:t>
            </a:r>
            <a:endParaRPr lang="zh-CN" altLang="en-US"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矩形 18">
            <a:extLst>
              <a:ext uri="{FF2B5EF4-FFF2-40B4-BE49-F238E27FC236}">
                <a16:creationId xmlns:a16="http://schemas.microsoft.com/office/drawing/2014/main" id="{3EC9C536-FA6A-BD71-C0CE-0814FBE411AE}"/>
              </a:ext>
            </a:extLst>
          </p:cNvPr>
          <p:cNvSpPr/>
          <p:nvPr/>
        </p:nvSpPr>
        <p:spPr>
          <a:xfrm>
            <a:off x="10709256" y="0"/>
            <a:ext cx="1414469"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Application</a:t>
            </a:r>
            <a:endParaRPr lang="zh-CN" altLang="en-US" sz="1600"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D0A63621-7B4E-0EB6-6251-052DF4668DB3}"/>
              </a:ext>
            </a:extLst>
          </p:cNvPr>
          <p:cNvSpPr/>
          <p:nvPr/>
        </p:nvSpPr>
        <p:spPr>
          <a:xfrm>
            <a:off x="9140273" y="10474"/>
            <a:ext cx="1607331"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III</a:t>
            </a:r>
            <a:endParaRPr lang="zh-CN" altLang="en-US" sz="1400"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0BC0A27A-8CCD-3A19-69D4-30C171ABFA50}"/>
              </a:ext>
            </a:extLst>
          </p:cNvPr>
          <p:cNvSpPr/>
          <p:nvPr/>
        </p:nvSpPr>
        <p:spPr>
          <a:xfrm>
            <a:off x="5741319"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a:t>
            </a:r>
          </a:p>
          <a:p>
            <a:pPr algn="ctr"/>
            <a:r>
              <a:rPr lang="en-US" altLang="zh-CN" sz="1400" dirty="0">
                <a:latin typeface="微软雅黑" panose="020B0503020204020204" pitchFamily="34" charset="-122"/>
                <a:ea typeface="微软雅黑" panose="020B0503020204020204" pitchFamily="34" charset="-122"/>
              </a:rPr>
              <a:t>I</a:t>
            </a:r>
            <a:endParaRPr lang="zh-CN" altLang="en-US" sz="1400" dirty="0">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E3B468B7-266E-4F30-DC49-A0C922C90174}"/>
              </a:ext>
            </a:extLst>
          </p:cNvPr>
          <p:cNvSpPr/>
          <p:nvPr/>
        </p:nvSpPr>
        <p:spPr>
          <a:xfrm>
            <a:off x="7460414"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148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C028307-2C79-B7A7-0615-5DC499D65504}"/>
              </a:ext>
            </a:extLst>
          </p:cNvPr>
          <p:cNvSpPr txBox="1"/>
          <p:nvPr/>
        </p:nvSpPr>
        <p:spPr>
          <a:xfrm>
            <a:off x="156825" y="2725322"/>
            <a:ext cx="5308642" cy="2985433"/>
          </a:xfrm>
          <a:prstGeom prst="rect">
            <a:avLst/>
          </a:prstGeom>
          <a:noFill/>
        </p:spPr>
        <p:txBody>
          <a:bodyPr wrap="square">
            <a:spAutoFit/>
          </a:bodyPr>
          <a:lstStyle/>
          <a:p>
            <a:pPr marL="742950" lvl="1" indent="-285750">
              <a:spcBef>
                <a:spcPts val="600"/>
              </a:spcBef>
              <a:spcAft>
                <a:spcPts val="600"/>
              </a:spcAft>
              <a:buFont typeface="Wingdings" panose="05000000000000000000" pitchFamily="2" charset="2"/>
              <a:buChar char="Ø"/>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Breakpoint groups</a:t>
            </a:r>
          </a:p>
          <a:p>
            <a:pPr marL="1200150" lvl="2" indent="-285750">
              <a:spcBef>
                <a:spcPts val="600"/>
              </a:spcBef>
              <a:spcAft>
                <a:spcPts val="600"/>
              </a:spcAft>
              <a:buFont typeface="Wingdings" panose="05000000000000000000" pitchFamily="2" charset="2"/>
              <a:buChar char="Ø"/>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Avoid GDB’s limitation of cross-</a:t>
            </a:r>
            <a:r>
              <a:rPr lang="en-US" altLang="zh-CN" sz="1600" b="1" dirty="0" err="1">
                <a:solidFill>
                  <a:schemeClr val="accent1">
                    <a:lumMod val="75000"/>
                  </a:schemeClr>
                </a:solidFill>
                <a:latin typeface="微软雅黑" panose="020B0503020204020204" pitchFamily="34" charset="-122"/>
                <a:ea typeface="微软雅黑" panose="020B0503020204020204" pitchFamily="34" charset="-122"/>
              </a:rPr>
              <a:t>pagetable</a:t>
            </a: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 debugging</a:t>
            </a:r>
          </a:p>
          <a:p>
            <a:pPr marL="742950" lvl="1" indent="-285750">
              <a:spcBef>
                <a:spcPts val="600"/>
              </a:spcBef>
              <a:spcAft>
                <a:spcPts val="600"/>
              </a:spcAft>
              <a:buFont typeface="Wingdings" panose="05000000000000000000" pitchFamily="2" charset="2"/>
              <a:buChar char="Ø"/>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Exit breakpoints</a:t>
            </a:r>
          </a:p>
          <a:p>
            <a:pPr marL="1200150" lvl="2" indent="-285750">
              <a:spcBef>
                <a:spcPts val="600"/>
              </a:spcBef>
              <a:spcAft>
                <a:spcPts val="600"/>
              </a:spcAft>
              <a:buFont typeface="Wingdings" panose="05000000000000000000" pitchFamily="2" charset="2"/>
              <a:buChar char="Ø"/>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Enable breakpoint group switching</a:t>
            </a:r>
          </a:p>
          <a:p>
            <a:pPr marL="742950" lvl="1" indent="-285750">
              <a:spcBef>
                <a:spcPts val="600"/>
              </a:spcBef>
              <a:spcAft>
                <a:spcPts val="600"/>
              </a:spcAft>
              <a:buFont typeface="Wingdings" panose="05000000000000000000" pitchFamily="2" charset="2"/>
              <a:buChar char="Ø"/>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Hook breakpoints</a:t>
            </a:r>
          </a:p>
          <a:p>
            <a:pPr marL="1200150" lvl="2" indent="-285750">
              <a:spcBef>
                <a:spcPts val="600"/>
              </a:spcBef>
              <a:spcAft>
                <a:spcPts val="600"/>
              </a:spcAft>
              <a:buFont typeface="Wingdings" panose="05000000000000000000" pitchFamily="2" charset="2"/>
              <a:buChar char="Ø"/>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Get next process name in advance;</a:t>
            </a:r>
          </a:p>
          <a:p>
            <a:pPr marL="1200150" lvl="2" indent="-285750">
              <a:spcBef>
                <a:spcPts val="600"/>
              </a:spcBef>
              <a:spcAft>
                <a:spcPts val="600"/>
              </a:spcAft>
              <a:buFont typeface="Wingdings" panose="05000000000000000000" pitchFamily="2" charset="2"/>
              <a:buChar char="Ø"/>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Vital for </a:t>
            </a:r>
            <a:r>
              <a:rPr lang="en-US" altLang="zh-CN" sz="1600" b="1" dirty="0" err="1">
                <a:solidFill>
                  <a:schemeClr val="accent1">
                    <a:lumMod val="75000"/>
                  </a:schemeClr>
                </a:solidFill>
                <a:latin typeface="微软雅黑" panose="020B0503020204020204" pitchFamily="34" charset="-122"/>
                <a:ea typeface="微软雅黑" panose="020B0503020204020204" pitchFamily="34" charset="-122"/>
              </a:rPr>
              <a:t>multiprocess</a:t>
            </a: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 debugging</a:t>
            </a:r>
          </a:p>
        </p:txBody>
      </p:sp>
      <p:sp>
        <p:nvSpPr>
          <p:cNvPr id="15" name="矩形 14"/>
          <p:cNvSpPr/>
          <p:nvPr/>
        </p:nvSpPr>
        <p:spPr bwMode="auto">
          <a:xfrm>
            <a:off x="334169" y="911408"/>
            <a:ext cx="9165771" cy="504778"/>
          </a:xfrm>
          <a:prstGeom prst="rect">
            <a:avLst/>
          </a:prstGeom>
          <a:noFill/>
          <a:ln w="3175">
            <a:noFill/>
            <a:headEnd type="none" w="med" len="med"/>
            <a:tailEnd type="none" w="med" len="med"/>
          </a:ln>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buFont typeface="Wingdings" panose="05000000000000000000" pitchFamily="2" charset="2"/>
              <a:buChar char="l"/>
            </a:pPr>
            <a:r>
              <a:rPr lang="en-US" altLang="zh-CN" sz="2000" b="1" kern="100" dirty="0">
                <a:solidFill>
                  <a:schemeClr val="tx1"/>
                </a:solidFill>
                <a:latin typeface="微软雅黑" panose="020B0503020204020204" pitchFamily="34" charset="-122"/>
                <a:ea typeface="微软雅黑" panose="020B0503020204020204" pitchFamily="34" charset="-122"/>
              </a:rPr>
              <a:t>Based on QEMU and GDB, support source-level debugging across kernel/user state</a:t>
            </a:r>
            <a:endParaRPr lang="zh-CN" altLang="en-US" sz="2000" b="1" kern="100" dirty="0">
              <a:solidFill>
                <a:schemeClr val="tx1"/>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ED5C58E4-AC48-5CCC-199D-8C672531AEB2}"/>
              </a:ext>
            </a:extLst>
          </p:cNvPr>
          <p:cNvSpPr/>
          <p:nvPr/>
        </p:nvSpPr>
        <p:spPr>
          <a:xfrm>
            <a:off x="1" y="2"/>
            <a:ext cx="2467619" cy="65469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pic>
        <p:nvPicPr>
          <p:cNvPr id="22" name="Picture 8">
            <a:extLst>
              <a:ext uri="{FF2B5EF4-FFF2-40B4-BE49-F238E27FC236}">
                <a16:creationId xmlns:a16="http://schemas.microsoft.com/office/drawing/2014/main" id="{6FBE8B80-C093-B647-34DF-7F8CCF22E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438" r="4438"/>
          <a:stretch/>
        </p:blipFill>
        <p:spPr bwMode="auto">
          <a:xfrm>
            <a:off x="156825" y="46127"/>
            <a:ext cx="2115288" cy="599232"/>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7" name="灯片编号占位符 26">
            <a:extLst>
              <a:ext uri="{FF2B5EF4-FFF2-40B4-BE49-F238E27FC236}">
                <a16:creationId xmlns:a16="http://schemas.microsoft.com/office/drawing/2014/main" id="{A257D470-AAF5-EC5B-C214-A18314408EEB}"/>
              </a:ext>
            </a:extLst>
          </p:cNvPr>
          <p:cNvSpPr>
            <a:spLocks noGrp="1"/>
          </p:cNvSpPr>
          <p:nvPr>
            <p:ph type="sldNum" sz="quarter" idx="12"/>
          </p:nvPr>
        </p:nvSpPr>
        <p:spPr/>
        <p:txBody>
          <a:bodyPr/>
          <a:lstStyle/>
          <a:p>
            <a:fld id="{69C45E28-4883-469F-A6A9-D05A5639DFCA}" type="slidenum">
              <a:rPr lang="zh-CN" altLang="en-US" smtClean="0"/>
              <a:t>7</a:t>
            </a:fld>
            <a:endParaRPr lang="zh-CN" altLang="en-US"/>
          </a:p>
        </p:txBody>
      </p:sp>
      <p:sp>
        <p:nvSpPr>
          <p:cNvPr id="30" name="矩形 29">
            <a:extLst>
              <a:ext uri="{FF2B5EF4-FFF2-40B4-BE49-F238E27FC236}">
                <a16:creationId xmlns:a16="http://schemas.microsoft.com/office/drawing/2014/main" id="{11BB3B6D-C569-F43B-EE0A-37D54F1431BE}"/>
              </a:ext>
            </a:extLst>
          </p:cNvPr>
          <p:cNvSpPr/>
          <p:nvPr/>
        </p:nvSpPr>
        <p:spPr>
          <a:xfrm>
            <a:off x="5741319" y="0"/>
            <a:ext cx="1656713" cy="656948"/>
          </a:xfrm>
          <a:prstGeom prst="rect">
            <a:avLst/>
          </a:prstGeom>
          <a:solidFill>
            <a:schemeClr val="accent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a:t>
            </a:r>
          </a:p>
          <a:p>
            <a:pPr algn="ctr"/>
            <a:r>
              <a:rPr lang="en-US" altLang="zh-CN" sz="1400" dirty="0">
                <a:latin typeface="微软雅黑" panose="020B0503020204020204" pitchFamily="34" charset="-122"/>
                <a:ea typeface="微软雅黑" panose="020B0503020204020204" pitchFamily="34" charset="-122"/>
              </a:rPr>
              <a:t>I</a:t>
            </a:r>
            <a:endParaRPr lang="zh-CN" altLang="en-US" sz="1400" dirty="0">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9875A8E7-27EA-C94E-82DF-877EBEC8F67B}"/>
              </a:ext>
            </a:extLst>
          </p:cNvPr>
          <p:cNvSpPr/>
          <p:nvPr/>
        </p:nvSpPr>
        <p:spPr>
          <a:xfrm>
            <a:off x="2509837" y="0"/>
            <a:ext cx="1543753" cy="654699"/>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System</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Framework</a:t>
            </a:r>
            <a:endParaRPr lang="zh-CN" altLang="en-US" sz="1600" dirty="0">
              <a:latin typeface="微软雅黑" panose="020B0503020204020204" pitchFamily="34" charset="-122"/>
              <a:ea typeface="微软雅黑" panose="020B0503020204020204" pitchFamily="34" charset="-122"/>
            </a:endParaRPr>
          </a:p>
        </p:txBody>
      </p:sp>
      <p:sp>
        <p:nvSpPr>
          <p:cNvPr id="33" name="等腰三角形 32">
            <a:extLst>
              <a:ext uri="{FF2B5EF4-FFF2-40B4-BE49-F238E27FC236}">
                <a16:creationId xmlns:a16="http://schemas.microsoft.com/office/drawing/2014/main" id="{C72EBAF5-8392-9B0C-7A1C-6A7ABAA6BC08}"/>
              </a:ext>
            </a:extLst>
          </p:cNvPr>
          <p:cNvSpPr/>
          <p:nvPr/>
        </p:nvSpPr>
        <p:spPr>
          <a:xfrm rot="10800000">
            <a:off x="6382722" y="654697"/>
            <a:ext cx="373905" cy="295241"/>
          </a:xfrm>
          <a:prstGeom prst="triangle">
            <a:avLst/>
          </a:prstGeom>
          <a:solidFill>
            <a:schemeClr val="accent1">
              <a:lumMod val="50000"/>
            </a:schemeClr>
          </a:solidFill>
          <a:ln>
            <a:solidFill>
              <a:schemeClr val="tx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3B564BFE-DA76-20CA-499C-C70E2B0914FD}"/>
              </a:ext>
            </a:extLst>
          </p:cNvPr>
          <p:cNvSpPr txBox="1"/>
          <p:nvPr/>
        </p:nvSpPr>
        <p:spPr>
          <a:xfrm>
            <a:off x="334169" y="1841300"/>
            <a:ext cx="5308642" cy="458908"/>
          </a:xfrm>
          <a:prstGeom prst="rect">
            <a:avLst/>
          </a:prstGeom>
          <a:noFill/>
        </p:spPr>
        <p:txBody>
          <a:bodyPr wrap="square">
            <a:spAutoFit/>
          </a:bodyPr>
          <a:lstStyle/>
          <a:p>
            <a:pPr marL="342900" indent="-342900">
              <a:lnSpc>
                <a:spcPct val="150000"/>
              </a:lnSpc>
              <a:spcBef>
                <a:spcPts val="600"/>
              </a:spcBef>
              <a:spcAft>
                <a:spcPts val="600"/>
              </a:spcAft>
              <a:buFont typeface="Wingdings" panose="05000000000000000000" pitchFamily="2" charset="2"/>
              <a:buChar char="l"/>
            </a:pPr>
            <a:r>
              <a:rPr lang="en-US" altLang="zh-CN" b="1" kern="100" dirty="0">
                <a:latin typeface="微软雅黑" panose="020B0503020204020204" pitchFamily="34" charset="-122"/>
                <a:ea typeface="微软雅黑" panose="020B0503020204020204" pitchFamily="34" charset="-122"/>
              </a:rPr>
              <a:t>Breakpoint Group Management Module</a:t>
            </a:r>
          </a:p>
        </p:txBody>
      </p:sp>
      <p:pic>
        <p:nvPicPr>
          <p:cNvPr id="1026" name="图片 5" descr="图示&#10;&#10;描述已自动生成">
            <a:extLst>
              <a:ext uri="{FF2B5EF4-FFF2-40B4-BE49-F238E27FC236}">
                <a16:creationId xmlns:a16="http://schemas.microsoft.com/office/drawing/2014/main" id="{9C00277D-A547-63C8-C36A-A4A403B8851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70203" y="1523388"/>
            <a:ext cx="5846287" cy="4924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8D25DD23-A9FB-A0F9-C6AB-6DC7BC90E2C1}"/>
              </a:ext>
            </a:extLst>
          </p:cNvPr>
          <p:cNvSpPr/>
          <p:nvPr/>
        </p:nvSpPr>
        <p:spPr>
          <a:xfrm>
            <a:off x="10709256" y="0"/>
            <a:ext cx="1414469"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Application</a:t>
            </a:r>
            <a:endParaRPr lang="zh-CN" altLang="en-US" sz="1600"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E2C939FB-9AA5-13C8-2B4B-1687B61C874A}"/>
              </a:ext>
            </a:extLst>
          </p:cNvPr>
          <p:cNvSpPr/>
          <p:nvPr/>
        </p:nvSpPr>
        <p:spPr>
          <a:xfrm>
            <a:off x="9140273" y="10474"/>
            <a:ext cx="1607331"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III</a:t>
            </a:r>
            <a:endParaRPr lang="zh-CN" altLang="en-US" sz="1400"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2F614A7D-58C8-F587-43A3-087B4FA1B94A}"/>
              </a:ext>
            </a:extLst>
          </p:cNvPr>
          <p:cNvSpPr/>
          <p:nvPr/>
        </p:nvSpPr>
        <p:spPr>
          <a:xfrm>
            <a:off x="4117168"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Key</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Problems</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Solved</a:t>
            </a:r>
            <a:endParaRPr lang="zh-CN" altLang="en-US" sz="1600"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6F5D0CC9-FF75-FFF0-6AE9-824F1C48C9B5}"/>
              </a:ext>
            </a:extLst>
          </p:cNvPr>
          <p:cNvSpPr/>
          <p:nvPr/>
        </p:nvSpPr>
        <p:spPr>
          <a:xfrm>
            <a:off x="7460414"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371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bwMode="auto">
          <a:xfrm>
            <a:off x="362638" y="1156538"/>
            <a:ext cx="9165771" cy="504778"/>
          </a:xfrm>
          <a:prstGeom prst="rect">
            <a:avLst/>
          </a:prstGeom>
          <a:noFill/>
          <a:ln w="3175">
            <a:noFill/>
            <a:headEnd type="none" w="med" len="med"/>
            <a:tailEnd type="none" w="med" len="med"/>
          </a:ln>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buFont typeface="Wingdings" panose="05000000000000000000" pitchFamily="2" charset="2"/>
              <a:buChar char="l"/>
            </a:pPr>
            <a:r>
              <a:rPr lang="en-US" altLang="zh-CN" sz="2000" b="1" kern="100" dirty="0">
                <a:solidFill>
                  <a:schemeClr val="tx1"/>
                </a:solidFill>
                <a:latin typeface="微软雅黑" panose="020B0503020204020204" pitchFamily="34" charset="-122"/>
                <a:ea typeface="微软雅黑" panose="020B0503020204020204" pitchFamily="34" charset="-122"/>
              </a:rPr>
              <a:t>Using </a:t>
            </a:r>
            <a:r>
              <a:rPr lang="en-US" altLang="zh-CN" sz="2000" b="1" kern="100" dirty="0" err="1">
                <a:solidFill>
                  <a:schemeClr val="tx1"/>
                </a:solidFill>
                <a:latin typeface="微软雅黑" panose="020B0503020204020204" pitchFamily="34" charset="-122"/>
                <a:ea typeface="微软雅黑" panose="020B0503020204020204" pitchFamily="34" charset="-122"/>
              </a:rPr>
              <a:t>eBPF</a:t>
            </a:r>
            <a:r>
              <a:rPr lang="en-US" altLang="zh-CN" sz="2000" b="1" kern="100" dirty="0">
                <a:solidFill>
                  <a:schemeClr val="tx1"/>
                </a:solidFill>
                <a:latin typeface="微软雅黑" panose="020B0503020204020204" pitchFamily="34" charset="-122"/>
                <a:ea typeface="微软雅黑" panose="020B0503020204020204" pitchFamily="34" charset="-122"/>
              </a:rPr>
              <a:t>, enable performance analysis and detection across kernel and user state on development boards</a:t>
            </a:r>
            <a:r>
              <a:rPr lang="zh-CN" altLang="en-US" sz="2000" b="1" kern="100" dirty="0">
                <a:solidFill>
                  <a:schemeClr val="tx1"/>
                </a:solidFill>
                <a:latin typeface="微软雅黑" panose="020B0503020204020204" pitchFamily="34" charset="-122"/>
                <a:ea typeface="微软雅黑" panose="020B0503020204020204" pitchFamily="34" charset="-122"/>
              </a:rPr>
              <a:t>；</a:t>
            </a:r>
          </a:p>
        </p:txBody>
      </p:sp>
      <p:sp>
        <p:nvSpPr>
          <p:cNvPr id="17" name="矩形 16">
            <a:extLst>
              <a:ext uri="{FF2B5EF4-FFF2-40B4-BE49-F238E27FC236}">
                <a16:creationId xmlns:a16="http://schemas.microsoft.com/office/drawing/2014/main" id="{ED5C58E4-AC48-5CCC-199D-8C672531AEB2}"/>
              </a:ext>
            </a:extLst>
          </p:cNvPr>
          <p:cNvSpPr/>
          <p:nvPr/>
        </p:nvSpPr>
        <p:spPr>
          <a:xfrm>
            <a:off x="1" y="2"/>
            <a:ext cx="2467619" cy="65469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pic>
        <p:nvPicPr>
          <p:cNvPr id="22" name="Picture 8">
            <a:extLst>
              <a:ext uri="{FF2B5EF4-FFF2-40B4-BE49-F238E27FC236}">
                <a16:creationId xmlns:a16="http://schemas.microsoft.com/office/drawing/2014/main" id="{6FBE8B80-C093-B647-34DF-7F8CCF22E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438" r="4438"/>
          <a:stretch/>
        </p:blipFill>
        <p:spPr bwMode="auto">
          <a:xfrm>
            <a:off x="156825" y="46127"/>
            <a:ext cx="2115288" cy="599232"/>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7" name="灯片编号占位符 26">
            <a:extLst>
              <a:ext uri="{FF2B5EF4-FFF2-40B4-BE49-F238E27FC236}">
                <a16:creationId xmlns:a16="http://schemas.microsoft.com/office/drawing/2014/main" id="{A257D470-AAF5-EC5B-C214-A18314408EEB}"/>
              </a:ext>
            </a:extLst>
          </p:cNvPr>
          <p:cNvSpPr>
            <a:spLocks noGrp="1"/>
          </p:cNvSpPr>
          <p:nvPr>
            <p:ph type="sldNum" sz="quarter" idx="12"/>
          </p:nvPr>
        </p:nvSpPr>
        <p:spPr/>
        <p:txBody>
          <a:bodyPr/>
          <a:lstStyle/>
          <a:p>
            <a:fld id="{69C45E28-4883-469F-A6A9-D05A5639DFCA}" type="slidenum">
              <a:rPr lang="zh-CN" altLang="en-US" smtClean="0"/>
              <a:t>8</a:t>
            </a:fld>
            <a:endParaRPr lang="zh-CN" altLang="en-US"/>
          </a:p>
        </p:txBody>
      </p:sp>
      <p:sp>
        <p:nvSpPr>
          <p:cNvPr id="31" name="矩形 30">
            <a:extLst>
              <a:ext uri="{FF2B5EF4-FFF2-40B4-BE49-F238E27FC236}">
                <a16:creationId xmlns:a16="http://schemas.microsoft.com/office/drawing/2014/main" id="{9875A8E7-27EA-C94E-82DF-877EBEC8F67B}"/>
              </a:ext>
            </a:extLst>
          </p:cNvPr>
          <p:cNvSpPr/>
          <p:nvPr/>
        </p:nvSpPr>
        <p:spPr>
          <a:xfrm>
            <a:off x="2509837" y="0"/>
            <a:ext cx="1543753" cy="654699"/>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System</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Framework</a:t>
            </a:r>
            <a:endParaRPr lang="zh-CN" altLang="en-US" sz="1600" dirty="0">
              <a:latin typeface="微软雅黑" panose="020B0503020204020204" pitchFamily="34" charset="-122"/>
              <a:ea typeface="微软雅黑" panose="020B0503020204020204" pitchFamily="34" charset="-122"/>
            </a:endParaRPr>
          </a:p>
        </p:txBody>
      </p:sp>
      <p:sp>
        <p:nvSpPr>
          <p:cNvPr id="33" name="等腰三角形 32">
            <a:extLst>
              <a:ext uri="{FF2B5EF4-FFF2-40B4-BE49-F238E27FC236}">
                <a16:creationId xmlns:a16="http://schemas.microsoft.com/office/drawing/2014/main" id="{C72EBAF5-8392-9B0C-7A1C-6A7ABAA6BC08}"/>
              </a:ext>
            </a:extLst>
          </p:cNvPr>
          <p:cNvSpPr/>
          <p:nvPr/>
        </p:nvSpPr>
        <p:spPr>
          <a:xfrm rot="10800000">
            <a:off x="8101818" y="561387"/>
            <a:ext cx="373905" cy="295241"/>
          </a:xfrm>
          <a:prstGeom prst="triangle">
            <a:avLst/>
          </a:prstGeom>
          <a:solidFill>
            <a:schemeClr val="accent1">
              <a:lumMod val="50000"/>
            </a:schemeClr>
          </a:solidFill>
          <a:ln>
            <a:solidFill>
              <a:schemeClr val="tx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29A0532E-879D-864D-4C0D-46791E54E8CD}"/>
              </a:ext>
            </a:extLst>
          </p:cNvPr>
          <p:cNvSpPr/>
          <p:nvPr/>
        </p:nvSpPr>
        <p:spPr>
          <a:xfrm>
            <a:off x="7460414" y="17269"/>
            <a:ext cx="1656713" cy="656948"/>
          </a:xfrm>
          <a:prstGeom prst="rect">
            <a:avLst/>
          </a:prstGeom>
          <a:solidFill>
            <a:schemeClr val="accent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a:t>
            </a:r>
            <a:endParaRPr lang="zh-CN" altLang="en-US" sz="1400"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9007426C-2D07-ED53-05EE-EC9D1C2CB1D2}"/>
              </a:ext>
            </a:extLst>
          </p:cNvPr>
          <p:cNvSpPr/>
          <p:nvPr/>
        </p:nvSpPr>
        <p:spPr>
          <a:xfrm>
            <a:off x="705665" y="1961225"/>
            <a:ext cx="10780670" cy="3954929"/>
          </a:xfrm>
          <a:prstGeom prst="rect">
            <a:avLst/>
          </a:prstGeom>
          <a:ln w="19050">
            <a:solidFill>
              <a:schemeClr val="bg1">
                <a:lumMod val="50000"/>
              </a:schemeClr>
            </a:solidFill>
            <a:prstDash val="dash"/>
          </a:ln>
        </p:spPr>
        <p:txBody>
          <a:bodyPr wrap="square">
            <a:sp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pitchFamily="2"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pitchFamily="2"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pitchFamily="2"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pitchFamily="2" charset="-122"/>
                <a:cs typeface="+mn-cs"/>
              </a:defRPr>
            </a:lvl9pPr>
          </a:lstStyle>
          <a:p>
            <a:pPr marL="285750" marR="0" lvl="0" indent="-285750" eaLnBrk="1" fontAlgn="auto" hangingPunct="1">
              <a:lnSpc>
                <a:spcPct val="150000"/>
              </a:lnSpc>
              <a:spcBef>
                <a:spcPts val="600"/>
              </a:spcBef>
              <a:spcAft>
                <a:spcPts val="600"/>
              </a:spcAft>
              <a:buClrTx/>
              <a:buSzTx/>
              <a:buFont typeface="Wingdings" panose="05000000000000000000" pitchFamily="2" charset="2"/>
              <a:buChar char="ü"/>
              <a:defRPr/>
            </a:pPr>
            <a:r>
              <a:rPr lang="en-US" altLang="zh-CN" sz="1800"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eBPF</a:t>
            </a:r>
            <a:r>
              <a:rPr lang="en-US" altLang="zh-CN" sz="18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 Data Output:</a:t>
            </a:r>
          </a:p>
          <a:p>
            <a:pPr marL="342900" marR="0" lvl="0" indent="-342900" eaLnBrk="1" fontAlgn="auto" hangingPunct="1">
              <a:spcBef>
                <a:spcPts val="600"/>
              </a:spcBef>
              <a:spcAft>
                <a:spcPts val="600"/>
              </a:spcAft>
              <a:buClrTx/>
              <a:buSzTx/>
              <a:buFont typeface="+mj-lt"/>
              <a:buAutoNum type="arabicPeriod"/>
              <a:defRPr/>
            </a:pPr>
            <a:r>
              <a:rPr lang="en-US" altLang="zh-CN" sz="16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eBPF</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debugging data needs to be sent to </a:t>
            </a:r>
            <a:r>
              <a:rPr lang="en-US" altLang="zh-CN" sz="16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VSCode</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without interfering with default serial port</a:t>
            </a:r>
            <a:endPar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eaLnBrk="1" fontAlgn="auto" hangingPunct="1">
              <a:spcBef>
                <a:spcPts val="600"/>
              </a:spcBef>
              <a:spcAft>
                <a:spcPts val="600"/>
              </a:spcAft>
              <a:buClrTx/>
              <a:buSzTx/>
              <a:buFont typeface="+mj-lt"/>
              <a:buAutoNum type="arabicPeriod"/>
              <a:defRPr/>
            </a:pP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 dedicated serial port is used for information output, which minimally impacts the OS.</a:t>
            </a:r>
            <a:endPar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eaLnBrk="1" fontAlgn="auto" hangingPunct="1">
              <a:spcBef>
                <a:spcPts val="600"/>
              </a:spcBef>
              <a:spcAft>
                <a:spcPts val="600"/>
              </a:spcAft>
              <a:buClrTx/>
              <a:buSzTx/>
              <a:buFont typeface="+mj-lt"/>
              <a:buAutoNum type="arabicPeriod"/>
              <a:defRPr/>
            </a:pP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To work together with the existing GDB breakpoints, the </a:t>
            </a:r>
            <a:r>
              <a:rPr lang="en-US" altLang="zh-CN" sz="16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eBPF</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debugging data is fed into GDB, which then transfers it to </a:t>
            </a:r>
            <a:r>
              <a:rPr lang="en-US" altLang="zh-CN" sz="16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VSCode</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eaLnBrk="1" fontAlgn="auto" hangingPunct="1">
              <a:spcBef>
                <a:spcPts val="600"/>
              </a:spcBef>
              <a:spcAft>
                <a:spcPts val="600"/>
              </a:spcAft>
              <a:buClrTx/>
              <a:buSzTx/>
              <a:buFont typeface="+mj-lt"/>
              <a:buAutoNum type="arabicPeriod"/>
              <a:defRPr/>
            </a:pP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Code Implementation:</a:t>
            </a:r>
          </a:p>
          <a:p>
            <a:pPr marL="742950" lvl="1" indent="-285750" eaLnBrk="1" fontAlgn="auto" hangingPunct="1">
              <a:spcBef>
                <a:spcPts val="600"/>
              </a:spcBef>
              <a:spcAft>
                <a:spcPts val="600"/>
              </a:spcAft>
              <a:buFont typeface="Wingdings" panose="05000000000000000000" pitchFamily="2" charset="2"/>
              <a:buChar char="p"/>
              <a:defRPr/>
            </a:pP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QEMU</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Modify the initialization code to support a second serial port.</a:t>
            </a:r>
            <a:endPar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742950" lvl="1" indent="-285750" eaLnBrk="1" fontAlgn="auto" hangingPunct="1">
              <a:spcBef>
                <a:spcPts val="600"/>
              </a:spcBef>
              <a:spcAft>
                <a:spcPts val="600"/>
              </a:spcAft>
              <a:buFont typeface="Wingdings" panose="05000000000000000000" pitchFamily="2" charset="2"/>
              <a:buChar char="p"/>
              <a:defRPr/>
            </a:pP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SBI</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Modify physical memory protection (PMP).</a:t>
            </a:r>
            <a:endPar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742950" lvl="1" indent="-285750" eaLnBrk="1" fontAlgn="auto" hangingPunct="1">
              <a:spcBef>
                <a:spcPts val="600"/>
              </a:spcBef>
              <a:spcAft>
                <a:spcPts val="600"/>
              </a:spcAft>
              <a:buFont typeface="Wingdings" panose="05000000000000000000" pitchFamily="2" charset="2"/>
              <a:buChar char="p"/>
              <a:defRPr/>
            </a:pP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OS</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Implement an MMIO-based serial port output function</a:t>
            </a:r>
            <a:endPar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742950" lvl="1" indent="-285750" eaLnBrk="1" fontAlgn="auto" hangingPunct="1">
              <a:spcBef>
                <a:spcPts val="600"/>
              </a:spcBef>
              <a:spcAft>
                <a:spcPts val="600"/>
              </a:spcAft>
              <a:buFont typeface="Wingdings" panose="05000000000000000000" pitchFamily="2" charset="2"/>
              <a:buChar char="p"/>
              <a:defRPr/>
            </a:pP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GDB</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Use a Python extension script to receive </a:t>
            </a:r>
            <a:r>
              <a:rPr lang="en-US" altLang="zh-CN" sz="16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eBPF</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data.</a:t>
            </a:r>
            <a:endPar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a:extLst>
              <a:ext uri="{FF2B5EF4-FFF2-40B4-BE49-F238E27FC236}">
                <a16:creationId xmlns:a16="http://schemas.microsoft.com/office/drawing/2014/main" id="{727C2D7A-2862-E30F-24BE-2F05A1CDE761}"/>
              </a:ext>
            </a:extLst>
          </p:cNvPr>
          <p:cNvSpPr/>
          <p:nvPr/>
        </p:nvSpPr>
        <p:spPr>
          <a:xfrm>
            <a:off x="10709256" y="0"/>
            <a:ext cx="1414469"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Application</a:t>
            </a:r>
            <a:endParaRPr lang="zh-CN" altLang="en-US" sz="1600"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FDD4F80E-910E-10B6-A738-CD2C70D1E2B0}"/>
              </a:ext>
            </a:extLst>
          </p:cNvPr>
          <p:cNvSpPr/>
          <p:nvPr/>
        </p:nvSpPr>
        <p:spPr>
          <a:xfrm>
            <a:off x="9140273" y="10474"/>
            <a:ext cx="1607331"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III</a:t>
            </a:r>
            <a:endParaRPr lang="zh-CN" altLang="en-US" sz="1400"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FFCD681F-9362-1FC4-6EFC-1775408088E8}"/>
              </a:ext>
            </a:extLst>
          </p:cNvPr>
          <p:cNvSpPr/>
          <p:nvPr/>
        </p:nvSpPr>
        <p:spPr>
          <a:xfrm>
            <a:off x="5741319"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a:t>
            </a:r>
          </a:p>
          <a:p>
            <a:pPr algn="ctr"/>
            <a:r>
              <a:rPr lang="en-US" altLang="zh-CN" sz="1400" dirty="0">
                <a:latin typeface="微软雅黑" panose="020B0503020204020204" pitchFamily="34" charset="-122"/>
                <a:ea typeface="微软雅黑" panose="020B0503020204020204" pitchFamily="34" charset="-122"/>
              </a:rPr>
              <a:t>I</a:t>
            </a:r>
            <a:endParaRPr lang="zh-CN" altLang="en-US" sz="14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86647BFD-9C03-CB52-FE4C-6FE95B091615}"/>
              </a:ext>
            </a:extLst>
          </p:cNvPr>
          <p:cNvSpPr/>
          <p:nvPr/>
        </p:nvSpPr>
        <p:spPr>
          <a:xfrm>
            <a:off x="4117168"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Key</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Problems</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Solved</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7756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bwMode="auto">
          <a:xfrm>
            <a:off x="156825" y="1063533"/>
            <a:ext cx="10072574" cy="504778"/>
          </a:xfrm>
          <a:prstGeom prst="rect">
            <a:avLst/>
          </a:prstGeom>
          <a:noFill/>
          <a:ln w="3175">
            <a:noFill/>
            <a:headEnd type="none" w="med" len="med"/>
            <a:tailEnd type="none" w="med" len="med"/>
          </a:ln>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buFont typeface="Wingdings" panose="05000000000000000000" pitchFamily="2" charset="2"/>
              <a:buChar char="l"/>
            </a:pPr>
            <a:r>
              <a:rPr lang="en-US" altLang="zh-CN" sz="2000" b="1" kern="100" dirty="0">
                <a:solidFill>
                  <a:schemeClr val="tx1"/>
                </a:solidFill>
                <a:latin typeface="微软雅黑" panose="020B0503020204020204" pitchFamily="34" charset="-122"/>
                <a:ea typeface="微软雅黑" panose="020B0503020204020204" pitchFamily="34" charset="-122"/>
              </a:rPr>
              <a:t>Construct a remote development environment based on </a:t>
            </a:r>
            <a:r>
              <a:rPr lang="en-US" altLang="zh-CN" sz="2000" b="1" kern="100" dirty="0" err="1">
                <a:solidFill>
                  <a:schemeClr val="tx1"/>
                </a:solidFill>
                <a:latin typeface="微软雅黑" panose="020B0503020204020204" pitchFamily="34" charset="-122"/>
                <a:ea typeface="微软雅黑" panose="020B0503020204020204" pitchFamily="34" charset="-122"/>
              </a:rPr>
              <a:t>VSCode</a:t>
            </a:r>
            <a:r>
              <a:rPr lang="en-US" altLang="zh-CN" sz="2000" b="1" kern="100" dirty="0">
                <a:solidFill>
                  <a:schemeClr val="tx1"/>
                </a:solidFill>
                <a:latin typeface="微软雅黑" panose="020B0503020204020204" pitchFamily="34" charset="-122"/>
                <a:ea typeface="微软雅黑" panose="020B0503020204020204" pitchFamily="34" charset="-122"/>
              </a:rPr>
              <a:t> that integrates breakpoint debugging and performance analysis</a:t>
            </a:r>
            <a:endParaRPr lang="zh-CN" altLang="en-US" sz="2000" b="1" kern="100" dirty="0">
              <a:solidFill>
                <a:schemeClr val="tx1"/>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ED5C58E4-AC48-5CCC-199D-8C672531AEB2}"/>
              </a:ext>
            </a:extLst>
          </p:cNvPr>
          <p:cNvSpPr/>
          <p:nvPr/>
        </p:nvSpPr>
        <p:spPr>
          <a:xfrm>
            <a:off x="1" y="2"/>
            <a:ext cx="2467619" cy="65469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pic>
        <p:nvPicPr>
          <p:cNvPr id="22" name="Picture 8">
            <a:extLst>
              <a:ext uri="{FF2B5EF4-FFF2-40B4-BE49-F238E27FC236}">
                <a16:creationId xmlns:a16="http://schemas.microsoft.com/office/drawing/2014/main" id="{6FBE8B80-C093-B647-34DF-7F8CCF22E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438" r="4438"/>
          <a:stretch/>
        </p:blipFill>
        <p:spPr bwMode="auto">
          <a:xfrm>
            <a:off x="156825" y="46127"/>
            <a:ext cx="2115288" cy="599232"/>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7" name="灯片编号占位符 26">
            <a:extLst>
              <a:ext uri="{FF2B5EF4-FFF2-40B4-BE49-F238E27FC236}">
                <a16:creationId xmlns:a16="http://schemas.microsoft.com/office/drawing/2014/main" id="{A257D470-AAF5-EC5B-C214-A18314408EEB}"/>
              </a:ext>
            </a:extLst>
          </p:cNvPr>
          <p:cNvSpPr>
            <a:spLocks noGrp="1"/>
          </p:cNvSpPr>
          <p:nvPr>
            <p:ph type="sldNum" sz="quarter" idx="12"/>
          </p:nvPr>
        </p:nvSpPr>
        <p:spPr/>
        <p:txBody>
          <a:bodyPr/>
          <a:lstStyle/>
          <a:p>
            <a:fld id="{69C45E28-4883-469F-A6A9-D05A5639DFCA}" type="slidenum">
              <a:rPr lang="zh-CN" altLang="en-US" smtClean="0"/>
              <a:t>9</a:t>
            </a:fld>
            <a:endParaRPr lang="zh-CN" altLang="en-US"/>
          </a:p>
        </p:txBody>
      </p:sp>
      <p:sp>
        <p:nvSpPr>
          <p:cNvPr id="31" name="矩形 30">
            <a:extLst>
              <a:ext uri="{FF2B5EF4-FFF2-40B4-BE49-F238E27FC236}">
                <a16:creationId xmlns:a16="http://schemas.microsoft.com/office/drawing/2014/main" id="{9875A8E7-27EA-C94E-82DF-877EBEC8F67B}"/>
              </a:ext>
            </a:extLst>
          </p:cNvPr>
          <p:cNvSpPr/>
          <p:nvPr/>
        </p:nvSpPr>
        <p:spPr>
          <a:xfrm>
            <a:off x="2509837" y="0"/>
            <a:ext cx="1543753" cy="654699"/>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System</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Framework</a:t>
            </a:r>
            <a:endParaRPr lang="zh-CN" altLang="en-US" sz="1600" dirty="0">
              <a:latin typeface="微软雅黑" panose="020B0503020204020204" pitchFamily="34" charset="-122"/>
              <a:ea typeface="微软雅黑" panose="020B0503020204020204" pitchFamily="34" charset="-122"/>
            </a:endParaRPr>
          </a:p>
        </p:txBody>
      </p:sp>
      <p:sp>
        <p:nvSpPr>
          <p:cNvPr id="33" name="等腰三角形 32">
            <a:extLst>
              <a:ext uri="{FF2B5EF4-FFF2-40B4-BE49-F238E27FC236}">
                <a16:creationId xmlns:a16="http://schemas.microsoft.com/office/drawing/2014/main" id="{C72EBAF5-8392-9B0C-7A1C-6A7ABAA6BC08}"/>
              </a:ext>
            </a:extLst>
          </p:cNvPr>
          <p:cNvSpPr/>
          <p:nvPr/>
        </p:nvSpPr>
        <p:spPr>
          <a:xfrm rot="10800000">
            <a:off x="9726238" y="590638"/>
            <a:ext cx="373905" cy="295241"/>
          </a:xfrm>
          <a:prstGeom prst="triangle">
            <a:avLst/>
          </a:prstGeom>
          <a:solidFill>
            <a:schemeClr val="accent1">
              <a:lumMod val="50000"/>
            </a:schemeClr>
          </a:solidFill>
          <a:ln>
            <a:solidFill>
              <a:schemeClr val="tx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50B70145-7AD3-2FF2-22F5-ED976F23B7DE}"/>
              </a:ext>
            </a:extLst>
          </p:cNvPr>
          <p:cNvSpPr txBox="1"/>
          <p:nvPr/>
        </p:nvSpPr>
        <p:spPr>
          <a:xfrm>
            <a:off x="376620" y="2118836"/>
            <a:ext cx="4454062" cy="3772956"/>
          </a:xfrm>
          <a:prstGeom prst="rect">
            <a:avLst/>
          </a:prstGeom>
          <a:noFill/>
        </p:spPr>
        <p:txBody>
          <a:bodyPr wrap="square">
            <a:spAutoFit/>
          </a:bodyPr>
          <a:lstStyle/>
          <a:p>
            <a:pPr marL="342900" indent="-342900">
              <a:lnSpc>
                <a:spcPct val="150000"/>
              </a:lnSpc>
              <a:spcBef>
                <a:spcPts val="600"/>
              </a:spcBef>
              <a:spcAft>
                <a:spcPts val="600"/>
              </a:spcAft>
              <a:buAutoNum type="arabicPeriod"/>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GDB integrates debugging information from</a:t>
            </a:r>
          </a:p>
          <a:p>
            <a:pPr marL="800100" lvl="1" indent="-342900">
              <a:lnSpc>
                <a:spcPct val="150000"/>
              </a:lnSpc>
              <a:spcBef>
                <a:spcPts val="600"/>
              </a:spcBef>
              <a:spcAft>
                <a:spcPts val="600"/>
              </a:spcAft>
              <a:buAutoNum type="arabicPeriod"/>
            </a:pPr>
            <a:r>
              <a:rPr lang="en-US" altLang="zh-CN" sz="1600" b="1" dirty="0" err="1">
                <a:latin typeface="微软雅黑" panose="020B0503020204020204" pitchFamily="34" charset="-122"/>
                <a:ea typeface="微软雅黑" panose="020B0503020204020204" pitchFamily="34" charset="-122"/>
                <a:cs typeface="Times New Roman" panose="02020603050405020304" pitchFamily="18" charset="0"/>
              </a:rPr>
              <a:t>Qemu</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b="1" dirty="0" err="1">
                <a:latin typeface="微软雅黑" panose="020B0503020204020204" pitchFamily="34" charset="-122"/>
                <a:ea typeface="微软雅黑" panose="020B0503020204020204" pitchFamily="34" charset="-122"/>
                <a:cs typeface="Times New Roman" panose="02020603050405020304" pitchFamily="18" charset="0"/>
              </a:rPr>
              <a:t>OpenOCD</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342900">
              <a:lnSpc>
                <a:spcPct val="150000"/>
              </a:lnSpc>
              <a:spcBef>
                <a:spcPts val="600"/>
              </a:spcBef>
              <a:spcAft>
                <a:spcPts val="600"/>
              </a:spcAft>
              <a:buAutoNum type="arabicPeriod"/>
            </a:pPr>
            <a:r>
              <a:rPr lang="en-US" altLang="zh-CN" sz="1600" b="1" dirty="0" err="1">
                <a:latin typeface="微软雅黑" panose="020B0503020204020204" pitchFamily="34" charset="-122"/>
                <a:ea typeface="微软雅黑" panose="020B0503020204020204" pitchFamily="34" charset="-122"/>
                <a:cs typeface="Times New Roman" panose="02020603050405020304" pitchFamily="18" charset="0"/>
              </a:rPr>
              <a:t>eBPF</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50000"/>
              </a:lnSpc>
              <a:spcBef>
                <a:spcPts val="600"/>
              </a:spcBef>
              <a:spcAft>
                <a:spcPts val="600"/>
              </a:spcAft>
              <a:buAutoNum type="arabicPeriod"/>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The Debug Adapter </a:t>
            </a:r>
          </a:p>
          <a:p>
            <a:pPr marL="800100" lvl="1" indent="-342900">
              <a:lnSpc>
                <a:spcPct val="150000"/>
              </a:lnSpc>
              <a:spcBef>
                <a:spcPts val="600"/>
              </a:spcBef>
              <a:spcAft>
                <a:spcPts val="600"/>
              </a:spcAft>
              <a:buAutoNum type="arabicPeriod"/>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receives data packets from GDB</a:t>
            </a:r>
          </a:p>
          <a:p>
            <a:pPr marL="800100" lvl="1" indent="-342900">
              <a:lnSpc>
                <a:spcPct val="150000"/>
              </a:lnSpc>
              <a:spcBef>
                <a:spcPts val="600"/>
              </a:spcBef>
              <a:spcAft>
                <a:spcPts val="600"/>
              </a:spcAft>
              <a:buAutoNum type="arabicPeriod"/>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distribute to different modules in the </a:t>
            </a:r>
            <a:r>
              <a:rPr lang="en-US" altLang="zh-CN" sz="1600" b="1" dirty="0" err="1">
                <a:latin typeface="微软雅黑" panose="020B0503020204020204" pitchFamily="34" charset="-122"/>
                <a:ea typeface="微软雅黑" panose="020B0503020204020204" pitchFamily="34" charset="-122"/>
                <a:cs typeface="Times New Roman" panose="02020603050405020304" pitchFamily="18" charset="0"/>
              </a:rPr>
              <a:t>VSCode</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 plugin.</a:t>
            </a:r>
          </a:p>
        </p:txBody>
      </p:sp>
      <p:pic>
        <p:nvPicPr>
          <p:cNvPr id="3" name="Picture 2">
            <a:extLst>
              <a:ext uri="{FF2B5EF4-FFF2-40B4-BE49-F238E27FC236}">
                <a16:creationId xmlns:a16="http://schemas.microsoft.com/office/drawing/2014/main" id="{3453624F-8917-9883-F772-47BBBA02099E}"/>
              </a:ext>
            </a:extLst>
          </p:cNvPr>
          <p:cNvPicPr>
            <a:picLocks noChangeAspect="1"/>
          </p:cNvPicPr>
          <p:nvPr/>
        </p:nvPicPr>
        <p:blipFill rotWithShape="1">
          <a:blip r:embed="rId4"/>
          <a:srcRect t="3554" b="4373"/>
          <a:stretch/>
        </p:blipFill>
        <p:spPr>
          <a:xfrm>
            <a:off x="4837601" y="2388078"/>
            <a:ext cx="7059776" cy="2232643"/>
          </a:xfrm>
          <a:prstGeom prst="rect">
            <a:avLst/>
          </a:prstGeom>
        </p:spPr>
      </p:pic>
      <p:sp>
        <p:nvSpPr>
          <p:cNvPr id="2" name="矩形 1">
            <a:extLst>
              <a:ext uri="{FF2B5EF4-FFF2-40B4-BE49-F238E27FC236}">
                <a16:creationId xmlns:a16="http://schemas.microsoft.com/office/drawing/2014/main" id="{AAE695E7-DE19-4296-0790-0B8F9F2358D0}"/>
              </a:ext>
            </a:extLst>
          </p:cNvPr>
          <p:cNvSpPr/>
          <p:nvPr/>
        </p:nvSpPr>
        <p:spPr>
          <a:xfrm>
            <a:off x="10709256" y="0"/>
            <a:ext cx="1414469"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Application</a:t>
            </a:r>
            <a:endParaRPr lang="zh-CN" altLang="en-US" sz="1600"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398988-BD8F-AFB2-1DFD-ADEFBD858332}"/>
              </a:ext>
            </a:extLst>
          </p:cNvPr>
          <p:cNvSpPr/>
          <p:nvPr/>
        </p:nvSpPr>
        <p:spPr>
          <a:xfrm>
            <a:off x="5741319"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a:t>
            </a:r>
          </a:p>
          <a:p>
            <a:pPr algn="ctr"/>
            <a:r>
              <a:rPr lang="en-US" altLang="zh-CN" sz="1400" dirty="0">
                <a:latin typeface="微软雅黑" panose="020B0503020204020204" pitchFamily="34" charset="-122"/>
                <a:ea typeface="微软雅黑" panose="020B0503020204020204" pitchFamily="34" charset="-122"/>
              </a:rPr>
              <a:t>I</a:t>
            </a:r>
            <a:endParaRPr lang="zh-CN" altLang="en-US" sz="14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ECFE9D35-8B89-2AA4-89D4-EF6DA7478E68}"/>
              </a:ext>
            </a:extLst>
          </p:cNvPr>
          <p:cNvSpPr/>
          <p:nvPr/>
        </p:nvSpPr>
        <p:spPr>
          <a:xfrm>
            <a:off x="4117168"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Key</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Problems</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Solved</a:t>
            </a:r>
            <a:endParaRPr lang="zh-CN" altLang="en-US" sz="16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356C8BCD-73AE-0F36-7B1A-F7F629CBDC13}"/>
              </a:ext>
            </a:extLst>
          </p:cNvPr>
          <p:cNvSpPr/>
          <p:nvPr/>
        </p:nvSpPr>
        <p:spPr>
          <a:xfrm>
            <a:off x="7460414"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a:t>
            </a:r>
            <a:endParaRPr lang="zh-CN" altLang="en-US" sz="1400"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F559AF02-500F-E209-2243-08D236268945}"/>
              </a:ext>
            </a:extLst>
          </p:cNvPr>
          <p:cNvSpPr/>
          <p:nvPr/>
        </p:nvSpPr>
        <p:spPr>
          <a:xfrm>
            <a:off x="9140273" y="10474"/>
            <a:ext cx="1607331" cy="656948"/>
          </a:xfrm>
          <a:prstGeom prst="rect">
            <a:avLst/>
          </a:prstGeom>
          <a:solidFill>
            <a:srgbClr val="203864"/>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solidFill>
                  <a:schemeClr val="bg1"/>
                </a:solidFill>
                <a:latin typeface="微软雅黑" panose="020B0503020204020204" pitchFamily="34" charset="-122"/>
                <a:ea typeface="微软雅黑" panose="020B0503020204020204" pitchFamily="34" charset="-122"/>
              </a:rPr>
              <a:t>Implementation III</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8712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b91c5bc2-0240-4a38-b6f2-05d07a19a2a2&quot;,&quot;Name&quot;:&quot;钟雨轩&quot;,&quot;Kind&quot;:&quot;Custom&quot;,&quot;OldGuidesSetting&quot;:{&quot;HeaderHeight&quot;:15.0,&quot;FooterHeight&quot;:0.0,&quot;SideMargin&quot;:3.6,&quot;TopMargin&quot;:4.0,&quot;BottomMargin&quot;:0.0,&quot;IntervalMargin&quot;:0.0}}"/>
  <p:tag name="COMMONDATA" val="eyJoZGlkIjoiMjJmNGEyMmVmMjRlMWQ4Yjc0NDdmZWI2Mzg1OGM4ZTc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6490</TotalTime>
  <Words>2137</Words>
  <Application>Microsoft Office PowerPoint</Application>
  <PresentationFormat>宽屏</PresentationFormat>
  <Paragraphs>296</Paragraphs>
  <Slides>12</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等线</vt:lpstr>
      <vt:lpstr>等线 Light</vt:lpstr>
      <vt:lpstr>华文细黑</vt:lpstr>
      <vt:lpstr>宋体</vt:lpstr>
      <vt:lpstr>微软雅黑</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钟 雨轩</dc:creator>
  <cp:lastModifiedBy>志扬 陈</cp:lastModifiedBy>
  <cp:revision>364</cp:revision>
  <dcterms:created xsi:type="dcterms:W3CDTF">2021-11-08T03:41:00Z</dcterms:created>
  <dcterms:modified xsi:type="dcterms:W3CDTF">2025-04-27T01:26:15Z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ED436602CFB14F5A8FB988D9287C9B9B</vt:lpwstr>
  </property>
  <property fmtid="{D5CDD505-2E9C-101B-9397-08002B2CF9AE}" pid="3" name="KSOProductBuildVer">
    <vt:lpwstr>2052-11.1.0.11744</vt:lpwstr>
  </property>
</Properties>
</file>