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7" r:id="rId4"/>
    <p:sldId id="299" r:id="rId5"/>
    <p:sldId id="301" r:id="rId6"/>
    <p:sldId id="316" r:id="rId7"/>
    <p:sldId id="308" r:id="rId8"/>
    <p:sldId id="289" r:id="rId9"/>
    <p:sldId id="309" r:id="rId10"/>
    <p:sldId id="310" r:id="rId11"/>
    <p:sldId id="311" r:id="rId12"/>
    <p:sldId id="312" r:id="rId13"/>
    <p:sldId id="314" r:id="rId14"/>
    <p:sldId id="27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6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05">
          <p15:clr>
            <a:srgbClr val="A4A3A4"/>
          </p15:clr>
        </p15:guide>
        <p15:guide id="4" pos="329">
          <p15:clr>
            <a:srgbClr val="A4A3A4"/>
          </p15:clr>
        </p15:guide>
        <p15:guide id="5" pos="7320">
          <p15:clr>
            <a:srgbClr val="A4A3A4"/>
          </p15:clr>
        </p15:guide>
        <p15:guide id="6" orient="horz" pos="7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雨轩" initials="钟" lastIdx="14" clrIdx="0"/>
  <p:cmAuthor id="2" name="xxuan" initials="x" lastIdx="5" clrIdx="1"/>
  <p:cmAuthor id="3" name="余 叶" initials="余" lastIdx="2" clrIdx="2">
    <p:extLst>
      <p:ext uri="{19B8F6BF-5375-455C-9EA6-DF929625EA0E}">
        <p15:presenceInfo xmlns:p15="http://schemas.microsoft.com/office/powerpoint/2012/main" userId="661925c9604827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E3E"/>
    <a:srgbClr val="E9ECC2"/>
    <a:srgbClr val="F1E6F2"/>
    <a:srgbClr val="E7F0F9"/>
    <a:srgbClr val="663300"/>
    <a:srgbClr val="D8CFDF"/>
    <a:srgbClr val="CC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72556" autoAdjust="0"/>
  </p:normalViewPr>
  <p:slideViewPr>
    <p:cSldViewPr snapToGrid="0">
      <p:cViewPr varScale="1">
        <p:scale>
          <a:sx n="77" d="100"/>
          <a:sy n="77" d="100"/>
        </p:scale>
        <p:origin x="1914" y="96"/>
      </p:cViewPr>
      <p:guideLst>
        <p:guide orient="horz" pos="2566"/>
        <p:guide pos="3840"/>
        <p:guide orient="horz" pos="205"/>
        <p:guide pos="329"/>
        <p:guide pos="7320"/>
        <p:guide orient="horz" pos="79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11255-470B-438C-B19B-B431156CBA3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B77D-C545-42BB-937C-980369E4F6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各位老师下午好，我是北京工商大学</a:t>
            </a:r>
            <a:r>
              <a:rPr lang="en-US" altLang="zh-CN" dirty="0" err="1"/>
              <a:t>trap_handler</a:t>
            </a:r>
            <a:r>
              <a:rPr lang="zh-CN" altLang="en-US" dirty="0"/>
              <a:t>队的陈志扬，我们的题目是支持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指导老师是</a:t>
            </a:r>
            <a:endParaRPr lang="en-US" altLang="zh-CN" dirty="0"/>
          </a:p>
          <a:p>
            <a:r>
              <a:rPr lang="zh-CN" altLang="en-US" dirty="0"/>
              <a:t>由于我们有一个提交信息填写错了，所以</a:t>
            </a:r>
            <a:r>
              <a:rPr lang="en-US" altLang="zh-CN" dirty="0"/>
              <a:t>Gitlab</a:t>
            </a:r>
            <a:r>
              <a:rPr lang="zh-CN" altLang="en-US" dirty="0"/>
              <a:t>自动</a:t>
            </a:r>
            <a:r>
              <a:rPr lang="en-US" altLang="zh-CN" dirty="0"/>
              <a:t>fork</a:t>
            </a:r>
            <a:r>
              <a:rPr lang="zh-CN" altLang="en-US" dirty="0"/>
              <a:t>的评审仓库没有正确显示，麻烦评委老师，可以直接看这个 我们</a:t>
            </a:r>
            <a:r>
              <a:rPr lang="en-US" altLang="zh-CN" dirty="0"/>
              <a:t>Gitlab</a:t>
            </a:r>
            <a:r>
              <a:rPr lang="zh-CN" altLang="en-US" dirty="0"/>
              <a:t>上的开发仓库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eBPF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第二点：没有因果关系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4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展开讲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Debug Adapter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怎么适配两种调试技术的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b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“异步消息”容易造成歧义，不用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8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讲清楚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再放视频。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10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8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然后这是我们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月至今的代码提交情况。我们一共有</a:t>
            </a:r>
            <a:r>
              <a:rPr lang="en-US" altLang="zh-CN" dirty="0"/>
              <a:t>9</a:t>
            </a:r>
            <a:r>
              <a:rPr lang="zh-CN" altLang="en-US" dirty="0"/>
              <a:t>个仓库。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好，接下来我会分四个部分介绍我们的工作。首先是。。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0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首先说下我们的研究背景，就是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我们的设计目标是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那这个调试工具是可以支持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最后，我们希望这套调试工具是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这个地方要讲通顺，不能结巴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6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接下来我讲一下本项目的系统框架结构。我们是一个远程开发环境，所以在服务器上部署</a:t>
            </a:r>
            <a:r>
              <a:rPr lang="en-US" altLang="zh-CN" sz="1800" dirty="0"/>
              <a:t>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客户端是一个网页版</a:t>
            </a:r>
            <a:r>
              <a:rPr lang="en-US" altLang="zh-CN" sz="1800" dirty="0" err="1"/>
              <a:t>VSCode</a:t>
            </a:r>
            <a:r>
              <a:rPr lang="zh-CN" altLang="en-US" sz="1800" dirty="0"/>
              <a:t>，里面保存了缓存的代码，还有我们通过一个</a:t>
            </a:r>
            <a:r>
              <a:rPr lang="en-US" altLang="zh-CN" sz="1800" dirty="0" err="1"/>
              <a:t>VSCode</a:t>
            </a:r>
            <a:r>
              <a:rPr lang="zh-CN" altLang="en-US" sz="1800" dirty="0"/>
              <a:t>插件实现的调试界面</a:t>
            </a:r>
            <a:endParaRPr lang="en-US" altLang="zh-CN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那这里面比较特别的是，我们有两种调试技术，就是</a:t>
            </a:r>
            <a:r>
              <a:rPr lang="en-US" altLang="zh-CN" sz="1800" dirty="0"/>
              <a:t>GDB</a:t>
            </a:r>
            <a:r>
              <a:rPr lang="zh-CN" altLang="en-US" sz="1800" dirty="0"/>
              <a:t>断点和 </a:t>
            </a:r>
            <a:r>
              <a:rPr lang="en-US" altLang="zh-CN" sz="1800" dirty="0" err="1"/>
              <a:t>eBPF</a:t>
            </a:r>
            <a:r>
              <a:rPr lang="en-US" altLang="zh-CN" sz="1800" dirty="0"/>
              <a:t> </a:t>
            </a:r>
            <a:r>
              <a:rPr lang="zh-CN" altLang="en-US" sz="1800" dirty="0"/>
              <a:t>同时使用。大家可以看红色这条线是</a:t>
            </a:r>
            <a:r>
              <a:rPr lang="en-US" altLang="zh-CN" sz="1800" dirty="0"/>
              <a:t>GDB</a:t>
            </a:r>
            <a:r>
              <a:rPr lang="zh-CN" altLang="en-US" sz="1800" dirty="0"/>
              <a:t>的，绿色这条路径是</a:t>
            </a:r>
            <a:r>
              <a:rPr lang="en-US" altLang="zh-CN" sz="1800" dirty="0" err="1"/>
              <a:t>eBPF</a:t>
            </a:r>
            <a:r>
              <a:rPr lang="zh-CN" altLang="en-US" sz="1800" dirty="0"/>
              <a:t>调试技术。</a:t>
            </a:r>
            <a:endParaRPr lang="en-US" altLang="zh-CN" sz="18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被调试的</a:t>
            </a:r>
            <a:r>
              <a:rPr lang="en-US" altLang="zh-CN" sz="1800" dirty="0"/>
              <a:t>OS</a:t>
            </a:r>
            <a:r>
              <a:rPr lang="zh-CN" altLang="en-US" sz="1800" dirty="0"/>
              <a:t>有</a:t>
            </a:r>
            <a:r>
              <a:rPr lang="en-US" altLang="zh-CN" sz="1800" dirty="0" err="1"/>
              <a:t>eBPF</a:t>
            </a:r>
            <a:r>
              <a:rPr lang="zh-CN" altLang="en-US" sz="1800" dirty="0"/>
              <a:t>。如果没有的话，也可以用</a:t>
            </a:r>
            <a:r>
              <a:rPr lang="en-US" altLang="zh-CN" sz="1800" dirty="0"/>
              <a:t>GDB</a:t>
            </a:r>
            <a:r>
              <a:rPr lang="zh-CN" altLang="en-US" sz="1800" dirty="0"/>
              <a:t>断点，二者互补。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然后就是，我们在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内整合了刚才提到的两种调试技术发送的调试信息。比如在这张图里面。一个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可以同时连接两个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这样就可以同时使用多种调试技术。这里，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都作为一个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RSP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协议进行通信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3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特权级切换时，符号表和断点都切换</a:t>
            </a:r>
            <a:endParaRPr lang="en-US" altLang="zh-CN" sz="1800" b="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“多个用户进程的符号表切换”是其中的一个工作</a:t>
            </a:r>
            <a:endParaRPr lang="en-US" altLang="zh-CN" sz="1800" b="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在调试多进程中，符号表的切换需要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根据进程名称来切换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，要进行进程切换，就要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在内核切换到用户态之前的最后几行代码设断点，单步执行，切换符号表和断点，从而绕过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的单地址空间限制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9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双页表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”设计的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中，内核访问用户地址空间需要通过用户程序页表进行地址转换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页表管理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有的以页区间为单位，有的以地址区间为单位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有的内存区间是左闭右开的，有的则是闭区间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需要获取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中是独占借用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可能“借不到”</a:t>
            </a: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解决办法：调整内核代码中的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借用顺序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TrapContext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保存尽量多的寄存器</a:t>
            </a:r>
          </a:p>
          <a:p>
            <a:pPr marL="457200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A0FB-2016-487A-9F67-306F08B46D6D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42400" y="6356353"/>
            <a:ext cx="2743200" cy="365125"/>
          </a:xfrm>
        </p:spPr>
        <p:txBody>
          <a:bodyPr/>
          <a:lstStyle>
            <a:lvl1pPr>
              <a:defRPr sz="2000" b="0"/>
            </a:lvl1pPr>
          </a:lstStyle>
          <a:p>
            <a:fld id="{69C45E28-4883-469F-A6A9-D05A5639D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282-4CF2-4CC6-8645-A7769D2C8361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067-1D8B-4866-9C7B-1AFD0E6395FF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4F57-1F44-48CF-9782-9D5AF6DA55EF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CF8-1691-49E8-A229-B8EE86BF3599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05B-2642-4193-AD69-2A6FD759F725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51FE-D9E7-4301-97EC-C90A79787E9E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C2B-3137-4E06-9AFB-01F796F8AFE9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2C38-33B7-46C3-BECD-71EAD1BAD7A5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3D2-AA1F-4158-AC4A-BA73FF3D5FB6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B52-28F2-42CC-B2E1-123AF5DFA1E7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BD31-2B5F-40A3-9BE0-B58B6304807D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5E28-4883-469F-A6A9-D05A5639D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B7098E-35D3-4406-2208-22356FEF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1544711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12000" y="1378544"/>
            <a:ext cx="12204000" cy="267989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17" name="文本框 32"/>
          <p:cNvSpPr txBox="1"/>
          <p:nvPr/>
        </p:nvSpPr>
        <p:spPr>
          <a:xfrm>
            <a:off x="92968" y="1808048"/>
            <a:ext cx="1174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支持</a:t>
            </a:r>
            <a:r>
              <a:rPr lang="en-US" altLang="zh-CN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Rust</a:t>
            </a:r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语言的源代码级操作系统调试工具</a:t>
            </a:r>
          </a:p>
        </p:txBody>
      </p:sp>
      <p:sp>
        <p:nvSpPr>
          <p:cNvPr id="23" name="副标题 4"/>
          <p:cNvSpPr txBox="1"/>
          <p:nvPr/>
        </p:nvSpPr>
        <p:spPr>
          <a:xfrm>
            <a:off x="120704" y="2801789"/>
            <a:ext cx="11974591" cy="91433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答辩队伍：北京工商大学 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trap_handler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  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指导老师：吴竞邦 赵霞    团队成员：陈志扬（答辩人） 向驹韬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仓库地址：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https://gitlab.eduxiji.net/chenzhiy/code-debug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7F80E-17E8-FB5B-40CA-3C76A78E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34169" y="821819"/>
            <a:ext cx="9165771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，支持开发板上跨内核态和用户态的性能分析检测；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8101818" y="56138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7426C-2D07-ED53-05EE-EC9D1C2CB1D2}"/>
              </a:ext>
            </a:extLst>
          </p:cNvPr>
          <p:cNvSpPr/>
          <p:nvPr/>
        </p:nvSpPr>
        <p:spPr>
          <a:xfrm>
            <a:off x="1002083" y="1701832"/>
            <a:ext cx="10780670" cy="387798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的数据输出：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为了在调试界面进行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调试，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调试数据需要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输出到 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专用串口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进行信息输出，对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影响小。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为了和原有的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断点配合使用，将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调试数据输入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，再由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输送到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eaLnBrk="1" fontAlgn="auto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代码实现：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：修改初始化代码，支持第二个串口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SBI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：放宽物理内存保护（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PMP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：编写基于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MMIO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的串口输出函数</a:t>
            </a:r>
          </a:p>
          <a:p>
            <a:pPr marL="742950" lvl="1" indent="-285750" eaLnBrk="1" fontAlgn="auto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扩展脚本实现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信息接收</a:t>
            </a:r>
          </a:p>
        </p:txBody>
      </p:sp>
    </p:spTree>
    <p:extLst>
      <p:ext uri="{BB962C8B-B14F-4D97-AF65-F5344CB8AC3E}">
        <p14:creationId xmlns:p14="http://schemas.microsoft.com/office/powerpoint/2010/main" val="8026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34169" y="821819"/>
            <a:ext cx="10072574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构建远程开发环境，支持断点调试与性能检测的功能结合。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9726238" y="59063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70145-7AD3-2FF2-22F5-ED976F23B7DE}"/>
              </a:ext>
            </a:extLst>
          </p:cNvPr>
          <p:cNvSpPr txBox="1"/>
          <p:nvPr/>
        </p:nvSpPr>
        <p:spPr>
          <a:xfrm>
            <a:off x="383539" y="1897741"/>
            <a:ext cx="445406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  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两种调试信息（通过编写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扩展脚本），向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Debug Adapter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传送。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3624F-8917-9883-F772-47BBBA020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4" b="4373"/>
          <a:stretch/>
        </p:blipFill>
        <p:spPr>
          <a:xfrm>
            <a:off x="4837601" y="2388078"/>
            <a:ext cx="7059776" cy="22326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BE738D-E1B6-25C6-D959-438900D769BF}"/>
              </a:ext>
            </a:extLst>
          </p:cNvPr>
          <p:cNvSpPr txBox="1"/>
          <p:nvPr/>
        </p:nvSpPr>
        <p:spPr>
          <a:xfrm>
            <a:off x="383539" y="3758790"/>
            <a:ext cx="4252596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 Debug Adapter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传来的数据包，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根据数据包内的标识符识别出调试信息的类型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，发送给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插件中对应的处理模块。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34169" y="821819"/>
            <a:ext cx="10072574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构建远程开发环境，支持断点调试与性能检测的功能结合。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9726238" y="59063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B70145-7AD3-2FF2-22F5-ED976F23B7DE}"/>
              </a:ext>
            </a:extLst>
          </p:cNvPr>
          <p:cNvSpPr txBox="1"/>
          <p:nvPr/>
        </p:nvSpPr>
        <p:spPr>
          <a:xfrm>
            <a:off x="601924" y="1697590"/>
            <a:ext cx="10343374" cy="361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同时支持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与实际硬件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调试的支持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GDBStub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进行虚拟机上的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调试，已经支持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实际硬件调试的思路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GDBServer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真实硬件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上的调试（部分完成）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尝试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：在昉星光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开发板上烧录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Alien OS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（完成）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尝试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：尝试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接入开发板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并实现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openocd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对操作系统的调试功能。但是由于时间原因没有完成</a:t>
            </a:r>
          </a:p>
        </p:txBody>
      </p:sp>
    </p:spTree>
    <p:extLst>
      <p:ext uri="{BB962C8B-B14F-4D97-AF65-F5344CB8AC3E}">
        <p14:creationId xmlns:p14="http://schemas.microsoft.com/office/powerpoint/2010/main" val="34726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241085" y="1722102"/>
            <a:ext cx="11636032" cy="1356037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应用案例展示：</a:t>
            </a:r>
            <a:endParaRPr lang="en-US" altLang="zh-CN" sz="2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服务器应用</a:t>
            </a:r>
            <a:endParaRPr lang="en-US" altLang="zh-CN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描述：同一浏览器的多个标签页向服务器请求同一个网页，部分标签页不显示网页</a:t>
            </a: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过程：通过调试器的</a:t>
            </a:r>
            <a:r>
              <a:rPr lang="zh-CN" altLang="en-US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静态断点调试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动态跟踪调试</a:t>
            </a: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缩小范围，最终定位到错误的代码。</a:t>
            </a: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17250"/>
            <a:ext cx="1414469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17269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11229537" y="67419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726E68-E9F0-077C-8C06-B222F5877DE3}"/>
              </a:ext>
            </a:extLst>
          </p:cNvPr>
          <p:cNvSpPr/>
          <p:nvPr/>
        </p:nvSpPr>
        <p:spPr>
          <a:xfrm>
            <a:off x="4738775" y="3285212"/>
            <a:ext cx="2183317" cy="8580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DE935-6BEF-EFDC-6A67-C13153522783}"/>
              </a:ext>
            </a:extLst>
          </p:cNvPr>
          <p:cNvSpPr txBox="1"/>
          <p:nvPr/>
        </p:nvSpPr>
        <p:spPr>
          <a:xfrm>
            <a:off x="4239362" y="3258723"/>
            <a:ext cx="2742552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3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视频展示</a:t>
            </a:r>
            <a:endParaRPr lang="en-US" altLang="zh-CN" sz="36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7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utoShape 291"/>
          <p:cNvSpPr>
            <a:spLocks noChangeArrowheads="1"/>
          </p:cNvSpPr>
          <p:nvPr/>
        </p:nvSpPr>
        <p:spPr bwMode="auto">
          <a:xfrm flipV="1">
            <a:off x="8857449" y="3028167"/>
            <a:ext cx="3334551" cy="1044379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AutoShape 292"/>
          <p:cNvSpPr>
            <a:spLocks noChangeArrowheads="1"/>
          </p:cNvSpPr>
          <p:nvPr/>
        </p:nvSpPr>
        <p:spPr bwMode="auto">
          <a:xfrm flipV="1">
            <a:off x="0" y="3095041"/>
            <a:ext cx="3175000" cy="1044381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075488" y="3095041"/>
            <a:ext cx="6041027" cy="110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请各位老师指正！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20CEA-9D08-93A8-1710-7CF60912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17">
            <a:extLst>
              <a:ext uri="{FF2B5EF4-FFF2-40B4-BE49-F238E27FC236}">
                <a16:creationId xmlns:a16="http://schemas.microsoft.com/office/drawing/2014/main" id="{E9988F0B-8EC4-BEBA-45B7-0986FDD263D4}"/>
              </a:ext>
            </a:extLst>
          </p:cNvPr>
          <p:cNvSpPr/>
          <p:nvPr/>
        </p:nvSpPr>
        <p:spPr>
          <a:xfrm>
            <a:off x="186432" y="1107574"/>
            <a:ext cx="4322938" cy="573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月至今的代码提交情况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33F42-C08A-F2B8-2D04-CD8B73C5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1" y="1906825"/>
            <a:ext cx="8626867" cy="4340813"/>
          </a:xfrm>
          <a:prstGeom prst="rect">
            <a:avLst/>
          </a:prstGeom>
        </p:spPr>
      </p:pic>
      <p:sp>
        <p:nvSpPr>
          <p:cNvPr id="4" name="矩形 30">
            <a:extLst>
              <a:ext uri="{FF2B5EF4-FFF2-40B4-BE49-F238E27FC236}">
                <a16:creationId xmlns:a16="http://schemas.microsoft.com/office/drawing/2014/main" id="{4C03A7BB-1822-76E0-5C17-15D9F8CB4451}"/>
              </a:ext>
            </a:extLst>
          </p:cNvPr>
          <p:cNvSpPr/>
          <p:nvPr/>
        </p:nvSpPr>
        <p:spPr>
          <a:xfrm>
            <a:off x="186432" y="2396258"/>
            <a:ext cx="3383486" cy="1680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主仓库链接：</a:t>
            </a:r>
            <a:endParaRPr lang="en-US" altLang="zh-CN" sz="2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https://gitlab.eduxiji.net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/chenzhiy/code-debug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utoShape 291"/>
          <p:cNvSpPr>
            <a:spLocks noChangeArrowheads="1"/>
          </p:cNvSpPr>
          <p:nvPr/>
        </p:nvSpPr>
        <p:spPr bwMode="auto">
          <a:xfrm flipV="1">
            <a:off x="7753351" y="2971799"/>
            <a:ext cx="4438650" cy="1691298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AutoShape 292"/>
          <p:cNvSpPr>
            <a:spLocks noChangeArrowheads="1"/>
          </p:cNvSpPr>
          <p:nvPr/>
        </p:nvSpPr>
        <p:spPr bwMode="auto">
          <a:xfrm flipV="1">
            <a:off x="-1" y="3080407"/>
            <a:ext cx="4248237" cy="1558261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3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WordArt 293"/>
          <p:cNvSpPr>
            <a:spLocks noChangeArrowheads="1" noChangeShapeType="1" noTextEdit="1"/>
          </p:cNvSpPr>
          <p:nvPr/>
        </p:nvSpPr>
        <p:spPr bwMode="auto">
          <a:xfrm>
            <a:off x="866648" y="3236467"/>
            <a:ext cx="1524000" cy="711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kern="10" dirty="0">
                <a:blipFill dpi="0" rotWithShape="1">
                  <a:blip r:embed="rId4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8" name="WordArt 294"/>
          <p:cNvSpPr>
            <a:spLocks noChangeArrowheads="1" noChangeShapeType="1" noTextEdit="1"/>
          </p:cNvSpPr>
          <p:nvPr/>
        </p:nvSpPr>
        <p:spPr bwMode="auto">
          <a:xfrm>
            <a:off x="881467" y="4127584"/>
            <a:ext cx="1524000" cy="203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WordArt 20"/>
          <p:cNvSpPr>
            <a:spLocks noChangeArrowheads="1" noChangeShapeType="1" noTextEdit="1"/>
          </p:cNvSpPr>
          <p:nvPr/>
        </p:nvSpPr>
        <p:spPr bwMode="auto">
          <a:xfrm>
            <a:off x="4099012" y="2118945"/>
            <a:ext cx="3048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708612" y="2119395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系统框架结构</a:t>
            </a:r>
          </a:p>
        </p:txBody>
      </p:sp>
      <p:sp>
        <p:nvSpPr>
          <p:cNvPr id="21" name="WordArt 20"/>
          <p:cNvSpPr>
            <a:spLocks noChangeArrowheads="1" noChangeShapeType="1" noTextEdit="1"/>
          </p:cNvSpPr>
          <p:nvPr/>
        </p:nvSpPr>
        <p:spPr bwMode="auto">
          <a:xfrm>
            <a:off x="4505412" y="3033345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115012" y="3042310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解决的关键问题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WordArt 20"/>
          <p:cNvSpPr>
            <a:spLocks noChangeArrowheads="1" noChangeShapeType="1" noTextEdit="1"/>
          </p:cNvSpPr>
          <p:nvPr/>
        </p:nvSpPr>
        <p:spPr bwMode="auto">
          <a:xfrm>
            <a:off x="5013412" y="3939279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623012" y="3982255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关键技术实现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WordArt 20"/>
          <p:cNvSpPr>
            <a:spLocks noChangeArrowheads="1" noChangeShapeType="1" noTextEdit="1"/>
          </p:cNvSpPr>
          <p:nvPr/>
        </p:nvSpPr>
        <p:spPr bwMode="auto">
          <a:xfrm>
            <a:off x="5521412" y="4866379"/>
            <a:ext cx="406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b="1" kern="1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096000" y="4922200"/>
            <a:ext cx="39624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应用案例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2F467-26E3-D9CA-0C71-772BC245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3547" y="1604636"/>
            <a:ext cx="10084905" cy="151528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3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现有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开发领域缺少一款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源代码级调试工具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，导致相关实验环境搭建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成本高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，上手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难度大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，不利于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操作系统内核学习与开发工作。</a:t>
            </a:r>
            <a:endParaRPr kumimoji="1"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等腰三角形 2"/>
          <p:cNvSpPr/>
          <p:nvPr/>
        </p:nvSpPr>
        <p:spPr>
          <a:xfrm rot="10800000">
            <a:off x="3105441" y="645359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825" y="784938"/>
            <a:ext cx="1228027" cy="573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7EE5E-D3D6-C4CD-CEBB-4CDCAD86B2E2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BFD234-3518-EC81-F8E5-C6FCE8E51B2C}"/>
              </a:ext>
            </a:extLst>
          </p:cNvPr>
          <p:cNvSpPr/>
          <p:nvPr/>
        </p:nvSpPr>
        <p:spPr>
          <a:xfrm>
            <a:off x="1053547" y="3548650"/>
            <a:ext cx="10084906" cy="197695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构建一款支持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操作系统内核开发的源代码级调试工具</a:t>
            </a:r>
            <a:endParaRPr kumimoji="1"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支持跨用户态、内核态的静态断点调试 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动态跟踪</a:t>
            </a:r>
          </a:p>
          <a:p>
            <a:pPr marL="742950" lvl="1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模式的远程调试与集成开发环境，同时支持</a:t>
            </a:r>
            <a:r>
              <a:rPr kumimoji="1"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kumimoji="1"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与实际硬件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B0427-7227-656B-5E66-1F9627D42BFB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4F8104-1A3B-8E09-59CD-3C3409E0D822}"/>
              </a:ext>
            </a:extLst>
          </p:cNvPr>
          <p:cNvSpPr/>
          <p:nvPr/>
        </p:nvSpPr>
        <p:spPr bwMode="auto">
          <a:xfrm>
            <a:off x="0" y="750779"/>
            <a:ext cx="5452342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DC7B49-D598-EEB8-1230-9D5F5978B6F6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CA4558-BA56-8CA0-688B-F7C8860401A0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BD05A7-7A92-3434-350D-601FA19756E1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A3ECB9-07B2-A8E4-3B7C-8678FC1F4A39}"/>
              </a:ext>
            </a:extLst>
          </p:cNvPr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0066E8F-186B-3473-C5D0-5179A1E364DF}"/>
              </a:ext>
            </a:extLst>
          </p:cNvPr>
          <p:cNvSpPr/>
          <p:nvPr/>
        </p:nvSpPr>
        <p:spPr>
          <a:xfrm rot="10800000">
            <a:off x="3118140" y="64139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98FD8B-850B-299E-C965-4328A4E10F7A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A16EFE-8E01-CBD2-2805-4776AEBF7745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1052E-F075-C5BB-7AC1-FACA7BDB1CD6}"/>
              </a:ext>
            </a:extLst>
          </p:cNvPr>
          <p:cNvSpPr/>
          <p:nvPr/>
        </p:nvSpPr>
        <p:spPr>
          <a:xfrm>
            <a:off x="295120" y="1236146"/>
            <a:ext cx="2823020" cy="51678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远程开发环境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Qemu/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源代码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客户端（浏览器）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代码缓存</a:t>
            </a:r>
          </a:p>
          <a:p>
            <a:pPr marL="628650" lvl="1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调试界面</a:t>
            </a: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CE1E0-0FC3-9BD1-4D1B-73422930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984" y="1555064"/>
            <a:ext cx="9298741" cy="46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0D3A7-AD59-F676-DF1D-1676CFAE1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" t="3528"/>
          <a:stretch/>
        </p:blipFill>
        <p:spPr>
          <a:xfrm>
            <a:off x="156824" y="2435551"/>
            <a:ext cx="11921709" cy="39092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4F8104-1A3B-8E09-59CD-3C3409E0D822}"/>
              </a:ext>
            </a:extLst>
          </p:cNvPr>
          <p:cNvSpPr/>
          <p:nvPr/>
        </p:nvSpPr>
        <p:spPr bwMode="auto">
          <a:xfrm>
            <a:off x="0" y="750779"/>
            <a:ext cx="5452342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DC7B49-D598-EEB8-1230-9D5F5978B6F6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CA4558-BA56-8CA0-688B-F7C8860401A0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BD05A7-7A92-3434-350D-601FA19756E1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A3ECB9-07B2-A8E4-3B7C-8678FC1F4A39}"/>
              </a:ext>
            </a:extLst>
          </p:cNvPr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0066E8F-186B-3473-C5D0-5179A1E364DF}"/>
              </a:ext>
            </a:extLst>
          </p:cNvPr>
          <p:cNvSpPr/>
          <p:nvPr/>
        </p:nvSpPr>
        <p:spPr>
          <a:xfrm rot="10800000">
            <a:off x="3118140" y="641398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98FD8B-850B-299E-C965-4328A4E10F7A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A16EFE-8E01-CBD2-2805-4776AEBF7745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1052E-F075-C5BB-7AC1-FACA7BDB1CD6}"/>
              </a:ext>
            </a:extLst>
          </p:cNvPr>
          <p:cNvSpPr/>
          <p:nvPr/>
        </p:nvSpPr>
        <p:spPr>
          <a:xfrm>
            <a:off x="295120" y="1236146"/>
            <a:ext cx="5157222" cy="15424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系统框架结构</a:t>
            </a:r>
            <a:r>
              <a:rPr lang="en-US" altLang="zh-CN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的数据流整合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kumimoji="1"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2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17" name="矩形 16"/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9837" y="0"/>
            <a:ext cx="1607331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等腰三角形 2"/>
          <p:cNvSpPr/>
          <p:nvPr/>
        </p:nvSpPr>
        <p:spPr>
          <a:xfrm rot="10800000">
            <a:off x="4742291" y="65469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825" y="875808"/>
            <a:ext cx="2824914" cy="6546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解决的关键问题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437FF86-A477-97AF-0939-3ACA535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7EE5E-D3D6-C4CD-CEBB-4CDCAD86B2E2}"/>
              </a:ext>
            </a:extLst>
          </p:cNvPr>
          <p:cNvSpPr/>
          <p:nvPr/>
        </p:nvSpPr>
        <p:spPr>
          <a:xfrm>
            <a:off x="4117168" y="0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B0427-7227-656B-5E66-1F9627D42BFB}"/>
              </a:ext>
            </a:extLst>
          </p:cNvPr>
          <p:cNvSpPr/>
          <p:nvPr/>
        </p:nvSpPr>
        <p:spPr>
          <a:xfrm>
            <a:off x="7460414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AD24A-5831-5A59-9747-77F0C2B72C35}"/>
              </a:ext>
            </a:extLst>
          </p:cNvPr>
          <p:cNvSpPr/>
          <p:nvPr/>
        </p:nvSpPr>
        <p:spPr>
          <a:xfrm>
            <a:off x="871330" y="1918531"/>
            <a:ext cx="10449340" cy="34163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，支持跨内核态和用户态的源代码跟踪调试；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断点组切换，特权级检测，多进程支持，配置参数化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，支持开发板上跨内核态和用户态的性能分析检测；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虚拟机、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kprobe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移植到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rCore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-Tutorial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模块化 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、基于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构建远程开发环境，支持断点调试与性能检测的功能结合。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VSCode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GDB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eBPF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的数据流整合，同时支持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与实际硬件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28307-2C79-B7A7-0615-5DC499D65504}"/>
              </a:ext>
            </a:extLst>
          </p:cNvPr>
          <p:cNvSpPr txBox="1"/>
          <p:nvPr/>
        </p:nvSpPr>
        <p:spPr>
          <a:xfrm>
            <a:off x="334169" y="1528997"/>
            <a:ext cx="1075474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功能，实现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内核态与用户态的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符号表动态切换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的适配能力增强等细节优化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（去年已经完成内核态与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号进程（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initproc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）的切换）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断点组功能与多进程支持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34169" y="911408"/>
            <a:ext cx="9165771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，支持跨内核态和用户态的源代码跟踪调试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37619B-7CEA-E583-DD9C-303CF46AB9A3}"/>
              </a:ext>
            </a:extLst>
          </p:cNvPr>
          <p:cNvSpPr txBox="1"/>
          <p:nvPr/>
        </p:nvSpPr>
        <p:spPr>
          <a:xfrm>
            <a:off x="546980" y="3589700"/>
            <a:ext cx="3569918" cy="26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符号表的切换需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根据进程名来切换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获取下一个要执行进程的名称。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在特权级切换之前设断点，单步后切换符号表和断点，从而绕过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的单地址空间限制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6382722" y="65469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564BFE-DA76-20CA-499C-C70E2B0914FD}"/>
              </a:ext>
            </a:extLst>
          </p:cNvPr>
          <p:cNvSpPr txBox="1"/>
          <p:nvPr/>
        </p:nvSpPr>
        <p:spPr>
          <a:xfrm>
            <a:off x="334169" y="2884373"/>
            <a:ext cx="442651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多个用户进程的符号表切换</a:t>
            </a:r>
            <a:endParaRPr lang="en-US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EAA21-DB67-182F-F5B4-83102F6B3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70" y="3076558"/>
            <a:ext cx="6743178" cy="32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28307-2C79-B7A7-0615-5DC499D65504}"/>
              </a:ext>
            </a:extLst>
          </p:cNvPr>
          <p:cNvSpPr txBox="1"/>
          <p:nvPr/>
        </p:nvSpPr>
        <p:spPr>
          <a:xfrm>
            <a:off x="334169" y="1439408"/>
            <a:ext cx="116110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-tutorial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的移植工作（移植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虚拟机执行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字节码）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（支持内核函数插桩），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（支持用户态函数插桩）的移植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的模块化工作，尝试解决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34169" y="821819"/>
            <a:ext cx="9165771" cy="504778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24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，支持开发板上跨内核态和用户态的性能分析检测；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5C58E4-AC48-5CCC-199D-8C672531AEB2}"/>
              </a:ext>
            </a:extLst>
          </p:cNvPr>
          <p:cNvSpPr/>
          <p:nvPr/>
        </p:nvSpPr>
        <p:spPr>
          <a:xfrm>
            <a:off x="1" y="2"/>
            <a:ext cx="2467619" cy="654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6FBE8B80-C093-B647-34DF-7F8CCF22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4438"/>
          <a:stretch/>
        </p:blipFill>
        <p:spPr bwMode="auto">
          <a:xfrm>
            <a:off x="156825" y="46127"/>
            <a:ext cx="2115288" cy="5992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A257D470-AAF5-EC5B-C214-A183144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220409-5C38-FC95-A20E-ECEA47147690}"/>
              </a:ext>
            </a:extLst>
          </p:cNvPr>
          <p:cNvSpPr/>
          <p:nvPr/>
        </p:nvSpPr>
        <p:spPr>
          <a:xfrm>
            <a:off x="10709256" y="0"/>
            <a:ext cx="1414469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4E3052-2C63-873F-6D26-4DA5F382FE11}"/>
              </a:ext>
            </a:extLst>
          </p:cNvPr>
          <p:cNvSpPr/>
          <p:nvPr/>
        </p:nvSpPr>
        <p:spPr>
          <a:xfrm>
            <a:off x="9179509" y="-2251"/>
            <a:ext cx="1467365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BB3B6D-C569-F43B-EE0A-37D54F1431BE}"/>
              </a:ext>
            </a:extLst>
          </p:cNvPr>
          <p:cNvSpPr/>
          <p:nvPr/>
        </p:nvSpPr>
        <p:spPr>
          <a:xfrm>
            <a:off x="5741319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75A8E7-27EA-C94E-82DF-877EBEC8F67B}"/>
              </a:ext>
            </a:extLst>
          </p:cNvPr>
          <p:cNvSpPr/>
          <p:nvPr/>
        </p:nvSpPr>
        <p:spPr>
          <a:xfrm>
            <a:off x="2509837" y="0"/>
            <a:ext cx="1543753" cy="65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72EBAF5-8392-9B0C-7A1C-6A7ABAA6BC08}"/>
              </a:ext>
            </a:extLst>
          </p:cNvPr>
          <p:cNvSpPr/>
          <p:nvPr/>
        </p:nvSpPr>
        <p:spPr>
          <a:xfrm rot="10800000">
            <a:off x="8101818" y="561387"/>
            <a:ext cx="373905" cy="295241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CD7D2-2D48-89C6-DCCA-A67B88DEE4A7}"/>
              </a:ext>
            </a:extLst>
          </p:cNvPr>
          <p:cNvSpPr/>
          <p:nvPr/>
        </p:nvSpPr>
        <p:spPr>
          <a:xfrm>
            <a:off x="4116898" y="0"/>
            <a:ext cx="1656713" cy="656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A0532E-879D-864D-4C0D-46791E54E8CD}"/>
              </a:ext>
            </a:extLst>
          </p:cNvPr>
          <p:cNvSpPr/>
          <p:nvPr/>
        </p:nvSpPr>
        <p:spPr>
          <a:xfrm>
            <a:off x="7460414" y="17269"/>
            <a:ext cx="1656713" cy="6569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B076C5-BD40-1130-83DC-A16D18235CC5}"/>
              </a:ext>
            </a:extLst>
          </p:cNvPr>
          <p:cNvSpPr/>
          <p:nvPr/>
        </p:nvSpPr>
        <p:spPr>
          <a:xfrm>
            <a:off x="223860" y="3024735"/>
            <a:ext cx="5584395" cy="333161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Kprobe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移植工作：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模块移植到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en-US" altLang="zh-CN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-Tutorial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中并正常运行；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实现并优化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符号解析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功能，主要包括内核实现和外部插件实现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内核实现：在内核中搜索嵌入的符号表，可移植性强，但由于查找符号表时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停止，效率较低</a:t>
            </a: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进一步实现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外部符号解析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运行效率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将符号解析功能转移到了</a:t>
            </a:r>
            <a:r>
              <a:rPr lang="en-US" altLang="zh-CN" sz="17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E7A2AD7-F899-4AB9-A3EA-95E5BF4F7430}"/>
              </a:ext>
            </a:extLst>
          </p:cNvPr>
          <p:cNvSpPr/>
          <p:nvPr/>
        </p:nvSpPr>
        <p:spPr>
          <a:xfrm>
            <a:off x="6232498" y="2783325"/>
            <a:ext cx="5022965" cy="372403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Uprobe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移植和模块化：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抽离和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紧耦合的代码，转移到内核中；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页表操作</a:t>
            </a: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进程控制块操作</a:t>
            </a: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虚拟机的交互</a:t>
            </a:r>
          </a:p>
          <a:p>
            <a:pPr marL="800100"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内核对用户地址的访存在“双页表”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中涉及到页表操作，因此也是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紧耦合的</a:t>
            </a:r>
            <a:endParaRPr lang="en-US" altLang="zh-CN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在内核中实现 </a:t>
            </a:r>
            <a:r>
              <a:rPr lang="en-US" altLang="zh-CN" sz="17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需要的页表操作函数、进程控制块操作函数等</a:t>
            </a:r>
          </a:p>
        </p:txBody>
      </p:sp>
    </p:spTree>
    <p:extLst>
      <p:ext uri="{BB962C8B-B14F-4D97-AF65-F5344CB8AC3E}">
        <p14:creationId xmlns:p14="http://schemas.microsoft.com/office/powerpoint/2010/main" val="33775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b91c5bc2-0240-4a38-b6f2-05d07a19a2a2&quot;,&quot;Name&quot;:&quot;钟雨轩&quot;,&quot;Kind&quot;:&quot;Custom&quot;,&quot;OldGuidesSetting&quot;:{&quot;HeaderHeight&quot;:15.0,&quot;FooterHeight&quot;:0.0,&quot;SideMargin&quot;:3.6,&quot;TopMargin&quot;:4.0,&quot;BottomMargin&quot;:0.0,&quot;IntervalMargin&quot;:0.0}}"/>
  <p:tag name="COMMONDATA" val="eyJoZGlkIjoiMjJmNGEyMmVmMjRlMWQ4Yjc0NDdmZWI2Mzg1OGM4ZT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5416</TotalTime>
  <Words>1745</Words>
  <Application>Microsoft Office PowerPoint</Application>
  <PresentationFormat>Widescreen</PresentationFormat>
  <Paragraphs>218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华文细黑</vt:lpstr>
      <vt:lpstr>宋体</vt:lpstr>
      <vt:lpstr>微软雅黑</vt:lpstr>
      <vt:lpstr>Arial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雨轩</dc:creator>
  <cp:lastModifiedBy>陈 志扬</cp:lastModifiedBy>
  <cp:revision>323</cp:revision>
  <dcterms:created xsi:type="dcterms:W3CDTF">2021-11-08T03:41:00Z</dcterms:created>
  <dcterms:modified xsi:type="dcterms:W3CDTF">2023-08-20T07:42:16Z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ED436602CFB14F5A8FB988D9287C9B9B</vt:lpwstr>
  </property>
  <property fmtid="{D5CDD505-2E9C-101B-9397-08002B2CF9AE}" pid="3" name="KSOProductBuildVer">
    <vt:lpwstr>2052-11.1.0.11744</vt:lpwstr>
  </property>
</Properties>
</file>