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7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7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784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67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5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7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7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8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8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6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6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59CD18-ADD1-457A-BA95-59ED705B0B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6A0D-E33A-4665-9E91-8AF94A164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2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81512" cy="332958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b="1" dirty="0"/>
              <a:t>A HMM Based on </a:t>
            </a:r>
            <a:r>
              <a:rPr lang="en-US" altLang="zh-CN" b="1" dirty="0" smtClean="0"/>
              <a:t>Daily </a:t>
            </a:r>
            <a:r>
              <a:rPr lang="en-US" altLang="zh-CN" b="1" dirty="0"/>
              <a:t>Return for </a:t>
            </a:r>
            <a:r>
              <a:rPr lang="en-US" altLang="zh-CN" b="1" dirty="0" smtClean="0"/>
              <a:t>SSE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Chen </a:t>
            </a:r>
            <a:r>
              <a:rPr lang="en-US" altLang="zh-CN" dirty="0" err="1" smtClean="0"/>
              <a:t>Zhiyun</a:t>
            </a:r>
            <a:r>
              <a:rPr lang="en-US" altLang="zh-CN" dirty="0" smtClean="0"/>
              <a:t> 1501213406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>
                <a:effectLst/>
              </a:rPr>
              <a:t>ctor</a:t>
            </a:r>
            <a:r>
              <a:rPr lang="en-US" altLang="zh-CN" dirty="0" smtClean="0">
                <a:effectLst/>
              </a:rPr>
              <a:t> Screening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Here I test 10 indicators in largest retracement, return to retracement and success rate.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58444"/>
              </p:ext>
            </p:extLst>
          </p:nvPr>
        </p:nvGraphicFramePr>
        <p:xfrm>
          <a:off x="838200" y="2599266"/>
          <a:ext cx="9863997" cy="31648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42267979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2016673465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262326680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543412722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2455259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444081589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15910389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143531797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3456338913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406946268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737482096"/>
                    </a:ext>
                  </a:extLst>
                </a:gridCol>
              </a:tblGrid>
              <a:tr h="65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indicator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swing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Logreturn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logreturn5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boll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cci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dma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kdj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mtm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macd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sar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2735635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Largest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3854665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Return to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8.7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650647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Success</a:t>
                      </a:r>
                      <a:r>
                        <a:rPr lang="en-US" altLang="zh-CN" sz="1400" baseline="0" dirty="0" smtClean="0"/>
                        <a:t> rate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53%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69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Finally, I choose </a:t>
            </a:r>
            <a:r>
              <a:rPr lang="en-US" altLang="zh-CN" b="1" dirty="0" smtClean="0"/>
              <a:t>swing</a:t>
            </a:r>
            <a:r>
              <a:rPr lang="en-US" altLang="zh-CN" dirty="0" smtClean="0"/>
              <a:t> and </a:t>
            </a:r>
            <a:r>
              <a:rPr lang="en-US" altLang="zh-CN" b="1" dirty="0" smtClean="0"/>
              <a:t>logreturn5</a:t>
            </a:r>
            <a:r>
              <a:rPr lang="en-US" altLang="zh-CN" dirty="0" smtClean="0"/>
              <a:t> as my input factor.</a:t>
            </a:r>
          </a:p>
          <a:p>
            <a:pPr>
              <a:lnSpc>
                <a:spcPts val="1300"/>
              </a:lnSpc>
            </a:pPr>
            <a:r>
              <a:rPr lang="en-US" altLang="zh-CN" sz="1600" dirty="0" smtClean="0"/>
              <a:t>Return in test period: 533%</a:t>
            </a:r>
          </a:p>
          <a:p>
            <a:pPr>
              <a:lnSpc>
                <a:spcPts val="1300"/>
              </a:lnSpc>
            </a:pPr>
            <a:r>
              <a:rPr lang="en-US" altLang="zh-CN" sz="1600" dirty="0" smtClean="0"/>
              <a:t>Annualized return: 41%</a:t>
            </a:r>
          </a:p>
          <a:p>
            <a:pPr>
              <a:lnSpc>
                <a:spcPts val="1300"/>
              </a:lnSpc>
            </a:pPr>
            <a:r>
              <a:rPr lang="en-US" altLang="zh-CN" sz="1600" dirty="0" smtClean="0"/>
              <a:t>Largest retracement: 19%</a:t>
            </a:r>
          </a:p>
          <a:p>
            <a:pPr>
              <a:lnSpc>
                <a:spcPts val="1300"/>
              </a:lnSpc>
            </a:pPr>
            <a:r>
              <a:rPr lang="en-US" altLang="zh-CN" sz="1600" dirty="0" smtClean="0"/>
              <a:t>Return to retracement: 28</a:t>
            </a:r>
          </a:p>
          <a:p>
            <a:pPr>
              <a:lnSpc>
                <a:spcPts val="1300"/>
              </a:lnSpc>
            </a:pPr>
            <a:r>
              <a:rPr lang="en-US" altLang="zh-CN" sz="1600" dirty="0" smtClean="0"/>
              <a:t>Success rate: 52.4%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1" y="2794001"/>
            <a:ext cx="5795524" cy="3706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3" y="2794001"/>
            <a:ext cx="5897817" cy="37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tradeoff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Number of latent variables vs. running time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3852"/>
              </p:ext>
            </p:extLst>
          </p:nvPr>
        </p:nvGraphicFramePr>
        <p:xfrm>
          <a:off x="1703189" y="2084774"/>
          <a:ext cx="8449733" cy="46323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06913">
                  <a:extLst>
                    <a:ext uri="{9D8B030D-6E8A-4147-A177-3AD203B41FA5}">
                      <a16:colId xmlns:a16="http://schemas.microsoft.com/office/drawing/2014/main" val="3054886698"/>
                    </a:ext>
                  </a:extLst>
                </a:gridCol>
                <a:gridCol w="1288564">
                  <a:extLst>
                    <a:ext uri="{9D8B030D-6E8A-4147-A177-3AD203B41FA5}">
                      <a16:colId xmlns:a16="http://schemas.microsoft.com/office/drawing/2014/main" val="2084096316"/>
                    </a:ext>
                  </a:extLst>
                </a:gridCol>
                <a:gridCol w="1288564">
                  <a:extLst>
                    <a:ext uri="{9D8B030D-6E8A-4147-A177-3AD203B41FA5}">
                      <a16:colId xmlns:a16="http://schemas.microsoft.com/office/drawing/2014/main" val="1599916171"/>
                    </a:ext>
                  </a:extLst>
                </a:gridCol>
                <a:gridCol w="1288564">
                  <a:extLst>
                    <a:ext uri="{9D8B030D-6E8A-4147-A177-3AD203B41FA5}">
                      <a16:colId xmlns:a16="http://schemas.microsoft.com/office/drawing/2014/main" val="4133436822"/>
                    </a:ext>
                  </a:extLst>
                </a:gridCol>
                <a:gridCol w="1288564">
                  <a:extLst>
                    <a:ext uri="{9D8B030D-6E8A-4147-A177-3AD203B41FA5}">
                      <a16:colId xmlns:a16="http://schemas.microsoft.com/office/drawing/2014/main" val="1974053235"/>
                    </a:ext>
                  </a:extLst>
                </a:gridCol>
                <a:gridCol w="1288564">
                  <a:extLst>
                    <a:ext uri="{9D8B030D-6E8A-4147-A177-3AD203B41FA5}">
                      <a16:colId xmlns:a16="http://schemas.microsoft.com/office/drawing/2014/main" val="177444869"/>
                    </a:ext>
                  </a:extLst>
                </a:gridCol>
              </a:tblGrid>
              <a:tr h="624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Number</a:t>
                      </a:r>
                      <a:r>
                        <a:rPr lang="en-US" altLang="zh-CN" sz="1800" baseline="0" dirty="0" smtClean="0"/>
                        <a:t> of latent variables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9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15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18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1890384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annualized return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41.0%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38.5%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46.4%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55.6%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57.8%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6257814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Largest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19.8%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13.6%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12.4%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535822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Return to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55.3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74.2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462399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Success</a:t>
                      </a:r>
                      <a:r>
                        <a:rPr lang="en-US" altLang="zh-CN" sz="1400" baseline="0" dirty="0" smtClean="0"/>
                        <a:t> rate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52.4%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55.4%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65.2%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68.3%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9269065"/>
                  </a:ext>
                </a:extLst>
              </a:tr>
              <a:tr h="798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time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1.6407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2.5501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4.8797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7.9901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16.031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0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0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In factor screening part, I find the result of logreturn5 is obviously better than </a:t>
            </a:r>
            <a:r>
              <a:rPr lang="en-US" altLang="zh-CN" sz="2400" dirty="0" err="1" smtClean="0"/>
              <a:t>logreturn</a:t>
            </a:r>
            <a:r>
              <a:rPr lang="en-US" altLang="zh-CN" sz="2400" dirty="0" smtClean="0"/>
              <a:t>. Is it means that hmm is more accurate in long period. I did another test on 1 day(1), 1 week(5), half a month(10), 1 month(20), three month(60).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65501"/>
              </p:ext>
            </p:extLst>
          </p:nvPr>
        </p:nvGraphicFramePr>
        <p:xfrm>
          <a:off x="2878667" y="3104092"/>
          <a:ext cx="5596632" cy="31648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3054886698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2084096316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599916171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4133436822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974053235"/>
                    </a:ext>
                  </a:extLst>
                </a:gridCol>
                <a:gridCol w="853473">
                  <a:extLst>
                    <a:ext uri="{9D8B030D-6E8A-4147-A177-3AD203B41FA5}">
                      <a16:colId xmlns:a16="http://schemas.microsoft.com/office/drawing/2014/main" val="177444869"/>
                    </a:ext>
                  </a:extLst>
                </a:gridCol>
              </a:tblGrid>
              <a:tr h="654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indicator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Logreturn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logreturn5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logreturn10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logreturn20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logreturn60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1890384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Largest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7535822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Return to</a:t>
                      </a:r>
                      <a:r>
                        <a:rPr lang="en-US" altLang="zh-CN" sz="1600" baseline="0" dirty="0" smtClean="0"/>
                        <a:t> retracement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7.1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8462399"/>
                  </a:ext>
                </a:extLst>
              </a:tr>
              <a:tr h="836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Success</a:t>
                      </a:r>
                      <a:r>
                        <a:rPr lang="en-US" altLang="zh-CN" sz="1400" baseline="0" dirty="0" smtClean="0"/>
                        <a:t> rate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63%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26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How to optimize our trading strategy?</a:t>
            </a:r>
          </a:p>
          <a:p>
            <a:r>
              <a:rPr lang="en-US" altLang="zh-CN" dirty="0" smtClean="0"/>
              <a:t>Don’t trading every day</a:t>
            </a:r>
          </a:p>
          <a:p>
            <a:r>
              <a:rPr lang="en-US" altLang="zh-CN" dirty="0" smtClean="0"/>
              <a:t>Buy and hold</a:t>
            </a:r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551222" y="2071114"/>
            <a:ext cx="7366513" cy="4607663"/>
            <a:chOff x="478756" y="2155782"/>
            <a:chExt cx="7366513" cy="460766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756" y="2155782"/>
              <a:ext cx="7366513" cy="4607663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3391802" y="3081184"/>
              <a:ext cx="3684635" cy="2450601"/>
              <a:chOff x="7581900" y="3039814"/>
              <a:chExt cx="3534582" cy="231786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373533" y="5027477"/>
                <a:ext cx="254000" cy="330200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>
                <a:off x="8060267" y="4622800"/>
                <a:ext cx="313266" cy="4046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7581900" y="4208191"/>
                <a:ext cx="956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buy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9274130" y="3039814"/>
                <a:ext cx="254000" cy="3302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159749" y="3183725"/>
                <a:ext cx="956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sell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" name="直接箭头连接符 12"/>
              <p:cNvCxnSpPr>
                <a:stCxn id="12" idx="1"/>
              </p:cNvCxnSpPr>
              <p:nvPr/>
            </p:nvCxnSpPr>
            <p:spPr>
              <a:xfrm flipH="1" flipV="1">
                <a:off x="9602535" y="3204914"/>
                <a:ext cx="557214" cy="163477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椭圆 19"/>
          <p:cNvSpPr/>
          <p:nvPr/>
        </p:nvSpPr>
        <p:spPr>
          <a:xfrm>
            <a:off x="9918442" y="4252490"/>
            <a:ext cx="264783" cy="34911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799055" y="4200391"/>
            <a:ext cx="264783" cy="34911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8045188" y="4321048"/>
            <a:ext cx="625452" cy="7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0183225" y="3496312"/>
            <a:ext cx="137664" cy="7040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HMM </a:t>
            </a:r>
            <a:r>
              <a:rPr lang="en-US" altLang="zh-CN" dirty="0"/>
              <a:t>model based on the daily </a:t>
            </a:r>
            <a:r>
              <a:rPr lang="en-US" altLang="zh-CN" dirty="0" smtClean="0"/>
              <a:t>return </a:t>
            </a:r>
            <a:r>
              <a:rPr lang="en-US" altLang="zh-CN" dirty="0"/>
              <a:t>has such a high yield and high winning rate because of its ability to form recognition and automatic switching strategy. </a:t>
            </a:r>
            <a:endParaRPr lang="en-US" altLang="zh-CN" dirty="0" smtClean="0"/>
          </a:p>
          <a:p>
            <a:r>
              <a:rPr lang="en-US" altLang="zh-CN" dirty="0" smtClean="0"/>
              <a:t>In trend market, like </a:t>
            </a:r>
            <a:r>
              <a:rPr lang="en-US" altLang="zh-CN" dirty="0"/>
              <a:t>many momentum </a:t>
            </a:r>
            <a:r>
              <a:rPr lang="en-US" altLang="zh-CN" dirty="0" smtClean="0"/>
              <a:t>strategies, the </a:t>
            </a:r>
            <a:r>
              <a:rPr lang="en-US" altLang="zh-CN" dirty="0"/>
              <a:t>model </a:t>
            </a:r>
            <a:r>
              <a:rPr lang="en-US" altLang="zh-CN" dirty="0" smtClean="0"/>
              <a:t>can seize </a:t>
            </a:r>
            <a:r>
              <a:rPr lang="en-US" altLang="zh-CN" dirty="0"/>
              <a:t>the trend in the case of reducing the frequency of transactions, as much as possible to share the benefits of the entire </a:t>
            </a:r>
            <a:r>
              <a:rPr lang="en-US" altLang="zh-CN" dirty="0" smtClean="0"/>
              <a:t>trend.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the shock </a:t>
            </a:r>
            <a:r>
              <a:rPr lang="en-US" altLang="zh-CN" dirty="0" smtClean="0"/>
              <a:t>market, our </a:t>
            </a:r>
            <a:r>
              <a:rPr lang="en-US" altLang="zh-CN" dirty="0"/>
              <a:t>model </a:t>
            </a:r>
            <a:r>
              <a:rPr lang="en-US" altLang="zh-CN" dirty="0" smtClean="0"/>
              <a:t>can acquire </a:t>
            </a:r>
            <a:r>
              <a:rPr lang="en-US" altLang="zh-CN" dirty="0"/>
              <a:t>short-term or even </a:t>
            </a:r>
            <a:r>
              <a:rPr lang="en-US" altLang="zh-CN" dirty="0" err="1" smtClean="0"/>
              <a:t>shortshort</a:t>
            </a:r>
            <a:r>
              <a:rPr lang="en-US" altLang="zh-CN" dirty="0" smtClean="0"/>
              <a:t>-term </a:t>
            </a:r>
            <a:r>
              <a:rPr lang="en-US" altLang="zh-CN" dirty="0"/>
              <a:t>gains </a:t>
            </a:r>
            <a:r>
              <a:rPr lang="en-US" altLang="zh-CN" dirty="0" smtClean="0"/>
              <a:t>through increasing </a:t>
            </a:r>
            <a:r>
              <a:rPr lang="en-US" altLang="zh-CN" dirty="0"/>
              <a:t>the number of </a:t>
            </a:r>
            <a:r>
              <a:rPr lang="en-US" altLang="zh-CN" dirty="0" smtClean="0"/>
              <a:t>transactions and improving profit to </a:t>
            </a:r>
            <a:r>
              <a:rPr lang="en-US" altLang="zh-CN" dirty="0"/>
              <a:t>loss </a:t>
            </a:r>
            <a:r>
              <a:rPr lang="en-US" altLang="zh-CN" dirty="0" smtClean="0"/>
              <a:t>ratio and </a:t>
            </a:r>
            <a:r>
              <a:rPr lang="en-US" altLang="zh-CN"/>
              <a:t>winning </a:t>
            </a:r>
            <a:r>
              <a:rPr lang="en-US" altLang="zh-CN" smtClean="0"/>
              <a:t>probability.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4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9846" y="2857250"/>
            <a:ext cx="4899554" cy="158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smtClean="0"/>
              <a:t>Thank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you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37734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405</Words>
  <Application>Microsoft Office PowerPoint</Application>
  <PresentationFormat>宽屏</PresentationFormat>
  <Paragraphs>129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Century Gothic</vt:lpstr>
      <vt:lpstr>宋体</vt:lpstr>
      <vt:lpstr>Arial</vt:lpstr>
      <vt:lpstr>Wingdings 3</vt:lpstr>
      <vt:lpstr>离子</vt:lpstr>
      <vt:lpstr>  A HMM Based on Daily Return for SSE</vt:lpstr>
      <vt:lpstr>Fctor Screening </vt:lpstr>
      <vt:lpstr>PowerPoint 演示文稿</vt:lpstr>
      <vt:lpstr>A tradeoff</vt:lpstr>
      <vt:lpstr>Other thinking</vt:lpstr>
      <vt:lpstr>Other thinking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HMM Based on Daily Rate  of Return for SSE</dc:title>
  <dc:creator>Windows 用户</dc:creator>
  <cp:lastModifiedBy>Windows 用户</cp:lastModifiedBy>
  <cp:revision>25</cp:revision>
  <dcterms:created xsi:type="dcterms:W3CDTF">2017-04-15T13:35:25Z</dcterms:created>
  <dcterms:modified xsi:type="dcterms:W3CDTF">2017-04-16T08:54:45Z</dcterms:modified>
</cp:coreProperties>
</file>