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officeDocument/2006/relationships/extended-properties" Target="docProps/app.xml"/>
    <Relationship Id="rId2" Type="http://schemas.openxmlformats.org/package/2006/relationships/metadata/core-properties" Target="docProps/core.xml"/>
    <Relationship Id="rId1" Type="http://schemas.openxmlformats.org/officeDocument/2006/relationships/officeDocument" Target="ppt/presentation.xml"/>
  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EBF99-94E0-4B33-8BC0-C18FB8281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7F6B8-359D-4FC5-9B68-F390B96BF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2902E-F276-4C60-BDEF-8026A22E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93B9F-9E7C-49C5-A116-9BCF3865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A2B-EF74-4044-99F1-9152B4B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F11A-304E-44FC-9CE9-C48E7782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C55EA-5385-47E3-90C8-A6DC9FE2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9E12D-3AF6-4C23-BF65-AFA2ABAD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CC0B1-D1A9-4E8B-A774-2B8F9863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36407-4D5D-43C0-97F8-FF2028C5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8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544EB-5173-4C78-9C65-441EE3C3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98EE-02AB-433E-A153-E92D864A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BF78C-68E0-4B2A-828A-3650A2C1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2D871-42A3-48BE-BF46-65A08A81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205E5-A13D-42EC-B266-A1035FCC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7B1F0-1F0C-4A50-B160-D96D61E8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FCF96-3FC5-49C9-94DD-3E62851A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95B2-786E-4ED5-A7C5-31ACD23E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78243-4D32-4962-830C-46EF7A27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75676-EA68-4A13-821A-9BEB3773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3402-BD24-4D20-BF8D-15D01E2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C810E-53E5-45EE-A901-3281510E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658BA-0E01-409B-B9C0-47B45465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05770-FD6E-4DCD-BEF4-6D85DBFD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30732-053B-41EC-8E19-5D442406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9608-50E6-4B94-AC35-9C3E25F0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50E2-1FF4-4657-8241-CD4A2157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04147-5AE1-42BC-BB71-12A400C3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27735-C02A-4A8D-B7A1-AE563216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7A68C-BBCD-4EE0-8F9A-1D4AA939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0EF89E-CEBC-4134-96DF-A83AEE2F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D0564-AB12-4AF2-92F0-583C60B8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2FB86-3C14-440F-BD1E-C9A17B19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ABF321-EF60-417A-B99C-CC1DFB79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E6A00-E55E-47A7-B0DC-AD3A03C9E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1903C-0E0B-499B-8097-7F85B25E1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24AE5-FB64-418B-85D8-4DF3D8C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429F80-5365-4D63-A9EE-F2FF95A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4A311-82FF-4510-9525-CB681174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BABC7-047F-48D8-B12F-3E8B665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59EE9-500C-4E16-B0EE-E736FB8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26208-6462-4D73-B97C-2BEBAC14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C016F3-EBD2-4AEF-8CEA-1CA76430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07D7F-40BE-431F-92EB-5EC5AF4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B9D1D-1BB6-43A0-96EB-99B531E1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F7C11-8EAD-4740-A9DA-B9770148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A3283-B0D0-4C32-AF2D-F92E0812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30332-92D7-431E-A077-275097A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E5AAE-49A1-4682-BA89-670226DB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26527-C0AD-45CC-A1A6-5CA48E0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549AA-23EF-4421-9BA2-0AA8EAB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7E39E-0F01-49BB-8DAE-74297B5B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F1C03-21C1-4B4F-BC44-4D883526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5F63A-6E8F-4485-9E1B-FE3432BD8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78260-1BD6-4841-940A-4B9157D4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49AB0-72F1-43E1-93C1-DE70E961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B7167-ACFE-4E36-B95A-296F72CD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73005-5BCB-4122-8C85-795B3CBB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B3AD5-35E4-47E1-8F9C-C0A298BE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D8462-3BDC-4643-B011-8564618C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99313-EAD9-4F34-9528-CEB9E67A4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25DF-EBFE-4830-98CA-5A1E58B64AFE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6D97C-B857-4349-88BB-00FEE7A3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A3E39-E986-46ED-A3E0-A0A586564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C1DD-D9DE-4C49-9F19-E02CE9736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4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61365" y="527125"/>
            <a:ext cx="203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123</a:t>
            </a:r>
          </a:p>
          <a:p>
            <a:r>
              <a:rPr lang="zh-CN" altLang="en-US"/>
              <a:t>‘</a:t>
            </a:r>
            <a:r>
              <a:rPr lang="en-US" altLang="zh-CN"/>
              <a:t>hello</a:t>
            </a:r>
            <a:r>
              <a:rPr lang="zh-CN" altLang="en-US"/>
              <a:t>’</a:t>
            </a:r>
            <a:endParaRPr lang="en-US" altLang="zh-CN"/>
          </a:p>
          <a:p>
            <a:r>
              <a:rPr lang="en-US" altLang="zh-CN"/>
              <a:t>True</a:t>
            </a:r>
          </a:p>
          <a:p>
            <a:r>
              <a:rPr lang="en-US" altLang="zh-CN"/>
              <a:t>None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FB6046-7931-4DD0-B268-F5CBA2CD2DE0}"/>
              </a:ext>
            </a:extLst>
          </p:cNvPr>
          <p:cNvSpPr/>
          <p:nvPr/>
        </p:nvSpPr>
        <p:spPr>
          <a:xfrm>
            <a:off x="3657600" y="1118795"/>
            <a:ext cx="1376979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123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B27D5-58B2-4696-A625-A70AD0C87D4D}"/>
              </a:ext>
            </a:extLst>
          </p:cNvPr>
          <p:cNvSpPr/>
          <p:nvPr/>
        </p:nvSpPr>
        <p:spPr>
          <a:xfrm>
            <a:off x="5938221" y="1127289"/>
            <a:ext cx="1376979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‘</a:t>
            </a:r>
            <a:r>
              <a:rPr lang="en-US" altLang="zh-CN"/>
              <a:t>hello</a:t>
            </a:r>
            <a:r>
              <a:rPr lang="zh-CN" altLang="en-US"/>
              <a:t>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AAF9EA-8615-45E0-B98E-D2A782534324}"/>
              </a:ext>
            </a:extLst>
          </p:cNvPr>
          <p:cNvSpPr/>
          <p:nvPr/>
        </p:nvSpPr>
        <p:spPr>
          <a:xfrm>
            <a:off x="8349727" y="1127289"/>
            <a:ext cx="1376979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A6962D-A2EC-45CC-A6C4-83DFB0AF60C5}"/>
              </a:ext>
            </a:extLst>
          </p:cNvPr>
          <p:cNvSpPr/>
          <p:nvPr/>
        </p:nvSpPr>
        <p:spPr>
          <a:xfrm>
            <a:off x="3657599" y="3732433"/>
            <a:ext cx="1376979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7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55987" y="472464"/>
            <a:ext cx="2033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 Person :</a:t>
            </a:r>
          </a:p>
          <a:p>
            <a:r>
              <a:rPr lang="en-US" altLang="zh-CN"/>
              <a:t>    name = 'swk'</a:t>
            </a:r>
          </a:p>
          <a:p>
            <a:r>
              <a:rPr lang="en-US" altLang="zh-CN"/>
              <a:t>    def say_hello() :</a:t>
            </a:r>
          </a:p>
          <a:p>
            <a:r>
              <a:rPr lang="en-US" altLang="zh-CN"/>
              <a:t>        print('</a:t>
            </a:r>
            <a:r>
              <a:rPr lang="zh-CN" altLang="en-US"/>
              <a:t>你好！</a:t>
            </a:r>
            <a:r>
              <a:rPr lang="en-US" altLang="zh-CN"/>
              <a:t>')</a:t>
            </a:r>
          </a:p>
          <a:p>
            <a:endParaRPr lang="en-US" altLang="zh-CN"/>
          </a:p>
          <a:p>
            <a:r>
              <a:rPr lang="en-US" altLang="zh-CN"/>
              <a:t>p1 = Person()</a:t>
            </a:r>
          </a:p>
          <a:p>
            <a:r>
              <a:rPr lang="en-US" altLang="zh-CN"/>
              <a:t>p2 = Person()</a:t>
            </a:r>
          </a:p>
          <a:p>
            <a:endParaRPr lang="en-US" altLang="zh-CN"/>
          </a:p>
          <a:p>
            <a:r>
              <a:rPr lang="en-US" altLang="zh-CN"/>
              <a:t>p1.name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'zbj'</a:t>
            </a:r>
          </a:p>
          <a:p>
            <a:endParaRPr lang="en-US" altLang="zh-CN"/>
          </a:p>
          <a:p>
            <a:r>
              <a:rPr lang="en-US" altLang="zh-CN"/>
              <a:t>p1.name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BD98C93-D490-4ABE-B4F3-59FFD463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86883"/>
              </p:ext>
            </p:extLst>
          </p:nvPr>
        </p:nvGraphicFramePr>
        <p:xfrm>
          <a:off x="3269129" y="1246790"/>
          <a:ext cx="2066664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705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5959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Person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p1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p2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0x323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2FFE95-F16B-4D24-8189-95E62CFD18B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335793" y="1596453"/>
            <a:ext cx="1397896" cy="2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DE8DDD-C55C-4F57-9569-7D888B2C47C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35793" y="2164490"/>
            <a:ext cx="1397896" cy="117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DB6D5C-0A90-4DC2-B219-629C5DBDE89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35793" y="2600365"/>
            <a:ext cx="1397896" cy="236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9F1DDF1-E62D-45B3-A4F7-9EB01A3B0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2144"/>
              </p:ext>
            </p:extLst>
          </p:nvPr>
        </p:nvGraphicFramePr>
        <p:xfrm>
          <a:off x="6733689" y="721013"/>
          <a:ext cx="2927874" cy="17508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class Person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'type'&gt;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 = 'swk'</a:t>
                      </a:r>
                    </a:p>
                    <a:p>
                      <a:r>
                        <a:rPr lang="en-US" altLang="zh-CN"/>
                        <a:t>say_hello = fn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28883A3-9628-49BC-A419-0DC4926C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6662"/>
              </p:ext>
            </p:extLst>
          </p:nvPr>
        </p:nvGraphicFramePr>
        <p:xfrm>
          <a:off x="6733689" y="2600365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Person()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'Person'&gt;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name='zbj'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E831E80-F923-4F60-BC5B-68B23971F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20065"/>
              </p:ext>
            </p:extLst>
          </p:nvPr>
        </p:nvGraphicFramePr>
        <p:xfrm>
          <a:off x="6733689" y="4228575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Person()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0x323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'Person'&gt;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9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312C94-790F-489F-B82B-182B8202D9EE}"/>
              </a:ext>
            </a:extLst>
          </p:cNvPr>
          <p:cNvSpPr/>
          <p:nvPr/>
        </p:nvSpPr>
        <p:spPr>
          <a:xfrm>
            <a:off x="4808668" y="516367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FD70EA-EB94-47EF-BFD2-28921AF38576}"/>
              </a:ext>
            </a:extLst>
          </p:cNvPr>
          <p:cNvSpPr/>
          <p:nvPr/>
        </p:nvSpPr>
        <p:spPr>
          <a:xfrm>
            <a:off x="3420931" y="1819835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8AA91E-A4A9-455F-BB69-6745F505A147}"/>
              </a:ext>
            </a:extLst>
          </p:cNvPr>
          <p:cNvSpPr/>
          <p:nvPr/>
        </p:nvSpPr>
        <p:spPr>
          <a:xfrm>
            <a:off x="6196405" y="1853901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13CE5F-E79A-48B4-AB90-29F616140A2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114800" y="1172584"/>
            <a:ext cx="1387737" cy="64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3B4005-6E9B-4CA9-9EAA-59ACCE7BC50A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502537" y="1172584"/>
            <a:ext cx="1387737" cy="6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D93EE9-6DA2-467F-BCD8-EA62EF3CAD6C}"/>
              </a:ext>
            </a:extLst>
          </p:cNvPr>
          <p:cNvSpPr/>
          <p:nvPr/>
        </p:nvSpPr>
        <p:spPr>
          <a:xfrm>
            <a:off x="4808668" y="3564366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3BD5A7-6DF0-43F8-88E1-CE5785AB9B96}"/>
              </a:ext>
            </a:extLst>
          </p:cNvPr>
          <p:cNvCxnSpPr>
            <a:endCxn id="13" idx="0"/>
          </p:cNvCxnSpPr>
          <p:nvPr/>
        </p:nvCxnSpPr>
        <p:spPr>
          <a:xfrm>
            <a:off x="4114799" y="2535218"/>
            <a:ext cx="1387738" cy="10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B87193-3736-439B-93AA-0E8C82768D4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5502537" y="2510118"/>
            <a:ext cx="1387737" cy="10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312C94-790F-489F-B82B-182B8202D9EE}"/>
              </a:ext>
            </a:extLst>
          </p:cNvPr>
          <p:cNvSpPr/>
          <p:nvPr/>
        </p:nvSpPr>
        <p:spPr>
          <a:xfrm>
            <a:off x="4808668" y="516367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FD70EA-EB94-47EF-BFD2-28921AF38576}"/>
              </a:ext>
            </a:extLst>
          </p:cNvPr>
          <p:cNvSpPr/>
          <p:nvPr/>
        </p:nvSpPr>
        <p:spPr>
          <a:xfrm>
            <a:off x="3420931" y="1819835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8AA91E-A4A9-455F-BB69-6745F505A147}"/>
              </a:ext>
            </a:extLst>
          </p:cNvPr>
          <p:cNvSpPr/>
          <p:nvPr/>
        </p:nvSpPr>
        <p:spPr>
          <a:xfrm>
            <a:off x="6196405" y="1853901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13CE5F-E79A-48B4-AB90-29F616140A2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4114800" y="1172584"/>
            <a:ext cx="1387737" cy="64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3B4005-6E9B-4CA9-9EAA-59ACCE7BC50A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502537" y="1172584"/>
            <a:ext cx="1387737" cy="6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D93EE9-6DA2-467F-BCD8-EA62EF3CAD6C}"/>
              </a:ext>
            </a:extLst>
          </p:cNvPr>
          <p:cNvSpPr/>
          <p:nvPr/>
        </p:nvSpPr>
        <p:spPr>
          <a:xfrm>
            <a:off x="4808668" y="3564366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3BD5A7-6DF0-43F8-88E1-CE5785AB9B96}"/>
              </a:ext>
            </a:extLst>
          </p:cNvPr>
          <p:cNvCxnSpPr>
            <a:endCxn id="13" idx="0"/>
          </p:cNvCxnSpPr>
          <p:nvPr/>
        </p:nvCxnSpPr>
        <p:spPr>
          <a:xfrm>
            <a:off x="4114799" y="2535218"/>
            <a:ext cx="1387738" cy="10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B87193-3736-439B-93AA-0E8C82768D4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5502537" y="2510118"/>
            <a:ext cx="1387737" cy="10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BD83A2F-BAE6-49AC-97A6-3D4F6041F64A}"/>
              </a:ext>
            </a:extLst>
          </p:cNvPr>
          <p:cNvSpPr/>
          <p:nvPr/>
        </p:nvSpPr>
        <p:spPr>
          <a:xfrm>
            <a:off x="8220635" y="4050254"/>
            <a:ext cx="1387737" cy="656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338993F-C7B3-44AA-9510-54E927E7305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114800" y="2476052"/>
            <a:ext cx="4799704" cy="157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DD20D5-ADEE-4BA1-AB60-BC2723B11E78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flipV="1">
            <a:off x="5502537" y="4050254"/>
            <a:ext cx="3411967" cy="17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86FB9E-2F3E-4CA1-89C1-A061982F4C1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890274" y="2510118"/>
            <a:ext cx="2024230" cy="154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7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55987" y="472464"/>
            <a:ext cx="203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A()</a:t>
            </a:r>
          </a:p>
          <a:p>
            <a:r>
              <a:rPr lang="en-US" altLang="zh-CN"/>
              <a:t>a = None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BD98C93-D490-4ABE-B4F3-59FFD463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6087"/>
              </p:ext>
            </p:extLst>
          </p:nvPr>
        </p:nvGraphicFramePr>
        <p:xfrm>
          <a:off x="3269129" y="1246790"/>
          <a:ext cx="2066664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705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5959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9F1DDF1-E62D-45B3-A4F7-9EB01A3B0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67808"/>
              </p:ext>
            </p:extLst>
          </p:nvPr>
        </p:nvGraphicFramePr>
        <p:xfrm>
          <a:off x="6733689" y="721013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A()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A'&gt;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 = 'xxxx'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284E03-45D8-41EB-BBE3-38B8FB3D25E5}"/>
              </a:ext>
            </a:extLst>
          </p:cNvPr>
          <p:cNvCxnSpPr>
            <a:endCxn id="3" idx="1"/>
          </p:cNvCxnSpPr>
          <p:nvPr/>
        </p:nvCxnSpPr>
        <p:spPr>
          <a:xfrm flipV="1">
            <a:off x="5185186" y="1461547"/>
            <a:ext cx="1548503" cy="34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B02D06-7660-4FB6-838A-545076B6F8F4}"/>
              </a:ext>
            </a:extLst>
          </p:cNvPr>
          <p:cNvCxnSpPr/>
          <p:nvPr/>
        </p:nvCxnSpPr>
        <p:spPr>
          <a:xfrm>
            <a:off x="5733826" y="1461547"/>
            <a:ext cx="537882" cy="58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05D194-CD4E-4A74-BA23-F845CFFC3F05}"/>
              </a:ext>
            </a:extLst>
          </p:cNvPr>
          <p:cNvCxnSpPr/>
          <p:nvPr/>
        </p:nvCxnSpPr>
        <p:spPr>
          <a:xfrm flipH="1">
            <a:off x="5809129" y="1118795"/>
            <a:ext cx="182880" cy="88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61365" y="527125"/>
            <a:ext cx="203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123</a:t>
            </a:r>
          </a:p>
          <a:p>
            <a:r>
              <a:rPr lang="zh-CN" altLang="en-US"/>
              <a:t>‘</a:t>
            </a:r>
            <a:r>
              <a:rPr lang="en-US" altLang="zh-CN"/>
              <a:t>hello</a:t>
            </a:r>
            <a:r>
              <a:rPr lang="zh-CN" altLang="en-US"/>
              <a:t>’</a:t>
            </a:r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FB6046-7931-4DD0-B268-F5CBA2CD2DE0}"/>
              </a:ext>
            </a:extLst>
          </p:cNvPr>
          <p:cNvSpPr/>
          <p:nvPr/>
        </p:nvSpPr>
        <p:spPr>
          <a:xfrm>
            <a:off x="3657600" y="1118795"/>
            <a:ext cx="2000922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id=0x111</a:t>
            </a:r>
          </a:p>
          <a:p>
            <a:pPr algn="ctr"/>
            <a:r>
              <a:rPr lang="en-US" altLang="zh-CN"/>
              <a:t>type=&lt;class 'int'&gt;</a:t>
            </a:r>
          </a:p>
          <a:p>
            <a:pPr algn="ctr"/>
            <a:r>
              <a:rPr lang="en-US" altLang="zh-CN"/>
              <a:t>value=123</a:t>
            </a:r>
          </a:p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32C2DA-6CBE-4625-AE68-EE21A21F8394}"/>
              </a:ext>
            </a:extLst>
          </p:cNvPr>
          <p:cNvSpPr/>
          <p:nvPr/>
        </p:nvSpPr>
        <p:spPr>
          <a:xfrm>
            <a:off x="6621332" y="1118795"/>
            <a:ext cx="2000922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id=0x211</a:t>
            </a:r>
          </a:p>
          <a:p>
            <a:pPr algn="ctr"/>
            <a:r>
              <a:rPr lang="en-US" altLang="zh-CN"/>
              <a:t>type=&lt;class str'&gt;</a:t>
            </a:r>
          </a:p>
          <a:p>
            <a:pPr algn="ctr"/>
            <a:r>
              <a:rPr lang="en-US" altLang="zh-CN"/>
              <a:t>value='hello'</a:t>
            </a: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61365" y="527125"/>
            <a:ext cx="2033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123</a:t>
            </a:r>
          </a:p>
          <a:p>
            <a:r>
              <a:rPr lang="en-US" altLang="zh-CN"/>
              <a:t>b = a</a:t>
            </a:r>
          </a:p>
          <a:p>
            <a:r>
              <a:rPr lang="en-US" altLang="zh-CN"/>
              <a:t>a = 456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DDEB7C-CA22-444D-9081-DB1A7FCED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95628"/>
              </p:ext>
            </p:extLst>
          </p:nvPr>
        </p:nvGraphicFramePr>
        <p:xfrm>
          <a:off x="3269129" y="1246790"/>
          <a:ext cx="1668632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8927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9705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3E47393-F6D0-409F-9DE3-CBC3512170D1}"/>
              </a:ext>
            </a:extLst>
          </p:cNvPr>
          <p:cNvSpPr/>
          <p:nvPr/>
        </p:nvSpPr>
        <p:spPr>
          <a:xfrm>
            <a:off x="6948243" y="1246790"/>
            <a:ext cx="2000922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id=0x111</a:t>
            </a:r>
          </a:p>
          <a:p>
            <a:pPr algn="ctr"/>
            <a:r>
              <a:rPr lang="en-US" altLang="zh-CN"/>
              <a:t>type=&lt;class 'int'&gt;</a:t>
            </a:r>
          </a:p>
          <a:p>
            <a:pPr algn="ctr"/>
            <a:r>
              <a:rPr lang="en-US" altLang="zh-CN"/>
              <a:t>value=123</a:t>
            </a:r>
          </a:p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70543C-1524-4C43-9935-AEFB7DFAC384}"/>
              </a:ext>
            </a:extLst>
          </p:cNvPr>
          <p:cNvCxnSpPr>
            <a:cxnSpLocks/>
          </p:cNvCxnSpPr>
          <p:nvPr/>
        </p:nvCxnSpPr>
        <p:spPr>
          <a:xfrm>
            <a:off x="4862456" y="1859977"/>
            <a:ext cx="2085787" cy="1587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D82B9C-8E57-475D-A5C3-88A8F61D9A91}"/>
              </a:ext>
            </a:extLst>
          </p:cNvPr>
          <p:cNvCxnSpPr/>
          <p:nvPr/>
        </p:nvCxnSpPr>
        <p:spPr>
          <a:xfrm flipV="1">
            <a:off x="4900109" y="2102571"/>
            <a:ext cx="2085787" cy="127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89C8CE7-9D30-4AD3-87CF-EF4D4030E50B}"/>
              </a:ext>
            </a:extLst>
          </p:cNvPr>
          <p:cNvSpPr/>
          <p:nvPr/>
        </p:nvSpPr>
        <p:spPr>
          <a:xfrm>
            <a:off x="6948243" y="2834639"/>
            <a:ext cx="2000922" cy="1226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id=0x211</a:t>
            </a:r>
          </a:p>
          <a:p>
            <a:pPr algn="ctr"/>
            <a:r>
              <a:rPr lang="en-US" altLang="zh-CN"/>
              <a:t>type=&lt;class 'int'&gt;</a:t>
            </a:r>
          </a:p>
          <a:p>
            <a:pPr algn="ctr"/>
            <a:r>
              <a:rPr lang="en-US" altLang="zh-CN"/>
              <a:t>value=456</a:t>
            </a:r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39850" y="451822"/>
            <a:ext cx="2033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[1,2,3]</a:t>
            </a:r>
          </a:p>
          <a:p>
            <a:r>
              <a:rPr lang="en-US" altLang="zh-CN"/>
              <a:t>a[0] = 10</a:t>
            </a:r>
          </a:p>
          <a:p>
            <a:r>
              <a:rPr lang="en-US" altLang="zh-CN"/>
              <a:t>a = [4,5,6]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DDEB7C-CA22-444D-9081-DB1A7FCED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85111"/>
              </p:ext>
            </p:extLst>
          </p:nvPr>
        </p:nvGraphicFramePr>
        <p:xfrm>
          <a:off x="3269129" y="1246790"/>
          <a:ext cx="1668632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8927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9705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A9ABC88-A2E7-4C1C-96F9-3B4B32354B41}"/>
              </a:ext>
            </a:extLst>
          </p:cNvPr>
          <p:cNvSpPr/>
          <p:nvPr/>
        </p:nvSpPr>
        <p:spPr>
          <a:xfrm>
            <a:off x="6174889" y="1054249"/>
            <a:ext cx="1667436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id=0x111</a:t>
            </a:r>
          </a:p>
          <a:p>
            <a:pPr algn="ctr"/>
            <a:r>
              <a:rPr lang="en-US" altLang="zh-CN"/>
              <a:t>type=class list</a:t>
            </a:r>
          </a:p>
          <a:p>
            <a:pPr algn="ctr"/>
            <a:r>
              <a:rPr lang="en-US" altLang="zh-CN"/>
              <a:t>value=[10,2,3]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57E8A1-8886-4421-821E-AB62B022C4F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76395" y="1818043"/>
            <a:ext cx="1398494" cy="140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601DBF3-4952-4ADA-9B24-88E951EC0686}"/>
              </a:ext>
            </a:extLst>
          </p:cNvPr>
          <p:cNvSpPr/>
          <p:nvPr/>
        </p:nvSpPr>
        <p:spPr>
          <a:xfrm>
            <a:off x="6174889" y="2582932"/>
            <a:ext cx="1667436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id=0x211</a:t>
            </a:r>
          </a:p>
          <a:p>
            <a:pPr algn="ctr"/>
            <a:r>
              <a:rPr lang="en-US" altLang="zh-CN"/>
              <a:t>type=class list</a:t>
            </a:r>
          </a:p>
          <a:p>
            <a:pPr algn="ctr"/>
            <a:r>
              <a:rPr lang="en-US" altLang="zh-CN"/>
              <a:t>value=[4,5,6]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3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39850" y="451822"/>
            <a:ext cx="2033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[1,2,3]</a:t>
            </a:r>
          </a:p>
          <a:p>
            <a:r>
              <a:rPr lang="en-US" altLang="zh-CN"/>
              <a:t>b = a</a:t>
            </a:r>
          </a:p>
          <a:p>
            <a:r>
              <a:rPr lang="en-US" altLang="zh-CN"/>
              <a:t>b[0] = 10</a:t>
            </a:r>
          </a:p>
          <a:p>
            <a:r>
              <a:rPr lang="en-US" altLang="zh-CN"/>
              <a:t># </a:t>
            </a:r>
            <a:r>
              <a:rPr lang="zh-CN" altLang="en-US"/>
              <a:t>改对象 会影响所有指向该对象的变量</a:t>
            </a:r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DDEB7C-CA22-444D-9081-DB1A7FCED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88244"/>
              </p:ext>
            </p:extLst>
          </p:nvPr>
        </p:nvGraphicFramePr>
        <p:xfrm>
          <a:off x="3269129" y="1246790"/>
          <a:ext cx="1668632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8927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9705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A9ABC88-A2E7-4C1C-96F9-3B4B32354B41}"/>
              </a:ext>
            </a:extLst>
          </p:cNvPr>
          <p:cNvSpPr/>
          <p:nvPr/>
        </p:nvSpPr>
        <p:spPr>
          <a:xfrm>
            <a:off x="6174889" y="1054249"/>
            <a:ext cx="1667436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id=0x111</a:t>
            </a:r>
          </a:p>
          <a:p>
            <a:pPr algn="ctr"/>
            <a:r>
              <a:rPr lang="en-US" altLang="zh-CN"/>
              <a:t>type=class list</a:t>
            </a:r>
          </a:p>
          <a:p>
            <a:pPr algn="ctr"/>
            <a:r>
              <a:rPr lang="en-US" altLang="zh-CN"/>
              <a:t>value=[10,2,3]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96E1C8-4DB4-43B7-8741-CD16841B9B22}"/>
              </a:ext>
            </a:extLst>
          </p:cNvPr>
          <p:cNvCxnSpPr>
            <a:endCxn id="3" idx="1"/>
          </p:cNvCxnSpPr>
          <p:nvPr/>
        </p:nvCxnSpPr>
        <p:spPr>
          <a:xfrm flipV="1">
            <a:off x="4851699" y="1694329"/>
            <a:ext cx="1323190" cy="1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08B4C-0766-4DBA-84CE-0742602547FA}"/>
              </a:ext>
            </a:extLst>
          </p:cNvPr>
          <p:cNvCxnSpPr/>
          <p:nvPr/>
        </p:nvCxnSpPr>
        <p:spPr>
          <a:xfrm flipV="1">
            <a:off x="4851699" y="1694329"/>
            <a:ext cx="1323190" cy="53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39850" y="451822"/>
            <a:ext cx="2033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[1,2,3]</a:t>
            </a:r>
          </a:p>
          <a:p>
            <a:r>
              <a:rPr lang="en-US" altLang="zh-CN"/>
              <a:t>b = a</a:t>
            </a:r>
          </a:p>
          <a:p>
            <a:r>
              <a:rPr lang="en-US" altLang="zh-CN"/>
              <a:t>b = [10,2,3]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8DDEB7C-CA22-444D-9081-DB1A7FCED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84353"/>
              </p:ext>
            </p:extLst>
          </p:nvPr>
        </p:nvGraphicFramePr>
        <p:xfrm>
          <a:off x="3269129" y="1246790"/>
          <a:ext cx="1668632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8927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9705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A9ABC88-A2E7-4C1C-96F9-3B4B32354B41}"/>
              </a:ext>
            </a:extLst>
          </p:cNvPr>
          <p:cNvSpPr/>
          <p:nvPr/>
        </p:nvSpPr>
        <p:spPr>
          <a:xfrm>
            <a:off x="6174889" y="1054249"/>
            <a:ext cx="1667436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id=0x111</a:t>
            </a:r>
          </a:p>
          <a:p>
            <a:pPr algn="ctr"/>
            <a:r>
              <a:rPr lang="en-US" altLang="zh-CN"/>
              <a:t>type=class list</a:t>
            </a:r>
          </a:p>
          <a:p>
            <a:pPr algn="ctr"/>
            <a:r>
              <a:rPr lang="en-US" altLang="zh-CN"/>
              <a:t>value=[1,2,3]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96E1C8-4DB4-43B7-8741-CD16841B9B22}"/>
              </a:ext>
            </a:extLst>
          </p:cNvPr>
          <p:cNvCxnSpPr>
            <a:endCxn id="3" idx="1"/>
          </p:cNvCxnSpPr>
          <p:nvPr/>
        </p:nvCxnSpPr>
        <p:spPr>
          <a:xfrm flipV="1">
            <a:off x="4851699" y="1694329"/>
            <a:ext cx="1323190" cy="14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B08B4C-0766-4DBA-84CE-0742602547FA}"/>
              </a:ext>
            </a:extLst>
          </p:cNvPr>
          <p:cNvCxnSpPr>
            <a:cxnSpLocks/>
          </p:cNvCxnSpPr>
          <p:nvPr/>
        </p:nvCxnSpPr>
        <p:spPr>
          <a:xfrm>
            <a:off x="4851699" y="2226833"/>
            <a:ext cx="1323190" cy="94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A55079F-D10D-4E2A-ADCB-235F127F5ABA}"/>
              </a:ext>
            </a:extLst>
          </p:cNvPr>
          <p:cNvSpPr/>
          <p:nvPr/>
        </p:nvSpPr>
        <p:spPr>
          <a:xfrm>
            <a:off x="6174889" y="2533425"/>
            <a:ext cx="1667436" cy="1280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id=0x211</a:t>
            </a:r>
          </a:p>
          <a:p>
            <a:pPr algn="ctr"/>
            <a:r>
              <a:rPr lang="en-US" altLang="zh-CN"/>
              <a:t>type=class list</a:t>
            </a:r>
          </a:p>
          <a:p>
            <a:pPr algn="ctr"/>
            <a:r>
              <a:rPr lang="en-US" altLang="zh-CN"/>
              <a:t>value=[10,2,3]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7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86D54B-66A6-4955-84AC-E3EBFD46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83329"/>
              </p:ext>
            </p:extLst>
          </p:nvPr>
        </p:nvGraphicFramePr>
        <p:xfrm>
          <a:off x="1720028" y="1859977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57243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57952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29100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5016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1857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7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55987" y="472464"/>
            <a:ext cx="2033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 MyClass:</a:t>
            </a:r>
          </a:p>
          <a:p>
            <a:r>
              <a:rPr lang="en-US" altLang="zh-CN"/>
              <a:t>    pass</a:t>
            </a:r>
          </a:p>
          <a:p>
            <a:endParaRPr lang="en-US" altLang="zh-CN"/>
          </a:p>
          <a:p>
            <a:r>
              <a:rPr lang="en-US" altLang="zh-CN"/>
              <a:t>mc = MyClass()</a:t>
            </a:r>
          </a:p>
          <a:p>
            <a:r>
              <a:rPr lang="en-US" altLang="zh-CN"/>
              <a:t>mc_2 = MyClass()</a:t>
            </a:r>
          </a:p>
          <a:p>
            <a:endParaRPr lang="en-US" altLang="zh-CN"/>
          </a:p>
          <a:p>
            <a:r>
              <a:rPr lang="en-US" altLang="zh-CN"/>
              <a:t>mc.name = 'swk'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BD98C93-D490-4ABE-B4F3-59FFD4634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41321"/>
              </p:ext>
            </p:extLst>
          </p:nvPr>
        </p:nvGraphicFramePr>
        <p:xfrm>
          <a:off x="3269129" y="1246790"/>
          <a:ext cx="2066664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705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5959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MyClass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mc_2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0x323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91293A5-8D18-404D-9680-B54CB6EFD36B}"/>
              </a:ext>
            </a:extLst>
          </p:cNvPr>
          <p:cNvSpPr/>
          <p:nvPr/>
        </p:nvSpPr>
        <p:spPr>
          <a:xfrm>
            <a:off x="6605195" y="763792"/>
            <a:ext cx="2355925" cy="14173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id=0x123</a:t>
            </a:r>
          </a:p>
          <a:p>
            <a:pPr algn="ctr"/>
            <a:r>
              <a:rPr lang="en-US" altLang="zh-CN"/>
              <a:t>type=&lt;class 'type'&gt;</a:t>
            </a:r>
          </a:p>
          <a:p>
            <a:pPr algn="ctr"/>
            <a:r>
              <a:rPr lang="en-US" altLang="zh-CN"/>
              <a:t>value=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2FFE95-F16B-4D24-8189-95E62CFD18B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335793" y="1472453"/>
            <a:ext cx="1269402" cy="3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8DECC10-0E56-44EC-A82A-B2E73F357FE8}"/>
              </a:ext>
            </a:extLst>
          </p:cNvPr>
          <p:cNvSpPr/>
          <p:nvPr/>
        </p:nvSpPr>
        <p:spPr>
          <a:xfrm>
            <a:off x="6734287" y="3593054"/>
            <a:ext cx="2066664" cy="17319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id=0x223</a:t>
            </a:r>
          </a:p>
          <a:p>
            <a:pPr algn="ctr"/>
            <a:r>
              <a:rPr lang="en-US" altLang="zh-CN"/>
              <a:t>type=MyClass</a:t>
            </a:r>
          </a:p>
          <a:p>
            <a:pPr algn="ctr"/>
            <a:r>
              <a:rPr lang="en-US" altLang="zh-CN"/>
              <a:t>value:</a:t>
            </a:r>
          </a:p>
          <a:p>
            <a:pPr algn="ctr"/>
            <a:r>
              <a:rPr lang="en-US" altLang="zh-CN"/>
              <a:t>name = 'swk'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DE8DDD-C55C-4F57-9569-7D888B2C47C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335793" y="2216075"/>
            <a:ext cx="1398494" cy="22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2843327-339C-4904-853D-685054A93748}"/>
              </a:ext>
            </a:extLst>
          </p:cNvPr>
          <p:cNvSpPr/>
          <p:nvPr/>
        </p:nvSpPr>
        <p:spPr>
          <a:xfrm>
            <a:off x="9166113" y="2503789"/>
            <a:ext cx="2066664" cy="18960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id=0x323</a:t>
            </a:r>
          </a:p>
          <a:p>
            <a:pPr algn="ctr"/>
            <a:r>
              <a:rPr lang="en-US" altLang="zh-CN"/>
              <a:t>type=MyClass</a:t>
            </a:r>
          </a:p>
          <a:p>
            <a:pPr algn="ctr"/>
            <a:r>
              <a:rPr lang="en-US" altLang="zh-CN"/>
              <a:t>value: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DB6D5C-0A90-4DC2-B219-629C5DBDE897}"/>
              </a:ext>
            </a:extLst>
          </p:cNvPr>
          <p:cNvCxnSpPr/>
          <p:nvPr/>
        </p:nvCxnSpPr>
        <p:spPr>
          <a:xfrm>
            <a:off x="5335793" y="2664111"/>
            <a:ext cx="3830320" cy="45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4DF36B-42A2-48C1-BE14-6971505E462B}"/>
              </a:ext>
            </a:extLst>
          </p:cNvPr>
          <p:cNvSpPr/>
          <p:nvPr/>
        </p:nvSpPr>
        <p:spPr>
          <a:xfrm>
            <a:off x="2753958" y="322729"/>
            <a:ext cx="8832028" cy="62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82CE85-FD9C-4D2F-BC8F-276631482834}"/>
              </a:ext>
            </a:extLst>
          </p:cNvPr>
          <p:cNvSpPr txBox="1"/>
          <p:nvPr/>
        </p:nvSpPr>
        <p:spPr>
          <a:xfrm>
            <a:off x="155987" y="472464"/>
            <a:ext cx="2033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 MyClass:</a:t>
            </a:r>
          </a:p>
          <a:p>
            <a:r>
              <a:rPr lang="en-US" altLang="zh-CN"/>
              <a:t>    pass</a:t>
            </a:r>
          </a:p>
          <a:p>
            <a:endParaRPr lang="en-US" altLang="zh-CN"/>
          </a:p>
          <a:p>
            <a:r>
              <a:rPr lang="en-US" altLang="zh-CN"/>
              <a:t>mc = MyClass()</a:t>
            </a:r>
          </a:p>
          <a:p>
            <a:r>
              <a:rPr lang="en-US" altLang="zh-CN"/>
              <a:t>mc_2 = MyClass()</a:t>
            </a:r>
          </a:p>
          <a:p>
            <a:endParaRPr lang="en-US" altLang="zh-CN"/>
          </a:p>
          <a:p>
            <a:r>
              <a:rPr lang="en-US" altLang="zh-CN"/>
              <a:t>mc.name = 'swk'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BD98C93-D490-4ABE-B4F3-59FFD4634A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9129" y="1246790"/>
          <a:ext cx="2066664" cy="2970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705">
                  <a:extLst>
                    <a:ext uri="{9D8B030D-6E8A-4147-A177-3AD203B41FA5}">
                      <a16:colId xmlns:a16="http://schemas.microsoft.com/office/drawing/2014/main" val="3158007862"/>
                    </a:ext>
                  </a:extLst>
                </a:gridCol>
                <a:gridCol w="985959">
                  <a:extLst>
                    <a:ext uri="{9D8B030D-6E8A-4147-A177-3AD203B41FA5}">
                      <a16:colId xmlns:a16="http://schemas.microsoft.com/office/drawing/2014/main" val="2987576991"/>
                    </a:ext>
                  </a:extLst>
                </a:gridCol>
              </a:tblGrid>
              <a:tr h="371276">
                <a:tc>
                  <a:txBody>
                    <a:bodyPr/>
                    <a:lstStyle/>
                    <a:p>
                      <a:r>
                        <a:rPr lang="zh-CN" altLang="en-US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43496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MyClass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56831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6135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r>
                        <a:rPr lang="en-US" altLang="zh-CN"/>
                        <a:t>mc_2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0x323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57802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3757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65418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56119"/>
                  </a:ext>
                </a:extLst>
              </a:tr>
              <a:tr h="37127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039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2FFE95-F16B-4D24-8189-95E62CFD18B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335793" y="1461547"/>
            <a:ext cx="1397896" cy="35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DE8DDD-C55C-4F57-9569-7D888B2C47C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35793" y="2166510"/>
            <a:ext cx="1397896" cy="97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DB6D5C-0A90-4DC2-B219-629C5DBDE89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35793" y="2600365"/>
            <a:ext cx="1397896" cy="236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9F1DDF1-E62D-45B3-A4F7-9EB01A3B0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20073"/>
              </p:ext>
            </p:extLst>
          </p:nvPr>
        </p:nvGraphicFramePr>
        <p:xfrm>
          <a:off x="6733689" y="721013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class MyClass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0x123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'type'&gt;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28883A3-9628-49BC-A419-0DC4926C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80961"/>
              </p:ext>
            </p:extLst>
          </p:nvPr>
        </p:nvGraphicFramePr>
        <p:xfrm>
          <a:off x="6733689" y="2403313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MyClass()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0x223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MyClass'&gt;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 = 'swk'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E831E80-F923-4F60-BC5B-68B23971F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802"/>
              </p:ext>
            </p:extLst>
          </p:nvPr>
        </p:nvGraphicFramePr>
        <p:xfrm>
          <a:off x="6733689" y="4228575"/>
          <a:ext cx="2927874" cy="14810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664">
                  <a:extLst>
                    <a:ext uri="{9D8B030D-6E8A-4147-A177-3AD203B41FA5}">
                      <a16:colId xmlns:a16="http://schemas.microsoft.com/office/drawing/2014/main" val="3415518530"/>
                    </a:ext>
                  </a:extLst>
                </a:gridCol>
                <a:gridCol w="2131210">
                  <a:extLst>
                    <a:ext uri="{9D8B030D-6E8A-4147-A177-3AD203B41FA5}">
                      <a16:colId xmlns:a16="http://schemas.microsoft.com/office/drawing/2014/main" val="1196715890"/>
                    </a:ext>
                  </a:extLst>
                </a:gridCol>
              </a:tblGrid>
              <a:tr h="370267">
                <a:tc gridSpan="2">
                  <a:txBody>
                    <a:bodyPr/>
                    <a:lstStyle/>
                    <a:p>
                      <a:r>
                        <a:rPr lang="en-US" altLang="zh-CN"/>
                        <a:t>MyClass()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08695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0x323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9471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&lt;class MyClass'&gt;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0050"/>
                  </a:ext>
                </a:extLst>
              </a:tr>
              <a:tr h="370267"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7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14723</TotalTime>
  <Words>465</Words>
  <Application>Microsoft Office PowerPoint</Application>
  <PresentationFormat>宽屏</PresentationFormat>
  <Paragraphs>398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lilichao</dc:creator>
  <cp:lastModifiedBy>lee denzel</cp:lastModifiedBy>
  <cp:revision>20</cp:revision>
  <dcterms:created xsi:type="dcterms:W3CDTF">2018-06-17T12:31:31Z</dcterms:created>
  <dcterms:modified xsi:type="dcterms:W3CDTF">2018-07-29T08:01:37Z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(2)5JQURoqAQn7GGUeikf2+dalyb1HyoGc0o4HtEejZsdUTuqhhXywlG6v0jH5oVBDgkNa6cguv
TGP/38UsPC6iEtqhxCBaItQhasJr2K2GyqNlVVzt2lf+Iy9udQnT/SSQ8ZQxLrmWZZBcAkKl
eTG62etSbtfrILpAFdx6w3k2HUya8vPkdb+rjyCJTwTWkDIGPMsa3HcHWcGE/zewEhkbXM4N
V/xakkwVvuhZbidEmq</vt:lpwstr>
  </property>
  <property fmtid="{D5CDD505-2E9C-101B-9397-08002B2CF9AE}" pid="3" name="_2015_ms_pID_7253431">
    <vt:lpwstr>RkjzU9PS03ZNYsECEWUcjTmSXXGJxlImdngp7vf51qglfAhI7Sqr07
k/lyrIzGW9g0iqPuQoU3tqKOm2bNH5F0VXZS4kjtivLkXAmBv44yOR8V0irNRVmT9cd5dqhf
vcs0qwoFhKDRkgCFj0xGPMUarwfDRWEU7AVLxMAd5nF7FMHI846bPJEnk96jd4XxeHHY7BXn
BHYYzEbVqpCubQcf</vt:lpwstr>
  </property>
</Properties>
</file>