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Lst>
  <p:sldSz cy="5143500" cx="9144000"/>
  <p:notesSz cx="6858000" cy="9144000"/>
  <p:embeddedFontLst>
    <p:embeddedFont>
      <p:font typeface="Corsiva"/>
      <p:regular r:id="rId70"/>
      <p:bold r:id="rId71"/>
      <p:italic r:id="rId72"/>
      <p:boldItalic r:id="rId73"/>
    </p:embeddedFont>
    <p:embeddedFont>
      <p:font typeface="Montserrat"/>
      <p:regular r:id="rId74"/>
      <p:bold r:id="rId75"/>
      <p:italic r:id="rId76"/>
      <p:boldItalic r:id="rId7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Corsiva-boldItalic.fntdata"/><Relationship Id="rId72" Type="http://schemas.openxmlformats.org/officeDocument/2006/relationships/font" Target="fonts/Corsiva-italic.fntdata"/><Relationship Id="rId31" Type="http://schemas.openxmlformats.org/officeDocument/2006/relationships/slide" Target="slides/slide25.xml"/><Relationship Id="rId75" Type="http://schemas.openxmlformats.org/officeDocument/2006/relationships/font" Target="fonts/Montserrat-bold.fntdata"/><Relationship Id="rId30" Type="http://schemas.openxmlformats.org/officeDocument/2006/relationships/slide" Target="slides/slide24.xml"/><Relationship Id="rId74" Type="http://schemas.openxmlformats.org/officeDocument/2006/relationships/font" Target="fonts/Montserrat-regular.fntdata"/><Relationship Id="rId33" Type="http://schemas.openxmlformats.org/officeDocument/2006/relationships/slide" Target="slides/slide27.xml"/><Relationship Id="rId77" Type="http://schemas.openxmlformats.org/officeDocument/2006/relationships/font" Target="fonts/Montserrat-boldItalic.fntdata"/><Relationship Id="rId32" Type="http://schemas.openxmlformats.org/officeDocument/2006/relationships/slide" Target="slides/slide26.xml"/><Relationship Id="rId76" Type="http://schemas.openxmlformats.org/officeDocument/2006/relationships/font" Target="fonts/Montserrat-italic.fntdata"/><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Corsiva-bold.fntdata"/><Relationship Id="rId70" Type="http://schemas.openxmlformats.org/officeDocument/2006/relationships/font" Target="fonts/Corsiva-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research.google.com/bigpicture/attacking-discrimination-in-ml/" TargetMode="External"/><Relationship Id="rId3" Type="http://schemas.openxmlformats.org/officeDocument/2006/relationships/hyperlink" Target="https://developers.google.com/machine-learning/glossary/fairness#equalized_odds" TargetMode="External"/><Relationship Id="rId4" Type="http://schemas.openxmlformats.org/officeDocument/2006/relationships/hyperlink" Target="https://developers.google.com/machine-learning/glossary/fairness#equality_of_opportunity"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xiv.org/pdf/1707.00075.pdf"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xiv.org/pdf/1707.00075.pdf"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xiv.org/pdf/1707.00075.pdf"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xiv.org/pdf/1707.00075.pdf"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AOL_search_log_release" TargetMode="Externa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4648ff75d_0_3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95" name="Google Shape;95;g124648ff75d_0_3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4986eef9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4986eef9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4986eef9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4986eef9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3d29b1976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3d29b1976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3d29b1976c_0_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67" name="Google Shape;167;g13d29b1976c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3d29b1976c_0_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
              <a:t>normally this is good!  we can communicate a lot without saying much because we don’t need to keep re-explaining context, but sometimes causes trouble</a:t>
            </a:r>
            <a:endParaRPr/>
          </a:p>
        </p:txBody>
      </p:sp>
      <p:sp>
        <p:nvSpPr>
          <p:cNvPr id="173" name="Google Shape;173;g13d29b1976c_0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d29b1976c_0_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79" name="Google Shape;179;g13d29b1976c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3d29b1976c_0_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87" name="Google Shape;187;g13d29b1976c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3d29b1976c_0_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95" name="Google Shape;195;g13d29b1976c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3d29b1976c_0_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
              <a:t>“fake news” classifier is a great example here</a:t>
            </a:r>
            <a:endParaRPr/>
          </a:p>
        </p:txBody>
      </p:sp>
      <p:sp>
        <p:nvSpPr>
          <p:cNvPr id="205" name="Google Shape;205;g13d29b1976c_0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3d29b1976c_0_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13" name="Google Shape;213;g13d29b1976c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4648ff75d_0_3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01" name="Google Shape;101;g124648ff75d_0_3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3d29b1976c_0_1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19" name="Google Shape;219;g13d29b1976c_0_1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5c3f1ef4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5c3f1ef4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3d29b1976c_0_1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
              <a:t>A is </a:t>
            </a:r>
            <a:r>
              <a:rPr i="1" lang="en"/>
              <a:t>attributes</a:t>
            </a:r>
            <a:r>
              <a:rPr lang="en"/>
              <a:t>, and </a:t>
            </a:r>
            <a:r>
              <a:rPr i="1" lang="en"/>
              <a:t>y</a:t>
            </a:r>
            <a:r>
              <a:rPr lang="en"/>
              <a:t> \in {0,1}</a:t>
            </a:r>
            <a:endParaRPr/>
          </a:p>
          <a:p>
            <a:pPr indent="0" lvl="0" marL="0" rtl="0" algn="l">
              <a:spcBef>
                <a:spcPts val="0"/>
              </a:spcBef>
              <a:spcAft>
                <a:spcPts val="0"/>
              </a:spcAft>
              <a:buClr>
                <a:schemeClr val="dk1"/>
              </a:buClr>
              <a:buSzPts val="1200"/>
              <a:buFont typeface="Calibri"/>
              <a:buNone/>
            </a:pPr>
            <a:r>
              <a:rPr lang="en"/>
              <a:t>use bank loans as example</a:t>
            </a:r>
            <a:endParaRPr/>
          </a:p>
          <a:p>
            <a:pPr indent="0" lvl="0" marL="0" rtl="0" algn="l">
              <a:spcBef>
                <a:spcPts val="0"/>
              </a:spcBef>
              <a:spcAft>
                <a:spcPts val="0"/>
              </a:spcAft>
              <a:buClr>
                <a:schemeClr val="dk1"/>
              </a:buClr>
              <a:buSzPts val="1200"/>
              <a:buFont typeface="Calibri"/>
              <a:buNone/>
            </a:pPr>
            <a:r>
              <a:rPr lang="en" u="sng">
                <a:solidFill>
                  <a:schemeClr val="hlink"/>
                </a:solidFill>
                <a:hlinkClick r:id="rId2"/>
              </a:rPr>
              <a:t>http://research.google.com/bigpicture/attacking-discrimination-in-ml/</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
              <a:t>Equality of odds:</a:t>
            </a:r>
            <a:endParaRPr/>
          </a:p>
          <a:p>
            <a:pPr indent="0" lvl="0" marL="0" rtl="0" algn="l">
              <a:spcBef>
                <a:spcPts val="0"/>
              </a:spcBef>
              <a:spcAft>
                <a:spcPts val="0"/>
              </a:spcAft>
              <a:buClr>
                <a:schemeClr val="dk1"/>
              </a:buClr>
              <a:buSzPts val="1200"/>
              <a:buFont typeface="Calibri"/>
              <a:buNone/>
            </a:pPr>
            <a:r>
              <a:rPr lang="en"/>
              <a:t>Equalized odds is satisfied provided that no matter whether an applicant is a Lilliputian or a Brobdingnagian, if they are qualified, they are equally as likely to get admitted to the program, and if they are not qualified, they are equally as likely to get rejected.</a:t>
            </a:r>
            <a:endParaRPr/>
          </a:p>
          <a:p>
            <a:pPr indent="0" lvl="0" marL="0" rtl="0" algn="l">
              <a:spcBef>
                <a:spcPts val="0"/>
              </a:spcBef>
              <a:spcAft>
                <a:spcPts val="0"/>
              </a:spcAft>
              <a:buClr>
                <a:schemeClr val="dk1"/>
              </a:buClr>
              <a:buSzPts val="1200"/>
              <a:buFont typeface="Calibri"/>
              <a:buNone/>
            </a:pPr>
            <a:r>
              <a:rPr lang="en" u="sng">
                <a:solidFill>
                  <a:schemeClr val="hlink"/>
                </a:solidFill>
                <a:hlinkClick r:id="rId3"/>
              </a:rPr>
              <a:t>https://developers.google.com/machine-learning/glossary/fairness#equalized_odds</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
              <a:t>Equality of opportunity:</a:t>
            </a:r>
            <a:endParaRPr/>
          </a:p>
          <a:p>
            <a:pPr indent="0" lvl="0" marL="0" rtl="0" algn="l">
              <a:spcBef>
                <a:spcPts val="0"/>
              </a:spcBef>
              <a:spcAft>
                <a:spcPts val="0"/>
              </a:spcAft>
              <a:buClr>
                <a:schemeClr val="dk1"/>
              </a:buClr>
              <a:buSzPts val="1200"/>
              <a:buFont typeface="Calibri"/>
              <a:buNone/>
            </a:pPr>
            <a:r>
              <a:rPr lang="en"/>
              <a:t>Equality of opportunity is satisfied for the preferred label of "admitted" with respect to nationality (Lilliputian or Brobdingnagian) if qualified students are equally likely to be admitted irrespective of whether they're a Lilliputian or a Brobdingnagian.</a:t>
            </a:r>
            <a:endParaRPr/>
          </a:p>
          <a:p>
            <a:pPr indent="0" lvl="0" marL="0" rtl="0" algn="l">
              <a:spcBef>
                <a:spcPts val="0"/>
              </a:spcBef>
              <a:spcAft>
                <a:spcPts val="0"/>
              </a:spcAft>
              <a:buClr>
                <a:schemeClr val="dk1"/>
              </a:buClr>
              <a:buSzPts val="1200"/>
              <a:buFont typeface="Calibri"/>
              <a:buNone/>
            </a:pPr>
            <a:r>
              <a:rPr lang="en" u="sng">
                <a:solidFill>
                  <a:schemeClr val="hlink"/>
                </a:solidFill>
                <a:hlinkClick r:id="rId4"/>
              </a:rPr>
              <a:t>https://developers.google.com/machine-learning/glossary/fairness#equality_of_opportunity</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
              <a:t>Equality of of outcomes:</a:t>
            </a:r>
            <a:endParaRPr/>
          </a:p>
          <a:p>
            <a:pPr indent="0" lvl="0" marL="0" rtl="0" algn="l">
              <a:spcBef>
                <a:spcPts val="0"/>
              </a:spcBef>
              <a:spcAft>
                <a:spcPts val="0"/>
              </a:spcAft>
              <a:buClr>
                <a:schemeClr val="dk1"/>
              </a:buClr>
              <a:buSzPts val="1200"/>
              <a:buFont typeface="Calibri"/>
              <a:buNone/>
            </a:pPr>
            <a:r>
              <a:rPr lang="en"/>
              <a:t>The same fraction of Lilliputians and Brobdingnagians are admitted, regardless of the number of true positives</a:t>
            </a:r>
            <a:endParaRPr/>
          </a:p>
        </p:txBody>
      </p:sp>
      <p:sp>
        <p:nvSpPr>
          <p:cNvPr id="234" name="Google Shape;234;g13d29b1976c_0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3d29b1976c_0_1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
              <a:t>Note: Holds for Y being more than binary too</a:t>
            </a:r>
            <a:endParaRPr/>
          </a:p>
          <a:p>
            <a:pPr indent="0" lvl="0" marL="0" rtl="0" algn="l">
              <a:spcBef>
                <a:spcPts val="0"/>
              </a:spcBef>
              <a:spcAft>
                <a:spcPts val="0"/>
              </a:spcAft>
              <a:buClr>
                <a:schemeClr val="dk1"/>
              </a:buClr>
              <a:buSzPts val="1200"/>
              <a:buFont typeface="Calibri"/>
              <a:buNone/>
            </a:pPr>
            <a:r>
              <a:t/>
            </a:r>
            <a:endParaRPr/>
          </a:p>
        </p:txBody>
      </p:sp>
      <p:sp>
        <p:nvSpPr>
          <p:cNvPr id="241" name="Google Shape;241;g13d29b1976c_0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3d29b1976c_0_1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47" name="Google Shape;247;g13d29b1976c_0_1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3d29b1976c_0_1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53" name="Google Shape;253;g13d29b1976c_0_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3d29b1976c_0_1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59" name="Google Shape;259;g13d29b1976c_0_1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3d29b1976c_0_1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65" name="Google Shape;265;g13d29b1976c_0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3d29b1976c_0_1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t/>
            </a:r>
            <a:endParaRPr/>
          </a:p>
        </p:txBody>
      </p:sp>
      <p:sp>
        <p:nvSpPr>
          <p:cNvPr id="271" name="Google Shape;271;g13d29b1976c_0_1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3d29b1976c_0_1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77" name="Google Shape;277;g13d29b1976c_0_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4986eef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4986eef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3d29b1976c_0_1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 u="sng">
                <a:solidFill>
                  <a:schemeClr val="hlink"/>
                </a:solidFill>
                <a:hlinkClick r:id="rId2"/>
              </a:rPr>
              <a:t>https://arxiv.org/pdf/1707.00075.pdf</a:t>
            </a:r>
            <a:endParaRPr/>
          </a:p>
          <a:p>
            <a:pPr indent="0" lvl="0" marL="0" rtl="0" algn="l">
              <a:spcBef>
                <a:spcPts val="0"/>
              </a:spcBef>
              <a:spcAft>
                <a:spcPts val="0"/>
              </a:spcAft>
              <a:buClr>
                <a:schemeClr val="dk1"/>
              </a:buClr>
              <a:buSzPts val="1200"/>
              <a:buFont typeface="Calibri"/>
              <a:buNone/>
            </a:pPr>
            <a:r>
              <a:t/>
            </a:r>
            <a:endParaRPr/>
          </a:p>
        </p:txBody>
      </p:sp>
      <p:sp>
        <p:nvSpPr>
          <p:cNvPr id="284" name="Google Shape;284;g13d29b1976c_0_1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3d29b1976c_0_2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 u="sng">
                <a:solidFill>
                  <a:schemeClr val="hlink"/>
                </a:solidFill>
                <a:hlinkClick r:id="rId2"/>
              </a:rPr>
              <a:t>https://arxiv.org/pdf/1707.00075.pdf</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
              <a:t>Z is a classification label indicating whether a protected attribute is present.</a:t>
            </a:r>
            <a:endParaRPr/>
          </a:p>
        </p:txBody>
      </p:sp>
      <p:sp>
        <p:nvSpPr>
          <p:cNvPr id="291" name="Google Shape;291;g13d29b1976c_0_2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3d29b1976c_0_2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 u="sng">
                <a:solidFill>
                  <a:schemeClr val="hlink"/>
                </a:solidFill>
                <a:hlinkClick r:id="rId2"/>
              </a:rPr>
              <a:t>https://arxiv.org/pdf/1707.00075.pdf</a:t>
            </a:r>
            <a:endParaRPr/>
          </a:p>
          <a:p>
            <a:pPr indent="0" lvl="0" marL="0" rtl="0" algn="l">
              <a:spcBef>
                <a:spcPts val="0"/>
              </a:spcBef>
              <a:spcAft>
                <a:spcPts val="0"/>
              </a:spcAft>
              <a:buClr>
                <a:schemeClr val="dk1"/>
              </a:buClr>
              <a:buSzPts val="1200"/>
              <a:buFont typeface="Calibri"/>
              <a:buNone/>
            </a:pPr>
            <a:r>
              <a:t/>
            </a:r>
            <a:endParaRPr/>
          </a:p>
        </p:txBody>
      </p:sp>
      <p:sp>
        <p:nvSpPr>
          <p:cNvPr id="312" name="Google Shape;312;g13d29b1976c_0_2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3d61ad7898_0_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 u="sng">
                <a:solidFill>
                  <a:schemeClr val="hlink"/>
                </a:solidFill>
                <a:hlinkClick r:id="rId2"/>
              </a:rPr>
              <a:t>https://arxiv.org/pdf/1707.00075.pdf</a:t>
            </a:r>
            <a:endParaRPr/>
          </a:p>
        </p:txBody>
      </p:sp>
      <p:sp>
        <p:nvSpPr>
          <p:cNvPr id="334" name="Google Shape;334;g13d61ad7898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5c3f1ef4d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5c3f1ef4d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3d29b1976c_0_3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346" name="Google Shape;346;g13d29b1976c_0_3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3d29b1976c_0_5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352" name="Google Shape;352;g13d29b1976c_0_5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3d29b1976c_0_5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359" name="Google Shape;359;g13d29b1976c_0_5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3d29b1976c_0_5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366" name="Google Shape;366;g13d29b1976c_0_5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8bf86b30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8bf86b30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 notebook shows gender bias in large language models.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Image Bias Playground looks at how gender bias plays out with image generation systems.  Try an adjective like ‘sensitive’ or ‘</a:t>
            </a:r>
            <a:r>
              <a:rPr lang="en"/>
              <a:t>stubborn’</a:t>
            </a:r>
            <a:r>
              <a:rPr lang="en"/>
              <a:t> and add an occupation like ‘aide’ or ‘author’.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3d29b197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3d29b197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4f9ec4ce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4f9ec4ce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 notebook shows gender bias in large language models.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Image Bias Playground looks at how gender bias plays out with image generation systems.  Try an adjective like ‘sensitive’ or ‘stubborn’ and add an occupation like ‘aide’ or ‘author’.</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4f9ec4cea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4f9ec4cea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3d29b1976c_0_3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391" name="Google Shape;391;g13d29b1976c_0_3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3d29b1976c_0_3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397" name="Google Shape;397;g13d29b1976c_0_3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3d29b1976c_0_3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 u="sng">
                <a:solidFill>
                  <a:schemeClr val="hlink"/>
                </a:solidFill>
                <a:hlinkClick r:id="rId2"/>
              </a:rPr>
              <a:t>https://en.wikipedia.org/wiki/AOL_search_log_release</a:t>
            </a:r>
            <a:endParaRPr/>
          </a:p>
          <a:p>
            <a:pPr indent="0" lvl="0" marL="0" rtl="0" algn="l">
              <a:spcBef>
                <a:spcPts val="0"/>
              </a:spcBef>
              <a:spcAft>
                <a:spcPts val="0"/>
              </a:spcAft>
              <a:buClr>
                <a:schemeClr val="dk1"/>
              </a:buClr>
              <a:buSzPts val="1200"/>
              <a:buFont typeface="Calibri"/>
              <a:buNone/>
            </a:pPr>
            <a:r>
              <a:t/>
            </a:r>
            <a:endParaRPr/>
          </a:p>
        </p:txBody>
      </p:sp>
      <p:sp>
        <p:nvSpPr>
          <p:cNvPr id="404" name="Google Shape;404;g13d29b1976c_0_3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3d29b1976c_0_3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410" name="Google Shape;410;g13d29b1976c_0_3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3d29b1976c_0_40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416" name="Google Shape;416;g13d29b1976c_0_4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3d29b1976c_0_4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428" name="Google Shape;428;g13d29b1976c_0_4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3d29b1976c_0_4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
              <a:t>Obvious solution of randomly perturbing weights in the final network may destroy the utility of the model without any real guarantees on differential privacy</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
              <a:t>Model accuracy impact on underrepresented classes is somewhat intuitive given the effective exclusion of esoteric outliers.</a:t>
            </a:r>
            <a:endParaRPr/>
          </a:p>
        </p:txBody>
      </p:sp>
      <p:sp>
        <p:nvSpPr>
          <p:cNvPr id="442" name="Google Shape;442;g13d29b1976c_0_4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3d29b1976c_0_4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rtl="0" algn="l">
              <a:spcBef>
                <a:spcPts val="0"/>
              </a:spcBef>
              <a:spcAft>
                <a:spcPts val="0"/>
              </a:spcAft>
              <a:buSzPts val="1100"/>
              <a:buChar char="●"/>
            </a:pPr>
            <a:r>
              <a:rPr lang="en"/>
              <a:t>Prevent the network from memorizing a particular example, but adding sufficient noise to the impact it has on the model parameters.  (Note, it doesn’t help that the modeling team still has your private record sitting around on their hard disk… see next slide for that fix!)</a:t>
            </a:r>
            <a:endParaRPr/>
          </a:p>
        </p:txBody>
      </p:sp>
      <p:sp>
        <p:nvSpPr>
          <p:cNvPr id="449" name="Google Shape;449;g13d29b1976c_0_4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9ec1d011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9ec1d011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3d29b1976c_0_5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457" name="Google Shape;457;g13d29b1976c_0_5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3d29b1976c_0_4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463" name="Google Shape;463;g13d29b1976c_0_4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3d29b1976c_0_4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484" name="Google Shape;484;g13d29b1976c_0_4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3d29b1976c_0_4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508" name="Google Shape;508;g13d29b1976c_0_4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3d29b1976c_0_5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515" name="Google Shape;515;g13d29b1976c_0_5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3d29b1976c_0_5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
              <a:t>e.g. of offline evaluation: how much more medical gore is at position 1 with the new signal vs. baseline</a:t>
            </a:r>
            <a:endParaRPr/>
          </a:p>
        </p:txBody>
      </p:sp>
      <p:sp>
        <p:nvSpPr>
          <p:cNvPr id="521" name="Google Shape;521;g13d29b1976c_0_5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39f7108b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39f7108b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3d2eabb57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3d2eabb57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2c902e4abd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2c902e4abd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c902e4abd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c902e4abd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78e9045c48_0_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25" name="Google Shape;125;g178e9045c48_0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2c902e4abd7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2c902e4abd7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c902e4abd7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2c902e4abd7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2c902e4abd7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2c902e4abd7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c902e4abd7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2c902e4abd7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78e9045c4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78e9045c4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78e9045c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78e9045c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4986eef9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4986eef9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55" name="Shape 55"/>
        <p:cNvGrpSpPr/>
        <p:nvPr/>
      </p:nvGrpSpPr>
      <p:grpSpPr>
        <a:xfrm>
          <a:off x="0" y="0"/>
          <a:ext cx="0" cy="0"/>
          <a:chOff x="0" y="0"/>
          <a:chExt cx="0" cy="0"/>
        </a:xfrm>
      </p:grpSpPr>
      <p:sp>
        <p:nvSpPr>
          <p:cNvPr id="56" name="Google Shape;56;p14"/>
          <p:cNvSpPr txBox="1"/>
          <p:nvPr>
            <p:ph type="ctrTitle"/>
          </p:nvPr>
        </p:nvSpPr>
        <p:spPr>
          <a:xfrm>
            <a:off x="685800" y="1371600"/>
            <a:ext cx="7772400" cy="675600"/>
          </a:xfrm>
          <a:prstGeom prst="rect">
            <a:avLst/>
          </a:prstGeom>
          <a:noFill/>
          <a:ln>
            <a:noFill/>
          </a:ln>
        </p:spPr>
        <p:txBody>
          <a:bodyPr anchorCtr="0" anchor="b" bIns="34275" lIns="68575" spcFirstLastPara="1" rIns="68575" wrap="square" tIns="34275">
            <a:noAutofit/>
          </a:bodyPr>
          <a:lstStyle>
            <a:lvl1pPr lvl="0" rtl="0" algn="l">
              <a:spcBef>
                <a:spcPts val="0"/>
              </a:spcBef>
              <a:spcAft>
                <a:spcPts val="0"/>
              </a:spcAft>
              <a:buClr>
                <a:schemeClr val="dk1"/>
              </a:buClr>
              <a:buSzPts val="3300"/>
              <a:buFont typeface="Arial"/>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57" name="Google Shape;57;p14"/>
          <p:cNvCxnSpPr/>
          <p:nvPr/>
        </p:nvCxnSpPr>
        <p:spPr>
          <a:xfrm>
            <a:off x="685800" y="2114550"/>
            <a:ext cx="7772400" cy="0"/>
          </a:xfrm>
          <a:prstGeom prst="straightConnector1">
            <a:avLst/>
          </a:prstGeom>
          <a:noFill/>
          <a:ln cap="flat" cmpd="sng" w="15875">
            <a:solidFill>
              <a:schemeClr val="dk1"/>
            </a:solidFill>
            <a:prstDash val="solid"/>
            <a:round/>
            <a:headEnd len="sm" w="sm" type="none"/>
            <a:tailEnd len="sm" w="sm" type="none"/>
          </a:ln>
        </p:spPr>
      </p:cxnSp>
      <p:sp>
        <p:nvSpPr>
          <p:cNvPr id="58" name="Google Shape;58;p14"/>
          <p:cNvSpPr txBox="1"/>
          <p:nvPr>
            <p:ph idx="1" type="subTitle"/>
          </p:nvPr>
        </p:nvSpPr>
        <p:spPr>
          <a:xfrm>
            <a:off x="685800" y="2171700"/>
            <a:ext cx="7772400" cy="1314600"/>
          </a:xfrm>
          <a:prstGeom prst="rect">
            <a:avLst/>
          </a:prstGeom>
          <a:noFill/>
          <a:ln>
            <a:noFill/>
          </a:ln>
        </p:spPr>
        <p:txBody>
          <a:bodyPr anchorCtr="0" anchor="t" bIns="34275" lIns="68575" spcFirstLastPara="1" rIns="68575" wrap="square" tIns="34275">
            <a:noAutofit/>
          </a:bodyPr>
          <a:lstStyle>
            <a:lvl1pPr lvl="0" rtl="0" algn="l">
              <a:spcBef>
                <a:spcPts val="500"/>
              </a:spcBef>
              <a:spcAft>
                <a:spcPts val="0"/>
              </a:spcAft>
              <a:buClr>
                <a:schemeClr val="dk1"/>
              </a:buClr>
              <a:buSzPts val="2400"/>
              <a:buNone/>
              <a:defRPr>
                <a:solidFill>
                  <a:schemeClr val="dk1"/>
                </a:solidFill>
              </a:defRPr>
            </a:lvl1pPr>
            <a:lvl2pPr lvl="1" rtl="0" algn="ctr">
              <a:spcBef>
                <a:spcPts val="500"/>
              </a:spcBef>
              <a:spcAft>
                <a:spcPts val="0"/>
              </a:spcAft>
              <a:buClr>
                <a:srgbClr val="888888"/>
              </a:buClr>
              <a:buSzPts val="2100"/>
              <a:buNone/>
              <a:defRPr>
                <a:solidFill>
                  <a:srgbClr val="888888"/>
                </a:solidFill>
              </a:defRPr>
            </a:lvl2pPr>
            <a:lvl3pPr lvl="2" rtl="0" algn="ctr">
              <a:spcBef>
                <a:spcPts val="500"/>
              </a:spcBef>
              <a:spcAft>
                <a:spcPts val="0"/>
              </a:spcAft>
              <a:buClr>
                <a:srgbClr val="888888"/>
              </a:buClr>
              <a:buSzPts val="1800"/>
              <a:buNone/>
              <a:defRPr>
                <a:solidFill>
                  <a:srgbClr val="888888"/>
                </a:solidFill>
              </a:defRPr>
            </a:lvl3pPr>
            <a:lvl4pPr lvl="3" rtl="0" algn="ctr">
              <a:spcBef>
                <a:spcPts val="500"/>
              </a:spcBef>
              <a:spcAft>
                <a:spcPts val="0"/>
              </a:spcAft>
              <a:buClr>
                <a:srgbClr val="888888"/>
              </a:buClr>
              <a:buSzPts val="1500"/>
              <a:buNone/>
              <a:defRPr>
                <a:solidFill>
                  <a:srgbClr val="888888"/>
                </a:solidFill>
              </a:defRPr>
            </a:lvl4pPr>
            <a:lvl5pPr lvl="4" rtl="0" algn="ctr">
              <a:spcBef>
                <a:spcPts val="500"/>
              </a:spcBef>
              <a:spcAft>
                <a:spcPts val="0"/>
              </a:spcAft>
              <a:buClr>
                <a:srgbClr val="888888"/>
              </a:buClr>
              <a:buSzPts val="1400"/>
              <a:buNone/>
              <a:defRPr>
                <a:solidFill>
                  <a:srgbClr val="888888"/>
                </a:solidFill>
              </a:defRPr>
            </a:lvl5pPr>
            <a:lvl6pPr lvl="5" rtl="0" algn="ctr">
              <a:spcBef>
                <a:spcPts val="300"/>
              </a:spcBef>
              <a:spcAft>
                <a:spcPts val="0"/>
              </a:spcAft>
              <a:buClr>
                <a:srgbClr val="888888"/>
              </a:buClr>
              <a:buSzPts val="1500"/>
              <a:buNone/>
              <a:defRPr>
                <a:solidFill>
                  <a:srgbClr val="888888"/>
                </a:solidFill>
              </a:defRPr>
            </a:lvl6pPr>
            <a:lvl7pPr lvl="6" rtl="0" algn="ctr">
              <a:spcBef>
                <a:spcPts val="300"/>
              </a:spcBef>
              <a:spcAft>
                <a:spcPts val="0"/>
              </a:spcAft>
              <a:buClr>
                <a:srgbClr val="888888"/>
              </a:buClr>
              <a:buSzPts val="1500"/>
              <a:buNone/>
              <a:defRPr>
                <a:solidFill>
                  <a:srgbClr val="888888"/>
                </a:solidFill>
              </a:defRPr>
            </a:lvl7pPr>
            <a:lvl8pPr lvl="7" rtl="0" algn="ctr">
              <a:spcBef>
                <a:spcPts val="300"/>
              </a:spcBef>
              <a:spcAft>
                <a:spcPts val="0"/>
              </a:spcAft>
              <a:buClr>
                <a:srgbClr val="888888"/>
              </a:buClr>
              <a:buSzPts val="1500"/>
              <a:buNone/>
              <a:defRPr>
                <a:solidFill>
                  <a:srgbClr val="888888"/>
                </a:solidFill>
              </a:defRPr>
            </a:lvl8pPr>
            <a:lvl9pPr lvl="8" rtl="0" algn="ctr">
              <a:spcBef>
                <a:spcPts val="300"/>
              </a:spcBef>
              <a:spcAft>
                <a:spcPts val="0"/>
              </a:spcAft>
              <a:buClr>
                <a:srgbClr val="888888"/>
              </a:buClr>
              <a:buSzPts val="1500"/>
              <a:buNone/>
              <a:defRPr>
                <a:solidFill>
                  <a:srgbClr val="888888"/>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p15"/>
          <p:cNvSpPr txBox="1"/>
          <p:nvPr>
            <p:ph type="title"/>
          </p:nvPr>
        </p:nvSpPr>
        <p:spPr>
          <a:xfrm>
            <a:off x="457200" y="171450"/>
            <a:ext cx="8229600" cy="8574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61" name="Google Shape;61;p15"/>
          <p:cNvCxnSpPr/>
          <p:nvPr/>
        </p:nvCxnSpPr>
        <p:spPr>
          <a:xfrm>
            <a:off x="457200" y="970478"/>
            <a:ext cx="8229600" cy="0"/>
          </a:xfrm>
          <a:prstGeom prst="straightConnector1">
            <a:avLst/>
          </a:prstGeom>
          <a:noFill/>
          <a:ln cap="flat" cmpd="sng" w="15875">
            <a:solidFill>
              <a:schemeClr val="dk1"/>
            </a:solidFill>
            <a:prstDash val="solid"/>
            <a:round/>
            <a:headEnd len="sm" w="sm" type="none"/>
            <a:tailEnd len="sm" w="sm" type="none"/>
          </a:ln>
        </p:spPr>
      </p:cxnSp>
      <p:sp>
        <p:nvSpPr>
          <p:cNvPr id="62" name="Google Shape;62;p15"/>
          <p:cNvSpPr txBox="1"/>
          <p:nvPr>
            <p:ph idx="1" type="body"/>
          </p:nvPr>
        </p:nvSpPr>
        <p:spPr>
          <a:xfrm>
            <a:off x="457200" y="1200151"/>
            <a:ext cx="8229600" cy="3394500"/>
          </a:xfrm>
          <a:prstGeom prst="rect">
            <a:avLst/>
          </a:prstGeom>
          <a:noFill/>
          <a:ln>
            <a:noFill/>
          </a:ln>
        </p:spPr>
        <p:txBody>
          <a:bodyPr anchorCtr="0" anchor="t" bIns="34275" lIns="68575" spcFirstLastPara="1" rIns="68575" wrap="square" tIns="34275">
            <a:noAutofit/>
          </a:bodyPr>
          <a:lstStyle>
            <a:lvl1pPr indent="-381000" lvl="0" marL="457200" rtl="0" algn="l">
              <a:spcBef>
                <a:spcPts val="500"/>
              </a:spcBef>
              <a:spcAft>
                <a:spcPts val="0"/>
              </a:spcAft>
              <a:buClr>
                <a:schemeClr val="dk1"/>
              </a:buClr>
              <a:buSzPts val="2400"/>
              <a:buFont typeface="Arial"/>
              <a:buChar char="•"/>
              <a:defRPr/>
            </a:lvl1pPr>
            <a:lvl2pPr indent="-361950" lvl="1" marL="914400" rtl="0" algn="l">
              <a:spcBef>
                <a:spcPts val="500"/>
              </a:spcBef>
              <a:spcAft>
                <a:spcPts val="0"/>
              </a:spcAft>
              <a:buClr>
                <a:schemeClr val="dk1"/>
              </a:buClr>
              <a:buSzPts val="2100"/>
              <a:buFont typeface="Arial"/>
              <a:buChar char="•"/>
              <a:defRPr/>
            </a:lvl2pPr>
            <a:lvl3pPr indent="-342900" lvl="2" marL="1371600" rtl="0" algn="l">
              <a:spcBef>
                <a:spcPts val="500"/>
              </a:spcBef>
              <a:spcAft>
                <a:spcPts val="0"/>
              </a:spcAft>
              <a:buClr>
                <a:schemeClr val="dk1"/>
              </a:buClr>
              <a:buSzPts val="1800"/>
              <a:buFont typeface="Arial"/>
              <a:buChar char="•"/>
              <a:defRPr/>
            </a:lvl3pPr>
            <a:lvl4pPr indent="-323850" lvl="3" marL="1828800" rtl="0" algn="l">
              <a:spcBef>
                <a:spcPts val="500"/>
              </a:spcBef>
              <a:spcAft>
                <a:spcPts val="0"/>
              </a:spcAft>
              <a:buClr>
                <a:schemeClr val="dk1"/>
              </a:buClr>
              <a:buSzPts val="1500"/>
              <a:buFont typeface="Arial"/>
              <a:buChar char="•"/>
              <a:defRPr/>
            </a:lvl4pPr>
            <a:lvl5pPr indent="-317500" lvl="4" marL="2286000" rtl="0" algn="l">
              <a:spcBef>
                <a:spcPts val="500"/>
              </a:spcBef>
              <a:spcAft>
                <a:spcPts val="0"/>
              </a:spcAft>
              <a:buClr>
                <a:schemeClr val="dk1"/>
              </a:buClr>
              <a:buSzPts val="1400"/>
              <a:buFont typeface="Arial"/>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ith Horizontal Rule" type="titleOnly">
  <p:cSld name="TITLE_ONLY">
    <p:spTree>
      <p:nvGrpSpPr>
        <p:cNvPr id="63" name="Shape 63"/>
        <p:cNvGrpSpPr/>
        <p:nvPr/>
      </p:nvGrpSpPr>
      <p:grpSpPr>
        <a:xfrm>
          <a:off x="0" y="0"/>
          <a:ext cx="0" cy="0"/>
          <a:chOff x="0" y="0"/>
          <a:chExt cx="0" cy="0"/>
        </a:xfrm>
      </p:grpSpPr>
      <p:sp>
        <p:nvSpPr>
          <p:cNvPr id="64" name="Google Shape;64;p16"/>
          <p:cNvSpPr txBox="1"/>
          <p:nvPr>
            <p:ph type="title"/>
          </p:nvPr>
        </p:nvSpPr>
        <p:spPr>
          <a:xfrm>
            <a:off x="457200" y="171450"/>
            <a:ext cx="8229600" cy="8574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65" name="Google Shape;65;p16"/>
          <p:cNvCxnSpPr/>
          <p:nvPr/>
        </p:nvCxnSpPr>
        <p:spPr>
          <a:xfrm>
            <a:off x="457200" y="970478"/>
            <a:ext cx="8229600" cy="0"/>
          </a:xfrm>
          <a:prstGeom prst="straightConnector1">
            <a:avLst/>
          </a:prstGeom>
          <a:noFill/>
          <a:ln cap="flat" cmpd="sng" w="15875">
            <a:solidFill>
              <a:schemeClr val="dk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p:cSld name="End Slide">
    <p:spTree>
      <p:nvGrpSpPr>
        <p:cNvPr id="66" name="Shape 66"/>
        <p:cNvGrpSpPr/>
        <p:nvPr/>
      </p:nvGrpSpPr>
      <p:grpSpPr>
        <a:xfrm>
          <a:off x="0" y="0"/>
          <a:ext cx="0" cy="0"/>
          <a:chOff x="0" y="0"/>
          <a:chExt cx="0" cy="0"/>
        </a:xfrm>
      </p:grpSpPr>
      <p:sp>
        <p:nvSpPr>
          <p:cNvPr id="67" name="Google Shape;67;p17"/>
          <p:cNvSpPr txBox="1"/>
          <p:nvPr>
            <p:ph idx="1" type="body"/>
          </p:nvPr>
        </p:nvSpPr>
        <p:spPr>
          <a:xfrm>
            <a:off x="722313" y="1543051"/>
            <a:ext cx="7772400" cy="1125300"/>
          </a:xfrm>
          <a:prstGeom prst="rect">
            <a:avLst/>
          </a:prstGeom>
          <a:noFill/>
          <a:ln>
            <a:noFill/>
          </a:ln>
        </p:spPr>
        <p:txBody>
          <a:bodyPr anchorCtr="0" anchor="b" bIns="34275" lIns="68575" spcFirstLastPara="1" rIns="68575" wrap="square" tIns="34275">
            <a:noAutofit/>
          </a:bodyPr>
          <a:lstStyle>
            <a:lvl1pPr indent="-228600" lvl="0" marL="457200" rtl="0" algn="l">
              <a:spcBef>
                <a:spcPts val="500"/>
              </a:spcBef>
              <a:spcAft>
                <a:spcPts val="0"/>
              </a:spcAft>
              <a:buClr>
                <a:srgbClr val="888888"/>
              </a:buClr>
              <a:buSzPts val="1500"/>
              <a:buNone/>
              <a:defRPr sz="1500">
                <a:solidFill>
                  <a:srgbClr val="888888"/>
                </a:solidFill>
              </a:defRPr>
            </a:lvl1pPr>
            <a:lvl2pPr indent="-228600" lvl="1" marL="914400" rtl="0" algn="l">
              <a:spcBef>
                <a:spcPts val="500"/>
              </a:spcBef>
              <a:spcAft>
                <a:spcPts val="0"/>
              </a:spcAft>
              <a:buClr>
                <a:srgbClr val="888888"/>
              </a:buClr>
              <a:buSzPts val="1400"/>
              <a:buNone/>
              <a:defRPr sz="1400">
                <a:solidFill>
                  <a:srgbClr val="888888"/>
                </a:solidFill>
              </a:defRPr>
            </a:lvl2pPr>
            <a:lvl3pPr indent="-228600" lvl="2" marL="1371600" rtl="0" algn="l">
              <a:spcBef>
                <a:spcPts val="500"/>
              </a:spcBef>
              <a:spcAft>
                <a:spcPts val="0"/>
              </a:spcAft>
              <a:buClr>
                <a:srgbClr val="888888"/>
              </a:buClr>
              <a:buSzPts val="1200"/>
              <a:buNone/>
              <a:defRPr sz="1200">
                <a:solidFill>
                  <a:srgbClr val="888888"/>
                </a:solidFill>
              </a:defRPr>
            </a:lvl3pPr>
            <a:lvl4pPr indent="-228600" lvl="3" marL="1828800" rtl="0" algn="l">
              <a:spcBef>
                <a:spcPts val="500"/>
              </a:spcBef>
              <a:spcAft>
                <a:spcPts val="0"/>
              </a:spcAft>
              <a:buClr>
                <a:srgbClr val="888888"/>
              </a:buClr>
              <a:buSzPts val="1100"/>
              <a:buNone/>
              <a:defRPr sz="1100">
                <a:solidFill>
                  <a:srgbClr val="888888"/>
                </a:solidFill>
              </a:defRPr>
            </a:lvl4pPr>
            <a:lvl5pPr indent="-228600" lvl="4" marL="2286000" rtl="0" algn="l">
              <a:spcBef>
                <a:spcPts val="500"/>
              </a:spcBef>
              <a:spcAft>
                <a:spcPts val="0"/>
              </a:spcAft>
              <a:buClr>
                <a:srgbClr val="888888"/>
              </a:buClr>
              <a:buSzPts val="1100"/>
              <a:buNone/>
              <a:defRPr sz="1100">
                <a:solidFill>
                  <a:srgbClr val="888888"/>
                </a:solidFill>
              </a:defRPr>
            </a:lvl5pPr>
            <a:lvl6pPr indent="-228600" lvl="5" marL="2743200" rtl="0" algn="l">
              <a:spcBef>
                <a:spcPts val="200"/>
              </a:spcBef>
              <a:spcAft>
                <a:spcPts val="0"/>
              </a:spcAft>
              <a:buClr>
                <a:srgbClr val="888888"/>
              </a:buClr>
              <a:buSzPts val="1100"/>
              <a:buNone/>
              <a:defRPr sz="1100">
                <a:solidFill>
                  <a:srgbClr val="888888"/>
                </a:solidFill>
              </a:defRPr>
            </a:lvl6pPr>
            <a:lvl7pPr indent="-228600" lvl="6" marL="3200400" rtl="0" algn="l">
              <a:spcBef>
                <a:spcPts val="200"/>
              </a:spcBef>
              <a:spcAft>
                <a:spcPts val="0"/>
              </a:spcAft>
              <a:buClr>
                <a:srgbClr val="888888"/>
              </a:buClr>
              <a:buSzPts val="1100"/>
              <a:buNone/>
              <a:defRPr sz="1100">
                <a:solidFill>
                  <a:srgbClr val="888888"/>
                </a:solidFill>
              </a:defRPr>
            </a:lvl7pPr>
            <a:lvl8pPr indent="-228600" lvl="7" marL="3657600" rtl="0" algn="l">
              <a:spcBef>
                <a:spcPts val="200"/>
              </a:spcBef>
              <a:spcAft>
                <a:spcPts val="0"/>
              </a:spcAft>
              <a:buClr>
                <a:srgbClr val="888888"/>
              </a:buClr>
              <a:buSzPts val="1100"/>
              <a:buNone/>
              <a:defRPr sz="1100">
                <a:solidFill>
                  <a:srgbClr val="888888"/>
                </a:solidFill>
              </a:defRPr>
            </a:lvl8pPr>
            <a:lvl9pPr indent="-228600" lvl="8" marL="4114800" rtl="0" algn="l">
              <a:spcBef>
                <a:spcPts val="200"/>
              </a:spcBef>
              <a:spcAft>
                <a:spcPts val="0"/>
              </a:spcAft>
              <a:buClr>
                <a:srgbClr val="888888"/>
              </a:buClr>
              <a:buSzPts val="1100"/>
              <a:buNone/>
              <a:defRPr sz="1100">
                <a:solidFill>
                  <a:srgbClr val="888888"/>
                </a:solidFill>
              </a:defRPr>
            </a:lvl9pPr>
          </a:lstStyle>
          <a:p/>
        </p:txBody>
      </p:sp>
      <p:cxnSp>
        <p:nvCxnSpPr>
          <p:cNvPr id="68" name="Google Shape;68;p17"/>
          <p:cNvCxnSpPr/>
          <p:nvPr/>
        </p:nvCxnSpPr>
        <p:spPr>
          <a:xfrm>
            <a:off x="722313" y="2668190"/>
            <a:ext cx="7772400" cy="0"/>
          </a:xfrm>
          <a:prstGeom prst="straightConnector1">
            <a:avLst/>
          </a:prstGeom>
          <a:noFill/>
          <a:ln cap="flat" cmpd="sng" w="15875">
            <a:solidFill>
              <a:schemeClr val="dk1"/>
            </a:solidFill>
            <a:prstDash val="solid"/>
            <a:round/>
            <a:headEnd len="sm" w="sm" type="none"/>
            <a:tailEnd len="sm" w="sm" type="none"/>
          </a:ln>
        </p:spPr>
      </p:cxnSp>
      <p:sp>
        <p:nvSpPr>
          <p:cNvPr id="69" name="Google Shape;69;p17"/>
          <p:cNvSpPr txBox="1"/>
          <p:nvPr/>
        </p:nvSpPr>
        <p:spPr>
          <a:xfrm>
            <a:off x="722313" y="2668190"/>
            <a:ext cx="7772400" cy="577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3300" u="none" cap="none" strike="noStrike">
                <a:solidFill>
                  <a:schemeClr val="dk1"/>
                </a:solidFill>
                <a:latin typeface="Arial"/>
                <a:ea typeface="Arial"/>
                <a:cs typeface="Arial"/>
                <a:sym typeface="Arial"/>
              </a:rPr>
              <a:t>The End</a:t>
            </a:r>
            <a:endParaRPr sz="11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18"/>
          <p:cNvSpPr txBox="1"/>
          <p:nvPr>
            <p:ph type="title"/>
          </p:nvPr>
        </p:nvSpPr>
        <p:spPr>
          <a:xfrm>
            <a:off x="722313" y="3305176"/>
            <a:ext cx="7772400" cy="10215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Clr>
                <a:schemeClr val="dk1"/>
              </a:buClr>
              <a:buSzPts val="3000"/>
              <a:buFont typeface="Arial"/>
              <a:buNone/>
              <a:defRPr b="0" sz="3000" cap="none"/>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2" name="Google Shape;72;p18"/>
          <p:cNvSpPr txBox="1"/>
          <p:nvPr>
            <p:ph idx="1" type="body"/>
          </p:nvPr>
        </p:nvSpPr>
        <p:spPr>
          <a:xfrm>
            <a:off x="722313" y="2180035"/>
            <a:ext cx="7772400" cy="1125300"/>
          </a:xfrm>
          <a:prstGeom prst="rect">
            <a:avLst/>
          </a:prstGeom>
          <a:noFill/>
          <a:ln>
            <a:noFill/>
          </a:ln>
        </p:spPr>
        <p:txBody>
          <a:bodyPr anchorCtr="0" anchor="b" bIns="34275" lIns="68575" spcFirstLastPara="1" rIns="68575" wrap="square" tIns="34275">
            <a:noAutofit/>
          </a:bodyPr>
          <a:lstStyle>
            <a:lvl1pPr indent="-228600" lvl="0" marL="457200" rtl="0" algn="l">
              <a:spcBef>
                <a:spcPts val="500"/>
              </a:spcBef>
              <a:spcAft>
                <a:spcPts val="0"/>
              </a:spcAft>
              <a:buClr>
                <a:srgbClr val="888888"/>
              </a:buClr>
              <a:buSzPts val="1500"/>
              <a:buNone/>
              <a:defRPr sz="1500">
                <a:solidFill>
                  <a:srgbClr val="888888"/>
                </a:solidFill>
              </a:defRPr>
            </a:lvl1pPr>
            <a:lvl2pPr indent="-228600" lvl="1" marL="914400" rtl="0" algn="l">
              <a:spcBef>
                <a:spcPts val="500"/>
              </a:spcBef>
              <a:spcAft>
                <a:spcPts val="0"/>
              </a:spcAft>
              <a:buClr>
                <a:srgbClr val="888888"/>
              </a:buClr>
              <a:buSzPts val="1400"/>
              <a:buNone/>
              <a:defRPr sz="1400">
                <a:solidFill>
                  <a:srgbClr val="888888"/>
                </a:solidFill>
              </a:defRPr>
            </a:lvl2pPr>
            <a:lvl3pPr indent="-228600" lvl="2" marL="1371600" rtl="0" algn="l">
              <a:spcBef>
                <a:spcPts val="500"/>
              </a:spcBef>
              <a:spcAft>
                <a:spcPts val="0"/>
              </a:spcAft>
              <a:buClr>
                <a:srgbClr val="888888"/>
              </a:buClr>
              <a:buSzPts val="1200"/>
              <a:buNone/>
              <a:defRPr sz="1200">
                <a:solidFill>
                  <a:srgbClr val="888888"/>
                </a:solidFill>
              </a:defRPr>
            </a:lvl3pPr>
            <a:lvl4pPr indent="-228600" lvl="3" marL="1828800" rtl="0" algn="l">
              <a:spcBef>
                <a:spcPts val="500"/>
              </a:spcBef>
              <a:spcAft>
                <a:spcPts val="0"/>
              </a:spcAft>
              <a:buClr>
                <a:srgbClr val="888888"/>
              </a:buClr>
              <a:buSzPts val="1100"/>
              <a:buNone/>
              <a:defRPr sz="1100">
                <a:solidFill>
                  <a:srgbClr val="888888"/>
                </a:solidFill>
              </a:defRPr>
            </a:lvl4pPr>
            <a:lvl5pPr indent="-228600" lvl="4" marL="2286000" rtl="0" algn="l">
              <a:spcBef>
                <a:spcPts val="500"/>
              </a:spcBef>
              <a:spcAft>
                <a:spcPts val="0"/>
              </a:spcAft>
              <a:buClr>
                <a:srgbClr val="888888"/>
              </a:buClr>
              <a:buSzPts val="1100"/>
              <a:buNone/>
              <a:defRPr sz="1100">
                <a:solidFill>
                  <a:srgbClr val="888888"/>
                </a:solidFill>
              </a:defRPr>
            </a:lvl5pPr>
            <a:lvl6pPr indent="-228600" lvl="5" marL="2743200" rtl="0" algn="l">
              <a:spcBef>
                <a:spcPts val="200"/>
              </a:spcBef>
              <a:spcAft>
                <a:spcPts val="0"/>
              </a:spcAft>
              <a:buClr>
                <a:srgbClr val="888888"/>
              </a:buClr>
              <a:buSzPts val="1100"/>
              <a:buNone/>
              <a:defRPr sz="1100">
                <a:solidFill>
                  <a:srgbClr val="888888"/>
                </a:solidFill>
              </a:defRPr>
            </a:lvl6pPr>
            <a:lvl7pPr indent="-228600" lvl="6" marL="3200400" rtl="0" algn="l">
              <a:spcBef>
                <a:spcPts val="200"/>
              </a:spcBef>
              <a:spcAft>
                <a:spcPts val="0"/>
              </a:spcAft>
              <a:buClr>
                <a:srgbClr val="888888"/>
              </a:buClr>
              <a:buSzPts val="1100"/>
              <a:buNone/>
              <a:defRPr sz="1100">
                <a:solidFill>
                  <a:srgbClr val="888888"/>
                </a:solidFill>
              </a:defRPr>
            </a:lvl7pPr>
            <a:lvl8pPr indent="-228600" lvl="7" marL="3657600" rtl="0" algn="l">
              <a:spcBef>
                <a:spcPts val="200"/>
              </a:spcBef>
              <a:spcAft>
                <a:spcPts val="0"/>
              </a:spcAft>
              <a:buClr>
                <a:srgbClr val="888888"/>
              </a:buClr>
              <a:buSzPts val="1100"/>
              <a:buNone/>
              <a:defRPr sz="1100">
                <a:solidFill>
                  <a:srgbClr val="888888"/>
                </a:solidFill>
              </a:defRPr>
            </a:lvl8pPr>
            <a:lvl9pPr indent="-228600" lvl="8" marL="4114800" rtl="0" algn="l">
              <a:spcBef>
                <a:spcPts val="200"/>
              </a:spcBef>
              <a:spcAft>
                <a:spcPts val="0"/>
              </a:spcAft>
              <a:buClr>
                <a:srgbClr val="888888"/>
              </a:buClr>
              <a:buSzPts val="1100"/>
              <a:buNone/>
              <a:defRPr sz="1100">
                <a:solidFill>
                  <a:srgbClr val="888888"/>
                </a:solidFill>
              </a:defRPr>
            </a:lvl9pPr>
          </a:lstStyle>
          <a:p/>
        </p:txBody>
      </p:sp>
      <p:cxnSp>
        <p:nvCxnSpPr>
          <p:cNvPr id="73" name="Google Shape;73;p18"/>
          <p:cNvCxnSpPr/>
          <p:nvPr/>
        </p:nvCxnSpPr>
        <p:spPr>
          <a:xfrm>
            <a:off x="722313" y="3305175"/>
            <a:ext cx="7772400" cy="0"/>
          </a:xfrm>
          <a:prstGeom prst="straightConnector1">
            <a:avLst/>
          </a:prstGeom>
          <a:noFill/>
          <a:ln cap="flat" cmpd="sng" w="15875">
            <a:solidFill>
              <a:schemeClr val="dk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9"/>
          <p:cNvSpPr txBox="1"/>
          <p:nvPr>
            <p:ph type="title"/>
          </p:nvPr>
        </p:nvSpPr>
        <p:spPr>
          <a:xfrm>
            <a:off x="457200" y="171450"/>
            <a:ext cx="8229600" cy="8574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6" name="Google Shape;76;p19"/>
          <p:cNvSpPr txBox="1"/>
          <p:nvPr>
            <p:ph idx="1" type="body"/>
          </p:nvPr>
        </p:nvSpPr>
        <p:spPr>
          <a:xfrm>
            <a:off x="457200" y="1200151"/>
            <a:ext cx="4038600" cy="3394500"/>
          </a:xfrm>
          <a:prstGeom prst="rect">
            <a:avLst/>
          </a:prstGeom>
          <a:noFill/>
          <a:ln>
            <a:noFill/>
          </a:ln>
        </p:spPr>
        <p:txBody>
          <a:bodyPr anchorCtr="0" anchor="t" bIns="34275" lIns="68575" spcFirstLastPara="1" rIns="68575" wrap="square" tIns="34275">
            <a:noAutofit/>
          </a:bodyPr>
          <a:lstStyle>
            <a:lvl1pPr indent="-381000" lvl="0" marL="457200" rtl="0" algn="l">
              <a:spcBef>
                <a:spcPts val="500"/>
              </a:spcBef>
              <a:spcAft>
                <a:spcPts val="0"/>
              </a:spcAft>
              <a:buClr>
                <a:schemeClr val="dk1"/>
              </a:buClr>
              <a:buSzPts val="2400"/>
              <a:buFont typeface="Arial"/>
              <a:buChar char="•"/>
              <a:defRPr sz="2400"/>
            </a:lvl1pPr>
            <a:lvl2pPr indent="-361950" lvl="1" marL="914400" rtl="0" algn="l">
              <a:spcBef>
                <a:spcPts val="500"/>
              </a:spcBef>
              <a:spcAft>
                <a:spcPts val="0"/>
              </a:spcAft>
              <a:buClr>
                <a:schemeClr val="dk1"/>
              </a:buClr>
              <a:buSzPts val="2100"/>
              <a:buFont typeface="Arial"/>
              <a:buChar char="•"/>
              <a:defRPr sz="2100"/>
            </a:lvl2pPr>
            <a:lvl3pPr indent="-342900" lvl="2" marL="1371600" rtl="0" algn="l">
              <a:spcBef>
                <a:spcPts val="500"/>
              </a:spcBef>
              <a:spcAft>
                <a:spcPts val="0"/>
              </a:spcAft>
              <a:buClr>
                <a:schemeClr val="dk1"/>
              </a:buClr>
              <a:buSzPts val="1800"/>
              <a:buFont typeface="Arial"/>
              <a:buChar char="•"/>
              <a:defRPr sz="1800"/>
            </a:lvl3pPr>
            <a:lvl4pPr indent="-323850" lvl="3" marL="1828800" rtl="0" algn="l">
              <a:spcBef>
                <a:spcPts val="500"/>
              </a:spcBef>
              <a:spcAft>
                <a:spcPts val="0"/>
              </a:spcAft>
              <a:buClr>
                <a:schemeClr val="dk1"/>
              </a:buClr>
              <a:buSzPts val="1500"/>
              <a:buFont typeface="Arial"/>
              <a:buChar char="•"/>
              <a:defRPr sz="1500"/>
            </a:lvl4pPr>
            <a:lvl5pPr indent="-317500" lvl="4" marL="2286000" rtl="0" algn="l">
              <a:spcBef>
                <a:spcPts val="500"/>
              </a:spcBef>
              <a:spcAft>
                <a:spcPts val="0"/>
              </a:spcAft>
              <a:buClr>
                <a:schemeClr val="dk1"/>
              </a:buClr>
              <a:buSzPts val="1400"/>
              <a:buFont typeface="Arial"/>
              <a:buChar char="•"/>
              <a:defRPr sz="1400"/>
            </a:lvl5pPr>
            <a:lvl6pPr indent="-317500" lvl="5" marL="2743200" rtl="0" algn="l">
              <a:spcBef>
                <a:spcPts val="300"/>
              </a:spcBef>
              <a:spcAft>
                <a:spcPts val="0"/>
              </a:spcAft>
              <a:buClr>
                <a:schemeClr val="dk1"/>
              </a:buClr>
              <a:buSzPts val="1400"/>
              <a:buChar char="•"/>
              <a:defRPr sz="1400"/>
            </a:lvl6pPr>
            <a:lvl7pPr indent="-317500" lvl="6" marL="3200400" rtl="0" algn="l">
              <a:spcBef>
                <a:spcPts val="300"/>
              </a:spcBef>
              <a:spcAft>
                <a:spcPts val="0"/>
              </a:spcAft>
              <a:buClr>
                <a:schemeClr val="dk1"/>
              </a:buClr>
              <a:buSzPts val="1400"/>
              <a:buChar char="•"/>
              <a:defRPr sz="1400"/>
            </a:lvl7pPr>
            <a:lvl8pPr indent="-317500" lvl="7" marL="3657600" rtl="0" algn="l">
              <a:spcBef>
                <a:spcPts val="300"/>
              </a:spcBef>
              <a:spcAft>
                <a:spcPts val="0"/>
              </a:spcAft>
              <a:buClr>
                <a:schemeClr val="dk1"/>
              </a:buClr>
              <a:buSzPts val="1400"/>
              <a:buChar char="•"/>
              <a:defRPr sz="1400"/>
            </a:lvl8pPr>
            <a:lvl9pPr indent="-317500" lvl="8" marL="4114800" rtl="0" algn="l">
              <a:spcBef>
                <a:spcPts val="300"/>
              </a:spcBef>
              <a:spcAft>
                <a:spcPts val="0"/>
              </a:spcAft>
              <a:buClr>
                <a:schemeClr val="dk1"/>
              </a:buClr>
              <a:buSzPts val="1400"/>
              <a:buChar char="•"/>
              <a:defRPr sz="1400"/>
            </a:lvl9pPr>
          </a:lstStyle>
          <a:p/>
        </p:txBody>
      </p:sp>
      <p:sp>
        <p:nvSpPr>
          <p:cNvPr id="77" name="Google Shape;77;p19"/>
          <p:cNvSpPr txBox="1"/>
          <p:nvPr>
            <p:ph idx="2" type="body"/>
          </p:nvPr>
        </p:nvSpPr>
        <p:spPr>
          <a:xfrm>
            <a:off x="4648200" y="1200151"/>
            <a:ext cx="4038600" cy="3394500"/>
          </a:xfrm>
          <a:prstGeom prst="rect">
            <a:avLst/>
          </a:prstGeom>
          <a:noFill/>
          <a:ln>
            <a:noFill/>
          </a:ln>
        </p:spPr>
        <p:txBody>
          <a:bodyPr anchorCtr="0" anchor="t" bIns="34275" lIns="68575" spcFirstLastPara="1" rIns="68575" wrap="square" tIns="34275">
            <a:noAutofit/>
          </a:bodyPr>
          <a:lstStyle>
            <a:lvl1pPr indent="-381000" lvl="0" marL="457200" rtl="0" algn="l">
              <a:spcBef>
                <a:spcPts val="500"/>
              </a:spcBef>
              <a:spcAft>
                <a:spcPts val="0"/>
              </a:spcAft>
              <a:buClr>
                <a:schemeClr val="dk1"/>
              </a:buClr>
              <a:buSzPts val="2400"/>
              <a:buFont typeface="Arial"/>
              <a:buChar char="•"/>
              <a:defRPr sz="2400"/>
            </a:lvl1pPr>
            <a:lvl2pPr indent="-361950" lvl="1" marL="914400" rtl="0" algn="l">
              <a:spcBef>
                <a:spcPts val="500"/>
              </a:spcBef>
              <a:spcAft>
                <a:spcPts val="0"/>
              </a:spcAft>
              <a:buClr>
                <a:schemeClr val="dk1"/>
              </a:buClr>
              <a:buSzPts val="2100"/>
              <a:buFont typeface="Arial"/>
              <a:buChar char="•"/>
              <a:defRPr sz="2100"/>
            </a:lvl2pPr>
            <a:lvl3pPr indent="-342900" lvl="2" marL="1371600" rtl="0" algn="l">
              <a:spcBef>
                <a:spcPts val="500"/>
              </a:spcBef>
              <a:spcAft>
                <a:spcPts val="0"/>
              </a:spcAft>
              <a:buClr>
                <a:schemeClr val="dk1"/>
              </a:buClr>
              <a:buSzPts val="1800"/>
              <a:buFont typeface="Arial"/>
              <a:buChar char="•"/>
              <a:defRPr sz="1800"/>
            </a:lvl3pPr>
            <a:lvl4pPr indent="-323850" lvl="3" marL="1828800" rtl="0" algn="l">
              <a:spcBef>
                <a:spcPts val="500"/>
              </a:spcBef>
              <a:spcAft>
                <a:spcPts val="0"/>
              </a:spcAft>
              <a:buClr>
                <a:schemeClr val="dk1"/>
              </a:buClr>
              <a:buSzPts val="1500"/>
              <a:buFont typeface="Arial"/>
              <a:buChar char="•"/>
              <a:defRPr sz="1500"/>
            </a:lvl4pPr>
            <a:lvl5pPr indent="-317500" lvl="4" marL="2286000" rtl="0" algn="l">
              <a:spcBef>
                <a:spcPts val="500"/>
              </a:spcBef>
              <a:spcAft>
                <a:spcPts val="0"/>
              </a:spcAft>
              <a:buClr>
                <a:schemeClr val="dk1"/>
              </a:buClr>
              <a:buSzPts val="1400"/>
              <a:buFont typeface="Arial"/>
              <a:buChar char="•"/>
              <a:defRPr sz="1400"/>
            </a:lvl5pPr>
            <a:lvl6pPr indent="-317500" lvl="5" marL="2743200" rtl="0" algn="l">
              <a:spcBef>
                <a:spcPts val="300"/>
              </a:spcBef>
              <a:spcAft>
                <a:spcPts val="0"/>
              </a:spcAft>
              <a:buClr>
                <a:schemeClr val="dk1"/>
              </a:buClr>
              <a:buSzPts val="1400"/>
              <a:buChar char="•"/>
              <a:defRPr sz="1400"/>
            </a:lvl6pPr>
            <a:lvl7pPr indent="-317500" lvl="6" marL="3200400" rtl="0" algn="l">
              <a:spcBef>
                <a:spcPts val="300"/>
              </a:spcBef>
              <a:spcAft>
                <a:spcPts val="0"/>
              </a:spcAft>
              <a:buClr>
                <a:schemeClr val="dk1"/>
              </a:buClr>
              <a:buSzPts val="1400"/>
              <a:buChar char="•"/>
              <a:defRPr sz="1400"/>
            </a:lvl7pPr>
            <a:lvl8pPr indent="-317500" lvl="7" marL="3657600" rtl="0" algn="l">
              <a:spcBef>
                <a:spcPts val="300"/>
              </a:spcBef>
              <a:spcAft>
                <a:spcPts val="0"/>
              </a:spcAft>
              <a:buClr>
                <a:schemeClr val="dk1"/>
              </a:buClr>
              <a:buSzPts val="1400"/>
              <a:buChar char="•"/>
              <a:defRPr sz="1400"/>
            </a:lvl8pPr>
            <a:lvl9pPr indent="-317500" lvl="8" marL="4114800" rtl="0" algn="l">
              <a:spcBef>
                <a:spcPts val="300"/>
              </a:spcBef>
              <a:spcAft>
                <a:spcPts val="0"/>
              </a:spcAft>
              <a:buClr>
                <a:schemeClr val="dk1"/>
              </a:buClr>
              <a:buSzPts val="1400"/>
              <a:buChar char="•"/>
              <a:defRPr sz="1400"/>
            </a:lvl9pPr>
          </a:lstStyle>
          <a:p/>
        </p:txBody>
      </p:sp>
      <p:cxnSp>
        <p:nvCxnSpPr>
          <p:cNvPr id="78" name="Google Shape;78;p19"/>
          <p:cNvCxnSpPr/>
          <p:nvPr/>
        </p:nvCxnSpPr>
        <p:spPr>
          <a:xfrm>
            <a:off x="457200" y="970478"/>
            <a:ext cx="8229600" cy="0"/>
          </a:xfrm>
          <a:prstGeom prst="straightConnector1">
            <a:avLst/>
          </a:prstGeom>
          <a:noFill/>
          <a:ln cap="flat" cmpd="sng" w="15875">
            <a:solidFill>
              <a:schemeClr val="dk1"/>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9" name="Shape 79"/>
        <p:cNvGrpSpPr/>
        <p:nvPr/>
      </p:nvGrpSpPr>
      <p:grpSpPr>
        <a:xfrm>
          <a:off x="0" y="0"/>
          <a:ext cx="0" cy="0"/>
          <a:chOff x="0" y="0"/>
          <a:chExt cx="0" cy="0"/>
        </a:xfrm>
      </p:grpSpPr>
      <p:sp>
        <p:nvSpPr>
          <p:cNvPr id="80" name="Google Shape;80;p20"/>
          <p:cNvSpPr txBox="1"/>
          <p:nvPr>
            <p:ph type="title"/>
          </p:nvPr>
        </p:nvSpPr>
        <p:spPr>
          <a:xfrm>
            <a:off x="457200" y="171450"/>
            <a:ext cx="8229600" cy="8574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Clr>
                <a:schemeClr val="dk1"/>
              </a:buClr>
              <a:buSzPts val="3300"/>
              <a:buFont typeface="Arial"/>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1" name="Google Shape;81;p20"/>
          <p:cNvSpPr txBox="1"/>
          <p:nvPr>
            <p:ph idx="1" type="body"/>
          </p:nvPr>
        </p:nvSpPr>
        <p:spPr>
          <a:xfrm>
            <a:off x="457200" y="1151335"/>
            <a:ext cx="4040100" cy="480000"/>
          </a:xfrm>
          <a:prstGeom prst="rect">
            <a:avLst/>
          </a:prstGeom>
          <a:noFill/>
          <a:ln>
            <a:noFill/>
          </a:ln>
        </p:spPr>
        <p:txBody>
          <a:bodyPr anchorCtr="0" anchor="ctr" bIns="34275" lIns="68575" spcFirstLastPara="1" rIns="68575" wrap="square" tIns="34275">
            <a:noAutofit/>
          </a:bodyPr>
          <a:lstStyle>
            <a:lvl1pPr indent="-228600" lvl="0" marL="457200" rtl="0" algn="l">
              <a:spcBef>
                <a:spcPts val="500"/>
              </a:spcBef>
              <a:spcAft>
                <a:spcPts val="0"/>
              </a:spcAft>
              <a:buClr>
                <a:schemeClr val="dk1"/>
              </a:buClr>
              <a:buSzPts val="1800"/>
              <a:buNone/>
              <a:defRPr b="1" sz="1800"/>
            </a:lvl1pPr>
            <a:lvl2pPr indent="-228600" lvl="1" marL="914400" rtl="0" algn="l">
              <a:spcBef>
                <a:spcPts val="500"/>
              </a:spcBef>
              <a:spcAft>
                <a:spcPts val="0"/>
              </a:spcAft>
              <a:buClr>
                <a:schemeClr val="dk1"/>
              </a:buClr>
              <a:buSzPts val="1500"/>
              <a:buNone/>
              <a:defRPr b="1" sz="1500"/>
            </a:lvl2pPr>
            <a:lvl3pPr indent="-228600" lvl="2" marL="1371600" rtl="0" algn="l">
              <a:spcBef>
                <a:spcPts val="500"/>
              </a:spcBef>
              <a:spcAft>
                <a:spcPts val="0"/>
              </a:spcAft>
              <a:buClr>
                <a:schemeClr val="dk1"/>
              </a:buClr>
              <a:buSzPts val="1400"/>
              <a:buNone/>
              <a:defRPr b="1" sz="1400"/>
            </a:lvl3pPr>
            <a:lvl4pPr indent="-228600" lvl="3" marL="1828800" rtl="0" algn="l">
              <a:spcBef>
                <a:spcPts val="500"/>
              </a:spcBef>
              <a:spcAft>
                <a:spcPts val="0"/>
              </a:spcAft>
              <a:buClr>
                <a:schemeClr val="dk1"/>
              </a:buClr>
              <a:buSzPts val="1200"/>
              <a:buNone/>
              <a:defRPr b="1" sz="1200"/>
            </a:lvl4pPr>
            <a:lvl5pPr indent="-228600" lvl="4" marL="2286000" rtl="0" algn="l">
              <a:spcBef>
                <a:spcPts val="5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82" name="Google Shape;82;p20"/>
          <p:cNvSpPr txBox="1"/>
          <p:nvPr>
            <p:ph idx="2" type="body"/>
          </p:nvPr>
        </p:nvSpPr>
        <p:spPr>
          <a:xfrm>
            <a:off x="457200" y="1779984"/>
            <a:ext cx="4040100" cy="2963400"/>
          </a:xfrm>
          <a:prstGeom prst="rect">
            <a:avLst/>
          </a:prstGeom>
          <a:noFill/>
          <a:ln>
            <a:noFill/>
          </a:ln>
        </p:spPr>
        <p:txBody>
          <a:bodyPr anchorCtr="0" anchor="t" bIns="34275" lIns="68575" spcFirstLastPara="1" rIns="68575" wrap="square" tIns="34275">
            <a:noAutofit/>
          </a:bodyPr>
          <a:lstStyle>
            <a:lvl1pPr indent="-342900" lvl="0" marL="457200" rtl="0" algn="l">
              <a:spcBef>
                <a:spcPts val="500"/>
              </a:spcBef>
              <a:spcAft>
                <a:spcPts val="0"/>
              </a:spcAft>
              <a:buClr>
                <a:schemeClr val="dk1"/>
              </a:buClr>
              <a:buSzPts val="1800"/>
              <a:buFont typeface="Arial"/>
              <a:buChar char="•"/>
              <a:defRPr sz="1800"/>
            </a:lvl1pPr>
            <a:lvl2pPr indent="-323850" lvl="1" marL="914400" rtl="0" algn="l">
              <a:spcBef>
                <a:spcPts val="500"/>
              </a:spcBef>
              <a:spcAft>
                <a:spcPts val="0"/>
              </a:spcAft>
              <a:buClr>
                <a:schemeClr val="dk1"/>
              </a:buClr>
              <a:buSzPts val="1500"/>
              <a:buFont typeface="Arial"/>
              <a:buChar char="•"/>
              <a:defRPr sz="1500"/>
            </a:lvl2pPr>
            <a:lvl3pPr indent="-317500" lvl="2" marL="1371600" rtl="0" algn="l">
              <a:spcBef>
                <a:spcPts val="500"/>
              </a:spcBef>
              <a:spcAft>
                <a:spcPts val="0"/>
              </a:spcAft>
              <a:buClr>
                <a:schemeClr val="dk1"/>
              </a:buClr>
              <a:buSzPts val="1400"/>
              <a:buFont typeface="Arial"/>
              <a:buChar char="•"/>
              <a:defRPr sz="1400"/>
            </a:lvl3pPr>
            <a:lvl4pPr indent="-304800" lvl="3" marL="1828800" rtl="0" algn="l">
              <a:spcBef>
                <a:spcPts val="500"/>
              </a:spcBef>
              <a:spcAft>
                <a:spcPts val="0"/>
              </a:spcAft>
              <a:buClr>
                <a:schemeClr val="dk1"/>
              </a:buClr>
              <a:buSzPts val="1200"/>
              <a:buFont typeface="Arial"/>
              <a:buChar char="•"/>
              <a:defRPr sz="1200"/>
            </a:lvl4pPr>
            <a:lvl5pPr indent="-304800" lvl="4" marL="2286000" rtl="0" algn="l">
              <a:spcBef>
                <a:spcPts val="500"/>
              </a:spcBef>
              <a:spcAft>
                <a:spcPts val="0"/>
              </a:spcAft>
              <a:buClr>
                <a:schemeClr val="dk1"/>
              </a:buClr>
              <a:buSzPts val="1200"/>
              <a:buFont typeface="Arial"/>
              <a:buChar char="•"/>
              <a:defRPr sz="1200"/>
            </a:lvl5pPr>
            <a:lvl6pPr indent="-304800" lvl="5" marL="2743200" rtl="0" algn="l">
              <a:spcBef>
                <a:spcPts val="200"/>
              </a:spcBef>
              <a:spcAft>
                <a:spcPts val="0"/>
              </a:spcAft>
              <a:buClr>
                <a:schemeClr val="dk1"/>
              </a:buClr>
              <a:buSzPts val="1200"/>
              <a:buChar char="•"/>
              <a:defRPr sz="1200"/>
            </a:lvl6pPr>
            <a:lvl7pPr indent="-304800" lvl="6" marL="3200400" rtl="0" algn="l">
              <a:spcBef>
                <a:spcPts val="200"/>
              </a:spcBef>
              <a:spcAft>
                <a:spcPts val="0"/>
              </a:spcAft>
              <a:buClr>
                <a:schemeClr val="dk1"/>
              </a:buClr>
              <a:buSzPts val="1200"/>
              <a:buChar char="•"/>
              <a:defRPr sz="1200"/>
            </a:lvl7pPr>
            <a:lvl8pPr indent="-304800" lvl="7" marL="3657600" rtl="0" algn="l">
              <a:spcBef>
                <a:spcPts val="200"/>
              </a:spcBef>
              <a:spcAft>
                <a:spcPts val="0"/>
              </a:spcAft>
              <a:buClr>
                <a:schemeClr val="dk1"/>
              </a:buClr>
              <a:buSzPts val="1200"/>
              <a:buChar char="•"/>
              <a:defRPr sz="1200"/>
            </a:lvl8pPr>
            <a:lvl9pPr indent="-304800" lvl="8" marL="4114800" rtl="0" algn="l">
              <a:spcBef>
                <a:spcPts val="200"/>
              </a:spcBef>
              <a:spcAft>
                <a:spcPts val="0"/>
              </a:spcAft>
              <a:buClr>
                <a:schemeClr val="dk1"/>
              </a:buClr>
              <a:buSzPts val="1200"/>
              <a:buChar char="•"/>
              <a:defRPr sz="1200"/>
            </a:lvl9pPr>
          </a:lstStyle>
          <a:p/>
        </p:txBody>
      </p:sp>
      <p:sp>
        <p:nvSpPr>
          <p:cNvPr id="83" name="Google Shape;83;p20"/>
          <p:cNvSpPr txBox="1"/>
          <p:nvPr>
            <p:ph idx="3" type="body"/>
          </p:nvPr>
        </p:nvSpPr>
        <p:spPr>
          <a:xfrm>
            <a:off x="4645026" y="1151335"/>
            <a:ext cx="4041600" cy="480000"/>
          </a:xfrm>
          <a:prstGeom prst="rect">
            <a:avLst/>
          </a:prstGeom>
          <a:noFill/>
          <a:ln>
            <a:noFill/>
          </a:ln>
        </p:spPr>
        <p:txBody>
          <a:bodyPr anchorCtr="0" anchor="ctr" bIns="34275" lIns="68575" spcFirstLastPara="1" rIns="68575" wrap="square" tIns="34275">
            <a:noAutofit/>
          </a:bodyPr>
          <a:lstStyle>
            <a:lvl1pPr indent="-228600" lvl="0" marL="457200" rtl="0" algn="l">
              <a:spcBef>
                <a:spcPts val="500"/>
              </a:spcBef>
              <a:spcAft>
                <a:spcPts val="0"/>
              </a:spcAft>
              <a:buClr>
                <a:schemeClr val="dk1"/>
              </a:buClr>
              <a:buSzPts val="1800"/>
              <a:buNone/>
              <a:defRPr b="1" sz="1800"/>
            </a:lvl1pPr>
            <a:lvl2pPr indent="-228600" lvl="1" marL="914400" rtl="0" algn="l">
              <a:spcBef>
                <a:spcPts val="500"/>
              </a:spcBef>
              <a:spcAft>
                <a:spcPts val="0"/>
              </a:spcAft>
              <a:buClr>
                <a:schemeClr val="dk1"/>
              </a:buClr>
              <a:buSzPts val="1500"/>
              <a:buNone/>
              <a:defRPr b="1" sz="1500"/>
            </a:lvl2pPr>
            <a:lvl3pPr indent="-228600" lvl="2" marL="1371600" rtl="0" algn="l">
              <a:spcBef>
                <a:spcPts val="500"/>
              </a:spcBef>
              <a:spcAft>
                <a:spcPts val="0"/>
              </a:spcAft>
              <a:buClr>
                <a:schemeClr val="dk1"/>
              </a:buClr>
              <a:buSzPts val="1400"/>
              <a:buNone/>
              <a:defRPr b="1" sz="1400"/>
            </a:lvl3pPr>
            <a:lvl4pPr indent="-228600" lvl="3" marL="1828800" rtl="0" algn="l">
              <a:spcBef>
                <a:spcPts val="500"/>
              </a:spcBef>
              <a:spcAft>
                <a:spcPts val="0"/>
              </a:spcAft>
              <a:buClr>
                <a:schemeClr val="dk1"/>
              </a:buClr>
              <a:buSzPts val="1200"/>
              <a:buNone/>
              <a:defRPr b="1" sz="1200"/>
            </a:lvl4pPr>
            <a:lvl5pPr indent="-228600" lvl="4" marL="2286000" rtl="0" algn="l">
              <a:spcBef>
                <a:spcPts val="5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84" name="Google Shape;84;p20"/>
          <p:cNvSpPr txBox="1"/>
          <p:nvPr>
            <p:ph idx="4" type="body"/>
          </p:nvPr>
        </p:nvSpPr>
        <p:spPr>
          <a:xfrm>
            <a:off x="4645026" y="1779984"/>
            <a:ext cx="4041600" cy="2963400"/>
          </a:xfrm>
          <a:prstGeom prst="rect">
            <a:avLst/>
          </a:prstGeom>
          <a:noFill/>
          <a:ln>
            <a:noFill/>
          </a:ln>
        </p:spPr>
        <p:txBody>
          <a:bodyPr anchorCtr="0" anchor="t" bIns="34275" lIns="68575" spcFirstLastPara="1" rIns="68575" wrap="square" tIns="34275">
            <a:noAutofit/>
          </a:bodyPr>
          <a:lstStyle>
            <a:lvl1pPr indent="-342900" lvl="0" marL="457200" rtl="0" algn="l">
              <a:spcBef>
                <a:spcPts val="500"/>
              </a:spcBef>
              <a:spcAft>
                <a:spcPts val="0"/>
              </a:spcAft>
              <a:buClr>
                <a:schemeClr val="dk1"/>
              </a:buClr>
              <a:buSzPts val="1800"/>
              <a:buFont typeface="Arial"/>
              <a:buChar char="•"/>
              <a:defRPr sz="1800"/>
            </a:lvl1pPr>
            <a:lvl2pPr indent="-323850" lvl="1" marL="914400" rtl="0" algn="l">
              <a:spcBef>
                <a:spcPts val="500"/>
              </a:spcBef>
              <a:spcAft>
                <a:spcPts val="0"/>
              </a:spcAft>
              <a:buClr>
                <a:schemeClr val="dk1"/>
              </a:buClr>
              <a:buSzPts val="1500"/>
              <a:buFont typeface="Arial"/>
              <a:buChar char="•"/>
              <a:defRPr sz="1500"/>
            </a:lvl2pPr>
            <a:lvl3pPr indent="-317500" lvl="2" marL="1371600" rtl="0" algn="l">
              <a:spcBef>
                <a:spcPts val="500"/>
              </a:spcBef>
              <a:spcAft>
                <a:spcPts val="0"/>
              </a:spcAft>
              <a:buClr>
                <a:schemeClr val="dk1"/>
              </a:buClr>
              <a:buSzPts val="1400"/>
              <a:buFont typeface="Arial"/>
              <a:buChar char="•"/>
              <a:defRPr sz="1400"/>
            </a:lvl3pPr>
            <a:lvl4pPr indent="-304800" lvl="3" marL="1828800" rtl="0" algn="l">
              <a:spcBef>
                <a:spcPts val="500"/>
              </a:spcBef>
              <a:spcAft>
                <a:spcPts val="0"/>
              </a:spcAft>
              <a:buClr>
                <a:schemeClr val="dk1"/>
              </a:buClr>
              <a:buSzPts val="1200"/>
              <a:buFont typeface="Arial"/>
              <a:buChar char="•"/>
              <a:defRPr sz="1200"/>
            </a:lvl4pPr>
            <a:lvl5pPr indent="-304800" lvl="4" marL="2286000" rtl="0" algn="l">
              <a:spcBef>
                <a:spcPts val="500"/>
              </a:spcBef>
              <a:spcAft>
                <a:spcPts val="0"/>
              </a:spcAft>
              <a:buClr>
                <a:schemeClr val="dk1"/>
              </a:buClr>
              <a:buSzPts val="1200"/>
              <a:buFont typeface="Arial"/>
              <a:buChar char="•"/>
              <a:defRPr sz="1200"/>
            </a:lvl5pPr>
            <a:lvl6pPr indent="-304800" lvl="5" marL="2743200" rtl="0" algn="l">
              <a:spcBef>
                <a:spcPts val="200"/>
              </a:spcBef>
              <a:spcAft>
                <a:spcPts val="0"/>
              </a:spcAft>
              <a:buClr>
                <a:schemeClr val="dk1"/>
              </a:buClr>
              <a:buSzPts val="1200"/>
              <a:buChar char="•"/>
              <a:defRPr sz="1200"/>
            </a:lvl6pPr>
            <a:lvl7pPr indent="-304800" lvl="6" marL="3200400" rtl="0" algn="l">
              <a:spcBef>
                <a:spcPts val="200"/>
              </a:spcBef>
              <a:spcAft>
                <a:spcPts val="0"/>
              </a:spcAft>
              <a:buClr>
                <a:schemeClr val="dk1"/>
              </a:buClr>
              <a:buSzPts val="1200"/>
              <a:buChar char="•"/>
              <a:defRPr sz="1200"/>
            </a:lvl7pPr>
            <a:lvl8pPr indent="-304800" lvl="7" marL="3657600" rtl="0" algn="l">
              <a:spcBef>
                <a:spcPts val="200"/>
              </a:spcBef>
              <a:spcAft>
                <a:spcPts val="0"/>
              </a:spcAft>
              <a:buClr>
                <a:schemeClr val="dk1"/>
              </a:buClr>
              <a:buSzPts val="1200"/>
              <a:buChar char="•"/>
              <a:defRPr sz="1200"/>
            </a:lvl8pPr>
            <a:lvl9pPr indent="-304800" lvl="8" marL="4114800" rtl="0" algn="l">
              <a:spcBef>
                <a:spcPts val="200"/>
              </a:spcBef>
              <a:spcAft>
                <a:spcPts val="0"/>
              </a:spcAft>
              <a:buClr>
                <a:schemeClr val="dk1"/>
              </a:buClr>
              <a:buSzPts val="1200"/>
              <a:buChar char="•"/>
              <a:defRPr sz="1200"/>
            </a:lvl9pPr>
          </a:lstStyle>
          <a:p/>
        </p:txBody>
      </p:sp>
      <p:cxnSp>
        <p:nvCxnSpPr>
          <p:cNvPr id="85" name="Google Shape;85;p20"/>
          <p:cNvCxnSpPr/>
          <p:nvPr/>
        </p:nvCxnSpPr>
        <p:spPr>
          <a:xfrm>
            <a:off x="457200" y="970478"/>
            <a:ext cx="8229600" cy="0"/>
          </a:xfrm>
          <a:prstGeom prst="straightConnector1">
            <a:avLst/>
          </a:prstGeom>
          <a:noFill/>
          <a:ln cap="flat" cmpd="sng" w="15875">
            <a:solidFill>
              <a:schemeClr val="dk1"/>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86" name="Shape 86"/>
        <p:cNvGrpSpPr/>
        <p:nvPr/>
      </p:nvGrpSpPr>
      <p:grpSpPr>
        <a:xfrm>
          <a:off x="0" y="0"/>
          <a:ext cx="0" cy="0"/>
          <a:chOff x="0" y="0"/>
          <a:chExt cx="0" cy="0"/>
        </a:xfrm>
      </p:grpSpPr>
      <p:sp>
        <p:nvSpPr>
          <p:cNvPr id="87" name="Google Shape;87;p21"/>
          <p:cNvSpPr txBox="1"/>
          <p:nvPr>
            <p:ph type="title"/>
          </p:nvPr>
        </p:nvSpPr>
        <p:spPr>
          <a:xfrm>
            <a:off x="457200" y="171450"/>
            <a:ext cx="8229600" cy="8574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9" name="Shape 89"/>
        <p:cNvGrpSpPr/>
        <p:nvPr/>
      </p:nvGrpSpPr>
      <p:grpSpPr>
        <a:xfrm>
          <a:off x="0" y="0"/>
          <a:ext cx="0" cy="0"/>
          <a:chOff x="0" y="0"/>
          <a:chExt cx="0" cy="0"/>
        </a:xfrm>
      </p:grpSpPr>
      <p:sp>
        <p:nvSpPr>
          <p:cNvPr id="90" name="Google Shape;90;p23"/>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1" name="Google Shape;91;p23"/>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lvl1pPr indent="-381000" lvl="0" marL="457200" rtl="0">
              <a:spcBef>
                <a:spcPts val="500"/>
              </a:spcBef>
              <a:spcAft>
                <a:spcPts val="0"/>
              </a:spcAft>
              <a:buSzPts val="2400"/>
              <a:buChar char="•"/>
              <a:defRPr/>
            </a:lvl1pPr>
            <a:lvl2pPr indent="-361950" lvl="1" marL="914400" rtl="0">
              <a:spcBef>
                <a:spcPts val="500"/>
              </a:spcBef>
              <a:spcAft>
                <a:spcPts val="0"/>
              </a:spcAft>
              <a:buSzPts val="2100"/>
              <a:buChar char="•"/>
              <a:defRPr/>
            </a:lvl2pPr>
            <a:lvl3pPr indent="-342900" lvl="2" marL="1371600" rtl="0">
              <a:spcBef>
                <a:spcPts val="500"/>
              </a:spcBef>
              <a:spcAft>
                <a:spcPts val="0"/>
              </a:spcAft>
              <a:buSzPts val="1800"/>
              <a:buChar char="•"/>
              <a:defRPr/>
            </a:lvl3pPr>
            <a:lvl4pPr indent="-323850" lvl="3" marL="1828800" rtl="0">
              <a:spcBef>
                <a:spcPts val="500"/>
              </a:spcBef>
              <a:spcAft>
                <a:spcPts val="0"/>
              </a:spcAft>
              <a:buSzPts val="1500"/>
              <a:buChar char="•"/>
              <a:defRPr/>
            </a:lvl4pPr>
            <a:lvl5pPr indent="-317500" lvl="4" marL="2286000" rtl="0">
              <a:spcBef>
                <a:spcPts val="500"/>
              </a:spcBef>
              <a:spcAft>
                <a:spcPts val="0"/>
              </a:spcAft>
              <a:buSzPts val="1400"/>
              <a:buChar char="•"/>
              <a:defRPr/>
            </a:lvl5pPr>
            <a:lvl6pPr indent="-323850" lvl="5" marL="2743200" rtl="0">
              <a:spcBef>
                <a:spcPts val="300"/>
              </a:spcBef>
              <a:spcAft>
                <a:spcPts val="0"/>
              </a:spcAft>
              <a:buSzPts val="1500"/>
              <a:buChar char="•"/>
              <a:defRPr/>
            </a:lvl6pPr>
            <a:lvl7pPr indent="-323850" lvl="6" marL="3200400" rtl="0">
              <a:spcBef>
                <a:spcPts val="300"/>
              </a:spcBef>
              <a:spcAft>
                <a:spcPts val="0"/>
              </a:spcAft>
              <a:buSzPts val="1500"/>
              <a:buChar char="•"/>
              <a:defRPr/>
            </a:lvl7pPr>
            <a:lvl8pPr indent="-323850" lvl="7" marL="3657600" rtl="0">
              <a:spcBef>
                <a:spcPts val="300"/>
              </a:spcBef>
              <a:spcAft>
                <a:spcPts val="0"/>
              </a:spcAft>
              <a:buSzPts val="1500"/>
              <a:buChar char="•"/>
              <a:defRPr/>
            </a:lvl8pPr>
            <a:lvl9pPr indent="-323850" lvl="8" marL="4114800" rtl="0">
              <a:spcBef>
                <a:spcPts val="300"/>
              </a:spcBef>
              <a:spcAft>
                <a:spcPts val="0"/>
              </a:spcAft>
              <a:buSzPts val="15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3.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171450"/>
            <a:ext cx="8229600" cy="8574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457200" y="1200151"/>
            <a:ext cx="8229600" cy="3394500"/>
          </a:xfrm>
          <a:prstGeom prst="rect">
            <a:avLst/>
          </a:prstGeom>
          <a:noFill/>
          <a:ln>
            <a:noFill/>
          </a:ln>
        </p:spPr>
        <p:txBody>
          <a:bodyPr anchorCtr="0" anchor="t" bIns="34275" lIns="68575" spcFirstLastPara="1" rIns="68575" wrap="square" tIns="34275">
            <a:noAutofit/>
          </a:bodyPr>
          <a:lstStyle>
            <a:lvl1pPr indent="-381000" lvl="0" marL="4572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61950" lvl="1" marL="914400" marR="0" rtl="0" algn="l">
              <a:spcBef>
                <a:spcPts val="5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2pPr>
            <a:lvl3pPr indent="-342900" lvl="2" marL="1371600" marR="0" rtl="0" algn="l">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23850" lvl="3" marL="1828800" marR="0" rtl="0" algn="l">
              <a:spcBef>
                <a:spcPts val="5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4pPr>
            <a:lvl5pPr indent="-317500" lvl="4" marL="2286000" marR="0" rtl="0" algn="l">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53" name="Google Shape;53;p13"/>
          <p:cNvSpPr/>
          <p:nvPr/>
        </p:nvSpPr>
        <p:spPr>
          <a:xfrm>
            <a:off x="0" y="0"/>
            <a:ext cx="9144000" cy="274200"/>
          </a:xfrm>
          <a:prstGeom prst="rect">
            <a:avLst/>
          </a:prstGeom>
          <a:solidFill>
            <a:srgbClr val="00325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4" name="Google Shape;54;p13"/>
          <p:cNvSpPr/>
          <p:nvPr/>
        </p:nvSpPr>
        <p:spPr>
          <a:xfrm>
            <a:off x="0" y="5084949"/>
            <a:ext cx="9144000" cy="68700"/>
          </a:xfrm>
          <a:prstGeom prst="rect">
            <a:avLst/>
          </a:prstGeom>
          <a:solidFill>
            <a:srgbClr val="00325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hyperlink" Target="https://arxiv.org/pdf/1607.06520.pdf" TargetMode="External"/><Relationship Id="rId4" Type="http://schemas.openxmlformats.org/officeDocument/2006/relationships/hyperlink" Target="https://dl.acm.org/doi/pdf/10.1145/3351095.3372843"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hyperlink" Target="https://arxiv.org/pdf/1607.06520.pdf" TargetMode="External"/><Relationship Id="rId6" Type="http://schemas.openxmlformats.org/officeDocument/2006/relationships/hyperlink" Target="https://dl.acm.org/doi/pdf/10.1145/3351095.3372843"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hyperlink" Target="https://www.youtube.com/watch?v=Xpx5RYNTQv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hyperlink" Target="https://proceedings.neurips.cc/paper/2016/file/9d2682367c3935defcb1f9e247a97c0d-Paper.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hyperlink" Target="https://github.com/tensorflow/model-analysis/blob/master/tensorflow_model_analysis/addons/fairness/post_export_metrics/fairness_indicators.p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hyperlink" Target="https://arxiv.org/pdf/1804.09301.pdf" TargetMode="External"/><Relationship Id="rId4" Type="http://schemas.openxmlformats.org/officeDocument/2006/relationships/hyperlink" Target="https://aclanthology.org/2020.emnlp-main.154/" TargetMode="External"/><Relationship Id="rId5" Type="http://schemas.openxmlformats.org/officeDocument/2006/relationships/hyperlink" Target="https://arxiv.org/pdf/1906.00591.pdf" TargetMode="External"/><Relationship Id="rId6" Type="http://schemas.openxmlformats.org/officeDocument/2006/relationships/hyperlink" Target="https://dl.acm.org/doi/abs/10.1145/3287560.3287596" TargetMode="External"/><Relationship Id="rId7" Type="http://schemas.openxmlformats.org/officeDocument/2006/relationships/hyperlink" Target="https://arxiv.org/pdf/2005.14165.pdf" TargetMode="External"/><Relationship Id="rId8" Type="http://schemas.openxmlformats.org/officeDocument/2006/relationships/hyperlink" Target="https://aclanthology.org/2021.acl-long.416/"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hyperlink" Target="https://aclanthology.org/2022.ltedi-1.8.pdf"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hyperlink" Target="https://aclanthology.org/2022.ltedi-1.8.pdf" TargetMode="External"/><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9.xml"/><Relationship Id="rId3" Type="http://schemas.openxmlformats.org/officeDocument/2006/relationships/hyperlink" Target="https://github.com/datasci-w266/2024-spring-main/blob/master/materials/lesson_notebooks/lesson_12_bias_in_language_models.ipynb" TargetMode="External"/><Relationship Id="rId4" Type="http://schemas.openxmlformats.org/officeDocument/2006/relationships/hyperlink" Target="https://huggingface.co/spaces/society-ethics/Average_diffusion_faces" TargetMode="External"/><Relationship Id="rId5" Type="http://schemas.openxmlformats.org/officeDocument/2006/relationships/hyperlink" Target="https://huggingface.co/spaces/society-ethics/DiffusionFaceCluste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hyperlink" Target="https://arxiv.org/pdf/2306.11698.pdf" TargetMode="External"/><Relationship Id="rId4" Type="http://schemas.openxmlformats.org/officeDocument/2006/relationships/hyperlink" Target="https://arxiv.org/pdf/2306.11698.pdf"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 Id="rId3"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 Id="rId3" Type="http://schemas.openxmlformats.org/officeDocument/2006/relationships/hyperlink" Target="https://blog.tensorflow.org/2019/03/introducing-tensorflow-privacy-learning.html" TargetMode="External"/><Relationship Id="rId4" Type="http://schemas.openxmlformats.org/officeDocument/2006/relationships/hyperlink" Target="https://papers.nips.cc/paper/2019/file/fc0de4e0396fff257ea362983c2dda5a-Paper.pdf"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 Id="rId3" Type="http://schemas.openxmlformats.org/officeDocument/2006/relationships/hyperlink" Target="https://arxiv.org/pdf/1607.00133.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s://docs.google.com/presentation/d/1CpGUfBj6wkhYQ0QcHbeUjO4Y8-Undl7_Yey20FOBPIE/edit#slide=id.g13ec64e15e2_1_0"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8.xml"/><Relationship Id="rId3" Type="http://schemas.openxmlformats.org/officeDocument/2006/relationships/image" Target="../media/image5.png"/><Relationship Id="rId4" Type="http://schemas.openxmlformats.org/officeDocument/2006/relationships/hyperlink" Target="https://huggingface.co/blog/rlhf"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9.xml"/><Relationship Id="rId3" Type="http://schemas.openxmlformats.org/officeDocument/2006/relationships/image" Target="../media/image5.png"/><Relationship Id="rId4" Type="http://schemas.openxmlformats.org/officeDocument/2006/relationships/hyperlink" Target="https://huggingface.co/blog/rlh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0.xml"/><Relationship Id="rId3" Type="http://schemas.openxmlformats.org/officeDocument/2006/relationships/image" Target="../media/image5.png"/><Relationship Id="rId4" Type="http://schemas.openxmlformats.org/officeDocument/2006/relationships/hyperlink" Target="https://huggingface.co/blog/rlhf"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1.xml"/><Relationship Id="rId3" Type="http://schemas.openxmlformats.org/officeDocument/2006/relationships/image" Target="../media/image7.png"/><Relationship Id="rId4" Type="http://schemas.openxmlformats.org/officeDocument/2006/relationships/hyperlink" Target="https://huggingface.co/blog/rlhf"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2.xml"/><Relationship Id="rId3" Type="http://schemas.openxmlformats.org/officeDocument/2006/relationships/image" Target="../media/image7.png"/><Relationship Id="rId4" Type="http://schemas.openxmlformats.org/officeDocument/2006/relationships/hyperlink" Target="https://huggingface.co/blog/rlhf"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3.xml"/><Relationship Id="rId3" Type="http://schemas.openxmlformats.org/officeDocument/2006/relationships/image" Target="../media/image7.png"/><Relationship Id="rId4" Type="http://schemas.openxmlformats.org/officeDocument/2006/relationships/hyperlink" Target="https://huggingface.co/blog/rlh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s://github.com/datasci-w266/2024-spring-main/blob/master/project/faq.md" TargetMode="External"/><Relationship Id="rId4" Type="http://schemas.openxmlformats.org/officeDocument/2006/relationships/hyperlink" Target="https://docs.google.com/document/d/1duYIj2PgR_Gywja3NgFLPFcp7Mf934EbiE2zHjHuEb0/edit?usp=sha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4"/>
          <p:cNvSpPr txBox="1"/>
          <p:nvPr>
            <p:ph type="ctrTitle"/>
          </p:nvPr>
        </p:nvSpPr>
        <p:spPr>
          <a:xfrm>
            <a:off x="685800" y="1371600"/>
            <a:ext cx="7772400" cy="6756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dk1"/>
              </a:buClr>
              <a:buSzPts val="3300"/>
              <a:buFont typeface="Arial"/>
              <a:buNone/>
            </a:pPr>
            <a:r>
              <a:rPr lang="en"/>
              <a:t>266 Natural Language Processing</a:t>
            </a:r>
            <a:endParaRPr/>
          </a:p>
        </p:txBody>
      </p:sp>
      <p:sp>
        <p:nvSpPr>
          <p:cNvPr id="98" name="Google Shape;98;p24"/>
          <p:cNvSpPr txBox="1"/>
          <p:nvPr>
            <p:ph idx="1" type="subTitle"/>
          </p:nvPr>
        </p:nvSpPr>
        <p:spPr>
          <a:xfrm>
            <a:off x="685800" y="2171700"/>
            <a:ext cx="7772400" cy="1314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2400"/>
              <a:buNone/>
            </a:pPr>
            <a:r>
              <a:rPr lang="en"/>
              <a:t>Week 12: ML Fairness and Privacy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3"/>
          <p:cNvSpPr txBox="1"/>
          <p:nvPr>
            <p:ph type="title"/>
          </p:nvPr>
        </p:nvSpPr>
        <p:spPr>
          <a:xfrm>
            <a:off x="457200" y="171450"/>
            <a:ext cx="8229600" cy="857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NLP Review</a:t>
            </a:r>
            <a:endParaRPr/>
          </a:p>
        </p:txBody>
      </p:sp>
      <p:sp>
        <p:nvSpPr>
          <p:cNvPr id="152" name="Google Shape;152;p33"/>
          <p:cNvSpPr txBox="1"/>
          <p:nvPr>
            <p:ph idx="1" type="body"/>
          </p:nvPr>
        </p:nvSpPr>
        <p:spPr>
          <a:xfrm>
            <a:off x="457200" y="1200151"/>
            <a:ext cx="8229600" cy="33945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lang="en" sz="1800"/>
              <a:t>CLIP (Contrastive Language-Image Pre-training) is a mechanism for learning representations of images.</a:t>
            </a:r>
            <a:endParaRPr sz="1800"/>
          </a:p>
          <a:p>
            <a:pPr indent="-342900" lvl="0" marL="457200" rtl="0" algn="l">
              <a:lnSpc>
                <a:spcPct val="115000"/>
              </a:lnSpc>
              <a:spcBef>
                <a:spcPts val="1600"/>
              </a:spcBef>
              <a:spcAft>
                <a:spcPts val="0"/>
              </a:spcAft>
              <a:buSzPts val="1800"/>
              <a:buChar char="●"/>
            </a:pPr>
            <a:r>
              <a:rPr lang="en" sz="1800"/>
              <a:t>What makes it different than removing the softmax head off of an imagenet model?</a:t>
            </a:r>
            <a:endParaRPr sz="1800"/>
          </a:p>
          <a:p>
            <a:pPr indent="-342900" lvl="0" marL="457200" rtl="0" algn="l">
              <a:lnSpc>
                <a:spcPct val="115000"/>
              </a:lnSpc>
              <a:spcBef>
                <a:spcPts val="0"/>
              </a:spcBef>
              <a:spcAft>
                <a:spcPts val="0"/>
              </a:spcAft>
              <a:buSzPts val="1800"/>
              <a:buChar char="●"/>
            </a:pPr>
            <a:r>
              <a:rPr lang="en" sz="1800"/>
              <a:t>Why is it called “contrastive”?  (hint: what is the learning task / optimization?)</a:t>
            </a:r>
            <a:endParaRPr sz="1800"/>
          </a:p>
          <a:p>
            <a:pPr indent="-342900" lvl="0" marL="457200" rtl="0" algn="l">
              <a:lnSpc>
                <a:spcPct val="115000"/>
              </a:lnSpc>
              <a:spcBef>
                <a:spcPts val="0"/>
              </a:spcBef>
              <a:spcAft>
                <a:spcPts val="0"/>
              </a:spcAft>
              <a:buSzPts val="1800"/>
              <a:buChar char="●"/>
            </a:pPr>
            <a:r>
              <a:rPr lang="en" sz="1800"/>
              <a:t>How does it enable DALL-E? Is CLIP necessary? What about Imagen?</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4"/>
          <p:cNvSpPr txBox="1"/>
          <p:nvPr>
            <p:ph type="title"/>
          </p:nvPr>
        </p:nvSpPr>
        <p:spPr>
          <a:xfrm>
            <a:off x="722313" y="3305176"/>
            <a:ext cx="7772400" cy="10215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ML Fairness</a:t>
            </a:r>
            <a:endParaRPr/>
          </a:p>
        </p:txBody>
      </p:sp>
      <p:sp>
        <p:nvSpPr>
          <p:cNvPr id="158" name="Google Shape;158;p34"/>
          <p:cNvSpPr txBox="1"/>
          <p:nvPr>
            <p:ph idx="1" type="body"/>
          </p:nvPr>
        </p:nvSpPr>
        <p:spPr>
          <a:xfrm>
            <a:off x="722313" y="2180035"/>
            <a:ext cx="7772400" cy="1125300"/>
          </a:xfrm>
          <a:prstGeom prst="rect">
            <a:avLst/>
          </a:prstGeom>
        </p:spPr>
        <p:txBody>
          <a:bodyPr anchorCtr="0" anchor="b" bIns="34275" lIns="68575" spcFirstLastPara="1" rIns="68575" wrap="square" tIns="34275">
            <a:noAutofit/>
          </a:bodyPr>
          <a:lstStyle/>
          <a:p>
            <a:pPr indent="0" lvl="0" marL="0" rtl="0" algn="l">
              <a:spcBef>
                <a:spcPts val="500"/>
              </a:spcBef>
              <a:spcAft>
                <a:spcPts val="0"/>
              </a:spcAft>
              <a:buClr>
                <a:schemeClr val="dk1"/>
              </a:buClr>
              <a:buSzPts val="1100"/>
              <a:buFont typeface="Arial"/>
              <a:buNone/>
            </a:pPr>
            <a:r>
              <a:rPr lang="en"/>
              <a:t>ML Fairness and Privacy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5"/>
          <p:cNvSpPr txBox="1"/>
          <p:nvPr>
            <p:ph type="title"/>
          </p:nvPr>
        </p:nvSpPr>
        <p:spPr>
          <a:xfrm>
            <a:off x="457200" y="171450"/>
            <a:ext cx="8229600" cy="857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Warning</a:t>
            </a:r>
            <a:endParaRPr/>
          </a:p>
        </p:txBody>
      </p:sp>
      <p:sp>
        <p:nvSpPr>
          <p:cNvPr id="164" name="Google Shape;164;p35"/>
          <p:cNvSpPr txBox="1"/>
          <p:nvPr>
            <p:ph idx="1" type="body"/>
          </p:nvPr>
        </p:nvSpPr>
        <p:spPr>
          <a:xfrm>
            <a:off x="457200" y="1200151"/>
            <a:ext cx="8229600" cy="33945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sz="1800"/>
              <a:t>We’re going to talk about how models can be sexist, racist and other horrible things.  These are big enough problems, especially in NLP models that new practitioners should be exposed to the ways things can go wrong.</a:t>
            </a:r>
            <a:endParaRPr sz="1800"/>
          </a:p>
          <a:p>
            <a:pPr indent="0" lvl="0" marL="0" rtl="0" algn="l">
              <a:lnSpc>
                <a:spcPct val="115000"/>
              </a:lnSpc>
              <a:spcBef>
                <a:spcPts val="1600"/>
              </a:spcBef>
              <a:spcAft>
                <a:spcPts val="0"/>
              </a:spcAft>
              <a:buNone/>
            </a:pPr>
            <a:r>
              <a:t/>
            </a:r>
            <a:endParaRPr sz="1800"/>
          </a:p>
          <a:p>
            <a:pPr indent="0" lvl="0" marL="0" rtl="0" algn="l">
              <a:lnSpc>
                <a:spcPct val="115000"/>
              </a:lnSpc>
              <a:spcBef>
                <a:spcPts val="1600"/>
              </a:spcBef>
              <a:spcAft>
                <a:spcPts val="0"/>
              </a:spcAft>
              <a:buNone/>
            </a:pPr>
            <a:r>
              <a:rPr lang="en" sz="1800"/>
              <a:t>We’re going to talk about some techniques to </a:t>
            </a:r>
            <a:r>
              <a:rPr b="1" lang="en" sz="1800"/>
              <a:t>evaluate</a:t>
            </a:r>
            <a:r>
              <a:rPr lang="en" sz="1800"/>
              <a:t> how a model is performing as well as some ideas on </a:t>
            </a:r>
            <a:r>
              <a:rPr b="1" lang="en" sz="1800"/>
              <a:t>what you might do about it</a:t>
            </a:r>
            <a:r>
              <a:rPr lang="en" sz="1800"/>
              <a:t>.</a:t>
            </a:r>
            <a:endParaRPr sz="1800"/>
          </a:p>
          <a:p>
            <a:pPr indent="0" lvl="0" marL="0" rtl="0" algn="l">
              <a:lnSpc>
                <a:spcPct val="115000"/>
              </a:lnSpc>
              <a:spcBef>
                <a:spcPts val="1600"/>
              </a:spcBef>
              <a:spcAft>
                <a:spcPts val="0"/>
              </a:spcAft>
              <a:buNone/>
            </a:pPr>
            <a:r>
              <a:t/>
            </a:r>
            <a:endParaRPr sz="1800"/>
          </a:p>
          <a:p>
            <a:pPr indent="0" lvl="0" marL="0" rtl="0" algn="l">
              <a:lnSpc>
                <a:spcPct val="115000"/>
              </a:lnSpc>
              <a:spcBef>
                <a:spcPts val="1600"/>
              </a:spcBef>
              <a:spcAft>
                <a:spcPts val="1600"/>
              </a:spcAft>
              <a:buNone/>
            </a:pPr>
            <a:r>
              <a:rPr lang="en" sz="1800"/>
              <a:t>We totally understand if this material isn’t something you’re comfortable with.  </a:t>
            </a:r>
            <a:r>
              <a:rPr b="1" lang="en" sz="1800"/>
              <a:t>It’s totally fine if you skip this live session!</a:t>
            </a:r>
            <a:endParaRPr b="1"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6"/>
          <p:cNvSpPr txBox="1"/>
          <p:nvPr>
            <p:ph type="title"/>
          </p:nvPr>
        </p:nvSpPr>
        <p:spPr>
          <a:xfrm>
            <a:off x="457200" y="281000"/>
            <a:ext cx="82296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Models impact people</a:t>
            </a:r>
            <a:endParaRPr/>
          </a:p>
        </p:txBody>
      </p:sp>
      <p:sp>
        <p:nvSpPr>
          <p:cNvPr id="170" name="Google Shape;170;p36"/>
          <p:cNvSpPr txBox="1"/>
          <p:nvPr>
            <p:ph idx="1" type="body"/>
          </p:nvPr>
        </p:nvSpPr>
        <p:spPr>
          <a:xfrm>
            <a:off x="457200" y="1028700"/>
            <a:ext cx="8229600" cy="44391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None/>
            </a:pPr>
            <a:r>
              <a:rPr lang="en"/>
              <a:t>Models are a mirror of the data you feed them.</a:t>
            </a:r>
            <a:endParaRPr/>
          </a:p>
          <a:p>
            <a:pPr indent="0" lvl="0" marL="0" rtl="0" algn="l">
              <a:spcBef>
                <a:spcPts val="500"/>
              </a:spcBef>
              <a:spcAft>
                <a:spcPts val="0"/>
              </a:spcAft>
              <a:buNone/>
            </a:pPr>
            <a:r>
              <a:t/>
            </a:r>
            <a:endParaRPr/>
          </a:p>
          <a:p>
            <a:pPr indent="0" lvl="0" marL="0" rtl="0" algn="l">
              <a:spcBef>
                <a:spcPts val="500"/>
              </a:spcBef>
              <a:spcAft>
                <a:spcPts val="0"/>
              </a:spcAft>
              <a:buNone/>
            </a:pPr>
            <a:r>
              <a:rPr lang="en"/>
              <a:t>It’s not just that we don’t like what we can see.  Our classifiers’ predictions impact people’s lives.</a:t>
            </a:r>
            <a:endParaRPr/>
          </a:p>
          <a:p>
            <a:pPr indent="0" lvl="0" marL="0" rtl="0" algn="l">
              <a:spcBef>
                <a:spcPts val="500"/>
              </a:spcBef>
              <a:spcAft>
                <a:spcPts val="0"/>
              </a:spcAft>
              <a:buNone/>
            </a:pPr>
            <a:r>
              <a:t/>
            </a:r>
            <a:endParaRPr/>
          </a:p>
          <a:p>
            <a:pPr indent="0" lvl="0" marL="0" rtl="0" algn="l">
              <a:spcBef>
                <a:spcPts val="500"/>
              </a:spcBef>
              <a:spcAft>
                <a:spcPts val="0"/>
              </a:spcAft>
              <a:buNone/>
            </a:pPr>
            <a:r>
              <a:rPr lang="en"/>
              <a:t>In other domains…</a:t>
            </a:r>
            <a:endParaRPr/>
          </a:p>
          <a:p>
            <a:pPr indent="-317500" lvl="0" marL="342900" rtl="0" algn="l">
              <a:spcBef>
                <a:spcPts val="500"/>
              </a:spcBef>
              <a:spcAft>
                <a:spcPts val="0"/>
              </a:spcAft>
              <a:buSzPts val="2400"/>
              <a:buChar char="●"/>
            </a:pPr>
            <a:r>
              <a:rPr lang="en"/>
              <a:t>we incentivize reporting on disparities</a:t>
            </a:r>
            <a:endParaRPr/>
          </a:p>
          <a:p>
            <a:pPr indent="-317500" lvl="0" marL="342900" rtl="0" algn="l">
              <a:spcBef>
                <a:spcPts val="0"/>
              </a:spcBef>
              <a:spcAft>
                <a:spcPts val="0"/>
              </a:spcAft>
              <a:buSzPts val="2400"/>
              <a:buChar char="●"/>
            </a:pPr>
            <a:r>
              <a:rPr lang="en"/>
              <a:t>and in the most important cases, we legally restrict decision making on protected variables, race, color, religion, national origin, sex, marital status, age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457200" y="281000"/>
            <a:ext cx="82296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ML Fairness is a NLP problem?</a:t>
            </a:r>
            <a:endParaRPr/>
          </a:p>
        </p:txBody>
      </p:sp>
      <p:sp>
        <p:nvSpPr>
          <p:cNvPr id="176" name="Google Shape;176;p37"/>
          <p:cNvSpPr txBox="1"/>
          <p:nvPr>
            <p:ph idx="1" type="body"/>
          </p:nvPr>
        </p:nvSpPr>
        <p:spPr>
          <a:xfrm>
            <a:off x="457200" y="1028701"/>
            <a:ext cx="8229600" cy="3394500"/>
          </a:xfrm>
          <a:prstGeom prst="rect">
            <a:avLst/>
          </a:prstGeom>
          <a:noFill/>
          <a:ln>
            <a:noFill/>
          </a:ln>
        </p:spPr>
        <p:txBody>
          <a:bodyPr anchorCtr="0" anchor="t" bIns="34275" lIns="68575" spcFirstLastPara="1" rIns="68575" wrap="square" tIns="34275">
            <a:noAutofit/>
          </a:bodyPr>
          <a:lstStyle/>
          <a:p>
            <a:pPr indent="-317500" lvl="0" marL="342900" rtl="0" algn="l">
              <a:spcBef>
                <a:spcPts val="500"/>
              </a:spcBef>
              <a:spcAft>
                <a:spcPts val="0"/>
              </a:spcAft>
              <a:buSzPts val="2400"/>
              <a:buChar char="●"/>
            </a:pPr>
            <a:r>
              <a:rPr lang="en"/>
              <a:t>Applies to all machine learning</a:t>
            </a:r>
            <a:endParaRPr/>
          </a:p>
          <a:p>
            <a:pPr indent="-317500" lvl="0" marL="342900" rtl="0" algn="l">
              <a:spcBef>
                <a:spcPts val="0"/>
              </a:spcBef>
              <a:spcAft>
                <a:spcPts val="0"/>
              </a:spcAft>
              <a:buSzPts val="2400"/>
              <a:buChar char="●"/>
            </a:pPr>
            <a:r>
              <a:rPr lang="en"/>
              <a:t>It’s just especially hard in NLP.  Language as training data inputs or as objective is rife with societal assumptions</a:t>
            </a:r>
            <a:endParaRPr/>
          </a:p>
          <a:p>
            <a:pPr indent="0" lvl="0" marL="0" rtl="0" algn="l">
              <a:spcBef>
                <a:spcPts val="500"/>
              </a:spcBef>
              <a:spcAft>
                <a:spcPts val="0"/>
              </a:spcAft>
              <a:buNone/>
            </a:pPr>
            <a:r>
              <a:t/>
            </a:r>
            <a:endParaRPr/>
          </a:p>
          <a:p>
            <a:pPr indent="0" lvl="0" marL="0" rtl="0" algn="l">
              <a:spcBef>
                <a:spcPts val="500"/>
              </a:spcBef>
              <a:spcAft>
                <a:spcPts val="0"/>
              </a:spcAft>
              <a:buNone/>
            </a:pPr>
            <a:r>
              <a:rPr lang="en"/>
              <a:t>e.g. </a:t>
            </a:r>
            <a:endParaRPr/>
          </a:p>
          <a:p>
            <a:pPr indent="0" lvl="0" marL="0" rtl="0" algn="l">
              <a:spcBef>
                <a:spcPts val="500"/>
              </a:spcBef>
              <a:spcAft>
                <a:spcPts val="0"/>
              </a:spcAft>
              <a:buNone/>
            </a:pPr>
            <a:r>
              <a:rPr i="1" lang="en"/>
              <a:t>a father and son are in a horrible car crash that kills the dad. The son is rushed to the hospital; just as he’s about to go under the knife, the surgeon says, “I can’t operate—that boy is my son!”</a:t>
            </a:r>
            <a:endParaRPr i="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8"/>
          <p:cNvSpPr txBox="1"/>
          <p:nvPr>
            <p:ph type="title"/>
          </p:nvPr>
        </p:nvSpPr>
        <p:spPr>
          <a:xfrm>
            <a:off x="457200" y="281000"/>
            <a:ext cx="82296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e.g. word embeddings</a:t>
            </a:r>
            <a:endParaRPr/>
          </a:p>
        </p:txBody>
      </p:sp>
      <p:sp>
        <p:nvSpPr>
          <p:cNvPr id="182" name="Google Shape;182;p38"/>
          <p:cNvSpPr txBox="1"/>
          <p:nvPr>
            <p:ph idx="1" type="body"/>
          </p:nvPr>
        </p:nvSpPr>
        <p:spPr>
          <a:xfrm>
            <a:off x="457200" y="1028700"/>
            <a:ext cx="8229600" cy="37737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None/>
            </a:pPr>
            <a:r>
              <a:rPr lang="en" sz="2000"/>
              <a:t>One bias measurement for word embeddings:</a:t>
            </a:r>
            <a:endParaRPr sz="2000"/>
          </a:p>
          <a:p>
            <a:pPr indent="0" lvl="0" marL="0" rtl="0" algn="l">
              <a:spcBef>
                <a:spcPts val="500"/>
              </a:spcBef>
              <a:spcAft>
                <a:spcPts val="0"/>
              </a:spcAft>
              <a:buNone/>
            </a:pPr>
            <a:r>
              <a:t/>
            </a:r>
            <a:endParaRPr sz="2000"/>
          </a:p>
          <a:p>
            <a:pPr indent="-292100" lvl="0" marL="342900" rtl="0" algn="l">
              <a:spcBef>
                <a:spcPts val="500"/>
              </a:spcBef>
              <a:spcAft>
                <a:spcPts val="0"/>
              </a:spcAft>
              <a:buSzPts val="2000"/>
              <a:buChar char="●"/>
            </a:pPr>
            <a:r>
              <a:rPr b="1" lang="en" sz="2000"/>
              <a:t>Inter-group direction: </a:t>
            </a:r>
            <a:r>
              <a:rPr lang="en" sz="2000"/>
              <a:t>Find the vector between two values of a protected class (e.g. man - woman)</a:t>
            </a:r>
            <a:endParaRPr sz="2000"/>
          </a:p>
          <a:p>
            <a:pPr indent="0" lvl="0" marL="342900" rtl="0" algn="l">
              <a:spcBef>
                <a:spcPts val="500"/>
              </a:spcBef>
              <a:spcAft>
                <a:spcPts val="0"/>
              </a:spcAft>
              <a:buNone/>
            </a:pPr>
            <a:r>
              <a:t/>
            </a:r>
            <a:endParaRPr sz="2000"/>
          </a:p>
          <a:p>
            <a:pPr indent="-292100" lvl="0" marL="342900" rtl="0" algn="l">
              <a:spcBef>
                <a:spcPts val="500"/>
              </a:spcBef>
              <a:spcAft>
                <a:spcPts val="0"/>
              </a:spcAft>
              <a:buSzPts val="2000"/>
              <a:buChar char="●"/>
            </a:pPr>
            <a:r>
              <a:rPr b="1" lang="en" sz="2000"/>
              <a:t>Word bias: </a:t>
            </a:r>
            <a:r>
              <a:rPr lang="en" sz="2000"/>
              <a:t>Project each other word’s vector along that direction (i.e. cosine distance)</a:t>
            </a:r>
            <a:endParaRPr sz="2000"/>
          </a:p>
          <a:p>
            <a:pPr indent="0" lvl="0" marL="0" rtl="0" algn="l">
              <a:spcBef>
                <a:spcPts val="500"/>
              </a:spcBef>
              <a:spcAft>
                <a:spcPts val="0"/>
              </a:spcAft>
              <a:buNone/>
            </a:pPr>
            <a:r>
              <a:t/>
            </a:r>
            <a:endParaRPr sz="2000"/>
          </a:p>
          <a:p>
            <a:pPr indent="0" lvl="0" marL="0" rtl="0" algn="l">
              <a:spcBef>
                <a:spcPts val="500"/>
              </a:spcBef>
              <a:spcAft>
                <a:spcPts val="0"/>
              </a:spcAft>
              <a:buNone/>
            </a:pPr>
            <a:r>
              <a:rPr lang="en" sz="2000"/>
              <a:t>The magnitude of the projection correlated well with human (Amazon mechanical turk) judgement of whether the word was stereotypical.</a:t>
            </a:r>
            <a:endParaRPr sz="2000"/>
          </a:p>
        </p:txBody>
      </p:sp>
      <p:sp>
        <p:nvSpPr>
          <p:cNvPr id="183" name="Google Shape;183;p38"/>
          <p:cNvSpPr txBox="1"/>
          <p:nvPr/>
        </p:nvSpPr>
        <p:spPr>
          <a:xfrm>
            <a:off x="742106" y="4665825"/>
            <a:ext cx="7386900" cy="4464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1000" u="sng">
                <a:solidFill>
                  <a:schemeClr val="hlink"/>
                </a:solidFill>
                <a:hlinkClick r:id="rId3"/>
              </a:rPr>
              <a:t>Man is to Computer Programmer as Woman is to Homemaker? Debiasing Word Embeddings (Bolukbasi et al, 2016)</a:t>
            </a:r>
            <a:endParaRPr sz="1000"/>
          </a:p>
          <a:p>
            <a:pPr indent="0" lvl="0" marL="0" rtl="0" algn="l">
              <a:spcBef>
                <a:spcPts val="0"/>
              </a:spcBef>
              <a:spcAft>
                <a:spcPts val="0"/>
              </a:spcAft>
              <a:buNone/>
            </a:pPr>
            <a:r>
              <a:rPr lang="en" sz="1000" u="sng">
                <a:solidFill>
                  <a:schemeClr val="hlink"/>
                </a:solidFill>
                <a:hlinkClick r:id="rId4"/>
              </a:rPr>
              <a:t>Bias in Word Embeddings (Papakyriakopoulos et al, 2020)</a:t>
            </a:r>
            <a:endParaRPr sz="1000"/>
          </a:p>
        </p:txBody>
      </p:sp>
      <p:sp>
        <p:nvSpPr>
          <p:cNvPr id="184" name="Google Shape;184;p38"/>
          <p:cNvSpPr txBox="1"/>
          <p:nvPr/>
        </p:nvSpPr>
        <p:spPr>
          <a:xfrm>
            <a:off x="5211600" y="3254200"/>
            <a:ext cx="3475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We’ve known this for a while… this paper is from </a:t>
            </a:r>
            <a:r>
              <a:rPr lang="en">
                <a:solidFill>
                  <a:srgbClr val="FF0000"/>
                </a:solidFill>
              </a:rPr>
              <a:t>2016!</a:t>
            </a:r>
            <a:endParaRPr>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9"/>
          <p:cNvSpPr txBox="1"/>
          <p:nvPr>
            <p:ph type="title"/>
          </p:nvPr>
        </p:nvSpPr>
        <p:spPr>
          <a:xfrm>
            <a:off x="457200" y="281000"/>
            <a:ext cx="82296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e.g. word embeddings</a:t>
            </a:r>
            <a:endParaRPr/>
          </a:p>
        </p:txBody>
      </p:sp>
      <p:pic>
        <p:nvPicPr>
          <p:cNvPr id="190" name="Google Shape;190;p39"/>
          <p:cNvPicPr preferRelativeResize="0"/>
          <p:nvPr/>
        </p:nvPicPr>
        <p:blipFill>
          <a:blip r:embed="rId3">
            <a:alphaModFix/>
          </a:blip>
          <a:stretch>
            <a:fillRect/>
          </a:stretch>
        </p:blipFill>
        <p:spPr>
          <a:xfrm>
            <a:off x="3800290" y="1167994"/>
            <a:ext cx="4942274" cy="2418807"/>
          </a:xfrm>
          <a:prstGeom prst="rect">
            <a:avLst/>
          </a:prstGeom>
          <a:noFill/>
          <a:ln>
            <a:noFill/>
          </a:ln>
        </p:spPr>
      </p:pic>
      <p:pic>
        <p:nvPicPr>
          <p:cNvPr id="191" name="Google Shape;191;p39"/>
          <p:cNvPicPr preferRelativeResize="0"/>
          <p:nvPr/>
        </p:nvPicPr>
        <p:blipFill>
          <a:blip r:embed="rId4">
            <a:alphaModFix/>
          </a:blip>
          <a:stretch>
            <a:fillRect/>
          </a:stretch>
        </p:blipFill>
        <p:spPr>
          <a:xfrm>
            <a:off x="310294" y="1174650"/>
            <a:ext cx="3337613" cy="3269493"/>
          </a:xfrm>
          <a:prstGeom prst="rect">
            <a:avLst/>
          </a:prstGeom>
          <a:noFill/>
          <a:ln>
            <a:noFill/>
          </a:ln>
        </p:spPr>
      </p:pic>
      <p:sp>
        <p:nvSpPr>
          <p:cNvPr id="192" name="Google Shape;192;p39"/>
          <p:cNvSpPr txBox="1"/>
          <p:nvPr/>
        </p:nvSpPr>
        <p:spPr>
          <a:xfrm>
            <a:off x="742106" y="4665825"/>
            <a:ext cx="7386900" cy="4464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1000" u="sng">
                <a:solidFill>
                  <a:schemeClr val="hlink"/>
                </a:solidFill>
                <a:hlinkClick r:id="rId5"/>
              </a:rPr>
              <a:t>Man is to Computer Programmer as Woman is to Homemaker? Debiasing Word Embeddings (Bolukbasi et al, 2016)</a:t>
            </a:r>
            <a:endParaRPr sz="1000"/>
          </a:p>
          <a:p>
            <a:pPr indent="0" lvl="0" marL="0" rtl="0" algn="l">
              <a:spcBef>
                <a:spcPts val="0"/>
              </a:spcBef>
              <a:spcAft>
                <a:spcPts val="0"/>
              </a:spcAft>
              <a:buNone/>
            </a:pPr>
            <a:r>
              <a:rPr lang="en" sz="1000" u="sng">
                <a:solidFill>
                  <a:schemeClr val="hlink"/>
                </a:solidFill>
                <a:hlinkClick r:id="rId6"/>
              </a:rPr>
              <a:t>Bias in Word Embeddings (Papakyriakopoulos et al, 2020)</a:t>
            </a:r>
            <a:endParaRPr sz="1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40"/>
          <p:cNvSpPr txBox="1"/>
          <p:nvPr>
            <p:ph type="title"/>
          </p:nvPr>
        </p:nvSpPr>
        <p:spPr>
          <a:xfrm>
            <a:off x="484100" y="281000"/>
            <a:ext cx="81951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We’ve known for a while…</a:t>
            </a:r>
            <a:endParaRPr/>
          </a:p>
        </p:txBody>
      </p:sp>
      <p:pic>
        <p:nvPicPr>
          <p:cNvPr id="198" name="Google Shape;198;p40"/>
          <p:cNvPicPr preferRelativeResize="0"/>
          <p:nvPr/>
        </p:nvPicPr>
        <p:blipFill>
          <a:blip r:embed="rId3">
            <a:alphaModFix/>
          </a:blip>
          <a:stretch>
            <a:fillRect/>
          </a:stretch>
        </p:blipFill>
        <p:spPr>
          <a:xfrm>
            <a:off x="2993981" y="1544810"/>
            <a:ext cx="5928243" cy="1282331"/>
          </a:xfrm>
          <a:prstGeom prst="rect">
            <a:avLst/>
          </a:prstGeom>
          <a:noFill/>
          <a:ln>
            <a:noFill/>
          </a:ln>
        </p:spPr>
      </p:pic>
      <p:pic>
        <p:nvPicPr>
          <p:cNvPr id="199" name="Google Shape;199;p40"/>
          <p:cNvPicPr preferRelativeResize="0"/>
          <p:nvPr/>
        </p:nvPicPr>
        <p:blipFill>
          <a:blip r:embed="rId4">
            <a:alphaModFix/>
          </a:blip>
          <a:stretch>
            <a:fillRect/>
          </a:stretch>
        </p:blipFill>
        <p:spPr>
          <a:xfrm>
            <a:off x="228600" y="2431013"/>
            <a:ext cx="2765381" cy="2351422"/>
          </a:xfrm>
          <a:prstGeom prst="rect">
            <a:avLst/>
          </a:prstGeom>
          <a:noFill/>
          <a:ln>
            <a:noFill/>
          </a:ln>
        </p:spPr>
      </p:pic>
      <p:pic>
        <p:nvPicPr>
          <p:cNvPr id="200" name="Google Shape;200;p40"/>
          <p:cNvPicPr preferRelativeResize="0"/>
          <p:nvPr/>
        </p:nvPicPr>
        <p:blipFill>
          <a:blip r:embed="rId5">
            <a:alphaModFix/>
          </a:blip>
          <a:stretch>
            <a:fillRect/>
          </a:stretch>
        </p:blipFill>
        <p:spPr>
          <a:xfrm>
            <a:off x="5402812" y="2827142"/>
            <a:ext cx="2664823" cy="2087758"/>
          </a:xfrm>
          <a:prstGeom prst="rect">
            <a:avLst/>
          </a:prstGeom>
          <a:noFill/>
          <a:ln>
            <a:noFill/>
          </a:ln>
        </p:spPr>
      </p:pic>
      <p:pic>
        <p:nvPicPr>
          <p:cNvPr id="201" name="Google Shape;201;p40"/>
          <p:cNvPicPr preferRelativeResize="0"/>
          <p:nvPr/>
        </p:nvPicPr>
        <p:blipFill>
          <a:blip r:embed="rId6">
            <a:alphaModFix/>
          </a:blip>
          <a:stretch>
            <a:fillRect/>
          </a:stretch>
        </p:blipFill>
        <p:spPr>
          <a:xfrm>
            <a:off x="1833225" y="1173720"/>
            <a:ext cx="4982137" cy="3698382"/>
          </a:xfrm>
          <a:prstGeom prst="rect">
            <a:avLst/>
          </a:prstGeom>
          <a:noFill/>
          <a:ln cap="flat" cmpd="sng" w="19050">
            <a:solidFill>
              <a:schemeClr val="dk2"/>
            </a:solidFill>
            <a:prstDash val="solid"/>
            <a:round/>
            <a:headEnd len="sm" w="sm" type="none"/>
            <a:tailEnd len="sm" w="sm" type="none"/>
          </a:ln>
        </p:spPr>
      </p:pic>
      <p:sp>
        <p:nvSpPr>
          <p:cNvPr id="202" name="Google Shape;202;p40"/>
          <p:cNvSpPr txBox="1"/>
          <p:nvPr/>
        </p:nvSpPr>
        <p:spPr>
          <a:xfrm>
            <a:off x="7330575" y="980700"/>
            <a:ext cx="15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Again, 2016.</a:t>
            </a:r>
            <a:endParaRPr>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1"/>
          <p:cNvSpPr txBox="1"/>
          <p:nvPr>
            <p:ph type="title"/>
          </p:nvPr>
        </p:nvSpPr>
        <p:spPr>
          <a:xfrm>
            <a:off x="457200" y="281000"/>
            <a:ext cx="82296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“Happiness isn’t in the logs”</a:t>
            </a:r>
            <a:endParaRPr/>
          </a:p>
        </p:txBody>
      </p:sp>
      <p:sp>
        <p:nvSpPr>
          <p:cNvPr id="208" name="Google Shape;208;p41"/>
          <p:cNvSpPr txBox="1"/>
          <p:nvPr>
            <p:ph idx="1" type="body"/>
          </p:nvPr>
        </p:nvSpPr>
        <p:spPr>
          <a:xfrm>
            <a:off x="457200" y="1028700"/>
            <a:ext cx="8229600" cy="37737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None/>
            </a:pPr>
            <a:r>
              <a:rPr b="1" lang="en"/>
              <a:t>Key skill in ML</a:t>
            </a:r>
            <a:r>
              <a:rPr lang="en"/>
              <a:t>: take ambiguous business problem and reformulate as crisp optimization problem</a:t>
            </a:r>
            <a:endParaRPr/>
          </a:p>
          <a:p>
            <a:pPr indent="0" lvl="0" marL="0" rtl="0" algn="l">
              <a:spcBef>
                <a:spcPts val="500"/>
              </a:spcBef>
              <a:spcAft>
                <a:spcPts val="0"/>
              </a:spcAft>
              <a:buNone/>
            </a:pPr>
            <a:r>
              <a:t/>
            </a:r>
            <a:endParaRPr/>
          </a:p>
          <a:p>
            <a:pPr indent="-317500" lvl="0" marL="342900" rtl="0" algn="l">
              <a:spcBef>
                <a:spcPts val="500"/>
              </a:spcBef>
              <a:spcAft>
                <a:spcPts val="0"/>
              </a:spcAft>
              <a:buSzPts val="2400"/>
              <a:buChar char="●"/>
            </a:pPr>
            <a:r>
              <a:rPr b="1" lang="en"/>
              <a:t>Easy</a:t>
            </a:r>
            <a:r>
              <a:rPr lang="en"/>
              <a:t>: Recaptcha</a:t>
            </a:r>
            <a:endParaRPr/>
          </a:p>
          <a:p>
            <a:pPr indent="-317500" lvl="0" marL="342900" rtl="0" algn="l">
              <a:spcBef>
                <a:spcPts val="0"/>
              </a:spcBef>
              <a:spcAft>
                <a:spcPts val="0"/>
              </a:spcAft>
              <a:buSzPts val="2400"/>
              <a:buChar char="●"/>
            </a:pPr>
            <a:r>
              <a:rPr b="1" lang="en"/>
              <a:t>Hard</a:t>
            </a:r>
            <a:r>
              <a:rPr lang="en"/>
              <a:t>: Will this person be a good employee?</a:t>
            </a:r>
            <a:endParaRPr/>
          </a:p>
          <a:p>
            <a:pPr indent="0" lvl="0" marL="0" rtl="0" algn="l">
              <a:spcBef>
                <a:spcPts val="500"/>
              </a:spcBef>
              <a:spcAft>
                <a:spcPts val="0"/>
              </a:spcAft>
              <a:buNone/>
            </a:pPr>
            <a:r>
              <a:t/>
            </a:r>
            <a:endParaRPr/>
          </a:p>
          <a:p>
            <a:pPr indent="0" lvl="0" marL="0" rtl="0" algn="l">
              <a:spcBef>
                <a:spcPts val="500"/>
              </a:spcBef>
              <a:spcAft>
                <a:spcPts val="0"/>
              </a:spcAft>
              <a:buNone/>
            </a:pPr>
            <a:r>
              <a:rPr b="1" lang="en"/>
              <a:t>Common technique</a:t>
            </a:r>
            <a:r>
              <a:rPr lang="en"/>
              <a:t>: find a concrete proxy (</a:t>
            </a:r>
            <a:r>
              <a:rPr lang="en">
                <a:solidFill>
                  <a:srgbClr val="FF0000"/>
                </a:solidFill>
              </a:rPr>
              <a:t>hiring outcome</a:t>
            </a:r>
            <a:r>
              <a:rPr lang="en"/>
              <a:t>, performance review score after one year) for what the business cares about and predict that instead.</a:t>
            </a:r>
            <a:endParaRPr/>
          </a:p>
        </p:txBody>
      </p:sp>
      <p:sp>
        <p:nvSpPr>
          <p:cNvPr id="209" name="Google Shape;209;p41"/>
          <p:cNvSpPr txBox="1"/>
          <p:nvPr/>
        </p:nvSpPr>
        <p:spPr>
          <a:xfrm>
            <a:off x="3047894" y="4669238"/>
            <a:ext cx="6013500" cy="3078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1100"/>
              <a:t>* </a:t>
            </a:r>
            <a:r>
              <a:rPr lang="en" sz="1000"/>
              <a:t>facebook newsfeed ranking talk: </a:t>
            </a:r>
            <a:r>
              <a:rPr lang="en" sz="1000" u="sng">
                <a:solidFill>
                  <a:schemeClr val="hlink"/>
                </a:solidFill>
                <a:hlinkClick r:id="rId3"/>
              </a:rPr>
              <a:t>https://www.youtube.com/watch?v=Xpx5RYNTQvg</a:t>
            </a:r>
            <a:endParaRPr sz="1000"/>
          </a:p>
        </p:txBody>
      </p:sp>
      <p:sp>
        <p:nvSpPr>
          <p:cNvPr id="210" name="Google Shape;210;p41"/>
          <p:cNvSpPr txBox="1"/>
          <p:nvPr/>
        </p:nvSpPr>
        <p:spPr>
          <a:xfrm>
            <a:off x="4572000" y="1993700"/>
            <a:ext cx="411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What can go wrong with “hiring outcome”?</a:t>
            </a:r>
            <a:endParaRPr>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2"/>
          <p:cNvSpPr txBox="1"/>
          <p:nvPr>
            <p:ph type="title"/>
          </p:nvPr>
        </p:nvSpPr>
        <p:spPr>
          <a:xfrm>
            <a:off x="475450" y="281000"/>
            <a:ext cx="82122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Happens to the best in the world</a:t>
            </a:r>
            <a:endParaRPr/>
          </a:p>
        </p:txBody>
      </p:sp>
      <p:pic>
        <p:nvPicPr>
          <p:cNvPr id="216" name="Google Shape;216;p42"/>
          <p:cNvPicPr preferRelativeResize="0"/>
          <p:nvPr/>
        </p:nvPicPr>
        <p:blipFill>
          <a:blip r:embed="rId3">
            <a:alphaModFix/>
          </a:blip>
          <a:stretch>
            <a:fillRect/>
          </a:stretch>
        </p:blipFill>
        <p:spPr>
          <a:xfrm>
            <a:off x="2573613" y="1246731"/>
            <a:ext cx="4015876" cy="34147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5"/>
          <p:cNvSpPr txBox="1"/>
          <p:nvPr>
            <p:ph type="title"/>
          </p:nvPr>
        </p:nvSpPr>
        <p:spPr>
          <a:xfrm>
            <a:off x="457200" y="171450"/>
            <a:ext cx="8229600" cy="8574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This Week</a:t>
            </a:r>
            <a:endParaRPr/>
          </a:p>
        </p:txBody>
      </p:sp>
      <p:sp>
        <p:nvSpPr>
          <p:cNvPr id="104" name="Google Shape;104;p25"/>
          <p:cNvSpPr txBox="1"/>
          <p:nvPr>
            <p:ph idx="1" type="body"/>
          </p:nvPr>
        </p:nvSpPr>
        <p:spPr>
          <a:xfrm>
            <a:off x="457200" y="1200151"/>
            <a:ext cx="8229600" cy="33945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b="1" lang="en"/>
              <a:t>Goals</a:t>
            </a:r>
            <a:endParaRPr b="1"/>
          </a:p>
          <a:p>
            <a:pPr indent="-266700" lvl="0" marL="266700" rtl="0" algn="l">
              <a:spcBef>
                <a:spcPts val="0"/>
              </a:spcBef>
              <a:spcAft>
                <a:spcPts val="0"/>
              </a:spcAft>
              <a:buSzPts val="2400"/>
              <a:buChar char="•"/>
            </a:pPr>
            <a:r>
              <a:rPr lang="en"/>
              <a:t>Touch on some of the practical DEI / fairness / bias issues fundamental to large language models</a:t>
            </a:r>
            <a:endParaRPr/>
          </a:p>
          <a:p>
            <a:pPr indent="-266700" lvl="0" marL="266700" rtl="0" algn="l">
              <a:spcBef>
                <a:spcPts val="0"/>
              </a:spcBef>
              <a:spcAft>
                <a:spcPts val="0"/>
              </a:spcAft>
              <a:buSzPts val="2400"/>
              <a:buChar char="•"/>
            </a:pPr>
            <a:r>
              <a:rPr lang="en"/>
              <a:t>Some ideas on how to approach measurement and correction</a:t>
            </a:r>
            <a:endParaRPr/>
          </a:p>
          <a:p>
            <a:pPr indent="-266700" lvl="0" marL="266700" rtl="0" algn="l">
              <a:spcBef>
                <a:spcPts val="0"/>
              </a:spcBef>
              <a:spcAft>
                <a:spcPts val="0"/>
              </a:spcAft>
              <a:buSzPts val="2400"/>
              <a:buChar char="•"/>
            </a:pPr>
            <a:r>
              <a:rPr lang="en"/>
              <a:t>Building models with private text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3"/>
          <p:cNvSpPr txBox="1"/>
          <p:nvPr>
            <p:ph type="title"/>
          </p:nvPr>
        </p:nvSpPr>
        <p:spPr>
          <a:xfrm>
            <a:off x="475450" y="281000"/>
            <a:ext cx="82122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 across the industry.</a:t>
            </a:r>
            <a:endParaRPr/>
          </a:p>
        </p:txBody>
      </p:sp>
      <p:pic>
        <p:nvPicPr>
          <p:cNvPr id="222" name="Google Shape;222;p43"/>
          <p:cNvPicPr preferRelativeResize="0"/>
          <p:nvPr/>
        </p:nvPicPr>
        <p:blipFill>
          <a:blip r:embed="rId3">
            <a:alphaModFix/>
          </a:blip>
          <a:stretch>
            <a:fillRect/>
          </a:stretch>
        </p:blipFill>
        <p:spPr>
          <a:xfrm>
            <a:off x="2993981" y="1544810"/>
            <a:ext cx="5928243" cy="1282331"/>
          </a:xfrm>
          <a:prstGeom prst="rect">
            <a:avLst/>
          </a:prstGeom>
          <a:noFill/>
          <a:ln>
            <a:noFill/>
          </a:ln>
        </p:spPr>
      </p:pic>
      <p:pic>
        <p:nvPicPr>
          <p:cNvPr id="223" name="Google Shape;223;p43"/>
          <p:cNvPicPr preferRelativeResize="0"/>
          <p:nvPr/>
        </p:nvPicPr>
        <p:blipFill>
          <a:blip r:embed="rId4">
            <a:alphaModFix/>
          </a:blip>
          <a:stretch>
            <a:fillRect/>
          </a:stretch>
        </p:blipFill>
        <p:spPr>
          <a:xfrm>
            <a:off x="228600" y="2431013"/>
            <a:ext cx="2765381" cy="2351422"/>
          </a:xfrm>
          <a:prstGeom prst="rect">
            <a:avLst/>
          </a:prstGeom>
          <a:noFill/>
          <a:ln>
            <a:noFill/>
          </a:ln>
        </p:spPr>
      </p:pic>
      <p:pic>
        <p:nvPicPr>
          <p:cNvPr id="224" name="Google Shape;224;p43"/>
          <p:cNvPicPr preferRelativeResize="0"/>
          <p:nvPr/>
        </p:nvPicPr>
        <p:blipFill>
          <a:blip r:embed="rId5">
            <a:alphaModFix/>
          </a:blip>
          <a:stretch>
            <a:fillRect/>
          </a:stretch>
        </p:blipFill>
        <p:spPr>
          <a:xfrm>
            <a:off x="5402812" y="2827142"/>
            <a:ext cx="2664823" cy="2087758"/>
          </a:xfrm>
          <a:prstGeom prst="rect">
            <a:avLst/>
          </a:prstGeom>
          <a:noFill/>
          <a:ln>
            <a:noFill/>
          </a:ln>
        </p:spPr>
      </p:pic>
      <p:pic>
        <p:nvPicPr>
          <p:cNvPr id="225" name="Google Shape;225;p43"/>
          <p:cNvPicPr preferRelativeResize="0"/>
          <p:nvPr/>
        </p:nvPicPr>
        <p:blipFill>
          <a:blip r:embed="rId6">
            <a:alphaModFix/>
          </a:blip>
          <a:stretch>
            <a:fillRect/>
          </a:stretch>
        </p:blipFill>
        <p:spPr>
          <a:xfrm>
            <a:off x="977663" y="3476053"/>
            <a:ext cx="4213048" cy="7899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4"/>
          <p:cNvSpPr txBox="1"/>
          <p:nvPr>
            <p:ph type="title"/>
          </p:nvPr>
        </p:nvSpPr>
        <p:spPr>
          <a:xfrm>
            <a:off x="722313" y="3305176"/>
            <a:ext cx="7772400" cy="10215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Defining</a:t>
            </a:r>
            <a:r>
              <a:rPr lang="en"/>
              <a:t> Fair</a:t>
            </a:r>
            <a:endParaRPr/>
          </a:p>
        </p:txBody>
      </p:sp>
      <p:sp>
        <p:nvSpPr>
          <p:cNvPr id="231" name="Google Shape;231;p44"/>
          <p:cNvSpPr txBox="1"/>
          <p:nvPr>
            <p:ph idx="1" type="body"/>
          </p:nvPr>
        </p:nvSpPr>
        <p:spPr>
          <a:xfrm>
            <a:off x="722313" y="2180035"/>
            <a:ext cx="7772400" cy="1125300"/>
          </a:xfrm>
          <a:prstGeom prst="rect">
            <a:avLst/>
          </a:prstGeom>
        </p:spPr>
        <p:txBody>
          <a:bodyPr anchorCtr="0" anchor="b" bIns="34275" lIns="68575" spcFirstLastPara="1" rIns="68575" wrap="square" tIns="34275">
            <a:noAutofit/>
          </a:bodyPr>
          <a:lstStyle/>
          <a:p>
            <a:pPr indent="0" lvl="0" marL="0" rtl="0" algn="l">
              <a:spcBef>
                <a:spcPts val="500"/>
              </a:spcBef>
              <a:spcAft>
                <a:spcPts val="0"/>
              </a:spcAft>
              <a:buClr>
                <a:schemeClr val="dk1"/>
              </a:buClr>
              <a:buSzPts val="1100"/>
              <a:buFont typeface="Arial"/>
              <a:buNone/>
            </a:pPr>
            <a:r>
              <a:rPr lang="en"/>
              <a:t>ML Fairness and Privacy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5"/>
          <p:cNvSpPr txBox="1"/>
          <p:nvPr>
            <p:ph type="title"/>
          </p:nvPr>
        </p:nvSpPr>
        <p:spPr>
          <a:xfrm>
            <a:off x="457200" y="281000"/>
            <a:ext cx="82296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What is fair?</a:t>
            </a:r>
            <a:endParaRPr/>
          </a:p>
        </p:txBody>
      </p:sp>
      <p:sp>
        <p:nvSpPr>
          <p:cNvPr id="237" name="Google Shape;237;p45"/>
          <p:cNvSpPr txBox="1"/>
          <p:nvPr>
            <p:ph idx="1" type="body"/>
          </p:nvPr>
        </p:nvSpPr>
        <p:spPr>
          <a:xfrm>
            <a:off x="341284" y="1097763"/>
            <a:ext cx="8229600" cy="33945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None/>
            </a:pPr>
            <a:r>
              <a:rPr lang="en"/>
              <a:t>Do nothing approach:</a:t>
            </a:r>
            <a:endParaRPr/>
          </a:p>
          <a:p>
            <a:pPr indent="-298450" lvl="0" marL="342900" rtl="0" algn="l">
              <a:spcBef>
                <a:spcPts val="500"/>
              </a:spcBef>
              <a:spcAft>
                <a:spcPts val="0"/>
              </a:spcAft>
              <a:buSzPts val="2100"/>
              <a:buChar char="●"/>
            </a:pPr>
            <a:r>
              <a:rPr lang="en" sz="2100"/>
              <a:t>Set the threshold the same for all </a:t>
            </a:r>
            <a:r>
              <a:rPr i="1" lang="en" sz="2100"/>
              <a:t>a.</a:t>
            </a:r>
            <a:endParaRPr i="1" sz="2100"/>
          </a:p>
          <a:p>
            <a:pPr indent="0" lvl="0" marL="0" rtl="0" algn="l">
              <a:spcBef>
                <a:spcPts val="500"/>
              </a:spcBef>
              <a:spcAft>
                <a:spcPts val="0"/>
              </a:spcAft>
              <a:buNone/>
            </a:pPr>
            <a:r>
              <a:rPr lang="en"/>
              <a:t>Equality* of… </a:t>
            </a:r>
            <a:endParaRPr/>
          </a:p>
          <a:p>
            <a:pPr indent="-298450" lvl="0" marL="342900" rtl="0" algn="l">
              <a:spcBef>
                <a:spcPts val="500"/>
              </a:spcBef>
              <a:spcAft>
                <a:spcPts val="0"/>
              </a:spcAft>
              <a:buSzPts val="2100"/>
              <a:buChar char="●"/>
            </a:pPr>
            <a:r>
              <a:rPr lang="en" sz="2100"/>
              <a:t>odds: For </a:t>
            </a:r>
            <a:r>
              <a:rPr lang="en" sz="2100"/>
              <a:t>all</a:t>
            </a:r>
            <a:r>
              <a:rPr lang="en" sz="2100"/>
              <a:t> </a:t>
            </a:r>
            <a:r>
              <a:rPr i="1" lang="en" sz="2100"/>
              <a:t>y</a:t>
            </a:r>
            <a:r>
              <a:rPr lang="en" sz="2100"/>
              <a:t>, same P{Y^ = </a:t>
            </a:r>
            <a:r>
              <a:rPr i="1" lang="en" sz="2100"/>
              <a:t>y</a:t>
            </a:r>
            <a:r>
              <a:rPr lang="en" sz="2100"/>
              <a:t> | X, A=</a:t>
            </a:r>
            <a:r>
              <a:rPr i="1" lang="en" sz="2100"/>
              <a:t>a</a:t>
            </a:r>
            <a:r>
              <a:rPr lang="en" sz="2100"/>
              <a:t>, Y=</a:t>
            </a:r>
            <a:r>
              <a:rPr i="1" lang="en" sz="2100"/>
              <a:t>y</a:t>
            </a:r>
            <a:r>
              <a:rPr lang="en" sz="2100"/>
              <a:t>} for all</a:t>
            </a:r>
            <a:r>
              <a:rPr i="1" lang="en" sz="2100"/>
              <a:t> a</a:t>
            </a:r>
            <a:endParaRPr sz="2100"/>
          </a:p>
          <a:p>
            <a:pPr indent="-298450" lvl="0" marL="342900" rtl="0" algn="l">
              <a:spcBef>
                <a:spcPts val="0"/>
              </a:spcBef>
              <a:spcAft>
                <a:spcPts val="0"/>
              </a:spcAft>
              <a:buSzPts val="2100"/>
              <a:buChar char="●"/>
            </a:pPr>
            <a:r>
              <a:rPr lang="en" sz="2100"/>
              <a:t>opportunity: same P{Y^ = 1 | X, A=</a:t>
            </a:r>
            <a:r>
              <a:rPr i="1" lang="en" sz="2100"/>
              <a:t>a</a:t>
            </a:r>
            <a:r>
              <a:rPr lang="en" sz="2100"/>
              <a:t>, Y=1} for all </a:t>
            </a:r>
            <a:r>
              <a:rPr i="1" lang="en" sz="2100"/>
              <a:t>a</a:t>
            </a:r>
            <a:endParaRPr i="1" sz="2100"/>
          </a:p>
          <a:p>
            <a:pPr indent="-298450" lvl="0" marL="342900" rtl="0" algn="l">
              <a:spcBef>
                <a:spcPts val="0"/>
              </a:spcBef>
              <a:spcAft>
                <a:spcPts val="0"/>
              </a:spcAft>
              <a:buSzPts val="2100"/>
              <a:buChar char="●"/>
            </a:pPr>
            <a:r>
              <a:rPr lang="en" sz="2100"/>
              <a:t>opportunity^: same P{Y = 1 | X, A=</a:t>
            </a:r>
            <a:r>
              <a:rPr i="1" lang="en" sz="2100"/>
              <a:t>a</a:t>
            </a:r>
            <a:r>
              <a:rPr lang="en" sz="2100"/>
              <a:t>, Y^=1} for all </a:t>
            </a:r>
            <a:r>
              <a:rPr i="1" lang="en" sz="2100"/>
              <a:t>a</a:t>
            </a:r>
            <a:endParaRPr i="1" sz="2100"/>
          </a:p>
          <a:p>
            <a:pPr indent="-298450" lvl="0" marL="342900" rtl="0" algn="l">
              <a:spcBef>
                <a:spcPts val="0"/>
              </a:spcBef>
              <a:spcAft>
                <a:spcPts val="0"/>
              </a:spcAft>
              <a:buSzPts val="2100"/>
              <a:buChar char="●"/>
            </a:pPr>
            <a:r>
              <a:rPr lang="en" sz="2100"/>
              <a:t>outcomes: same P{Y^ = 1 | X, A=a} for all </a:t>
            </a:r>
            <a:r>
              <a:rPr i="1" lang="en" sz="2100"/>
              <a:t>a</a:t>
            </a:r>
            <a:endParaRPr i="1" sz="2100"/>
          </a:p>
          <a:p>
            <a:pPr indent="0" lvl="0" marL="0" rtl="0" algn="l">
              <a:spcBef>
                <a:spcPts val="500"/>
              </a:spcBef>
              <a:spcAft>
                <a:spcPts val="0"/>
              </a:spcAft>
              <a:buNone/>
            </a:pPr>
            <a:r>
              <a:t/>
            </a:r>
            <a:endParaRPr sz="2100"/>
          </a:p>
          <a:p>
            <a:pPr indent="0" lvl="0" marL="0" rtl="0" algn="l">
              <a:spcBef>
                <a:spcPts val="500"/>
              </a:spcBef>
              <a:spcAft>
                <a:spcPts val="0"/>
              </a:spcAft>
              <a:buNone/>
            </a:pPr>
            <a:r>
              <a:rPr lang="en"/>
              <a:t>where </a:t>
            </a:r>
            <a:r>
              <a:rPr i="1" lang="en"/>
              <a:t>a</a:t>
            </a:r>
            <a:r>
              <a:rPr lang="en"/>
              <a:t> is the variable where fairness is in question</a:t>
            </a:r>
            <a:endParaRPr/>
          </a:p>
        </p:txBody>
      </p:sp>
      <p:sp>
        <p:nvSpPr>
          <p:cNvPr id="238" name="Google Shape;238;p45"/>
          <p:cNvSpPr txBox="1"/>
          <p:nvPr/>
        </p:nvSpPr>
        <p:spPr>
          <a:xfrm>
            <a:off x="3215756" y="4665825"/>
            <a:ext cx="4913100" cy="3078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1100"/>
              <a:t>* </a:t>
            </a:r>
            <a:r>
              <a:rPr lang="en" sz="1000" u="sng">
                <a:solidFill>
                  <a:schemeClr val="hlink"/>
                </a:solidFill>
                <a:hlinkClick r:id="rId3"/>
              </a:rPr>
              <a:t>Equality of Opportunity in Supervised Learning (Hardt, Price, Srebro, 2016)</a:t>
            </a:r>
            <a:endParaRPr sz="1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6"/>
          <p:cNvSpPr txBox="1"/>
          <p:nvPr>
            <p:ph type="title"/>
          </p:nvPr>
        </p:nvSpPr>
        <p:spPr>
          <a:xfrm>
            <a:off x="495300" y="281000"/>
            <a:ext cx="81915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Equality of odds</a:t>
            </a:r>
            <a:endParaRPr/>
          </a:p>
        </p:txBody>
      </p:sp>
      <p:sp>
        <p:nvSpPr>
          <p:cNvPr id="244" name="Google Shape;244;p46"/>
          <p:cNvSpPr txBox="1"/>
          <p:nvPr>
            <p:ph idx="1" type="body"/>
          </p:nvPr>
        </p:nvSpPr>
        <p:spPr>
          <a:xfrm>
            <a:off x="457200" y="1028701"/>
            <a:ext cx="8229600" cy="33945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Clr>
                <a:schemeClr val="dk1"/>
              </a:buClr>
              <a:buSzPts val="1100"/>
              <a:buFont typeface="Arial"/>
              <a:buNone/>
            </a:pPr>
            <a:r>
              <a:rPr lang="en"/>
              <a:t>P{Y^ = 1 | X, A=</a:t>
            </a:r>
            <a:r>
              <a:rPr i="1" lang="en"/>
              <a:t>a</a:t>
            </a:r>
            <a:r>
              <a:rPr lang="en"/>
              <a:t>, Y=1} is the same for all</a:t>
            </a:r>
            <a:r>
              <a:rPr i="1" lang="en"/>
              <a:t> a</a:t>
            </a:r>
            <a:endParaRPr i="1"/>
          </a:p>
          <a:p>
            <a:pPr indent="0" lvl="0" marL="0" rtl="0" algn="l">
              <a:spcBef>
                <a:spcPts val="500"/>
              </a:spcBef>
              <a:spcAft>
                <a:spcPts val="0"/>
              </a:spcAft>
              <a:buClr>
                <a:schemeClr val="dk1"/>
              </a:buClr>
              <a:buSzPts val="1100"/>
              <a:buFont typeface="Arial"/>
              <a:buNone/>
            </a:pPr>
            <a:r>
              <a:rPr lang="en"/>
              <a:t>P{Y^ = 0 | X, A=</a:t>
            </a:r>
            <a:r>
              <a:rPr i="1" lang="en"/>
              <a:t>a</a:t>
            </a:r>
            <a:r>
              <a:rPr lang="en"/>
              <a:t>, Y=0} is the same for all</a:t>
            </a:r>
            <a:r>
              <a:rPr i="1" lang="en"/>
              <a:t> a</a:t>
            </a:r>
            <a:endParaRPr/>
          </a:p>
          <a:p>
            <a:pPr indent="0" lvl="0" marL="0" rtl="0" algn="l">
              <a:spcBef>
                <a:spcPts val="500"/>
              </a:spcBef>
              <a:spcAft>
                <a:spcPts val="0"/>
              </a:spcAft>
              <a:buNone/>
            </a:pPr>
            <a:r>
              <a:t/>
            </a:r>
            <a:endParaRPr/>
          </a:p>
          <a:p>
            <a:pPr indent="0" lvl="0" marL="0" rtl="0" algn="l">
              <a:spcBef>
                <a:spcPts val="500"/>
              </a:spcBef>
              <a:spcAft>
                <a:spcPts val="0"/>
              </a:spcAft>
              <a:buNone/>
            </a:pPr>
            <a:r>
              <a:rPr b="1" lang="en">
                <a:solidFill>
                  <a:srgbClr val="FF0000"/>
                </a:solidFill>
              </a:rPr>
              <a:t>Implication?</a:t>
            </a:r>
            <a:endParaRPr b="1">
              <a:solidFill>
                <a:srgbClr val="FF0000"/>
              </a:solidFill>
            </a:endParaRPr>
          </a:p>
          <a:p>
            <a:pPr indent="0" lvl="0" marL="0" rtl="0" algn="l">
              <a:spcBef>
                <a:spcPts val="500"/>
              </a:spcBef>
              <a:spcAft>
                <a:spcPts val="0"/>
              </a:spcAft>
              <a:buClr>
                <a:schemeClr val="dk1"/>
              </a:buClr>
              <a:buSzPts val="1100"/>
              <a:buFont typeface="Arial"/>
              <a:buNone/>
            </a:pPr>
            <a:r>
              <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7"/>
          <p:cNvSpPr txBox="1"/>
          <p:nvPr>
            <p:ph type="title"/>
          </p:nvPr>
        </p:nvSpPr>
        <p:spPr>
          <a:xfrm>
            <a:off x="495300" y="281000"/>
            <a:ext cx="81915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Equality of odds</a:t>
            </a:r>
            <a:endParaRPr/>
          </a:p>
        </p:txBody>
      </p:sp>
      <p:sp>
        <p:nvSpPr>
          <p:cNvPr id="250" name="Google Shape;250;p47"/>
          <p:cNvSpPr txBox="1"/>
          <p:nvPr>
            <p:ph idx="1" type="body"/>
          </p:nvPr>
        </p:nvSpPr>
        <p:spPr>
          <a:xfrm>
            <a:off x="457200" y="1028701"/>
            <a:ext cx="8229600" cy="33945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None/>
            </a:pPr>
            <a:r>
              <a:rPr lang="en"/>
              <a:t>P{Y^ = 1 | X, A=</a:t>
            </a:r>
            <a:r>
              <a:rPr i="1" lang="en"/>
              <a:t>a</a:t>
            </a:r>
            <a:r>
              <a:rPr lang="en"/>
              <a:t>, Y=1} is the same for all</a:t>
            </a:r>
            <a:r>
              <a:rPr i="1" lang="en"/>
              <a:t> a</a:t>
            </a:r>
            <a:endParaRPr i="1"/>
          </a:p>
          <a:p>
            <a:pPr indent="0" lvl="0" marL="0" rtl="0" algn="l">
              <a:spcBef>
                <a:spcPts val="500"/>
              </a:spcBef>
              <a:spcAft>
                <a:spcPts val="0"/>
              </a:spcAft>
              <a:buClr>
                <a:schemeClr val="dk1"/>
              </a:buClr>
              <a:buSzPts val="1100"/>
              <a:buFont typeface="Arial"/>
              <a:buNone/>
            </a:pPr>
            <a:r>
              <a:rPr lang="en"/>
              <a:t>P{Y^ = 0 | X, A=</a:t>
            </a:r>
            <a:r>
              <a:rPr i="1" lang="en"/>
              <a:t>a</a:t>
            </a:r>
            <a:r>
              <a:rPr lang="en"/>
              <a:t>, Y=0} is the same for all</a:t>
            </a:r>
            <a:r>
              <a:rPr i="1" lang="en"/>
              <a:t> a</a:t>
            </a:r>
            <a:endParaRPr i="1"/>
          </a:p>
          <a:p>
            <a:pPr indent="0" lvl="0" marL="0" rtl="0" algn="l">
              <a:spcBef>
                <a:spcPts val="500"/>
              </a:spcBef>
              <a:spcAft>
                <a:spcPts val="0"/>
              </a:spcAft>
              <a:buNone/>
            </a:pPr>
            <a:r>
              <a:t/>
            </a:r>
            <a:endParaRPr/>
          </a:p>
          <a:p>
            <a:pPr indent="0" lvl="0" marL="0" rtl="0" algn="l">
              <a:spcBef>
                <a:spcPts val="500"/>
              </a:spcBef>
              <a:spcAft>
                <a:spcPts val="0"/>
              </a:spcAft>
              <a:buNone/>
            </a:pPr>
            <a:r>
              <a:rPr b="1" lang="en"/>
              <a:t>Implication:</a:t>
            </a:r>
            <a:endParaRPr/>
          </a:p>
          <a:p>
            <a:pPr indent="-317500" lvl="0" marL="342900" rtl="0" algn="l">
              <a:spcBef>
                <a:spcPts val="500"/>
              </a:spcBef>
              <a:spcAft>
                <a:spcPts val="0"/>
              </a:spcAft>
              <a:buSzPts val="2400"/>
              <a:buChar char="●"/>
            </a:pPr>
            <a:r>
              <a:rPr lang="en"/>
              <a:t>accuracy of the classifier is consistent across all subgroups of interest</a:t>
            </a:r>
            <a:endParaRPr/>
          </a:p>
          <a:p>
            <a:pPr indent="-317500" lvl="0" marL="342900" rtl="0" algn="l">
              <a:spcBef>
                <a:spcPts val="0"/>
              </a:spcBef>
              <a:spcAft>
                <a:spcPts val="0"/>
              </a:spcAft>
              <a:buSzPts val="2400"/>
              <a:buChar char="●"/>
            </a:pPr>
            <a:r>
              <a:rPr lang="en"/>
              <a:t>consistency in the quality of prediction across subgroups</a:t>
            </a:r>
            <a:endParaRPr/>
          </a:p>
          <a:p>
            <a:pPr indent="0" lvl="0" marL="0" rtl="0" algn="l">
              <a:spcBef>
                <a:spcPts val="500"/>
              </a:spcBef>
              <a:spcAft>
                <a:spcPts val="0"/>
              </a:spcAft>
              <a:buClr>
                <a:schemeClr val="dk1"/>
              </a:buClr>
              <a:buSzPts val="1100"/>
              <a:buFont typeface="Arial"/>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8"/>
          <p:cNvSpPr txBox="1"/>
          <p:nvPr>
            <p:ph type="title"/>
          </p:nvPr>
        </p:nvSpPr>
        <p:spPr>
          <a:xfrm>
            <a:off x="495300" y="281000"/>
            <a:ext cx="82296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Equality of opportunity</a:t>
            </a:r>
            <a:endParaRPr/>
          </a:p>
        </p:txBody>
      </p:sp>
      <p:sp>
        <p:nvSpPr>
          <p:cNvPr id="256" name="Google Shape;256;p48"/>
          <p:cNvSpPr txBox="1"/>
          <p:nvPr>
            <p:ph idx="1" type="body"/>
          </p:nvPr>
        </p:nvSpPr>
        <p:spPr>
          <a:xfrm>
            <a:off x="457200" y="1028701"/>
            <a:ext cx="8229600" cy="33945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Clr>
                <a:schemeClr val="dk1"/>
              </a:buClr>
              <a:buSzPts val="1100"/>
              <a:buFont typeface="Arial"/>
              <a:buNone/>
            </a:pPr>
            <a:r>
              <a:rPr lang="en"/>
              <a:t>Same P{Y^ = 1 | X, A=</a:t>
            </a:r>
            <a:r>
              <a:rPr i="1" lang="en"/>
              <a:t>a</a:t>
            </a:r>
            <a:r>
              <a:rPr lang="en"/>
              <a:t>, Y=1} for all</a:t>
            </a:r>
            <a:r>
              <a:rPr i="1" lang="en"/>
              <a:t> a</a:t>
            </a:r>
            <a:endParaRPr/>
          </a:p>
          <a:p>
            <a:pPr indent="0" lvl="0" marL="0" rtl="0" algn="l">
              <a:spcBef>
                <a:spcPts val="500"/>
              </a:spcBef>
              <a:spcAft>
                <a:spcPts val="0"/>
              </a:spcAft>
              <a:buNone/>
            </a:pPr>
            <a:r>
              <a:t/>
            </a:r>
            <a:endParaRPr/>
          </a:p>
          <a:p>
            <a:pPr indent="0" lvl="0" marL="0" rtl="0" algn="l">
              <a:spcBef>
                <a:spcPts val="500"/>
              </a:spcBef>
              <a:spcAft>
                <a:spcPts val="0"/>
              </a:spcAft>
              <a:buNone/>
            </a:pPr>
            <a:r>
              <a:t/>
            </a:r>
            <a:endParaRPr/>
          </a:p>
          <a:p>
            <a:pPr indent="0" lvl="0" marL="0" rtl="0" algn="l">
              <a:spcBef>
                <a:spcPts val="500"/>
              </a:spcBef>
              <a:spcAft>
                <a:spcPts val="0"/>
              </a:spcAft>
              <a:buNone/>
            </a:pPr>
            <a:r>
              <a:rPr b="1" lang="en">
                <a:solidFill>
                  <a:srgbClr val="FF0000"/>
                </a:solidFill>
              </a:rPr>
              <a:t>Implication?</a:t>
            </a:r>
            <a:endParaRPr>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9"/>
          <p:cNvSpPr txBox="1"/>
          <p:nvPr>
            <p:ph type="title"/>
          </p:nvPr>
        </p:nvSpPr>
        <p:spPr>
          <a:xfrm>
            <a:off x="495300" y="281000"/>
            <a:ext cx="82296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Equality of opportunity</a:t>
            </a:r>
            <a:endParaRPr/>
          </a:p>
        </p:txBody>
      </p:sp>
      <p:sp>
        <p:nvSpPr>
          <p:cNvPr id="262" name="Google Shape;262;p49"/>
          <p:cNvSpPr txBox="1"/>
          <p:nvPr>
            <p:ph idx="1" type="body"/>
          </p:nvPr>
        </p:nvSpPr>
        <p:spPr>
          <a:xfrm>
            <a:off x="457200" y="1028701"/>
            <a:ext cx="8229600" cy="33945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None/>
            </a:pPr>
            <a:r>
              <a:rPr lang="en"/>
              <a:t>Same P{Y^ = 1 | X, A=</a:t>
            </a:r>
            <a:r>
              <a:rPr i="1" lang="en"/>
              <a:t>a</a:t>
            </a:r>
            <a:r>
              <a:rPr lang="en"/>
              <a:t>, Y=1} for all</a:t>
            </a:r>
            <a:r>
              <a:rPr i="1" lang="en"/>
              <a:t> a</a:t>
            </a:r>
            <a:endParaRPr/>
          </a:p>
          <a:p>
            <a:pPr indent="0" lvl="0" marL="0" rtl="0" algn="l">
              <a:spcBef>
                <a:spcPts val="500"/>
              </a:spcBef>
              <a:spcAft>
                <a:spcPts val="0"/>
              </a:spcAft>
              <a:buNone/>
            </a:pPr>
            <a:r>
              <a:t/>
            </a:r>
            <a:endParaRPr/>
          </a:p>
          <a:p>
            <a:pPr indent="0" lvl="0" marL="0" rtl="0" algn="l">
              <a:spcBef>
                <a:spcPts val="500"/>
              </a:spcBef>
              <a:spcAft>
                <a:spcPts val="0"/>
              </a:spcAft>
              <a:buNone/>
            </a:pPr>
            <a:r>
              <a:t/>
            </a:r>
            <a:endParaRPr/>
          </a:p>
          <a:p>
            <a:pPr indent="0" lvl="0" marL="0" rtl="0" algn="l">
              <a:spcBef>
                <a:spcPts val="500"/>
              </a:spcBef>
              <a:spcAft>
                <a:spcPts val="0"/>
              </a:spcAft>
              <a:buNone/>
            </a:pPr>
            <a:r>
              <a:rPr b="1" lang="en"/>
              <a:t>Implication:</a:t>
            </a:r>
            <a:endParaRPr/>
          </a:p>
          <a:p>
            <a:pPr indent="-317500" lvl="0" marL="342900" rtl="0" algn="l">
              <a:spcBef>
                <a:spcPts val="500"/>
              </a:spcBef>
              <a:spcAft>
                <a:spcPts val="0"/>
              </a:spcAft>
              <a:buSzPts val="2400"/>
              <a:buChar char="●"/>
            </a:pPr>
            <a:r>
              <a:rPr lang="en"/>
              <a:t>weaker form of the previous, caring only about a single output class (though often used as a synonym in a binary classification environment)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50"/>
          <p:cNvSpPr txBox="1"/>
          <p:nvPr>
            <p:ph type="title"/>
          </p:nvPr>
        </p:nvSpPr>
        <p:spPr>
          <a:xfrm>
            <a:off x="495300" y="281000"/>
            <a:ext cx="82296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Equality of outcomes</a:t>
            </a:r>
            <a:endParaRPr/>
          </a:p>
        </p:txBody>
      </p:sp>
      <p:sp>
        <p:nvSpPr>
          <p:cNvPr id="268" name="Google Shape;268;p50"/>
          <p:cNvSpPr txBox="1"/>
          <p:nvPr>
            <p:ph idx="1" type="body"/>
          </p:nvPr>
        </p:nvSpPr>
        <p:spPr>
          <a:xfrm>
            <a:off x="457200" y="1028701"/>
            <a:ext cx="8229600" cy="33945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None/>
            </a:pPr>
            <a:r>
              <a:rPr lang="en"/>
              <a:t>Same P{Y^ = 1 | X, A=</a:t>
            </a:r>
            <a:r>
              <a:rPr i="1" lang="en"/>
              <a:t>a</a:t>
            </a:r>
            <a:r>
              <a:rPr lang="en"/>
              <a:t>} for all </a:t>
            </a:r>
            <a:r>
              <a:rPr i="1" lang="en"/>
              <a:t>a</a:t>
            </a:r>
            <a:endParaRPr/>
          </a:p>
          <a:p>
            <a:pPr indent="0" lvl="0" marL="0" rtl="0" algn="l">
              <a:spcBef>
                <a:spcPts val="500"/>
              </a:spcBef>
              <a:spcAft>
                <a:spcPts val="0"/>
              </a:spcAft>
              <a:buNone/>
            </a:pPr>
            <a:r>
              <a:t/>
            </a:r>
            <a:endParaRPr/>
          </a:p>
          <a:p>
            <a:pPr indent="0" lvl="0" marL="0" rtl="0" algn="l">
              <a:spcBef>
                <a:spcPts val="500"/>
              </a:spcBef>
              <a:spcAft>
                <a:spcPts val="0"/>
              </a:spcAft>
              <a:buNone/>
            </a:pPr>
            <a:r>
              <a:t/>
            </a:r>
            <a:endParaRPr/>
          </a:p>
          <a:p>
            <a:pPr indent="0" lvl="0" marL="0" rtl="0" algn="l">
              <a:spcBef>
                <a:spcPts val="500"/>
              </a:spcBef>
              <a:spcAft>
                <a:spcPts val="0"/>
              </a:spcAft>
              <a:buNone/>
            </a:pPr>
            <a:r>
              <a:rPr b="1" lang="en">
                <a:solidFill>
                  <a:srgbClr val="FF0000"/>
                </a:solidFill>
              </a:rPr>
              <a:t>Implication?</a:t>
            </a:r>
            <a:endParaRPr>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1"/>
          <p:cNvSpPr txBox="1"/>
          <p:nvPr>
            <p:ph type="title"/>
          </p:nvPr>
        </p:nvSpPr>
        <p:spPr>
          <a:xfrm>
            <a:off x="495300" y="281000"/>
            <a:ext cx="81915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Equality of outcomes</a:t>
            </a:r>
            <a:endParaRPr/>
          </a:p>
        </p:txBody>
      </p:sp>
      <p:sp>
        <p:nvSpPr>
          <p:cNvPr id="274" name="Google Shape;274;p51"/>
          <p:cNvSpPr txBox="1"/>
          <p:nvPr>
            <p:ph idx="1" type="body"/>
          </p:nvPr>
        </p:nvSpPr>
        <p:spPr>
          <a:xfrm>
            <a:off x="457200" y="1028701"/>
            <a:ext cx="8229600" cy="33945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None/>
            </a:pPr>
            <a:r>
              <a:rPr lang="en"/>
              <a:t>Same P{Y^ = 1 | X, A=</a:t>
            </a:r>
            <a:r>
              <a:rPr i="1" lang="en"/>
              <a:t>a</a:t>
            </a:r>
            <a:r>
              <a:rPr lang="en"/>
              <a:t>} for all </a:t>
            </a:r>
            <a:r>
              <a:rPr i="1" lang="en"/>
              <a:t>a</a:t>
            </a:r>
            <a:endParaRPr/>
          </a:p>
          <a:p>
            <a:pPr indent="0" lvl="0" marL="0" rtl="0" algn="l">
              <a:spcBef>
                <a:spcPts val="500"/>
              </a:spcBef>
              <a:spcAft>
                <a:spcPts val="0"/>
              </a:spcAft>
              <a:buNone/>
            </a:pPr>
            <a:r>
              <a:t/>
            </a:r>
            <a:endParaRPr/>
          </a:p>
          <a:p>
            <a:pPr indent="0" lvl="0" marL="0" rtl="0" algn="l">
              <a:spcBef>
                <a:spcPts val="500"/>
              </a:spcBef>
              <a:spcAft>
                <a:spcPts val="0"/>
              </a:spcAft>
              <a:buNone/>
            </a:pPr>
            <a:r>
              <a:t/>
            </a:r>
            <a:endParaRPr/>
          </a:p>
          <a:p>
            <a:pPr indent="0" lvl="0" marL="0" rtl="0" algn="l">
              <a:spcBef>
                <a:spcPts val="500"/>
              </a:spcBef>
              <a:spcAft>
                <a:spcPts val="0"/>
              </a:spcAft>
              <a:buNone/>
            </a:pPr>
            <a:r>
              <a:rPr b="1" lang="en"/>
              <a:t>Implication:</a:t>
            </a:r>
            <a:endParaRPr/>
          </a:p>
          <a:p>
            <a:pPr indent="-317500" lvl="0" marL="342900" rtl="0" algn="l">
              <a:spcBef>
                <a:spcPts val="500"/>
              </a:spcBef>
              <a:spcAft>
                <a:spcPts val="0"/>
              </a:spcAft>
              <a:buSzPts val="2400"/>
              <a:buChar char="●"/>
            </a:pPr>
            <a:r>
              <a:rPr lang="en"/>
              <a:t>we want the same fraction of positive outcome predictions for each subgroup, without care as to the number of true positives.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2"/>
          <p:cNvSpPr txBox="1"/>
          <p:nvPr>
            <p:ph type="title"/>
          </p:nvPr>
        </p:nvSpPr>
        <p:spPr>
          <a:xfrm>
            <a:off x="342900" y="281000"/>
            <a:ext cx="83439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What do we do about it?</a:t>
            </a:r>
            <a:endParaRPr/>
          </a:p>
        </p:txBody>
      </p:sp>
      <p:sp>
        <p:nvSpPr>
          <p:cNvPr id="280" name="Google Shape;280;p52"/>
          <p:cNvSpPr txBox="1"/>
          <p:nvPr>
            <p:ph idx="1" type="body"/>
          </p:nvPr>
        </p:nvSpPr>
        <p:spPr>
          <a:xfrm>
            <a:off x="457200" y="1028701"/>
            <a:ext cx="8229600" cy="3394500"/>
          </a:xfrm>
          <a:prstGeom prst="rect">
            <a:avLst/>
          </a:prstGeom>
          <a:noFill/>
          <a:ln>
            <a:noFill/>
          </a:ln>
        </p:spPr>
        <p:txBody>
          <a:bodyPr anchorCtr="0" anchor="t" bIns="34275" lIns="68575" spcFirstLastPara="1" rIns="68575" wrap="square" tIns="34275">
            <a:noAutofit/>
          </a:bodyPr>
          <a:lstStyle/>
          <a:p>
            <a:pPr indent="-317500" lvl="0" marL="342900" rtl="0" algn="l">
              <a:spcBef>
                <a:spcPts val="500"/>
              </a:spcBef>
              <a:spcAft>
                <a:spcPts val="0"/>
              </a:spcAft>
              <a:buSzPts val="2400"/>
              <a:buChar char="●"/>
            </a:pPr>
            <a:r>
              <a:rPr lang="en"/>
              <a:t>Decide which notion of fairness makes the most sense for your project</a:t>
            </a:r>
            <a:endParaRPr/>
          </a:p>
          <a:p>
            <a:pPr indent="0" lvl="0" marL="0" rtl="0" algn="l">
              <a:spcBef>
                <a:spcPts val="500"/>
              </a:spcBef>
              <a:spcAft>
                <a:spcPts val="0"/>
              </a:spcAft>
              <a:buNone/>
            </a:pPr>
            <a:r>
              <a:t/>
            </a:r>
            <a:endParaRPr/>
          </a:p>
          <a:p>
            <a:pPr indent="-317500" lvl="0" marL="342900" rtl="0" algn="l">
              <a:spcBef>
                <a:spcPts val="500"/>
              </a:spcBef>
              <a:spcAft>
                <a:spcPts val="0"/>
              </a:spcAft>
              <a:buSzPts val="2400"/>
              <a:buChar char="●"/>
            </a:pPr>
            <a:r>
              <a:rPr lang="en"/>
              <a:t>Measure* and iterate!</a:t>
            </a:r>
            <a:endParaRPr/>
          </a:p>
        </p:txBody>
      </p:sp>
      <p:sp>
        <p:nvSpPr>
          <p:cNvPr id="281" name="Google Shape;281;p52"/>
          <p:cNvSpPr txBox="1"/>
          <p:nvPr/>
        </p:nvSpPr>
        <p:spPr>
          <a:xfrm>
            <a:off x="187650" y="4661569"/>
            <a:ext cx="8905200" cy="3078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1100"/>
              <a:t>* </a:t>
            </a:r>
            <a:r>
              <a:rPr lang="en" sz="1000" u="sng">
                <a:solidFill>
                  <a:schemeClr val="hlink"/>
                </a:solidFill>
                <a:hlinkClick r:id="rId3"/>
              </a:rPr>
              <a:t>https://github.com/tensorflow/model-analysis/blob/master/tensorflow_model_analysis/addons/fairness/post_export_metrics/fairness_indicators.py</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6"/>
          <p:cNvSpPr txBox="1"/>
          <p:nvPr>
            <p:ph type="title"/>
          </p:nvPr>
        </p:nvSpPr>
        <p:spPr>
          <a:xfrm>
            <a:off x="457200" y="171450"/>
            <a:ext cx="8229600" cy="857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Peeking Ahead</a:t>
            </a:r>
            <a:endParaRPr/>
          </a:p>
        </p:txBody>
      </p:sp>
      <p:sp>
        <p:nvSpPr>
          <p:cNvPr id="110" name="Google Shape;110;p26"/>
          <p:cNvSpPr txBox="1"/>
          <p:nvPr>
            <p:ph idx="1" type="body"/>
          </p:nvPr>
        </p:nvSpPr>
        <p:spPr>
          <a:xfrm>
            <a:off x="457200" y="1200151"/>
            <a:ext cx="8229600" cy="3394500"/>
          </a:xfrm>
          <a:prstGeom prst="rect">
            <a:avLst/>
          </a:prstGeom>
        </p:spPr>
        <p:txBody>
          <a:bodyPr anchorCtr="0" anchor="t" bIns="34275" lIns="68575" spcFirstLastPara="1" rIns="68575" wrap="square" tIns="34275">
            <a:noAutofit/>
          </a:bodyPr>
          <a:lstStyle/>
          <a:p>
            <a:pPr indent="-330200" lvl="0" marL="457200" rtl="0" algn="l">
              <a:lnSpc>
                <a:spcPct val="115000"/>
              </a:lnSpc>
              <a:spcBef>
                <a:spcPts val="0"/>
              </a:spcBef>
              <a:spcAft>
                <a:spcPts val="0"/>
              </a:spcAft>
              <a:buClr>
                <a:srgbClr val="38761D"/>
              </a:buClr>
              <a:buSzPts val="1600"/>
              <a:buFont typeface="Arial"/>
              <a:buChar char="●"/>
            </a:pPr>
            <a:r>
              <a:rPr lang="en" sz="1600">
                <a:solidFill>
                  <a:srgbClr val="38761D"/>
                </a:solidFill>
              </a:rPr>
              <a:t>Week 1: Introduction</a:t>
            </a:r>
            <a:endParaRPr sz="1600">
              <a:solidFill>
                <a:srgbClr val="38761D"/>
              </a:solidFill>
            </a:endParaRPr>
          </a:p>
          <a:p>
            <a:pPr indent="-330200" lvl="0" marL="457200" rtl="0" algn="l">
              <a:lnSpc>
                <a:spcPct val="115000"/>
              </a:lnSpc>
              <a:spcBef>
                <a:spcPts val="0"/>
              </a:spcBef>
              <a:spcAft>
                <a:spcPts val="0"/>
              </a:spcAft>
              <a:buClr>
                <a:srgbClr val="38761D"/>
              </a:buClr>
              <a:buSzPts val="1600"/>
              <a:buFont typeface="Arial"/>
              <a:buChar char="●"/>
            </a:pPr>
            <a:r>
              <a:rPr lang="en" sz="1600">
                <a:solidFill>
                  <a:srgbClr val="38761D"/>
                </a:solidFill>
              </a:rPr>
              <a:t>Week 2: Text Classification</a:t>
            </a:r>
            <a:endParaRPr sz="1600">
              <a:solidFill>
                <a:srgbClr val="38761D"/>
              </a:solidFill>
            </a:endParaRPr>
          </a:p>
          <a:p>
            <a:pPr indent="-330200" lvl="0" marL="457200" rtl="0" algn="l">
              <a:lnSpc>
                <a:spcPct val="115000"/>
              </a:lnSpc>
              <a:spcBef>
                <a:spcPts val="0"/>
              </a:spcBef>
              <a:spcAft>
                <a:spcPts val="0"/>
              </a:spcAft>
              <a:buClr>
                <a:srgbClr val="38761D"/>
              </a:buClr>
              <a:buSzPts val="1600"/>
              <a:buFont typeface="Arial"/>
              <a:buChar char="●"/>
            </a:pPr>
            <a:r>
              <a:rPr lang="en" sz="1600">
                <a:solidFill>
                  <a:srgbClr val="38761D"/>
                </a:solidFill>
              </a:rPr>
              <a:t>Week 3: Language and Context</a:t>
            </a:r>
            <a:endParaRPr sz="1600">
              <a:solidFill>
                <a:srgbClr val="38761D"/>
              </a:solidFill>
            </a:endParaRPr>
          </a:p>
          <a:p>
            <a:pPr indent="-330200" lvl="0" marL="457200" rtl="0" algn="l">
              <a:lnSpc>
                <a:spcPct val="115000"/>
              </a:lnSpc>
              <a:spcBef>
                <a:spcPts val="0"/>
              </a:spcBef>
              <a:spcAft>
                <a:spcPts val="0"/>
              </a:spcAft>
              <a:buClr>
                <a:srgbClr val="38761D"/>
              </a:buClr>
              <a:buSzPts val="1600"/>
              <a:buFont typeface="Arial"/>
              <a:buChar char="●"/>
            </a:pPr>
            <a:r>
              <a:rPr lang="en" sz="1600">
                <a:solidFill>
                  <a:srgbClr val="38761D"/>
                </a:solidFill>
              </a:rPr>
              <a:t>Week 4: Pretrained Transformers</a:t>
            </a:r>
            <a:endParaRPr sz="1600">
              <a:solidFill>
                <a:srgbClr val="38761D"/>
              </a:solidFill>
            </a:endParaRPr>
          </a:p>
          <a:p>
            <a:pPr indent="-330200" lvl="0" marL="457200" rtl="0" algn="l">
              <a:lnSpc>
                <a:spcPct val="115000"/>
              </a:lnSpc>
              <a:spcBef>
                <a:spcPts val="0"/>
              </a:spcBef>
              <a:spcAft>
                <a:spcPts val="0"/>
              </a:spcAft>
              <a:buClr>
                <a:srgbClr val="38761D"/>
              </a:buClr>
              <a:buSzPts val="1600"/>
              <a:buFont typeface="Arial"/>
              <a:buChar char="●"/>
            </a:pPr>
            <a:r>
              <a:rPr lang="en" sz="1600">
                <a:solidFill>
                  <a:srgbClr val="38761D"/>
                </a:solidFill>
              </a:rPr>
              <a:t>Week 5: Text Generation Models</a:t>
            </a:r>
            <a:endParaRPr sz="1600">
              <a:solidFill>
                <a:srgbClr val="38761D"/>
              </a:solidFill>
            </a:endParaRPr>
          </a:p>
          <a:p>
            <a:pPr indent="-330200" lvl="0" marL="457200" rtl="0" algn="l">
              <a:lnSpc>
                <a:spcPct val="115000"/>
              </a:lnSpc>
              <a:spcBef>
                <a:spcPts val="0"/>
              </a:spcBef>
              <a:spcAft>
                <a:spcPts val="0"/>
              </a:spcAft>
              <a:buClr>
                <a:srgbClr val="38761D"/>
              </a:buClr>
              <a:buSzPts val="1600"/>
              <a:buFont typeface="Arial"/>
              <a:buChar char="●"/>
            </a:pPr>
            <a:r>
              <a:rPr lang="en" sz="1600">
                <a:solidFill>
                  <a:srgbClr val="38761D"/>
                </a:solidFill>
              </a:rPr>
              <a:t>Week 6: Machine Translation</a:t>
            </a:r>
            <a:endParaRPr sz="1600">
              <a:solidFill>
                <a:srgbClr val="38761D"/>
              </a:solidFill>
            </a:endParaRPr>
          </a:p>
          <a:p>
            <a:pPr indent="-330200" lvl="0" marL="457200" rtl="0" algn="l">
              <a:lnSpc>
                <a:spcPct val="115000"/>
              </a:lnSpc>
              <a:spcBef>
                <a:spcPts val="0"/>
              </a:spcBef>
              <a:spcAft>
                <a:spcPts val="0"/>
              </a:spcAft>
              <a:buClr>
                <a:srgbClr val="38761D"/>
              </a:buClr>
              <a:buSzPts val="1600"/>
              <a:buFont typeface="Arial"/>
              <a:buChar char="●"/>
            </a:pPr>
            <a:r>
              <a:rPr lang="en" sz="1600">
                <a:solidFill>
                  <a:srgbClr val="38761D"/>
                </a:solidFill>
              </a:rPr>
              <a:t>Week 7: Question Answering &amp; Summarization</a:t>
            </a:r>
            <a:endParaRPr sz="1600">
              <a:solidFill>
                <a:srgbClr val="38761D"/>
              </a:solidFill>
            </a:endParaRPr>
          </a:p>
          <a:p>
            <a:pPr indent="-330200" lvl="0" marL="457200" rtl="0" algn="l">
              <a:lnSpc>
                <a:spcPct val="115000"/>
              </a:lnSpc>
              <a:spcBef>
                <a:spcPts val="0"/>
              </a:spcBef>
              <a:spcAft>
                <a:spcPts val="0"/>
              </a:spcAft>
              <a:buClr>
                <a:srgbClr val="38761D"/>
              </a:buClr>
              <a:buSzPts val="1600"/>
              <a:buFont typeface="Arial"/>
              <a:buChar char="●"/>
            </a:pPr>
            <a:r>
              <a:rPr lang="en" sz="1600">
                <a:solidFill>
                  <a:srgbClr val="38761D"/>
                </a:solidFill>
              </a:rPr>
              <a:t>Week 8: Linguistic Representation</a:t>
            </a:r>
            <a:endParaRPr sz="1600">
              <a:solidFill>
                <a:srgbClr val="38761D"/>
              </a:solidFill>
            </a:endParaRPr>
          </a:p>
          <a:p>
            <a:pPr indent="-330200" lvl="0" marL="457200" rtl="0" algn="l">
              <a:lnSpc>
                <a:spcPct val="115000"/>
              </a:lnSpc>
              <a:spcBef>
                <a:spcPts val="0"/>
              </a:spcBef>
              <a:spcAft>
                <a:spcPts val="0"/>
              </a:spcAft>
              <a:buClr>
                <a:srgbClr val="38761D"/>
              </a:buClr>
              <a:buSzPts val="1600"/>
              <a:buFont typeface="Arial"/>
              <a:buChar char="●"/>
            </a:pPr>
            <a:r>
              <a:rPr lang="en" sz="1600">
                <a:solidFill>
                  <a:srgbClr val="38761D"/>
                </a:solidFill>
              </a:rPr>
              <a:t>Week 9: Entities and Linking</a:t>
            </a:r>
            <a:endParaRPr sz="1600">
              <a:solidFill>
                <a:srgbClr val="38761D"/>
              </a:solidFill>
            </a:endParaRPr>
          </a:p>
          <a:p>
            <a:pPr indent="-330200" lvl="0" marL="457200" rtl="0" algn="l">
              <a:lnSpc>
                <a:spcPct val="115000"/>
              </a:lnSpc>
              <a:spcBef>
                <a:spcPts val="0"/>
              </a:spcBef>
              <a:spcAft>
                <a:spcPts val="0"/>
              </a:spcAft>
              <a:buClr>
                <a:srgbClr val="38761D"/>
              </a:buClr>
              <a:buSzPts val="1600"/>
              <a:buFont typeface="Arial"/>
              <a:buChar char="●"/>
            </a:pPr>
            <a:r>
              <a:rPr lang="en" sz="1600">
                <a:solidFill>
                  <a:srgbClr val="38761D"/>
                </a:solidFill>
              </a:rPr>
              <a:t>Week 10: Embedding-based Retrieval</a:t>
            </a:r>
            <a:endParaRPr sz="1600">
              <a:solidFill>
                <a:srgbClr val="38761D"/>
              </a:solidFill>
            </a:endParaRPr>
          </a:p>
          <a:p>
            <a:pPr indent="-330200" lvl="0" marL="457200" rtl="0" algn="l">
              <a:lnSpc>
                <a:spcPct val="115000"/>
              </a:lnSpc>
              <a:spcBef>
                <a:spcPts val="0"/>
              </a:spcBef>
              <a:spcAft>
                <a:spcPts val="0"/>
              </a:spcAft>
              <a:buClr>
                <a:srgbClr val="38761D"/>
              </a:buClr>
              <a:buSzPts val="1600"/>
              <a:buFont typeface="Arial"/>
              <a:buChar char="●"/>
            </a:pPr>
            <a:r>
              <a:rPr lang="en" sz="1600">
                <a:solidFill>
                  <a:srgbClr val="38761D"/>
                </a:solidFill>
              </a:rPr>
              <a:t>Week 11: Multimodality in NLP</a:t>
            </a:r>
            <a:endParaRPr sz="1600">
              <a:solidFill>
                <a:srgbClr val="38761D"/>
              </a:solidFill>
            </a:endParaRPr>
          </a:p>
          <a:p>
            <a:pPr indent="-330200" lvl="0" marL="457200" rtl="0" algn="l">
              <a:lnSpc>
                <a:spcPct val="115000"/>
              </a:lnSpc>
              <a:spcBef>
                <a:spcPts val="0"/>
              </a:spcBef>
              <a:spcAft>
                <a:spcPts val="0"/>
              </a:spcAft>
              <a:buClr>
                <a:srgbClr val="FF9900"/>
              </a:buClr>
              <a:buSzPts val="1600"/>
              <a:buFont typeface="Arial"/>
              <a:buChar char="●"/>
            </a:pPr>
            <a:r>
              <a:rPr lang="en" sz="1600">
                <a:solidFill>
                  <a:srgbClr val="FF9900"/>
                </a:solidFill>
              </a:rPr>
              <a:t>Week 12: ML Fairness and Privacy</a:t>
            </a:r>
            <a:endParaRPr sz="1600">
              <a:solidFill>
                <a:srgbClr val="FF9900"/>
              </a:solidFill>
            </a:endParaRPr>
          </a:p>
          <a:p>
            <a:pPr indent="-330200" lvl="0" marL="457200" rtl="0" algn="l">
              <a:lnSpc>
                <a:spcPct val="115000"/>
              </a:lnSpc>
              <a:spcBef>
                <a:spcPts val="0"/>
              </a:spcBef>
              <a:spcAft>
                <a:spcPts val="0"/>
              </a:spcAft>
              <a:buSzPts val="1600"/>
              <a:buFont typeface="Arial"/>
              <a:buChar char="●"/>
            </a:pPr>
            <a:r>
              <a:rPr lang="en" sz="1600"/>
              <a:t>Week 13: NLP in the Real World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3"/>
          <p:cNvSpPr txBox="1"/>
          <p:nvPr>
            <p:ph type="title"/>
          </p:nvPr>
        </p:nvSpPr>
        <p:spPr>
          <a:xfrm>
            <a:off x="495300" y="281000"/>
            <a:ext cx="81915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b="1" lang="en"/>
              <a:t>Idea</a:t>
            </a:r>
            <a:r>
              <a:rPr lang="en"/>
              <a:t>: debias the output</a:t>
            </a:r>
            <a:endParaRPr/>
          </a:p>
        </p:txBody>
      </p:sp>
      <p:sp>
        <p:nvSpPr>
          <p:cNvPr id="287" name="Google Shape;287;p53"/>
          <p:cNvSpPr txBox="1"/>
          <p:nvPr>
            <p:ph idx="1" type="body"/>
          </p:nvPr>
        </p:nvSpPr>
        <p:spPr>
          <a:xfrm>
            <a:off x="4674375" y="2571750"/>
            <a:ext cx="4012500" cy="8574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None/>
            </a:pPr>
            <a:r>
              <a:rPr lang="en" sz="2000"/>
              <a:t>Normal NN training configuration using cross entropy loss</a:t>
            </a:r>
            <a:endParaRPr sz="2000"/>
          </a:p>
        </p:txBody>
      </p:sp>
      <p:pic>
        <p:nvPicPr>
          <p:cNvPr id="288" name="Google Shape;288;p53"/>
          <p:cNvPicPr preferRelativeResize="0"/>
          <p:nvPr/>
        </p:nvPicPr>
        <p:blipFill>
          <a:blip r:embed="rId3">
            <a:alphaModFix/>
          </a:blip>
          <a:stretch>
            <a:fillRect/>
          </a:stretch>
        </p:blipFill>
        <p:spPr>
          <a:xfrm>
            <a:off x="625100" y="1043200"/>
            <a:ext cx="3556030" cy="39145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4"/>
          <p:cNvSpPr txBox="1"/>
          <p:nvPr>
            <p:ph type="title"/>
          </p:nvPr>
        </p:nvSpPr>
        <p:spPr>
          <a:xfrm>
            <a:off x="495300" y="281000"/>
            <a:ext cx="81837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b="1" lang="en"/>
              <a:t>Idea</a:t>
            </a:r>
            <a:r>
              <a:rPr lang="en"/>
              <a:t>: debias the output</a:t>
            </a:r>
            <a:endParaRPr/>
          </a:p>
        </p:txBody>
      </p:sp>
      <p:sp>
        <p:nvSpPr>
          <p:cNvPr id="294" name="Google Shape;294;p54"/>
          <p:cNvSpPr/>
          <p:nvPr/>
        </p:nvSpPr>
        <p:spPr>
          <a:xfrm rot="5400000">
            <a:off x="-571510" y="2456618"/>
            <a:ext cx="3130488" cy="1185624"/>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lang="en" sz="1100"/>
              <a:t>Main Body of Neural Network</a:t>
            </a:r>
            <a:endParaRPr sz="1100"/>
          </a:p>
        </p:txBody>
      </p:sp>
      <p:cxnSp>
        <p:nvCxnSpPr>
          <p:cNvPr id="295" name="Google Shape;295;p54"/>
          <p:cNvCxnSpPr>
            <a:stCxn id="294" idx="0"/>
          </p:cNvCxnSpPr>
          <p:nvPr/>
        </p:nvCxnSpPr>
        <p:spPr>
          <a:xfrm>
            <a:off x="1586546" y="3049430"/>
            <a:ext cx="699600" cy="0"/>
          </a:xfrm>
          <a:prstGeom prst="straightConnector1">
            <a:avLst/>
          </a:prstGeom>
          <a:noFill/>
          <a:ln cap="flat" cmpd="sng" w="9525">
            <a:solidFill>
              <a:schemeClr val="dk2"/>
            </a:solidFill>
            <a:prstDash val="solid"/>
            <a:round/>
            <a:headEnd len="med" w="med" type="none"/>
            <a:tailEnd len="med" w="med" type="triangle"/>
          </a:ln>
        </p:spPr>
      </p:cxnSp>
      <p:sp>
        <p:nvSpPr>
          <p:cNvPr id="296" name="Google Shape;296;p54"/>
          <p:cNvSpPr txBox="1"/>
          <p:nvPr/>
        </p:nvSpPr>
        <p:spPr>
          <a:xfrm rot="5400000">
            <a:off x="1154288" y="2810775"/>
            <a:ext cx="1305000" cy="477300"/>
          </a:xfrm>
          <a:prstGeom prst="rect">
            <a:avLst/>
          </a:prstGeom>
          <a:noFill/>
          <a:ln>
            <a:noFill/>
          </a:ln>
        </p:spPr>
        <p:txBody>
          <a:bodyPr anchorCtr="0" anchor="t" bIns="68575" lIns="68575" spcFirstLastPara="1" rIns="68575" wrap="square" tIns="68575">
            <a:spAutoFit/>
          </a:bodyPr>
          <a:lstStyle/>
          <a:p>
            <a:pPr indent="0" lvl="0" marL="0" rtl="0" algn="ctr">
              <a:spcBef>
                <a:spcPts val="0"/>
              </a:spcBef>
              <a:spcAft>
                <a:spcPts val="0"/>
              </a:spcAft>
              <a:buNone/>
            </a:pPr>
            <a:r>
              <a:rPr lang="en" sz="1100"/>
              <a:t>Final Hidden Layer</a:t>
            </a:r>
            <a:endParaRPr sz="1100"/>
          </a:p>
        </p:txBody>
      </p:sp>
      <p:sp>
        <p:nvSpPr>
          <p:cNvPr id="297" name="Google Shape;297;p54"/>
          <p:cNvSpPr/>
          <p:nvPr/>
        </p:nvSpPr>
        <p:spPr>
          <a:xfrm rot="5400000">
            <a:off x="1558988" y="2836238"/>
            <a:ext cx="1880700" cy="42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lang="en" sz="1100"/>
              <a:t>σ(hW + b)</a:t>
            </a:r>
            <a:endParaRPr sz="1100"/>
          </a:p>
        </p:txBody>
      </p:sp>
      <p:cxnSp>
        <p:nvCxnSpPr>
          <p:cNvPr id="298" name="Google Shape;298;p54"/>
          <p:cNvCxnSpPr/>
          <p:nvPr/>
        </p:nvCxnSpPr>
        <p:spPr>
          <a:xfrm>
            <a:off x="2729546" y="3049430"/>
            <a:ext cx="699600" cy="0"/>
          </a:xfrm>
          <a:prstGeom prst="straightConnector1">
            <a:avLst/>
          </a:prstGeom>
          <a:noFill/>
          <a:ln cap="flat" cmpd="sng" w="9525">
            <a:solidFill>
              <a:schemeClr val="dk2"/>
            </a:solidFill>
            <a:prstDash val="solid"/>
            <a:round/>
            <a:headEnd len="med" w="med" type="none"/>
            <a:tailEnd len="med" w="med" type="triangle"/>
          </a:ln>
        </p:spPr>
      </p:cxnSp>
      <p:sp>
        <p:nvSpPr>
          <p:cNvPr id="299" name="Google Shape;299;p54"/>
          <p:cNvSpPr txBox="1"/>
          <p:nvPr/>
        </p:nvSpPr>
        <p:spPr>
          <a:xfrm rot="5400000">
            <a:off x="2382038" y="2895525"/>
            <a:ext cx="1305000" cy="307800"/>
          </a:xfrm>
          <a:prstGeom prst="rect">
            <a:avLst/>
          </a:prstGeom>
          <a:noFill/>
          <a:ln>
            <a:noFill/>
          </a:ln>
        </p:spPr>
        <p:txBody>
          <a:bodyPr anchorCtr="0" anchor="t" bIns="68575" lIns="68575" spcFirstLastPara="1" rIns="68575" wrap="square" tIns="68575">
            <a:spAutoFit/>
          </a:bodyPr>
          <a:lstStyle/>
          <a:p>
            <a:pPr indent="0" lvl="0" marL="0" rtl="0" algn="ctr">
              <a:spcBef>
                <a:spcPts val="0"/>
              </a:spcBef>
              <a:spcAft>
                <a:spcPts val="0"/>
              </a:spcAft>
              <a:buNone/>
            </a:pPr>
            <a:r>
              <a:rPr lang="en" sz="1100"/>
              <a:t>Prediction</a:t>
            </a:r>
            <a:endParaRPr sz="1100"/>
          </a:p>
        </p:txBody>
      </p:sp>
      <p:sp>
        <p:nvSpPr>
          <p:cNvPr id="300" name="Google Shape;300;p54"/>
          <p:cNvSpPr/>
          <p:nvPr/>
        </p:nvSpPr>
        <p:spPr>
          <a:xfrm rot="5400000">
            <a:off x="2617025" y="2883075"/>
            <a:ext cx="2118000" cy="42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lang="en" sz="1100"/>
              <a:t>task_loss = crossentropy(y’, y)</a:t>
            </a:r>
            <a:endParaRPr sz="1100"/>
          </a:p>
        </p:txBody>
      </p:sp>
      <p:cxnSp>
        <p:nvCxnSpPr>
          <p:cNvPr id="301" name="Google Shape;301;p54"/>
          <p:cNvCxnSpPr>
            <a:stCxn id="296" idx="0"/>
          </p:cNvCxnSpPr>
          <p:nvPr/>
        </p:nvCxnSpPr>
        <p:spPr>
          <a:xfrm rot="10800000">
            <a:off x="2045438" y="1569225"/>
            <a:ext cx="0" cy="1480200"/>
          </a:xfrm>
          <a:prstGeom prst="straightConnector1">
            <a:avLst/>
          </a:prstGeom>
          <a:noFill/>
          <a:ln cap="flat" cmpd="sng" w="9525">
            <a:solidFill>
              <a:schemeClr val="dk2"/>
            </a:solidFill>
            <a:prstDash val="solid"/>
            <a:round/>
            <a:headEnd len="med" w="med" type="none"/>
            <a:tailEnd len="med" w="med" type="none"/>
          </a:ln>
        </p:spPr>
      </p:cxnSp>
      <p:cxnSp>
        <p:nvCxnSpPr>
          <p:cNvPr id="302" name="Google Shape;302;p54"/>
          <p:cNvCxnSpPr/>
          <p:nvPr/>
        </p:nvCxnSpPr>
        <p:spPr>
          <a:xfrm>
            <a:off x="2047164" y="1569488"/>
            <a:ext cx="2157900" cy="0"/>
          </a:xfrm>
          <a:prstGeom prst="straightConnector1">
            <a:avLst/>
          </a:prstGeom>
          <a:noFill/>
          <a:ln cap="flat" cmpd="sng" w="9525">
            <a:solidFill>
              <a:schemeClr val="dk2"/>
            </a:solidFill>
            <a:prstDash val="solid"/>
            <a:round/>
            <a:headEnd len="med" w="med" type="none"/>
            <a:tailEnd len="med" w="med" type="triangle"/>
          </a:ln>
        </p:spPr>
      </p:cxnSp>
      <p:sp>
        <p:nvSpPr>
          <p:cNvPr id="303" name="Google Shape;303;p54"/>
          <p:cNvSpPr/>
          <p:nvPr/>
        </p:nvSpPr>
        <p:spPr>
          <a:xfrm rot="5400000">
            <a:off x="3769463" y="1647638"/>
            <a:ext cx="1305000" cy="42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lang="en" sz="1100"/>
              <a:t>σ(hW</a:t>
            </a:r>
            <a:r>
              <a:rPr baseline="-25000" lang="en" sz="1100"/>
              <a:t>2</a:t>
            </a:r>
            <a:r>
              <a:rPr lang="en" sz="1100"/>
              <a:t> + b</a:t>
            </a:r>
            <a:r>
              <a:rPr baseline="-25000" lang="en" sz="1100"/>
              <a:t>2</a:t>
            </a:r>
            <a:r>
              <a:rPr lang="en" sz="1100"/>
              <a:t>)</a:t>
            </a:r>
            <a:endParaRPr sz="1100"/>
          </a:p>
        </p:txBody>
      </p:sp>
      <p:sp>
        <p:nvSpPr>
          <p:cNvPr id="304" name="Google Shape;304;p54"/>
          <p:cNvSpPr/>
          <p:nvPr/>
        </p:nvSpPr>
        <p:spPr>
          <a:xfrm rot="5400000">
            <a:off x="4810175" y="1737352"/>
            <a:ext cx="1484400" cy="42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lang="en" sz="1100"/>
              <a:t>bias_loss = crossentropy(Z’, Z)</a:t>
            </a:r>
            <a:endParaRPr sz="1100"/>
          </a:p>
        </p:txBody>
      </p:sp>
      <p:cxnSp>
        <p:nvCxnSpPr>
          <p:cNvPr id="305" name="Google Shape;305;p54"/>
          <p:cNvCxnSpPr>
            <a:stCxn id="303" idx="0"/>
            <a:endCxn id="304" idx="2"/>
          </p:cNvCxnSpPr>
          <p:nvPr/>
        </p:nvCxnSpPr>
        <p:spPr>
          <a:xfrm>
            <a:off x="4635113" y="1860788"/>
            <a:ext cx="704100" cy="89700"/>
          </a:xfrm>
          <a:prstGeom prst="straightConnector1">
            <a:avLst/>
          </a:prstGeom>
          <a:noFill/>
          <a:ln cap="flat" cmpd="sng" w="9525">
            <a:solidFill>
              <a:schemeClr val="dk2"/>
            </a:solidFill>
            <a:prstDash val="solid"/>
            <a:round/>
            <a:headEnd len="med" w="med" type="none"/>
            <a:tailEnd len="med" w="med" type="triangle"/>
          </a:ln>
        </p:spPr>
      </p:cxnSp>
      <p:sp>
        <p:nvSpPr>
          <p:cNvPr id="306" name="Google Shape;306;p54"/>
          <p:cNvSpPr/>
          <p:nvPr/>
        </p:nvSpPr>
        <p:spPr>
          <a:xfrm rot="5400000">
            <a:off x="5669981" y="2836350"/>
            <a:ext cx="2165100" cy="42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lang="en" sz="1100"/>
              <a:t>loss = bias_loss + λ x task_loss</a:t>
            </a:r>
            <a:endParaRPr sz="1100"/>
          </a:p>
        </p:txBody>
      </p:sp>
      <p:cxnSp>
        <p:nvCxnSpPr>
          <p:cNvPr id="307" name="Google Shape;307;p54"/>
          <p:cNvCxnSpPr>
            <a:stCxn id="304" idx="0"/>
            <a:endCxn id="306" idx="2"/>
          </p:cNvCxnSpPr>
          <p:nvPr/>
        </p:nvCxnSpPr>
        <p:spPr>
          <a:xfrm>
            <a:off x="5765525" y="1950502"/>
            <a:ext cx="774000" cy="1098900"/>
          </a:xfrm>
          <a:prstGeom prst="straightConnector1">
            <a:avLst/>
          </a:prstGeom>
          <a:noFill/>
          <a:ln cap="flat" cmpd="sng" w="9525">
            <a:solidFill>
              <a:schemeClr val="dk2"/>
            </a:solidFill>
            <a:prstDash val="solid"/>
            <a:round/>
            <a:headEnd len="med" w="med" type="none"/>
            <a:tailEnd len="med" w="med" type="triangle"/>
          </a:ln>
        </p:spPr>
      </p:cxnSp>
      <p:cxnSp>
        <p:nvCxnSpPr>
          <p:cNvPr id="308" name="Google Shape;308;p54"/>
          <p:cNvCxnSpPr>
            <a:stCxn id="300" idx="0"/>
            <a:endCxn id="306" idx="2"/>
          </p:cNvCxnSpPr>
          <p:nvPr/>
        </p:nvCxnSpPr>
        <p:spPr>
          <a:xfrm flipH="1" rot="10800000">
            <a:off x="3889175" y="3049425"/>
            <a:ext cx="2650200" cy="46800"/>
          </a:xfrm>
          <a:prstGeom prst="straightConnector1">
            <a:avLst/>
          </a:prstGeom>
          <a:noFill/>
          <a:ln cap="flat" cmpd="sng" w="9525">
            <a:solidFill>
              <a:schemeClr val="dk2"/>
            </a:solidFill>
            <a:prstDash val="solid"/>
            <a:round/>
            <a:headEnd len="med" w="med" type="none"/>
            <a:tailEnd len="med" w="med" type="triangle"/>
          </a:ln>
        </p:spPr>
      </p:cxnSp>
      <p:sp>
        <p:nvSpPr>
          <p:cNvPr id="309" name="Google Shape;309;p54"/>
          <p:cNvSpPr txBox="1"/>
          <p:nvPr/>
        </p:nvSpPr>
        <p:spPr>
          <a:xfrm>
            <a:off x="2766250" y="4332475"/>
            <a:ext cx="555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What’s wrong with this setup?  (Hint: after training, what information does the hidden layer try to capture?)</a:t>
            </a:r>
            <a:endParaRPr>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5"/>
          <p:cNvSpPr txBox="1"/>
          <p:nvPr>
            <p:ph type="title"/>
          </p:nvPr>
        </p:nvSpPr>
        <p:spPr>
          <a:xfrm>
            <a:off x="495300" y="281000"/>
            <a:ext cx="81666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b="1" lang="en"/>
              <a:t>Idea</a:t>
            </a:r>
            <a:r>
              <a:rPr lang="en"/>
              <a:t>: debias the output</a:t>
            </a:r>
            <a:endParaRPr/>
          </a:p>
        </p:txBody>
      </p:sp>
      <p:sp>
        <p:nvSpPr>
          <p:cNvPr id="315" name="Google Shape;315;p55"/>
          <p:cNvSpPr/>
          <p:nvPr/>
        </p:nvSpPr>
        <p:spPr>
          <a:xfrm rot="5400000">
            <a:off x="-571510" y="2456618"/>
            <a:ext cx="3130488" cy="1185624"/>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lang="en" sz="1100"/>
              <a:t>Main Body of Neural Network</a:t>
            </a:r>
            <a:endParaRPr sz="1100"/>
          </a:p>
        </p:txBody>
      </p:sp>
      <p:cxnSp>
        <p:nvCxnSpPr>
          <p:cNvPr id="316" name="Google Shape;316;p55"/>
          <p:cNvCxnSpPr>
            <a:stCxn id="315" idx="0"/>
          </p:cNvCxnSpPr>
          <p:nvPr/>
        </p:nvCxnSpPr>
        <p:spPr>
          <a:xfrm>
            <a:off x="1586546" y="3049430"/>
            <a:ext cx="699600" cy="0"/>
          </a:xfrm>
          <a:prstGeom prst="straightConnector1">
            <a:avLst/>
          </a:prstGeom>
          <a:noFill/>
          <a:ln cap="flat" cmpd="sng" w="9525">
            <a:solidFill>
              <a:schemeClr val="dk2"/>
            </a:solidFill>
            <a:prstDash val="solid"/>
            <a:round/>
            <a:headEnd len="med" w="med" type="none"/>
            <a:tailEnd len="med" w="med" type="triangle"/>
          </a:ln>
        </p:spPr>
      </p:cxnSp>
      <p:sp>
        <p:nvSpPr>
          <p:cNvPr id="317" name="Google Shape;317;p55"/>
          <p:cNvSpPr txBox="1"/>
          <p:nvPr/>
        </p:nvSpPr>
        <p:spPr>
          <a:xfrm rot="5400000">
            <a:off x="1154288" y="2810775"/>
            <a:ext cx="1305000" cy="477300"/>
          </a:xfrm>
          <a:prstGeom prst="rect">
            <a:avLst/>
          </a:prstGeom>
          <a:noFill/>
          <a:ln>
            <a:noFill/>
          </a:ln>
        </p:spPr>
        <p:txBody>
          <a:bodyPr anchorCtr="0" anchor="t" bIns="68575" lIns="68575" spcFirstLastPara="1" rIns="68575" wrap="square" tIns="68575">
            <a:spAutoFit/>
          </a:bodyPr>
          <a:lstStyle/>
          <a:p>
            <a:pPr indent="0" lvl="0" marL="0" rtl="0" algn="ctr">
              <a:spcBef>
                <a:spcPts val="0"/>
              </a:spcBef>
              <a:spcAft>
                <a:spcPts val="0"/>
              </a:spcAft>
              <a:buNone/>
            </a:pPr>
            <a:r>
              <a:rPr lang="en" sz="1100"/>
              <a:t>Final Hidden Layer</a:t>
            </a:r>
            <a:endParaRPr sz="1100"/>
          </a:p>
        </p:txBody>
      </p:sp>
      <p:sp>
        <p:nvSpPr>
          <p:cNvPr id="318" name="Google Shape;318;p55"/>
          <p:cNvSpPr/>
          <p:nvPr/>
        </p:nvSpPr>
        <p:spPr>
          <a:xfrm rot="5400000">
            <a:off x="1558988" y="2836238"/>
            <a:ext cx="1880700" cy="42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lang="en" sz="1100"/>
              <a:t>σ(hW + b)</a:t>
            </a:r>
            <a:endParaRPr sz="1100"/>
          </a:p>
        </p:txBody>
      </p:sp>
      <p:cxnSp>
        <p:nvCxnSpPr>
          <p:cNvPr id="319" name="Google Shape;319;p55"/>
          <p:cNvCxnSpPr/>
          <p:nvPr/>
        </p:nvCxnSpPr>
        <p:spPr>
          <a:xfrm>
            <a:off x="2729546" y="3049430"/>
            <a:ext cx="699600" cy="0"/>
          </a:xfrm>
          <a:prstGeom prst="straightConnector1">
            <a:avLst/>
          </a:prstGeom>
          <a:noFill/>
          <a:ln cap="flat" cmpd="sng" w="9525">
            <a:solidFill>
              <a:schemeClr val="dk2"/>
            </a:solidFill>
            <a:prstDash val="solid"/>
            <a:round/>
            <a:headEnd len="med" w="med" type="none"/>
            <a:tailEnd len="med" w="med" type="triangle"/>
          </a:ln>
        </p:spPr>
      </p:cxnSp>
      <p:sp>
        <p:nvSpPr>
          <p:cNvPr id="320" name="Google Shape;320;p55"/>
          <p:cNvSpPr txBox="1"/>
          <p:nvPr/>
        </p:nvSpPr>
        <p:spPr>
          <a:xfrm rot="5400000">
            <a:off x="2382038" y="2895525"/>
            <a:ext cx="1305000" cy="307800"/>
          </a:xfrm>
          <a:prstGeom prst="rect">
            <a:avLst/>
          </a:prstGeom>
          <a:noFill/>
          <a:ln>
            <a:noFill/>
          </a:ln>
        </p:spPr>
        <p:txBody>
          <a:bodyPr anchorCtr="0" anchor="t" bIns="68575" lIns="68575" spcFirstLastPara="1" rIns="68575" wrap="square" tIns="68575">
            <a:spAutoFit/>
          </a:bodyPr>
          <a:lstStyle/>
          <a:p>
            <a:pPr indent="0" lvl="0" marL="0" rtl="0" algn="ctr">
              <a:spcBef>
                <a:spcPts val="0"/>
              </a:spcBef>
              <a:spcAft>
                <a:spcPts val="0"/>
              </a:spcAft>
              <a:buNone/>
            </a:pPr>
            <a:r>
              <a:rPr lang="en" sz="1100"/>
              <a:t>Prediction</a:t>
            </a:r>
            <a:endParaRPr sz="1100"/>
          </a:p>
        </p:txBody>
      </p:sp>
      <p:sp>
        <p:nvSpPr>
          <p:cNvPr id="321" name="Google Shape;321;p55"/>
          <p:cNvSpPr/>
          <p:nvPr/>
        </p:nvSpPr>
        <p:spPr>
          <a:xfrm rot="5400000">
            <a:off x="2592200" y="2946050"/>
            <a:ext cx="2100300" cy="42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lang="en" sz="1100">
                <a:solidFill>
                  <a:schemeClr val="dk1"/>
                </a:solidFill>
              </a:rPr>
              <a:t>task_loss = crossentropy(y’, y)</a:t>
            </a:r>
            <a:endParaRPr sz="1100"/>
          </a:p>
        </p:txBody>
      </p:sp>
      <p:cxnSp>
        <p:nvCxnSpPr>
          <p:cNvPr id="322" name="Google Shape;322;p55"/>
          <p:cNvCxnSpPr>
            <a:stCxn id="317" idx="0"/>
          </p:cNvCxnSpPr>
          <p:nvPr/>
        </p:nvCxnSpPr>
        <p:spPr>
          <a:xfrm rot="10800000">
            <a:off x="2045438" y="1569225"/>
            <a:ext cx="0" cy="1480200"/>
          </a:xfrm>
          <a:prstGeom prst="straightConnector1">
            <a:avLst/>
          </a:prstGeom>
          <a:noFill/>
          <a:ln cap="flat" cmpd="sng" w="9525">
            <a:solidFill>
              <a:schemeClr val="dk2"/>
            </a:solidFill>
            <a:prstDash val="solid"/>
            <a:round/>
            <a:headEnd len="med" w="med" type="none"/>
            <a:tailEnd len="med" w="med" type="none"/>
          </a:ln>
        </p:spPr>
      </p:cxnSp>
      <p:cxnSp>
        <p:nvCxnSpPr>
          <p:cNvPr id="323" name="Google Shape;323;p55"/>
          <p:cNvCxnSpPr>
            <a:endCxn id="324" idx="2"/>
          </p:cNvCxnSpPr>
          <p:nvPr/>
        </p:nvCxnSpPr>
        <p:spPr>
          <a:xfrm>
            <a:off x="2047350" y="1569488"/>
            <a:ext cx="777900" cy="0"/>
          </a:xfrm>
          <a:prstGeom prst="straightConnector1">
            <a:avLst/>
          </a:prstGeom>
          <a:noFill/>
          <a:ln cap="flat" cmpd="sng" w="9525">
            <a:solidFill>
              <a:schemeClr val="dk2"/>
            </a:solidFill>
            <a:prstDash val="solid"/>
            <a:round/>
            <a:headEnd len="med" w="med" type="none"/>
            <a:tailEnd len="med" w="med" type="triangle"/>
          </a:ln>
        </p:spPr>
      </p:cxnSp>
      <p:sp>
        <p:nvSpPr>
          <p:cNvPr id="325" name="Google Shape;325;p55"/>
          <p:cNvSpPr/>
          <p:nvPr/>
        </p:nvSpPr>
        <p:spPr>
          <a:xfrm rot="5400000">
            <a:off x="3769463" y="1647638"/>
            <a:ext cx="1305000" cy="42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lang="en" sz="1100"/>
              <a:t>σ(hW</a:t>
            </a:r>
            <a:r>
              <a:rPr baseline="-25000" lang="en" sz="1100"/>
              <a:t>2</a:t>
            </a:r>
            <a:r>
              <a:rPr lang="en" sz="1100"/>
              <a:t> + b</a:t>
            </a:r>
            <a:r>
              <a:rPr baseline="-25000" lang="en" sz="1100"/>
              <a:t>2</a:t>
            </a:r>
            <a:r>
              <a:rPr lang="en" sz="1100"/>
              <a:t>)</a:t>
            </a:r>
            <a:endParaRPr sz="1100"/>
          </a:p>
        </p:txBody>
      </p:sp>
      <p:sp>
        <p:nvSpPr>
          <p:cNvPr id="326" name="Google Shape;326;p55"/>
          <p:cNvSpPr/>
          <p:nvPr/>
        </p:nvSpPr>
        <p:spPr>
          <a:xfrm rot="5400000">
            <a:off x="4765175" y="1782353"/>
            <a:ext cx="1574400" cy="42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lang="en" sz="1100">
                <a:solidFill>
                  <a:schemeClr val="dk1"/>
                </a:solidFill>
              </a:rPr>
              <a:t>bias_loss = crossentropy(Z’, Z)</a:t>
            </a:r>
            <a:endParaRPr sz="1100"/>
          </a:p>
        </p:txBody>
      </p:sp>
      <p:cxnSp>
        <p:nvCxnSpPr>
          <p:cNvPr id="327" name="Google Shape;327;p55"/>
          <p:cNvCxnSpPr>
            <a:stCxn id="325" idx="0"/>
            <a:endCxn id="326" idx="2"/>
          </p:cNvCxnSpPr>
          <p:nvPr/>
        </p:nvCxnSpPr>
        <p:spPr>
          <a:xfrm>
            <a:off x="4635113" y="1860788"/>
            <a:ext cx="704100" cy="134700"/>
          </a:xfrm>
          <a:prstGeom prst="straightConnector1">
            <a:avLst/>
          </a:prstGeom>
          <a:noFill/>
          <a:ln cap="flat" cmpd="sng" w="9525">
            <a:solidFill>
              <a:schemeClr val="dk2"/>
            </a:solidFill>
            <a:prstDash val="solid"/>
            <a:round/>
            <a:headEnd len="med" w="med" type="none"/>
            <a:tailEnd len="med" w="med" type="triangle"/>
          </a:ln>
        </p:spPr>
      </p:cxnSp>
      <p:sp>
        <p:nvSpPr>
          <p:cNvPr id="328" name="Google Shape;328;p55"/>
          <p:cNvSpPr/>
          <p:nvPr/>
        </p:nvSpPr>
        <p:spPr>
          <a:xfrm rot="5400000">
            <a:off x="5669981" y="2836350"/>
            <a:ext cx="2165100" cy="42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lang="en" sz="1100"/>
              <a:t>loss = bias_loss + λ x task_loss</a:t>
            </a:r>
            <a:endParaRPr sz="1100"/>
          </a:p>
        </p:txBody>
      </p:sp>
      <p:cxnSp>
        <p:nvCxnSpPr>
          <p:cNvPr id="329" name="Google Shape;329;p55"/>
          <p:cNvCxnSpPr>
            <a:stCxn id="326" idx="0"/>
            <a:endCxn id="328" idx="2"/>
          </p:cNvCxnSpPr>
          <p:nvPr/>
        </p:nvCxnSpPr>
        <p:spPr>
          <a:xfrm>
            <a:off x="5765525" y="1995503"/>
            <a:ext cx="774000" cy="1053900"/>
          </a:xfrm>
          <a:prstGeom prst="straightConnector1">
            <a:avLst/>
          </a:prstGeom>
          <a:noFill/>
          <a:ln cap="flat" cmpd="sng" w="9525">
            <a:solidFill>
              <a:schemeClr val="dk2"/>
            </a:solidFill>
            <a:prstDash val="solid"/>
            <a:round/>
            <a:headEnd len="med" w="med" type="none"/>
            <a:tailEnd len="med" w="med" type="triangle"/>
          </a:ln>
        </p:spPr>
      </p:cxnSp>
      <p:cxnSp>
        <p:nvCxnSpPr>
          <p:cNvPr id="330" name="Google Shape;330;p55"/>
          <p:cNvCxnSpPr>
            <a:stCxn id="321" idx="0"/>
            <a:endCxn id="328" idx="2"/>
          </p:cNvCxnSpPr>
          <p:nvPr/>
        </p:nvCxnSpPr>
        <p:spPr>
          <a:xfrm flipH="1" rot="10800000">
            <a:off x="3855500" y="3049400"/>
            <a:ext cx="2683800" cy="109800"/>
          </a:xfrm>
          <a:prstGeom prst="straightConnector1">
            <a:avLst/>
          </a:prstGeom>
          <a:noFill/>
          <a:ln cap="flat" cmpd="sng" w="9525">
            <a:solidFill>
              <a:schemeClr val="dk2"/>
            </a:solidFill>
            <a:prstDash val="solid"/>
            <a:round/>
            <a:headEnd len="med" w="med" type="none"/>
            <a:tailEnd len="med" w="med" type="triangle"/>
          </a:ln>
        </p:spPr>
      </p:cxnSp>
      <p:sp>
        <p:nvSpPr>
          <p:cNvPr id="324" name="Google Shape;324;p55"/>
          <p:cNvSpPr/>
          <p:nvPr/>
        </p:nvSpPr>
        <p:spPr>
          <a:xfrm rot="5400000">
            <a:off x="2385900" y="1356338"/>
            <a:ext cx="1305000" cy="426300"/>
          </a:xfrm>
          <a:prstGeom prst="rect">
            <a:avLst/>
          </a:prstGeom>
          <a:solidFill>
            <a:srgbClr val="F4CCCC"/>
          </a:solidFill>
          <a:ln cap="flat" cmpd="sng" w="9525">
            <a:solidFill>
              <a:srgbClr val="FF000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lang="en" sz="1100">
                <a:solidFill>
                  <a:srgbClr val="FF0000"/>
                </a:solidFill>
              </a:rPr>
              <a:t>Negative gradient</a:t>
            </a:r>
            <a:endParaRPr sz="1100">
              <a:solidFill>
                <a:srgbClr val="FF0000"/>
              </a:solidFill>
            </a:endParaRPr>
          </a:p>
        </p:txBody>
      </p:sp>
      <p:cxnSp>
        <p:nvCxnSpPr>
          <p:cNvPr id="331" name="Google Shape;331;p55"/>
          <p:cNvCxnSpPr>
            <a:stCxn id="324" idx="0"/>
          </p:cNvCxnSpPr>
          <p:nvPr/>
        </p:nvCxnSpPr>
        <p:spPr>
          <a:xfrm>
            <a:off x="3251550" y="1569488"/>
            <a:ext cx="9654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6"/>
          <p:cNvSpPr txBox="1"/>
          <p:nvPr>
            <p:ph type="title"/>
          </p:nvPr>
        </p:nvSpPr>
        <p:spPr>
          <a:xfrm>
            <a:off x="495300" y="281000"/>
            <a:ext cx="81666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b="1" lang="en"/>
              <a:t>Idea</a:t>
            </a:r>
            <a:r>
              <a:rPr lang="en"/>
              <a:t>: debias the output</a:t>
            </a:r>
            <a:endParaRPr/>
          </a:p>
        </p:txBody>
      </p:sp>
      <p:pic>
        <p:nvPicPr>
          <p:cNvPr id="337" name="Google Shape;337;p56"/>
          <p:cNvPicPr preferRelativeResize="0"/>
          <p:nvPr/>
        </p:nvPicPr>
        <p:blipFill>
          <a:blip r:embed="rId3">
            <a:alphaModFix/>
          </a:blip>
          <a:stretch>
            <a:fillRect/>
          </a:stretch>
        </p:blipFill>
        <p:spPr>
          <a:xfrm>
            <a:off x="1650875" y="1126825"/>
            <a:ext cx="5855449" cy="36650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7"/>
          <p:cNvSpPr txBox="1"/>
          <p:nvPr>
            <p:ph type="title"/>
          </p:nvPr>
        </p:nvSpPr>
        <p:spPr>
          <a:xfrm>
            <a:off x="722313" y="3305176"/>
            <a:ext cx="7772400" cy="10215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Evaluation</a:t>
            </a:r>
            <a:endParaRPr/>
          </a:p>
        </p:txBody>
      </p:sp>
      <p:sp>
        <p:nvSpPr>
          <p:cNvPr id="343" name="Google Shape;343;p57"/>
          <p:cNvSpPr txBox="1"/>
          <p:nvPr>
            <p:ph idx="1" type="body"/>
          </p:nvPr>
        </p:nvSpPr>
        <p:spPr>
          <a:xfrm>
            <a:off x="722313" y="2180035"/>
            <a:ext cx="7772400" cy="1125300"/>
          </a:xfrm>
          <a:prstGeom prst="rect">
            <a:avLst/>
          </a:prstGeom>
        </p:spPr>
        <p:txBody>
          <a:bodyPr anchorCtr="0" anchor="b" bIns="34275" lIns="68575" spcFirstLastPara="1" rIns="68575" wrap="square" tIns="34275">
            <a:noAutofit/>
          </a:bodyPr>
          <a:lstStyle/>
          <a:p>
            <a:pPr indent="0" lvl="0" marL="0" rtl="0" algn="l">
              <a:spcBef>
                <a:spcPts val="500"/>
              </a:spcBef>
              <a:spcAft>
                <a:spcPts val="0"/>
              </a:spcAft>
              <a:buClr>
                <a:schemeClr val="dk1"/>
              </a:buClr>
              <a:buSzPts val="1100"/>
              <a:buFont typeface="Arial"/>
              <a:buNone/>
            </a:pPr>
            <a:r>
              <a:rPr lang="en"/>
              <a:t>ML Fairness and Privacy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8"/>
          <p:cNvSpPr txBox="1"/>
          <p:nvPr>
            <p:ph type="title"/>
          </p:nvPr>
        </p:nvSpPr>
        <p:spPr>
          <a:xfrm>
            <a:off x="457200" y="281000"/>
            <a:ext cx="82296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sz="3100"/>
              <a:t>What do we do about it</a:t>
            </a:r>
            <a:r>
              <a:rPr lang="en" sz="3100"/>
              <a:t>? More (recent) ideas.</a:t>
            </a:r>
            <a:endParaRPr sz="3100"/>
          </a:p>
        </p:txBody>
      </p:sp>
      <p:sp>
        <p:nvSpPr>
          <p:cNvPr id="349" name="Google Shape;349;p58"/>
          <p:cNvSpPr txBox="1"/>
          <p:nvPr>
            <p:ph idx="1" type="body"/>
          </p:nvPr>
        </p:nvSpPr>
        <p:spPr>
          <a:xfrm>
            <a:off x="457200" y="1028700"/>
            <a:ext cx="8229600" cy="38988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None/>
            </a:pPr>
            <a:r>
              <a:rPr lang="en" sz="1700"/>
              <a:t>That’s hardly the only approach to either measuring or combating bias!</a:t>
            </a:r>
            <a:endParaRPr sz="1700"/>
          </a:p>
          <a:p>
            <a:pPr indent="-336550" lvl="0" marL="457200" rtl="0" algn="l">
              <a:spcBef>
                <a:spcPts val="500"/>
              </a:spcBef>
              <a:spcAft>
                <a:spcPts val="0"/>
              </a:spcAft>
              <a:buSzPts val="1700"/>
              <a:buChar char="●"/>
            </a:pPr>
            <a:r>
              <a:rPr lang="en" sz="1700" u="sng">
                <a:solidFill>
                  <a:schemeClr val="hlink"/>
                </a:solidFill>
                <a:hlinkClick r:id="rId3"/>
              </a:rPr>
              <a:t>Winogender</a:t>
            </a:r>
            <a:r>
              <a:rPr lang="en" sz="1700"/>
              <a:t>*</a:t>
            </a:r>
            <a:r>
              <a:rPr lang="en" sz="1700"/>
              <a:t>:</a:t>
            </a:r>
            <a:r>
              <a:rPr lang="en" sz="1700"/>
              <a:t> study coreference resolution systems with sentences that differ only in gender of a pronoun.</a:t>
            </a:r>
            <a:endParaRPr sz="1700"/>
          </a:p>
          <a:p>
            <a:pPr indent="-336550" lvl="0" marL="457200" rtl="0" algn="l">
              <a:spcBef>
                <a:spcPts val="0"/>
              </a:spcBef>
              <a:spcAft>
                <a:spcPts val="0"/>
              </a:spcAft>
              <a:buSzPts val="1700"/>
              <a:buChar char="●"/>
            </a:pPr>
            <a:r>
              <a:rPr lang="en" sz="1700" u="sng">
                <a:solidFill>
                  <a:schemeClr val="hlink"/>
                </a:solidFill>
                <a:hlinkClick r:id="rId4"/>
              </a:rPr>
              <a:t>CrowS-Pairs</a:t>
            </a:r>
            <a:r>
              <a:rPr lang="en" sz="1700"/>
              <a:t>*: Sentence pairs, one with stereotype of marginalized group, one with the group or attribute changed.</a:t>
            </a:r>
            <a:endParaRPr sz="1700"/>
          </a:p>
          <a:p>
            <a:pPr indent="-336550" lvl="0" marL="457200" rtl="0" algn="l">
              <a:spcBef>
                <a:spcPts val="0"/>
              </a:spcBef>
              <a:spcAft>
                <a:spcPts val="0"/>
              </a:spcAft>
              <a:buSzPts val="1700"/>
              <a:buChar char="●"/>
            </a:pPr>
            <a:r>
              <a:rPr lang="en" sz="1700" u="sng">
                <a:solidFill>
                  <a:schemeClr val="hlink"/>
                </a:solidFill>
                <a:hlinkClick r:id="rId5"/>
              </a:rPr>
              <a:t>WinoMT</a:t>
            </a:r>
            <a:r>
              <a:rPr lang="en" sz="1700"/>
              <a:t>: extension of the previous, for machine translation, including some ideas to improve bias by inserting gendered adjectives next to professions the model would otherwise start associating with one gender or the other</a:t>
            </a:r>
            <a:endParaRPr sz="1700"/>
          </a:p>
          <a:p>
            <a:pPr indent="-336550" lvl="0" marL="457200" rtl="0" algn="l">
              <a:spcBef>
                <a:spcPts val="0"/>
              </a:spcBef>
              <a:spcAft>
                <a:spcPts val="0"/>
              </a:spcAft>
              <a:buSzPts val="1700"/>
              <a:buChar char="●"/>
            </a:pPr>
            <a:r>
              <a:rPr lang="en" sz="1700" u="sng">
                <a:solidFill>
                  <a:schemeClr val="hlink"/>
                </a:solidFill>
                <a:hlinkClick r:id="rId6"/>
              </a:rPr>
              <a:t>Model Cards</a:t>
            </a:r>
            <a:r>
              <a:rPr lang="en" sz="1700"/>
              <a:t>: provide analysis on different slicing for clients of a ML system, allowing them to understand the bias of the current example.</a:t>
            </a:r>
            <a:endParaRPr sz="1700"/>
          </a:p>
          <a:p>
            <a:pPr indent="-336550" lvl="0" marL="457200" rtl="0" algn="l">
              <a:spcBef>
                <a:spcPts val="0"/>
              </a:spcBef>
              <a:spcAft>
                <a:spcPts val="0"/>
              </a:spcAft>
              <a:buSzPts val="1700"/>
              <a:buChar char="●"/>
            </a:pPr>
            <a:r>
              <a:rPr lang="en" sz="1700" u="sng">
                <a:solidFill>
                  <a:schemeClr val="hlink"/>
                </a:solidFill>
                <a:hlinkClick r:id="rId7"/>
              </a:rPr>
              <a:t>Example analysis</a:t>
            </a:r>
            <a:r>
              <a:rPr lang="en" sz="1700"/>
              <a:t> of GPT-3, finding a number of problems directly (gender-associated professions) and some by applying it to bias datasets (including Winogender).</a:t>
            </a:r>
            <a:endParaRPr sz="1700"/>
          </a:p>
          <a:p>
            <a:pPr indent="-336550" lvl="0" marL="457200" rtl="0" algn="l">
              <a:spcBef>
                <a:spcPts val="0"/>
              </a:spcBef>
              <a:spcAft>
                <a:spcPts val="0"/>
              </a:spcAft>
              <a:buSzPts val="1700"/>
              <a:buChar char="●"/>
            </a:pPr>
            <a:r>
              <a:rPr lang="en" sz="1700" u="sng">
                <a:solidFill>
                  <a:schemeClr val="hlink"/>
                </a:solidFill>
                <a:hlinkClick r:id="rId8"/>
              </a:rPr>
              <a:t>StereoSet</a:t>
            </a:r>
            <a:r>
              <a:rPr lang="en" sz="1700"/>
              <a:t>*: Quantitative assessment of stereotypical bias in language models</a:t>
            </a:r>
            <a:endParaRPr sz="1700"/>
          </a:p>
          <a:p>
            <a:pPr indent="0" lvl="0" marL="0" rtl="0" algn="l">
              <a:spcBef>
                <a:spcPts val="500"/>
              </a:spcBef>
              <a:spcAft>
                <a:spcPts val="0"/>
              </a:spcAft>
              <a:buNone/>
            </a:pPr>
            <a:r>
              <a:rPr lang="en" sz="1700"/>
              <a:t>* used in next slide</a:t>
            </a:r>
            <a:endParaRPr sz="17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9"/>
          <p:cNvSpPr txBox="1"/>
          <p:nvPr>
            <p:ph type="title"/>
          </p:nvPr>
        </p:nvSpPr>
        <p:spPr>
          <a:xfrm>
            <a:off x="457200" y="281000"/>
            <a:ext cx="82296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StereoSet</a:t>
            </a:r>
            <a:endParaRPr/>
          </a:p>
        </p:txBody>
      </p:sp>
      <p:sp>
        <p:nvSpPr>
          <p:cNvPr id="355" name="Google Shape;355;p59"/>
          <p:cNvSpPr txBox="1"/>
          <p:nvPr>
            <p:ph idx="1" type="body"/>
          </p:nvPr>
        </p:nvSpPr>
        <p:spPr>
          <a:xfrm>
            <a:off x="457200" y="1028701"/>
            <a:ext cx="8229600" cy="3394500"/>
          </a:xfrm>
          <a:prstGeom prst="rect">
            <a:avLst/>
          </a:prstGeom>
          <a:noFill/>
          <a:ln>
            <a:noFill/>
          </a:ln>
        </p:spPr>
        <p:txBody>
          <a:bodyPr anchorCtr="0" anchor="t" bIns="34275" lIns="68575" spcFirstLastPara="1" rIns="68575" wrap="square" tIns="34275">
            <a:noAutofit/>
          </a:bodyPr>
          <a:lstStyle/>
          <a:p>
            <a:pPr indent="-349250" lvl="0" marL="457200" rtl="0" algn="l">
              <a:spcBef>
                <a:spcPts val="500"/>
              </a:spcBef>
              <a:spcAft>
                <a:spcPts val="0"/>
              </a:spcAft>
              <a:buSzPts val="1900"/>
              <a:buChar char="●"/>
            </a:pPr>
            <a:r>
              <a:rPr lang="en" sz="1900"/>
              <a:t>Based on fill-in-the-blank tests (known as Context Association Tests or CATs)</a:t>
            </a:r>
            <a:endParaRPr sz="1900"/>
          </a:p>
          <a:p>
            <a:pPr indent="-349250" lvl="0" marL="457200" rtl="0" algn="l">
              <a:spcBef>
                <a:spcPts val="0"/>
              </a:spcBef>
              <a:spcAft>
                <a:spcPts val="0"/>
              </a:spcAft>
              <a:buSzPts val="1900"/>
              <a:buChar char="●"/>
            </a:pPr>
            <a:r>
              <a:rPr lang="en" sz="1900"/>
              <a:t>Computes three scores:</a:t>
            </a:r>
            <a:endParaRPr sz="1900"/>
          </a:p>
          <a:p>
            <a:pPr indent="-349250" lvl="1" marL="914400" rtl="0" algn="l">
              <a:spcBef>
                <a:spcPts val="0"/>
              </a:spcBef>
              <a:spcAft>
                <a:spcPts val="0"/>
              </a:spcAft>
              <a:buSzPts val="1900"/>
              <a:buChar char="○"/>
            </a:pPr>
            <a:r>
              <a:rPr lang="en" sz="1900"/>
              <a:t>Language Model Score (LMS)</a:t>
            </a:r>
            <a:endParaRPr sz="1900"/>
          </a:p>
          <a:p>
            <a:pPr indent="-349250" lvl="1" marL="914400" rtl="0" algn="l">
              <a:spcBef>
                <a:spcPts val="0"/>
              </a:spcBef>
              <a:spcAft>
                <a:spcPts val="0"/>
              </a:spcAft>
              <a:buSzPts val="1900"/>
              <a:buChar char="○"/>
            </a:pPr>
            <a:r>
              <a:rPr lang="en" sz="1900"/>
              <a:t>Stereotype Score (SS), the probability of choosing a stereotype vs. an anti-stereotype, when generating text, ideally 50-50.</a:t>
            </a:r>
            <a:endParaRPr sz="1900"/>
          </a:p>
          <a:p>
            <a:pPr indent="-349250" lvl="1" marL="914400" rtl="0" algn="l">
              <a:spcBef>
                <a:spcPts val="0"/>
              </a:spcBef>
              <a:spcAft>
                <a:spcPts val="0"/>
              </a:spcAft>
              <a:buSzPts val="1900"/>
              <a:buChar char="○"/>
            </a:pPr>
            <a:r>
              <a:rPr lang="en" sz="1900"/>
              <a:t>Idealized CAT score (ICAT)</a:t>
            </a:r>
            <a:endParaRPr sz="1900"/>
          </a:p>
          <a:p>
            <a:pPr indent="0" lvl="0" marL="0" rtl="0" algn="l">
              <a:spcBef>
                <a:spcPts val="500"/>
              </a:spcBef>
              <a:spcAft>
                <a:spcPts val="0"/>
              </a:spcAft>
              <a:buNone/>
            </a:pPr>
            <a:r>
              <a:t/>
            </a:r>
            <a:endParaRPr sz="1900"/>
          </a:p>
          <a:p>
            <a:pPr indent="0" lvl="0" marL="0" rtl="0" algn="l">
              <a:spcBef>
                <a:spcPts val="500"/>
              </a:spcBef>
              <a:spcAft>
                <a:spcPts val="0"/>
              </a:spcAft>
              <a:buNone/>
            </a:pPr>
            <a:r>
              <a:rPr b="1" lang="en" sz="1900"/>
              <a:t>ICAT = LMS x </a:t>
            </a:r>
            <a:r>
              <a:rPr b="1" lang="en" sz="1900"/>
              <a:t>min(SS, 100-SS)/50</a:t>
            </a:r>
            <a:endParaRPr b="1" sz="1900"/>
          </a:p>
          <a:p>
            <a:pPr indent="0" lvl="0" marL="0" rtl="0" algn="l">
              <a:spcBef>
                <a:spcPts val="500"/>
              </a:spcBef>
              <a:spcAft>
                <a:spcPts val="0"/>
              </a:spcAft>
              <a:buNone/>
            </a:pPr>
            <a:r>
              <a:t/>
            </a:r>
            <a:endParaRPr b="1" sz="1900"/>
          </a:p>
        </p:txBody>
      </p:sp>
      <p:sp>
        <p:nvSpPr>
          <p:cNvPr id="356" name="Google Shape;356;p59"/>
          <p:cNvSpPr txBox="1"/>
          <p:nvPr/>
        </p:nvSpPr>
        <p:spPr>
          <a:xfrm>
            <a:off x="187650" y="4661569"/>
            <a:ext cx="8905200" cy="3078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t/>
            </a:r>
            <a:endParaRPr sz="11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0"/>
          <p:cNvSpPr txBox="1"/>
          <p:nvPr>
            <p:ph type="title"/>
          </p:nvPr>
        </p:nvSpPr>
        <p:spPr>
          <a:xfrm>
            <a:off x="457200" y="281000"/>
            <a:ext cx="82296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What do we do about it?  (Fine tune!)</a:t>
            </a:r>
            <a:endParaRPr/>
          </a:p>
        </p:txBody>
      </p:sp>
      <p:sp>
        <p:nvSpPr>
          <p:cNvPr id="362" name="Google Shape;362;p60"/>
          <p:cNvSpPr txBox="1"/>
          <p:nvPr>
            <p:ph idx="1" type="body"/>
          </p:nvPr>
        </p:nvSpPr>
        <p:spPr>
          <a:xfrm>
            <a:off x="457200" y="1028701"/>
            <a:ext cx="8229600" cy="33945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None/>
            </a:pPr>
            <a:r>
              <a:rPr lang="en" sz="1900"/>
              <a:t>Starting with GPT-2 Small from Hugging Face, fine tune on union of:</a:t>
            </a:r>
            <a:endParaRPr sz="1900"/>
          </a:p>
          <a:p>
            <a:pPr indent="-349250" lvl="0" marL="457200" rtl="0" algn="l">
              <a:spcBef>
                <a:spcPts val="500"/>
              </a:spcBef>
              <a:spcAft>
                <a:spcPts val="0"/>
              </a:spcAft>
              <a:buSzPts val="1900"/>
              <a:buChar char="●"/>
            </a:pPr>
            <a:r>
              <a:rPr lang="en" sz="1900"/>
              <a:t>Winobias / Winogender</a:t>
            </a:r>
            <a:endParaRPr sz="1900"/>
          </a:p>
          <a:p>
            <a:pPr indent="-349250" lvl="0" marL="457200" rtl="0" algn="l">
              <a:spcBef>
                <a:spcPts val="0"/>
              </a:spcBef>
              <a:spcAft>
                <a:spcPts val="0"/>
              </a:spcAft>
              <a:buSzPts val="1900"/>
              <a:buChar char="●"/>
            </a:pPr>
            <a:r>
              <a:rPr lang="en" sz="1900"/>
              <a:t>CrowS-Pairs</a:t>
            </a:r>
            <a:endParaRPr sz="1900"/>
          </a:p>
          <a:p>
            <a:pPr indent="0" lvl="0" marL="0" rtl="0" algn="l">
              <a:spcBef>
                <a:spcPts val="500"/>
              </a:spcBef>
              <a:spcAft>
                <a:spcPts val="0"/>
              </a:spcAft>
              <a:buNone/>
            </a:pPr>
            <a:r>
              <a:t/>
            </a:r>
            <a:endParaRPr sz="1900"/>
          </a:p>
          <a:p>
            <a:pPr indent="0" lvl="0" marL="0" rtl="0" algn="l">
              <a:spcBef>
                <a:spcPts val="500"/>
              </a:spcBef>
              <a:spcAft>
                <a:spcPts val="0"/>
              </a:spcAft>
              <a:buNone/>
            </a:pPr>
            <a:r>
              <a:rPr lang="en" sz="1900"/>
              <a:t>Due to small fine tune dataset, experiments done by fine tuning only parts of the network:</a:t>
            </a:r>
            <a:endParaRPr sz="1900"/>
          </a:p>
          <a:p>
            <a:pPr indent="-349250" lvl="0" marL="457200" rtl="0" algn="l">
              <a:spcBef>
                <a:spcPts val="500"/>
              </a:spcBef>
              <a:spcAft>
                <a:spcPts val="0"/>
              </a:spcAft>
              <a:buSzPts val="1900"/>
              <a:buChar char="●"/>
            </a:pPr>
            <a:r>
              <a:rPr lang="en" sz="1900"/>
              <a:t>Layer norm </a:t>
            </a:r>
            <a:r>
              <a:rPr lang="en" sz="1900"/>
              <a:t>params (LM)</a:t>
            </a:r>
            <a:endParaRPr sz="1900"/>
          </a:p>
          <a:p>
            <a:pPr indent="-349250" lvl="0" marL="457200" rtl="0" algn="l">
              <a:spcBef>
                <a:spcPts val="0"/>
              </a:spcBef>
              <a:spcAft>
                <a:spcPts val="0"/>
              </a:spcAft>
              <a:buSzPts val="1900"/>
              <a:buChar char="●"/>
            </a:pPr>
            <a:r>
              <a:rPr lang="en" sz="1900"/>
              <a:t>Word embeddings  (WE)</a:t>
            </a:r>
            <a:endParaRPr sz="1900"/>
          </a:p>
          <a:p>
            <a:pPr indent="-349250" lvl="0" marL="457200" rtl="0" algn="l">
              <a:spcBef>
                <a:spcPts val="0"/>
              </a:spcBef>
              <a:spcAft>
                <a:spcPts val="0"/>
              </a:spcAft>
              <a:buSzPts val="1900"/>
              <a:buChar char="●"/>
            </a:pPr>
            <a:r>
              <a:rPr lang="en" sz="1900"/>
              <a:t>Word position embeddings (WPE)</a:t>
            </a:r>
            <a:endParaRPr sz="1900"/>
          </a:p>
          <a:p>
            <a:pPr indent="-349250" lvl="0" marL="457200" rtl="0" algn="l">
              <a:spcBef>
                <a:spcPts val="0"/>
              </a:spcBef>
              <a:spcAft>
                <a:spcPts val="0"/>
              </a:spcAft>
              <a:buSzPts val="1900"/>
              <a:buChar char="●"/>
            </a:pPr>
            <a:r>
              <a:rPr lang="en" sz="1900"/>
              <a:t>Addition of input and/or output linear transformations</a:t>
            </a:r>
            <a:endParaRPr sz="1900"/>
          </a:p>
        </p:txBody>
      </p:sp>
      <p:sp>
        <p:nvSpPr>
          <p:cNvPr id="363" name="Google Shape;363;p60"/>
          <p:cNvSpPr txBox="1"/>
          <p:nvPr/>
        </p:nvSpPr>
        <p:spPr>
          <a:xfrm>
            <a:off x="187650" y="4661569"/>
            <a:ext cx="8905200" cy="2925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1000" u="sng">
                <a:solidFill>
                  <a:schemeClr val="hlink"/>
                </a:solidFill>
                <a:hlinkClick r:id="rId3"/>
              </a:rPr>
              <a:t>https://aclanthology.org/2022.ltedi-1.8.pdf</a:t>
            </a:r>
            <a:endParaRPr sz="10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1"/>
          <p:cNvSpPr txBox="1"/>
          <p:nvPr>
            <p:ph type="title"/>
          </p:nvPr>
        </p:nvSpPr>
        <p:spPr>
          <a:xfrm>
            <a:off x="457200" y="281000"/>
            <a:ext cx="82296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Fine tune: results!</a:t>
            </a:r>
            <a:endParaRPr/>
          </a:p>
        </p:txBody>
      </p:sp>
      <p:sp>
        <p:nvSpPr>
          <p:cNvPr id="369" name="Google Shape;369;p61"/>
          <p:cNvSpPr txBox="1"/>
          <p:nvPr/>
        </p:nvSpPr>
        <p:spPr>
          <a:xfrm>
            <a:off x="187650" y="4661569"/>
            <a:ext cx="8905200" cy="2925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1000" u="sng">
                <a:solidFill>
                  <a:schemeClr val="hlink"/>
                </a:solidFill>
                <a:hlinkClick r:id="rId3"/>
              </a:rPr>
              <a:t>https://aclanthology.org/2022.ltedi-1.8.pdf</a:t>
            </a:r>
            <a:endParaRPr sz="1000"/>
          </a:p>
        </p:txBody>
      </p:sp>
      <p:pic>
        <p:nvPicPr>
          <p:cNvPr id="370" name="Google Shape;370;p61"/>
          <p:cNvPicPr preferRelativeResize="0"/>
          <p:nvPr/>
        </p:nvPicPr>
        <p:blipFill>
          <a:blip r:embed="rId4">
            <a:alphaModFix/>
          </a:blip>
          <a:stretch>
            <a:fillRect/>
          </a:stretch>
        </p:blipFill>
        <p:spPr>
          <a:xfrm>
            <a:off x="0" y="1137932"/>
            <a:ext cx="9143999" cy="302003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2"/>
          <p:cNvSpPr txBox="1"/>
          <p:nvPr>
            <p:ph type="title"/>
          </p:nvPr>
        </p:nvSpPr>
        <p:spPr>
          <a:xfrm>
            <a:off x="722313" y="3305176"/>
            <a:ext cx="7772400" cy="10215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Notebook Walkthrough</a:t>
            </a:r>
            <a:endParaRPr/>
          </a:p>
        </p:txBody>
      </p:sp>
      <p:sp>
        <p:nvSpPr>
          <p:cNvPr id="376" name="Google Shape;376;p62"/>
          <p:cNvSpPr txBox="1"/>
          <p:nvPr>
            <p:ph idx="1" type="body"/>
          </p:nvPr>
        </p:nvSpPr>
        <p:spPr>
          <a:xfrm>
            <a:off x="722313" y="2180035"/>
            <a:ext cx="7772400" cy="11253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u="sng">
                <a:solidFill>
                  <a:schemeClr val="hlink"/>
                </a:solidFill>
                <a:hlinkClick r:id="rId3"/>
              </a:rPr>
              <a:t>Lesson Notebook</a:t>
            </a:r>
            <a:r>
              <a:rPr lang="en"/>
              <a:t>   </a:t>
            </a:r>
            <a:r>
              <a:rPr lang="en" u="sng">
                <a:solidFill>
                  <a:schemeClr val="hlink"/>
                </a:solidFill>
                <a:hlinkClick r:id="rId4"/>
              </a:rPr>
              <a:t>Average Diffusion Faces</a:t>
            </a:r>
            <a:r>
              <a:rPr lang="en"/>
              <a:t>   </a:t>
            </a:r>
            <a:r>
              <a:rPr lang="en" u="sng">
                <a:solidFill>
                  <a:schemeClr val="hlink"/>
                </a:solidFill>
                <a:hlinkClick r:id="rId5"/>
              </a:rPr>
              <a:t>Diffusion Face Clustering (intersectional)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457200" y="171450"/>
            <a:ext cx="8229600" cy="857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Announcements</a:t>
            </a:r>
            <a:endParaRPr/>
          </a:p>
        </p:txBody>
      </p:sp>
      <p:sp>
        <p:nvSpPr>
          <p:cNvPr id="116" name="Google Shape;116;p27"/>
          <p:cNvSpPr txBox="1"/>
          <p:nvPr>
            <p:ph idx="1" type="body"/>
          </p:nvPr>
        </p:nvSpPr>
        <p:spPr>
          <a:xfrm>
            <a:off x="457200" y="1200151"/>
            <a:ext cx="8229600" cy="3394500"/>
          </a:xfrm>
          <a:prstGeom prst="rect">
            <a:avLst/>
          </a:prstGeom>
        </p:spPr>
        <p:txBody>
          <a:bodyPr anchorCtr="0" anchor="t" bIns="34275" lIns="68575" spcFirstLastPara="1" rIns="68575" wrap="square" tIns="34275">
            <a:noAutofit/>
          </a:bodyPr>
          <a:lstStyle/>
          <a:p>
            <a:pPr indent="-342900" lvl="0" marL="457200" rtl="0" algn="l">
              <a:lnSpc>
                <a:spcPct val="115000"/>
              </a:lnSpc>
              <a:spcBef>
                <a:spcPts val="0"/>
              </a:spcBef>
              <a:spcAft>
                <a:spcPts val="0"/>
              </a:spcAft>
              <a:buSzPts val="1800"/>
              <a:buFont typeface="Open Sans"/>
              <a:buChar char="-"/>
            </a:pPr>
            <a:r>
              <a:rPr b="1" lang="en" sz="1800"/>
              <a:t>Assignments</a:t>
            </a:r>
            <a:endParaRPr b="1" sz="1800"/>
          </a:p>
          <a:p>
            <a:pPr indent="-317500" lvl="1" marL="914400" rtl="0" algn="l">
              <a:lnSpc>
                <a:spcPct val="115000"/>
              </a:lnSpc>
              <a:spcBef>
                <a:spcPts val="0"/>
              </a:spcBef>
              <a:spcAft>
                <a:spcPts val="0"/>
              </a:spcAft>
              <a:buSzPts val="1400"/>
              <a:buFont typeface="Open Sans"/>
              <a:buChar char="-"/>
            </a:pPr>
            <a:r>
              <a:rPr lang="en" sz="1400"/>
              <a:t>Done!</a:t>
            </a:r>
            <a:endParaRPr sz="1400"/>
          </a:p>
          <a:p>
            <a:pPr indent="-342900" lvl="0" marL="457200" rtl="0" algn="l">
              <a:lnSpc>
                <a:spcPct val="115000"/>
              </a:lnSpc>
              <a:spcBef>
                <a:spcPts val="0"/>
              </a:spcBef>
              <a:spcAft>
                <a:spcPts val="0"/>
              </a:spcAft>
              <a:buSzPts val="1800"/>
              <a:buFont typeface="Arial"/>
              <a:buChar char="-"/>
            </a:pPr>
            <a:r>
              <a:rPr b="1" lang="en" sz="1800"/>
              <a:t>Project </a:t>
            </a:r>
            <a:r>
              <a:rPr b="1" lang="en" sz="1800">
                <a:solidFill>
                  <a:srgbClr val="9900FF"/>
                </a:solidFill>
              </a:rPr>
              <a:t> </a:t>
            </a:r>
            <a:endParaRPr b="1" sz="1800">
              <a:solidFill>
                <a:srgbClr val="9900FF"/>
              </a:solidFill>
            </a:endParaRPr>
          </a:p>
          <a:p>
            <a:pPr indent="-317500" lvl="1" marL="914400" rtl="0" algn="l">
              <a:lnSpc>
                <a:spcPct val="115000"/>
              </a:lnSpc>
              <a:spcBef>
                <a:spcPts val="0"/>
              </a:spcBef>
              <a:spcAft>
                <a:spcPts val="0"/>
              </a:spcAft>
              <a:buClr>
                <a:srgbClr val="9900FF"/>
              </a:buClr>
              <a:buSzPts val="1400"/>
              <a:buFont typeface="Open Sans"/>
              <a:buChar char="-"/>
            </a:pPr>
            <a:r>
              <a:rPr b="1" lang="en" sz="1400">
                <a:solidFill>
                  <a:srgbClr val="9900FF"/>
                </a:solidFill>
              </a:rPr>
              <a:t>Projects - Due Sunday 04/14 11:59pm PST (</a:t>
            </a:r>
            <a:r>
              <a:rPr b="1" lang="en" sz="1400">
                <a:solidFill>
                  <a:srgbClr val="FF0000"/>
                </a:solidFill>
              </a:rPr>
              <a:t>hard deadline</a:t>
            </a:r>
            <a:r>
              <a:rPr b="1" lang="en" sz="1400">
                <a:solidFill>
                  <a:srgbClr val="9900FF"/>
                </a:solidFill>
              </a:rPr>
              <a:t>) </a:t>
            </a:r>
            <a:endParaRPr b="1" sz="1400">
              <a:solidFill>
                <a:srgbClr val="9900FF"/>
              </a:solidFill>
            </a:endParaRPr>
          </a:p>
          <a:p>
            <a:pPr indent="-317500" lvl="1" marL="914400" rtl="0" algn="l">
              <a:lnSpc>
                <a:spcPct val="115000"/>
              </a:lnSpc>
              <a:spcBef>
                <a:spcPts val="0"/>
              </a:spcBef>
              <a:spcAft>
                <a:spcPts val="0"/>
              </a:spcAft>
              <a:buClr>
                <a:srgbClr val="9900FF"/>
              </a:buClr>
              <a:buSzPts val="1400"/>
              <a:buFont typeface="Open Sans"/>
              <a:buChar char="-"/>
            </a:pPr>
            <a:r>
              <a:rPr b="1" lang="en" sz="1400">
                <a:solidFill>
                  <a:srgbClr val="9900FF"/>
                </a:solidFill>
              </a:rPr>
              <a:t>1 - 2 WEEKS</a:t>
            </a:r>
            <a:endParaRPr b="1" sz="1400">
              <a:solidFill>
                <a:srgbClr val="9900FF"/>
              </a:solidFill>
            </a:endParaRPr>
          </a:p>
          <a:p>
            <a:pPr indent="-317500" lvl="1" marL="914400" rtl="0" algn="l">
              <a:lnSpc>
                <a:spcPct val="115000"/>
              </a:lnSpc>
              <a:spcBef>
                <a:spcPts val="0"/>
              </a:spcBef>
              <a:spcAft>
                <a:spcPts val="0"/>
              </a:spcAft>
              <a:buSzPts val="1400"/>
              <a:buFont typeface="Arial"/>
              <a:buChar char="-"/>
            </a:pPr>
            <a:r>
              <a:rPr b="1" lang="en" sz="1400">
                <a:solidFill>
                  <a:srgbClr val="9900FF"/>
                </a:solidFill>
              </a:rPr>
              <a:t>Questions?</a:t>
            </a:r>
            <a:endParaRPr b="1" sz="1400">
              <a:solidFill>
                <a:srgbClr val="9900FF"/>
              </a:solidFill>
            </a:endParaRPr>
          </a:p>
          <a:p>
            <a:pPr indent="-342900" lvl="0" marL="457200" rtl="0" algn="l">
              <a:lnSpc>
                <a:spcPct val="115000"/>
              </a:lnSpc>
              <a:spcBef>
                <a:spcPts val="0"/>
              </a:spcBef>
              <a:spcAft>
                <a:spcPts val="0"/>
              </a:spcAft>
              <a:buSzPts val="1800"/>
              <a:buFont typeface="Arial"/>
              <a:buChar char="-"/>
            </a:pPr>
            <a:r>
              <a:rPr b="1" lang="en" sz="1800"/>
              <a:t>Concerns?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3"/>
          <p:cNvSpPr txBox="1"/>
          <p:nvPr>
            <p:ph type="title"/>
          </p:nvPr>
        </p:nvSpPr>
        <p:spPr>
          <a:xfrm>
            <a:off x="722313" y="3305176"/>
            <a:ext cx="7772400" cy="10215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Paper Peeks</a:t>
            </a:r>
            <a:endParaRPr/>
          </a:p>
        </p:txBody>
      </p:sp>
      <p:sp>
        <p:nvSpPr>
          <p:cNvPr id="382" name="Google Shape;382;p63"/>
          <p:cNvSpPr txBox="1"/>
          <p:nvPr>
            <p:ph idx="1" type="body"/>
          </p:nvPr>
        </p:nvSpPr>
        <p:spPr>
          <a:xfrm>
            <a:off x="722313" y="2180035"/>
            <a:ext cx="7772400" cy="11253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ML Fairness and Privacy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4"/>
          <p:cNvSpPr txBox="1"/>
          <p:nvPr>
            <p:ph type="title"/>
          </p:nvPr>
        </p:nvSpPr>
        <p:spPr>
          <a:xfrm>
            <a:off x="457200" y="171450"/>
            <a:ext cx="8229600" cy="857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Papers</a:t>
            </a:r>
            <a:endParaRPr/>
          </a:p>
        </p:txBody>
      </p:sp>
      <p:sp>
        <p:nvSpPr>
          <p:cNvPr id="388" name="Google Shape;388;p64"/>
          <p:cNvSpPr txBox="1"/>
          <p:nvPr>
            <p:ph idx="1" type="body"/>
          </p:nvPr>
        </p:nvSpPr>
        <p:spPr>
          <a:xfrm>
            <a:off x="457200" y="1200151"/>
            <a:ext cx="8229600" cy="33945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Clr>
                <a:schemeClr val="dk1"/>
              </a:buClr>
              <a:buSzPts val="1100"/>
              <a:buFont typeface="Arial"/>
              <a:buNone/>
            </a:pPr>
            <a:r>
              <a:rPr lang="en" u="sng">
                <a:solidFill>
                  <a:schemeClr val="hlink"/>
                </a:solidFill>
                <a:hlinkClick r:id="rId3"/>
              </a:rPr>
              <a:t>DECODING TRUST: A Comprehensive Assessment of</a:t>
            </a:r>
            <a:endParaRPr/>
          </a:p>
          <a:p>
            <a:pPr indent="0" lvl="0" marL="0" rtl="0" algn="l">
              <a:spcBef>
                <a:spcPts val="500"/>
              </a:spcBef>
              <a:spcAft>
                <a:spcPts val="0"/>
              </a:spcAft>
              <a:buClr>
                <a:schemeClr val="dk1"/>
              </a:buClr>
              <a:buSzPts val="1100"/>
              <a:buFont typeface="Arial"/>
              <a:buNone/>
            </a:pPr>
            <a:r>
              <a:rPr lang="en" u="sng">
                <a:solidFill>
                  <a:schemeClr val="hlink"/>
                </a:solidFill>
                <a:hlinkClick r:id="rId4"/>
              </a:rPr>
              <a:t>Trustworthiness in GPT Models</a:t>
            </a:r>
            <a:endParaRPr/>
          </a:p>
          <a:p>
            <a:pPr indent="0" lvl="0" marL="0" rtl="0" algn="l">
              <a:spcBef>
                <a:spcPts val="50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5"/>
          <p:cNvSpPr txBox="1"/>
          <p:nvPr>
            <p:ph type="ctrTitle"/>
          </p:nvPr>
        </p:nvSpPr>
        <p:spPr>
          <a:xfrm>
            <a:off x="514350" y="1562100"/>
            <a:ext cx="5829300" cy="5067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dk1"/>
              </a:buClr>
              <a:buSzPts val="3300"/>
              <a:buFont typeface="Arial"/>
              <a:buNone/>
            </a:pPr>
            <a:r>
              <a:rPr lang="en"/>
              <a:t>Privacy</a:t>
            </a:r>
            <a:endParaRPr/>
          </a:p>
        </p:txBody>
      </p:sp>
      <p:sp>
        <p:nvSpPr>
          <p:cNvPr id="394" name="Google Shape;394;p65"/>
          <p:cNvSpPr txBox="1"/>
          <p:nvPr>
            <p:ph idx="1" type="subTitle"/>
          </p:nvPr>
        </p:nvSpPr>
        <p:spPr>
          <a:xfrm>
            <a:off x="514350" y="2162175"/>
            <a:ext cx="5829300" cy="9861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2400"/>
              <a:buNone/>
            </a:pPr>
            <a:r>
              <a:rPr lang="en"/>
              <a:t>Machine learning enables magic.</a:t>
            </a:r>
            <a:endParaRPr/>
          </a:p>
          <a:p>
            <a:pPr indent="0" lvl="0" marL="0" rtl="0" algn="l">
              <a:spcBef>
                <a:spcPts val="0"/>
              </a:spcBef>
              <a:spcAft>
                <a:spcPts val="0"/>
              </a:spcAft>
              <a:buClr>
                <a:schemeClr val="dk1"/>
              </a:buClr>
              <a:buSzPts val="2400"/>
              <a:buNone/>
            </a:pPr>
            <a:r>
              <a:rPr lang="en"/>
              <a:t>But it can also be a bit creepy.</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6"/>
          <p:cNvSpPr txBox="1"/>
          <p:nvPr>
            <p:ph type="title"/>
          </p:nvPr>
        </p:nvSpPr>
        <p:spPr>
          <a:xfrm>
            <a:off x="495300" y="281000"/>
            <a:ext cx="81915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Privacy a NLP problem?</a:t>
            </a:r>
            <a:endParaRPr/>
          </a:p>
        </p:txBody>
      </p:sp>
      <p:sp>
        <p:nvSpPr>
          <p:cNvPr id="400" name="Google Shape;400;p66"/>
          <p:cNvSpPr txBox="1"/>
          <p:nvPr>
            <p:ph idx="1" type="body"/>
          </p:nvPr>
        </p:nvSpPr>
        <p:spPr>
          <a:xfrm>
            <a:off x="457200" y="1028701"/>
            <a:ext cx="8229600" cy="3394500"/>
          </a:xfrm>
          <a:prstGeom prst="rect">
            <a:avLst/>
          </a:prstGeom>
          <a:noFill/>
          <a:ln>
            <a:noFill/>
          </a:ln>
        </p:spPr>
        <p:txBody>
          <a:bodyPr anchorCtr="0" anchor="t" bIns="34275" lIns="68575" spcFirstLastPara="1" rIns="68575" wrap="square" tIns="34275">
            <a:noAutofit/>
          </a:bodyPr>
          <a:lstStyle/>
          <a:p>
            <a:pPr indent="-292100" lvl="0" marL="342900" rtl="0" algn="l">
              <a:spcBef>
                <a:spcPts val="500"/>
              </a:spcBef>
              <a:spcAft>
                <a:spcPts val="0"/>
              </a:spcAft>
              <a:buSzPts val="2000"/>
              <a:buChar char="●"/>
            </a:pPr>
            <a:r>
              <a:rPr lang="en" sz="2000"/>
              <a:t>NLP models are becoming ubiquitous in software</a:t>
            </a:r>
            <a:endParaRPr sz="2000"/>
          </a:p>
          <a:p>
            <a:pPr indent="0" lvl="0" marL="0" rtl="0" algn="l">
              <a:spcBef>
                <a:spcPts val="500"/>
              </a:spcBef>
              <a:spcAft>
                <a:spcPts val="0"/>
              </a:spcAft>
              <a:buNone/>
            </a:pPr>
            <a:r>
              <a:t/>
            </a:r>
            <a:endParaRPr sz="2000"/>
          </a:p>
          <a:p>
            <a:pPr indent="-292100" lvl="0" marL="342900" rtl="0" algn="l">
              <a:spcBef>
                <a:spcPts val="500"/>
              </a:spcBef>
              <a:spcAft>
                <a:spcPts val="0"/>
              </a:spcAft>
              <a:buSzPts val="2000"/>
              <a:buChar char="●"/>
            </a:pPr>
            <a:r>
              <a:rPr lang="en" sz="2000"/>
              <a:t>They can read everything you write</a:t>
            </a:r>
            <a:endParaRPr sz="2000"/>
          </a:p>
          <a:p>
            <a:pPr indent="0" lvl="0" marL="0" rtl="0" algn="l">
              <a:spcBef>
                <a:spcPts val="500"/>
              </a:spcBef>
              <a:spcAft>
                <a:spcPts val="0"/>
              </a:spcAft>
              <a:buNone/>
            </a:pPr>
            <a:r>
              <a:t/>
            </a:r>
            <a:endParaRPr sz="2000"/>
          </a:p>
          <a:p>
            <a:pPr indent="-292100" lvl="0" marL="342900" rtl="0" algn="l">
              <a:spcBef>
                <a:spcPts val="500"/>
              </a:spcBef>
              <a:spcAft>
                <a:spcPts val="0"/>
              </a:spcAft>
              <a:buSzPts val="2000"/>
              <a:buChar char="●"/>
            </a:pPr>
            <a:r>
              <a:rPr lang="en" sz="2000"/>
              <a:t>Without careful consideration, they might reveal information about you to companies … and loved ones!</a:t>
            </a:r>
            <a:endParaRPr sz="2000"/>
          </a:p>
        </p:txBody>
      </p:sp>
      <p:sp>
        <p:nvSpPr>
          <p:cNvPr id="401" name="Google Shape;401;p66"/>
          <p:cNvSpPr txBox="1"/>
          <p:nvPr/>
        </p:nvSpPr>
        <p:spPr>
          <a:xfrm>
            <a:off x="2266050" y="3519000"/>
            <a:ext cx="5310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What are examples of places you write text that you presume is private… and you definitely don’t want memorized by a model to spit back at you (or someone you know) verbatim, unexpectedly?</a:t>
            </a:r>
            <a:endParaRPr>
              <a:solidFill>
                <a:srgbClr val="FF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7"/>
          <p:cNvSpPr txBox="1"/>
          <p:nvPr>
            <p:ph type="title"/>
          </p:nvPr>
        </p:nvSpPr>
        <p:spPr>
          <a:xfrm>
            <a:off x="342900" y="281000"/>
            <a:ext cx="83439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From obvious to subtle…</a:t>
            </a:r>
            <a:endParaRPr/>
          </a:p>
        </p:txBody>
      </p:sp>
      <p:sp>
        <p:nvSpPr>
          <p:cNvPr id="407" name="Google Shape;407;p67"/>
          <p:cNvSpPr txBox="1"/>
          <p:nvPr>
            <p:ph idx="1" type="body"/>
          </p:nvPr>
        </p:nvSpPr>
        <p:spPr>
          <a:xfrm>
            <a:off x="457200" y="1028701"/>
            <a:ext cx="8229600" cy="3394500"/>
          </a:xfrm>
          <a:prstGeom prst="rect">
            <a:avLst/>
          </a:prstGeom>
          <a:noFill/>
          <a:ln>
            <a:noFill/>
          </a:ln>
        </p:spPr>
        <p:txBody>
          <a:bodyPr anchorCtr="0" anchor="t" bIns="34275" lIns="68575" spcFirstLastPara="1" rIns="68575" wrap="square" tIns="34275">
            <a:noAutofit/>
          </a:bodyPr>
          <a:lstStyle/>
          <a:p>
            <a:pPr indent="-292100" lvl="0" marL="342900" rtl="0" algn="l">
              <a:spcBef>
                <a:spcPts val="500"/>
              </a:spcBef>
              <a:spcAft>
                <a:spcPts val="0"/>
              </a:spcAft>
              <a:buSzPts val="2000"/>
              <a:buChar char="●"/>
            </a:pPr>
            <a:r>
              <a:rPr lang="en" sz="2000"/>
              <a:t>AOL Query Release</a:t>
            </a:r>
            <a:endParaRPr sz="2000"/>
          </a:p>
          <a:p>
            <a:pPr indent="0" lvl="0" marL="0" rtl="0" algn="l">
              <a:spcBef>
                <a:spcPts val="500"/>
              </a:spcBef>
              <a:spcAft>
                <a:spcPts val="0"/>
              </a:spcAft>
              <a:buNone/>
            </a:pPr>
            <a:r>
              <a:t/>
            </a:r>
            <a:endParaRPr sz="2000"/>
          </a:p>
          <a:p>
            <a:pPr indent="0" lvl="0" marL="0" rtl="0" algn="l">
              <a:spcBef>
                <a:spcPts val="500"/>
              </a:spcBef>
              <a:spcAft>
                <a:spcPts val="0"/>
              </a:spcAft>
              <a:buNone/>
            </a:pPr>
            <a:r>
              <a:t/>
            </a:r>
            <a:endParaRPr sz="2000"/>
          </a:p>
          <a:p>
            <a:pPr indent="-292100" lvl="0" marL="342900" rtl="0" algn="l">
              <a:spcBef>
                <a:spcPts val="500"/>
              </a:spcBef>
              <a:spcAft>
                <a:spcPts val="0"/>
              </a:spcAft>
              <a:buSzPts val="2000"/>
              <a:buChar char="●"/>
            </a:pPr>
            <a:r>
              <a:rPr lang="en" sz="2000"/>
              <a:t>Search engine’s Query Suggest</a:t>
            </a:r>
            <a:endParaRPr sz="2000"/>
          </a:p>
          <a:p>
            <a:pPr indent="0" lvl="0" marL="0" rtl="0" algn="l">
              <a:spcBef>
                <a:spcPts val="500"/>
              </a:spcBef>
              <a:spcAft>
                <a:spcPts val="0"/>
              </a:spcAft>
              <a:buNone/>
            </a:pPr>
            <a:r>
              <a:t/>
            </a:r>
            <a:endParaRPr sz="2000"/>
          </a:p>
          <a:p>
            <a:pPr indent="0" lvl="0" marL="0" rtl="0" algn="l">
              <a:spcBef>
                <a:spcPts val="500"/>
              </a:spcBef>
              <a:spcAft>
                <a:spcPts val="0"/>
              </a:spcAft>
              <a:buNone/>
            </a:pPr>
            <a:r>
              <a:t/>
            </a:r>
            <a:endParaRPr sz="2000"/>
          </a:p>
          <a:p>
            <a:pPr indent="-292100" lvl="0" marL="342900" rtl="0" algn="l">
              <a:spcBef>
                <a:spcPts val="500"/>
              </a:spcBef>
              <a:spcAft>
                <a:spcPts val="0"/>
              </a:spcAft>
              <a:buSzPts val="2000"/>
              <a:buChar char="●"/>
            </a:pPr>
            <a:r>
              <a:rPr lang="en" sz="2000"/>
              <a:t>Your interests and Google Activity Dashboard</a:t>
            </a:r>
            <a:endParaRPr sz="20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8"/>
          <p:cNvSpPr txBox="1"/>
          <p:nvPr>
            <p:ph type="title"/>
          </p:nvPr>
        </p:nvSpPr>
        <p:spPr>
          <a:xfrm>
            <a:off x="495300" y="281000"/>
            <a:ext cx="82296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(not a course on privacy!)</a:t>
            </a:r>
            <a:endParaRPr/>
          </a:p>
        </p:txBody>
      </p:sp>
      <p:sp>
        <p:nvSpPr>
          <p:cNvPr id="413" name="Google Shape;413;p68"/>
          <p:cNvSpPr txBox="1"/>
          <p:nvPr>
            <p:ph idx="1" type="body"/>
          </p:nvPr>
        </p:nvSpPr>
        <p:spPr>
          <a:xfrm>
            <a:off x="457200" y="1028701"/>
            <a:ext cx="8229600" cy="33945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None/>
            </a:pPr>
            <a:r>
              <a:rPr lang="en" sz="2000"/>
              <a:t>Beyond machine learning and NLP, there are lots of things to worry about with privacy:</a:t>
            </a:r>
            <a:endParaRPr sz="2000"/>
          </a:p>
          <a:p>
            <a:pPr indent="0" lvl="0" marL="0" rtl="0" algn="l">
              <a:spcBef>
                <a:spcPts val="500"/>
              </a:spcBef>
              <a:spcAft>
                <a:spcPts val="0"/>
              </a:spcAft>
              <a:buNone/>
            </a:pPr>
            <a:r>
              <a:t/>
            </a:r>
            <a:endParaRPr sz="2000"/>
          </a:p>
          <a:p>
            <a:pPr indent="-292100" lvl="0" marL="342900" rtl="0" algn="l">
              <a:spcBef>
                <a:spcPts val="500"/>
              </a:spcBef>
              <a:spcAft>
                <a:spcPts val="0"/>
              </a:spcAft>
              <a:buSzPts val="2000"/>
              <a:buChar char="●"/>
            </a:pPr>
            <a:r>
              <a:rPr lang="en" sz="2000"/>
              <a:t>User transparency and control</a:t>
            </a:r>
            <a:endParaRPr sz="2000"/>
          </a:p>
          <a:p>
            <a:pPr indent="-292100" lvl="0" marL="342900" rtl="0" algn="l">
              <a:spcBef>
                <a:spcPts val="0"/>
              </a:spcBef>
              <a:spcAft>
                <a:spcPts val="0"/>
              </a:spcAft>
              <a:buSzPts val="2000"/>
              <a:buChar char="●"/>
            </a:pPr>
            <a:r>
              <a:rPr lang="en" sz="2000"/>
              <a:t>Encryption</a:t>
            </a:r>
            <a:endParaRPr sz="2000"/>
          </a:p>
          <a:p>
            <a:pPr indent="-292100" lvl="0" marL="342900" rtl="0" algn="l">
              <a:spcBef>
                <a:spcPts val="0"/>
              </a:spcBef>
              <a:spcAft>
                <a:spcPts val="0"/>
              </a:spcAft>
              <a:buSzPts val="2000"/>
              <a:buChar char="●"/>
            </a:pPr>
            <a:r>
              <a:rPr lang="en" sz="2000"/>
              <a:t>TTLs</a:t>
            </a:r>
            <a:endParaRPr sz="2000"/>
          </a:p>
          <a:p>
            <a:pPr indent="-292100" lvl="0" marL="342900" rtl="0" algn="l">
              <a:spcBef>
                <a:spcPts val="0"/>
              </a:spcBef>
              <a:spcAft>
                <a:spcPts val="0"/>
              </a:spcAft>
              <a:buSzPts val="2000"/>
              <a:buChar char="●"/>
            </a:pPr>
            <a:r>
              <a:rPr lang="en" sz="2000"/>
              <a:t>… and so much more!</a:t>
            </a:r>
            <a:endParaRPr sz="20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9"/>
          <p:cNvSpPr txBox="1"/>
          <p:nvPr>
            <p:ph type="title"/>
          </p:nvPr>
        </p:nvSpPr>
        <p:spPr>
          <a:xfrm>
            <a:off x="470900" y="281000"/>
            <a:ext cx="82296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Idea: Data Elision</a:t>
            </a:r>
            <a:endParaRPr/>
          </a:p>
        </p:txBody>
      </p:sp>
      <p:sp>
        <p:nvSpPr>
          <p:cNvPr id="419" name="Google Shape;419;p69"/>
          <p:cNvSpPr txBox="1"/>
          <p:nvPr>
            <p:ph idx="1" type="body"/>
          </p:nvPr>
        </p:nvSpPr>
        <p:spPr>
          <a:xfrm>
            <a:off x="457200" y="1028701"/>
            <a:ext cx="8229600" cy="33945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None/>
            </a:pPr>
            <a:r>
              <a:rPr lang="en" sz="2000"/>
              <a:t>Don’t include private data in the training set…</a:t>
            </a:r>
            <a:endParaRPr sz="2000"/>
          </a:p>
          <a:p>
            <a:pPr indent="0" lvl="0" marL="0" rtl="0" algn="l">
              <a:spcBef>
                <a:spcPts val="500"/>
              </a:spcBef>
              <a:spcAft>
                <a:spcPts val="0"/>
              </a:spcAft>
              <a:buNone/>
            </a:pPr>
            <a:r>
              <a:rPr lang="en" sz="2000"/>
              <a:t>… and think about whether your model should run on it in production.</a:t>
            </a:r>
            <a:endParaRPr sz="2000"/>
          </a:p>
        </p:txBody>
      </p:sp>
      <p:sp>
        <p:nvSpPr>
          <p:cNvPr id="420" name="Google Shape;420;p69"/>
          <p:cNvSpPr/>
          <p:nvPr/>
        </p:nvSpPr>
        <p:spPr>
          <a:xfrm>
            <a:off x="569119" y="2218913"/>
            <a:ext cx="2278500" cy="227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b="1" lang="en" sz="1100"/>
              <a:t>Private</a:t>
            </a:r>
            <a:r>
              <a:rPr lang="en" sz="1100"/>
              <a:t> Data</a:t>
            </a:r>
            <a:endParaRPr sz="1100"/>
          </a:p>
        </p:txBody>
      </p:sp>
      <p:sp>
        <p:nvSpPr>
          <p:cNvPr id="421" name="Google Shape;421;p69"/>
          <p:cNvSpPr/>
          <p:nvPr/>
        </p:nvSpPr>
        <p:spPr>
          <a:xfrm>
            <a:off x="3454950" y="2218913"/>
            <a:ext cx="2278500" cy="227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b="1" lang="en" sz="1100"/>
              <a:t>Public</a:t>
            </a:r>
            <a:r>
              <a:rPr lang="en" sz="1100"/>
              <a:t> Data</a:t>
            </a:r>
            <a:endParaRPr sz="1100"/>
          </a:p>
        </p:txBody>
      </p:sp>
      <p:pic>
        <p:nvPicPr>
          <p:cNvPr id="422" name="Google Shape;422;p69"/>
          <p:cNvPicPr preferRelativeResize="0"/>
          <p:nvPr/>
        </p:nvPicPr>
        <p:blipFill rotWithShape="1">
          <a:blip r:embed="rId3">
            <a:alphaModFix/>
          </a:blip>
          <a:srcRect b="0" l="27486" r="26861" t="0"/>
          <a:stretch/>
        </p:blipFill>
        <p:spPr>
          <a:xfrm>
            <a:off x="6560400" y="2153034"/>
            <a:ext cx="1955381" cy="2410105"/>
          </a:xfrm>
          <a:prstGeom prst="rect">
            <a:avLst/>
          </a:prstGeom>
          <a:noFill/>
          <a:ln>
            <a:noFill/>
          </a:ln>
        </p:spPr>
      </p:pic>
      <p:cxnSp>
        <p:nvCxnSpPr>
          <p:cNvPr id="423" name="Google Shape;423;p69"/>
          <p:cNvCxnSpPr>
            <a:stCxn id="421" idx="6"/>
            <a:endCxn id="422" idx="1"/>
          </p:cNvCxnSpPr>
          <p:nvPr/>
        </p:nvCxnSpPr>
        <p:spPr>
          <a:xfrm>
            <a:off x="5733450" y="3358163"/>
            <a:ext cx="826800" cy="0"/>
          </a:xfrm>
          <a:prstGeom prst="straightConnector1">
            <a:avLst/>
          </a:prstGeom>
          <a:noFill/>
          <a:ln cap="flat" cmpd="sng" w="9525">
            <a:solidFill>
              <a:schemeClr val="dk2"/>
            </a:solidFill>
            <a:prstDash val="solid"/>
            <a:round/>
            <a:headEnd len="med" w="med" type="none"/>
            <a:tailEnd len="med" w="med" type="triangle"/>
          </a:ln>
        </p:spPr>
      </p:cxnSp>
      <p:cxnSp>
        <p:nvCxnSpPr>
          <p:cNvPr id="424" name="Google Shape;424;p69"/>
          <p:cNvCxnSpPr/>
          <p:nvPr/>
        </p:nvCxnSpPr>
        <p:spPr>
          <a:xfrm>
            <a:off x="470906" y="2194838"/>
            <a:ext cx="2448600" cy="2448600"/>
          </a:xfrm>
          <a:prstGeom prst="straightConnector1">
            <a:avLst/>
          </a:prstGeom>
          <a:noFill/>
          <a:ln cap="flat" cmpd="sng" w="76200">
            <a:solidFill>
              <a:srgbClr val="FF0000"/>
            </a:solidFill>
            <a:prstDash val="solid"/>
            <a:round/>
            <a:headEnd len="med" w="med" type="none"/>
            <a:tailEnd len="med" w="med" type="none"/>
          </a:ln>
        </p:spPr>
      </p:cxnSp>
      <p:sp>
        <p:nvSpPr>
          <p:cNvPr id="425" name="Google Shape;425;p69"/>
          <p:cNvSpPr txBox="1"/>
          <p:nvPr/>
        </p:nvSpPr>
        <p:spPr>
          <a:xfrm>
            <a:off x="3389850" y="4487175"/>
            <a:ext cx="531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What’s private?  At what point might it become public?</a:t>
            </a:r>
            <a:endParaRPr>
              <a:solidFill>
                <a:srgbClr val="FF0000"/>
              </a:solidFill>
            </a:endParaRPr>
          </a:p>
          <a:p>
            <a:pPr indent="0" lvl="0" marL="0" rtl="0" algn="l">
              <a:spcBef>
                <a:spcPts val="0"/>
              </a:spcBef>
              <a:spcAft>
                <a:spcPts val="0"/>
              </a:spcAft>
              <a:buNone/>
            </a:pPr>
            <a:r>
              <a:rPr lang="en">
                <a:solidFill>
                  <a:srgbClr val="FF0000"/>
                </a:solidFill>
              </a:rPr>
              <a:t>(Hint: if enough people do something…)</a:t>
            </a:r>
            <a:endParaRPr>
              <a:solidFill>
                <a:srgbClr val="FF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70"/>
          <p:cNvSpPr txBox="1"/>
          <p:nvPr>
            <p:ph type="title"/>
          </p:nvPr>
        </p:nvSpPr>
        <p:spPr>
          <a:xfrm>
            <a:off x="342900" y="281000"/>
            <a:ext cx="83439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Simplistic </a:t>
            </a:r>
            <a:r>
              <a:rPr lang="en"/>
              <a:t>Technique: Thresholding</a:t>
            </a:r>
            <a:endParaRPr/>
          </a:p>
        </p:txBody>
      </p:sp>
      <p:sp>
        <p:nvSpPr>
          <p:cNvPr id="431" name="Google Shape;431;p70"/>
          <p:cNvSpPr txBox="1"/>
          <p:nvPr>
            <p:ph idx="1" type="body"/>
          </p:nvPr>
        </p:nvSpPr>
        <p:spPr>
          <a:xfrm>
            <a:off x="457200" y="1028701"/>
            <a:ext cx="8229600" cy="33945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None/>
            </a:pPr>
            <a:r>
              <a:rPr lang="en" sz="2000"/>
              <a:t>If it shows up enough times from a diverse enough set of sources (usually users), consider it public.</a:t>
            </a:r>
            <a:endParaRPr sz="2000"/>
          </a:p>
          <a:p>
            <a:pPr indent="0" lvl="0" marL="0" rtl="0" algn="l">
              <a:spcBef>
                <a:spcPts val="500"/>
              </a:spcBef>
              <a:spcAft>
                <a:spcPts val="0"/>
              </a:spcAft>
              <a:buNone/>
            </a:pPr>
            <a:r>
              <a:t/>
            </a:r>
            <a:endParaRPr sz="2000"/>
          </a:p>
          <a:p>
            <a:pPr indent="0" lvl="0" marL="0" rtl="0" algn="l">
              <a:spcBef>
                <a:spcPts val="500"/>
              </a:spcBef>
              <a:spcAft>
                <a:spcPts val="0"/>
              </a:spcAft>
              <a:buNone/>
            </a:pPr>
            <a:r>
              <a:rPr lang="en" sz="2000"/>
              <a:t>Questions:</a:t>
            </a:r>
            <a:endParaRPr sz="2000"/>
          </a:p>
          <a:p>
            <a:pPr indent="0" lvl="0" marL="0" rtl="0" algn="l">
              <a:spcBef>
                <a:spcPts val="500"/>
              </a:spcBef>
              <a:spcAft>
                <a:spcPts val="0"/>
              </a:spcAft>
              <a:buNone/>
            </a:pPr>
            <a:r>
              <a:t/>
            </a:r>
            <a:endParaRPr sz="2000"/>
          </a:p>
          <a:p>
            <a:pPr indent="-292100" lvl="0" marL="342900" rtl="0" algn="l">
              <a:spcBef>
                <a:spcPts val="500"/>
              </a:spcBef>
              <a:spcAft>
                <a:spcPts val="0"/>
              </a:spcAft>
              <a:buSzPts val="2000"/>
              <a:buChar char="●"/>
            </a:pPr>
            <a:r>
              <a:rPr lang="en" sz="2000"/>
              <a:t>Threshold units?</a:t>
            </a:r>
            <a:endParaRPr sz="2000"/>
          </a:p>
          <a:p>
            <a:pPr indent="-292100" lvl="0" marL="342900" rtl="0" algn="l">
              <a:spcBef>
                <a:spcPts val="0"/>
              </a:spcBef>
              <a:spcAft>
                <a:spcPts val="0"/>
              </a:spcAft>
              <a:buSzPts val="2000"/>
              <a:buChar char="●"/>
            </a:pPr>
            <a:r>
              <a:rPr lang="en" sz="2000"/>
              <a:t>Threshold value?</a:t>
            </a:r>
            <a:endParaRPr sz="2000"/>
          </a:p>
          <a:p>
            <a:pPr indent="-292100" lvl="0" marL="342900" rtl="0" algn="l">
              <a:spcBef>
                <a:spcPts val="0"/>
              </a:spcBef>
              <a:spcAft>
                <a:spcPts val="0"/>
              </a:spcAft>
              <a:buSzPts val="2000"/>
              <a:buChar char="●"/>
            </a:pPr>
            <a:r>
              <a:rPr lang="en" sz="2000"/>
              <a:t>Multiple queries?</a:t>
            </a:r>
            <a:endParaRPr sz="2000"/>
          </a:p>
          <a:p>
            <a:pPr indent="0" lvl="0" marL="0" rtl="0" algn="l">
              <a:spcBef>
                <a:spcPts val="500"/>
              </a:spcBef>
              <a:spcAft>
                <a:spcPts val="0"/>
              </a:spcAft>
              <a:buNone/>
            </a:pPr>
            <a:r>
              <a:t/>
            </a:r>
            <a:endParaRPr sz="2000"/>
          </a:p>
        </p:txBody>
      </p:sp>
      <p:cxnSp>
        <p:nvCxnSpPr>
          <p:cNvPr id="432" name="Google Shape;432;p70"/>
          <p:cNvCxnSpPr/>
          <p:nvPr/>
        </p:nvCxnSpPr>
        <p:spPr>
          <a:xfrm rot="10800000">
            <a:off x="4261688" y="2114981"/>
            <a:ext cx="0" cy="2406000"/>
          </a:xfrm>
          <a:prstGeom prst="straightConnector1">
            <a:avLst/>
          </a:prstGeom>
          <a:noFill/>
          <a:ln cap="flat" cmpd="sng" w="9525">
            <a:solidFill>
              <a:schemeClr val="dk2"/>
            </a:solidFill>
            <a:prstDash val="solid"/>
            <a:round/>
            <a:headEnd len="med" w="med" type="none"/>
            <a:tailEnd len="med" w="med" type="triangle"/>
          </a:ln>
        </p:spPr>
      </p:cxnSp>
      <p:cxnSp>
        <p:nvCxnSpPr>
          <p:cNvPr id="433" name="Google Shape;433;p70"/>
          <p:cNvCxnSpPr/>
          <p:nvPr/>
        </p:nvCxnSpPr>
        <p:spPr>
          <a:xfrm>
            <a:off x="4270200" y="4520981"/>
            <a:ext cx="4854300" cy="0"/>
          </a:xfrm>
          <a:prstGeom prst="straightConnector1">
            <a:avLst/>
          </a:prstGeom>
          <a:noFill/>
          <a:ln cap="flat" cmpd="sng" w="9525">
            <a:solidFill>
              <a:schemeClr val="dk2"/>
            </a:solidFill>
            <a:prstDash val="solid"/>
            <a:round/>
            <a:headEnd len="med" w="med" type="none"/>
            <a:tailEnd len="med" w="med" type="triangle"/>
          </a:ln>
        </p:spPr>
      </p:cxnSp>
      <p:sp>
        <p:nvSpPr>
          <p:cNvPr id="434" name="Google Shape;434;p70"/>
          <p:cNvSpPr/>
          <p:nvPr/>
        </p:nvSpPr>
        <p:spPr>
          <a:xfrm>
            <a:off x="4593263" y="2242556"/>
            <a:ext cx="4395338" cy="1802344"/>
          </a:xfrm>
          <a:custGeom>
            <a:rect b="b" l="l" r="r" t="t"/>
            <a:pathLst>
              <a:path extrusionOk="0" h="96125" w="234418">
                <a:moveTo>
                  <a:pt x="0" y="0"/>
                </a:moveTo>
                <a:cubicBezTo>
                  <a:pt x="2116" y="5668"/>
                  <a:pt x="5138" y="23880"/>
                  <a:pt x="12695" y="34006"/>
                </a:cubicBezTo>
                <a:cubicBezTo>
                  <a:pt x="20252" y="44132"/>
                  <a:pt x="23351" y="51236"/>
                  <a:pt x="45342" y="60758"/>
                </a:cubicBezTo>
                <a:cubicBezTo>
                  <a:pt x="67333" y="70280"/>
                  <a:pt x="113128" y="85243"/>
                  <a:pt x="144641" y="91137"/>
                </a:cubicBezTo>
                <a:cubicBezTo>
                  <a:pt x="176154" y="97032"/>
                  <a:pt x="219455" y="95294"/>
                  <a:pt x="234418" y="96125"/>
                </a:cubicBezTo>
              </a:path>
            </a:pathLst>
          </a:custGeom>
          <a:noFill/>
          <a:ln cap="flat" cmpd="sng" w="9525">
            <a:solidFill>
              <a:schemeClr val="dk2"/>
            </a:solidFill>
            <a:prstDash val="solid"/>
            <a:round/>
            <a:headEnd len="med" w="med" type="none"/>
            <a:tailEnd len="med" w="med" type="triangle"/>
          </a:ln>
        </p:spPr>
      </p:sp>
      <p:sp>
        <p:nvSpPr>
          <p:cNvPr id="435" name="Google Shape;435;p70"/>
          <p:cNvSpPr txBox="1"/>
          <p:nvPr/>
        </p:nvSpPr>
        <p:spPr>
          <a:xfrm>
            <a:off x="5877000" y="4716525"/>
            <a:ext cx="782100" cy="3078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1100"/>
              <a:t>Threshold</a:t>
            </a:r>
            <a:endParaRPr sz="1100"/>
          </a:p>
        </p:txBody>
      </p:sp>
      <p:cxnSp>
        <p:nvCxnSpPr>
          <p:cNvPr id="436" name="Google Shape;436;p70"/>
          <p:cNvCxnSpPr>
            <a:stCxn id="435" idx="0"/>
          </p:cNvCxnSpPr>
          <p:nvPr/>
        </p:nvCxnSpPr>
        <p:spPr>
          <a:xfrm rot="10800000">
            <a:off x="6268050" y="2012925"/>
            <a:ext cx="0" cy="2703600"/>
          </a:xfrm>
          <a:prstGeom prst="straightConnector1">
            <a:avLst/>
          </a:prstGeom>
          <a:noFill/>
          <a:ln cap="flat" cmpd="sng" w="28575">
            <a:solidFill>
              <a:schemeClr val="dk2"/>
            </a:solidFill>
            <a:prstDash val="solid"/>
            <a:round/>
            <a:headEnd len="med" w="med" type="none"/>
            <a:tailEnd len="med" w="med" type="none"/>
          </a:ln>
        </p:spPr>
      </p:cxnSp>
      <p:sp>
        <p:nvSpPr>
          <p:cNvPr id="437" name="Google Shape;437;p70"/>
          <p:cNvSpPr txBox="1"/>
          <p:nvPr/>
        </p:nvSpPr>
        <p:spPr>
          <a:xfrm>
            <a:off x="6659156" y="4078913"/>
            <a:ext cx="2412300" cy="3078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1100"/>
              <a:t>Assume Private</a:t>
            </a:r>
            <a:endParaRPr sz="1100"/>
          </a:p>
        </p:txBody>
      </p:sp>
      <p:sp>
        <p:nvSpPr>
          <p:cNvPr id="438" name="Google Shape;438;p70"/>
          <p:cNvSpPr txBox="1"/>
          <p:nvPr/>
        </p:nvSpPr>
        <p:spPr>
          <a:xfrm>
            <a:off x="4652775" y="4073231"/>
            <a:ext cx="1476900" cy="3078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1100"/>
              <a:t>Assume Public</a:t>
            </a:r>
            <a:endParaRPr sz="1100"/>
          </a:p>
        </p:txBody>
      </p:sp>
      <p:sp>
        <p:nvSpPr>
          <p:cNvPr id="439" name="Google Shape;439;p70"/>
          <p:cNvSpPr txBox="1"/>
          <p:nvPr/>
        </p:nvSpPr>
        <p:spPr>
          <a:xfrm>
            <a:off x="457200" y="3944150"/>
            <a:ext cx="3413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Why might two queries on a dataset that preserve anonymity through aggregation if done individually but reveal something private if both are executed?</a:t>
            </a:r>
            <a:endParaRPr>
              <a:solidFill>
                <a:srgbClr val="FF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1"/>
          <p:cNvSpPr txBox="1"/>
          <p:nvPr>
            <p:ph type="title"/>
          </p:nvPr>
        </p:nvSpPr>
        <p:spPr>
          <a:xfrm>
            <a:off x="457200" y="281000"/>
            <a:ext cx="82296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Privacy can help!</a:t>
            </a:r>
            <a:endParaRPr/>
          </a:p>
        </p:txBody>
      </p:sp>
      <p:sp>
        <p:nvSpPr>
          <p:cNvPr id="445" name="Google Shape;445;p71"/>
          <p:cNvSpPr txBox="1"/>
          <p:nvPr>
            <p:ph idx="1" type="body"/>
          </p:nvPr>
        </p:nvSpPr>
        <p:spPr>
          <a:xfrm>
            <a:off x="457200" y="1028700"/>
            <a:ext cx="8229600" cy="3783300"/>
          </a:xfrm>
          <a:prstGeom prst="rect">
            <a:avLst/>
          </a:prstGeom>
          <a:noFill/>
          <a:ln>
            <a:noFill/>
          </a:ln>
        </p:spPr>
        <p:txBody>
          <a:bodyPr anchorCtr="0" anchor="t" bIns="34275" lIns="68575" spcFirstLastPara="1" rIns="68575" wrap="square" tIns="34275">
            <a:noAutofit/>
          </a:bodyPr>
          <a:lstStyle/>
          <a:p>
            <a:pPr indent="-285750" lvl="0" marL="342900" rtl="0" algn="l">
              <a:spcBef>
                <a:spcPts val="500"/>
              </a:spcBef>
              <a:spcAft>
                <a:spcPts val="0"/>
              </a:spcAft>
              <a:buSzPts val="1900"/>
              <a:buChar char="●"/>
            </a:pPr>
            <a:r>
              <a:rPr lang="en" sz="1900"/>
              <a:t>“Privacy” to us can also be considered removal of esoteric outliers</a:t>
            </a:r>
            <a:endParaRPr sz="1900"/>
          </a:p>
          <a:p>
            <a:pPr indent="0" lvl="0" marL="0" rtl="0" algn="l">
              <a:spcBef>
                <a:spcPts val="500"/>
              </a:spcBef>
              <a:spcAft>
                <a:spcPts val="0"/>
              </a:spcAft>
              <a:buNone/>
            </a:pPr>
            <a:r>
              <a:t/>
            </a:r>
            <a:endParaRPr sz="1900"/>
          </a:p>
          <a:p>
            <a:pPr indent="-285750" lvl="0" marL="342900" rtl="0" algn="l">
              <a:spcBef>
                <a:spcPts val="500"/>
              </a:spcBef>
              <a:spcAft>
                <a:spcPts val="0"/>
              </a:spcAft>
              <a:buSzPts val="1900"/>
              <a:buChar char="●"/>
            </a:pPr>
            <a:r>
              <a:rPr lang="en" sz="1900"/>
              <a:t>Gradient clipping step is commonly used to protect network parameters against backpropagating a huge loss from a surprising mis-prediction</a:t>
            </a:r>
            <a:endParaRPr sz="1900"/>
          </a:p>
          <a:p>
            <a:pPr indent="0" lvl="0" marL="0" rtl="0" algn="l">
              <a:spcBef>
                <a:spcPts val="500"/>
              </a:spcBef>
              <a:spcAft>
                <a:spcPts val="0"/>
              </a:spcAft>
              <a:buNone/>
            </a:pPr>
            <a:r>
              <a:t/>
            </a:r>
            <a:endParaRPr sz="1900"/>
          </a:p>
          <a:p>
            <a:pPr indent="0" lvl="0" marL="0" rtl="0" algn="l">
              <a:spcBef>
                <a:spcPts val="500"/>
              </a:spcBef>
              <a:spcAft>
                <a:spcPts val="0"/>
              </a:spcAft>
              <a:buNone/>
            </a:pPr>
            <a:r>
              <a:rPr i="1" lang="en" sz="1900"/>
              <a:t>As a result*, sometimes a blind application of privacy preserving learning algorithms can help the model generalize.</a:t>
            </a:r>
            <a:endParaRPr i="1" sz="1900"/>
          </a:p>
          <a:p>
            <a:pPr indent="0" lvl="0" marL="0" rtl="0" algn="l">
              <a:spcBef>
                <a:spcPts val="500"/>
              </a:spcBef>
              <a:spcAft>
                <a:spcPts val="0"/>
              </a:spcAft>
              <a:buNone/>
            </a:pPr>
            <a:r>
              <a:t/>
            </a:r>
            <a:endParaRPr sz="1900"/>
          </a:p>
          <a:p>
            <a:pPr indent="0" lvl="0" marL="0" rtl="0" algn="l">
              <a:spcBef>
                <a:spcPts val="500"/>
              </a:spcBef>
              <a:spcAft>
                <a:spcPts val="0"/>
              </a:spcAft>
              <a:buNone/>
            </a:pPr>
            <a:r>
              <a:rPr lang="en" sz="1900"/>
              <a:t>Often though, the injected noise hurts model performance, disproportionately on underrepresented classes.**</a:t>
            </a:r>
            <a:endParaRPr sz="1900"/>
          </a:p>
        </p:txBody>
      </p:sp>
      <p:sp>
        <p:nvSpPr>
          <p:cNvPr id="446" name="Google Shape;446;p71"/>
          <p:cNvSpPr txBox="1"/>
          <p:nvPr/>
        </p:nvSpPr>
        <p:spPr>
          <a:xfrm>
            <a:off x="596475" y="4574825"/>
            <a:ext cx="8358000" cy="4773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1100"/>
              <a:t>* </a:t>
            </a:r>
            <a:r>
              <a:rPr lang="en" sz="1000" u="sng">
                <a:solidFill>
                  <a:schemeClr val="hlink"/>
                </a:solidFill>
                <a:hlinkClick r:id="rId3"/>
              </a:rPr>
              <a:t>https://blog.tensorflow.org/2019/03/introducing-tensorflow-privacy-learning.html</a:t>
            </a:r>
            <a:endParaRPr sz="1000"/>
          </a:p>
          <a:p>
            <a:pPr indent="0" lvl="0" marL="0" rtl="0" algn="l">
              <a:spcBef>
                <a:spcPts val="0"/>
              </a:spcBef>
              <a:spcAft>
                <a:spcPts val="0"/>
              </a:spcAft>
              <a:buNone/>
            </a:pPr>
            <a:r>
              <a:rPr lang="en" sz="1100"/>
              <a:t>** </a:t>
            </a:r>
            <a:r>
              <a:rPr lang="en" sz="1000" u="sng">
                <a:solidFill>
                  <a:schemeClr val="hlink"/>
                </a:solidFill>
                <a:hlinkClick r:id="rId4"/>
              </a:rPr>
              <a:t>https://papers.nips.cc/paper/2019/file/fc0de4e0396fff257ea362983c2dda5a-Paper.pdf</a:t>
            </a:r>
            <a:endParaRPr sz="1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72"/>
          <p:cNvSpPr txBox="1"/>
          <p:nvPr>
            <p:ph type="title"/>
          </p:nvPr>
        </p:nvSpPr>
        <p:spPr>
          <a:xfrm>
            <a:off x="342900" y="281000"/>
            <a:ext cx="83439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Differential Privacy Optimizer</a:t>
            </a:r>
            <a:endParaRPr/>
          </a:p>
        </p:txBody>
      </p:sp>
      <p:sp>
        <p:nvSpPr>
          <p:cNvPr id="452" name="Google Shape;452;p72"/>
          <p:cNvSpPr txBox="1"/>
          <p:nvPr>
            <p:ph idx="1" type="body"/>
          </p:nvPr>
        </p:nvSpPr>
        <p:spPr>
          <a:xfrm>
            <a:off x="457200" y="1028700"/>
            <a:ext cx="8229600" cy="3783300"/>
          </a:xfrm>
          <a:prstGeom prst="rect">
            <a:avLst/>
          </a:prstGeom>
          <a:noFill/>
          <a:ln>
            <a:noFill/>
          </a:ln>
        </p:spPr>
        <p:txBody>
          <a:bodyPr anchorCtr="0" anchor="t" bIns="34275" lIns="68575" spcFirstLastPara="1" rIns="68575" wrap="square" tIns="34275">
            <a:noAutofit/>
          </a:bodyPr>
          <a:lstStyle/>
          <a:p>
            <a:pPr indent="-355600" lvl="0" marL="457200" rtl="0" algn="l">
              <a:spcBef>
                <a:spcPts val="500"/>
              </a:spcBef>
              <a:spcAft>
                <a:spcPts val="0"/>
              </a:spcAft>
              <a:buSzPts val="2000"/>
              <a:buChar char="●"/>
            </a:pPr>
            <a:r>
              <a:rPr lang="en" sz="2000"/>
              <a:t>“Obvious” approach of adding noise to the final network parameters struggles to answer the question “how much noise?”</a:t>
            </a:r>
            <a:endParaRPr sz="2000"/>
          </a:p>
          <a:p>
            <a:pPr indent="-355600" lvl="1" marL="914400" rtl="0" algn="l">
              <a:spcBef>
                <a:spcPts val="0"/>
              </a:spcBef>
              <a:spcAft>
                <a:spcPts val="0"/>
              </a:spcAft>
              <a:buSzPts val="2000"/>
              <a:buChar char="○"/>
            </a:pPr>
            <a:r>
              <a:rPr i="1" lang="en" sz="2000"/>
              <a:t>Potentially breaks model performance and still no real guarantees</a:t>
            </a:r>
            <a:endParaRPr i="1" sz="2000"/>
          </a:p>
          <a:p>
            <a:pPr indent="0" lvl="0" marL="0" rtl="0" algn="l">
              <a:spcBef>
                <a:spcPts val="500"/>
              </a:spcBef>
              <a:spcAft>
                <a:spcPts val="0"/>
              </a:spcAft>
              <a:buNone/>
            </a:pPr>
            <a:r>
              <a:t/>
            </a:r>
            <a:endParaRPr i="1" sz="2000"/>
          </a:p>
          <a:p>
            <a:pPr indent="-355600" lvl="0" marL="457200" rtl="0" algn="l">
              <a:spcBef>
                <a:spcPts val="500"/>
              </a:spcBef>
              <a:spcAft>
                <a:spcPts val="0"/>
              </a:spcAft>
              <a:buSzPts val="2000"/>
              <a:buChar char="●"/>
            </a:pPr>
            <a:r>
              <a:rPr lang="en" sz="2000"/>
              <a:t>Add </a:t>
            </a:r>
            <a:r>
              <a:rPr b="1" lang="en" sz="2000"/>
              <a:t>two steps</a:t>
            </a:r>
            <a:r>
              <a:rPr lang="en" sz="2000"/>
              <a:t> to usual gradient descent</a:t>
            </a:r>
            <a:endParaRPr sz="2000"/>
          </a:p>
          <a:p>
            <a:pPr indent="-355600" lvl="1" marL="914400" rtl="0" algn="l">
              <a:spcBef>
                <a:spcPts val="0"/>
              </a:spcBef>
              <a:spcAft>
                <a:spcPts val="0"/>
              </a:spcAft>
              <a:buSzPts val="2000"/>
              <a:buChar char="○"/>
            </a:pPr>
            <a:r>
              <a:rPr lang="en" sz="2000"/>
              <a:t>Compute gradient</a:t>
            </a:r>
            <a:endParaRPr sz="2000"/>
          </a:p>
          <a:p>
            <a:pPr indent="-355600" lvl="1" marL="914400" rtl="0" algn="l">
              <a:spcBef>
                <a:spcPts val="0"/>
              </a:spcBef>
              <a:spcAft>
                <a:spcPts val="0"/>
              </a:spcAft>
              <a:buSzPts val="2000"/>
              <a:buChar char="○"/>
            </a:pPr>
            <a:r>
              <a:rPr b="1" lang="en" sz="2000"/>
              <a:t>Clip gradient</a:t>
            </a:r>
            <a:r>
              <a:rPr lang="en" sz="2000"/>
              <a:t> </a:t>
            </a:r>
            <a:r>
              <a:rPr i="1" lang="en" sz="2000"/>
              <a:t>(ensures the magnitude of noise is sufficient in next step)</a:t>
            </a:r>
            <a:endParaRPr i="1" sz="2000"/>
          </a:p>
          <a:p>
            <a:pPr indent="-355600" lvl="1" marL="914400" rtl="0" algn="l">
              <a:spcBef>
                <a:spcPts val="0"/>
              </a:spcBef>
              <a:spcAft>
                <a:spcPts val="0"/>
              </a:spcAft>
              <a:buSzPts val="2000"/>
              <a:buChar char="○"/>
            </a:pPr>
            <a:r>
              <a:rPr b="1" lang="en" sz="2000"/>
              <a:t>Add noise</a:t>
            </a:r>
            <a:r>
              <a:rPr lang="en" sz="2000"/>
              <a:t> to gradient</a:t>
            </a:r>
            <a:endParaRPr sz="2000"/>
          </a:p>
          <a:p>
            <a:pPr indent="-355600" lvl="1" marL="914400" rtl="0" algn="l">
              <a:spcBef>
                <a:spcPts val="0"/>
              </a:spcBef>
              <a:spcAft>
                <a:spcPts val="0"/>
              </a:spcAft>
              <a:buSzPts val="2000"/>
              <a:buChar char="○"/>
            </a:pPr>
            <a:r>
              <a:rPr lang="en" sz="2000"/>
              <a:t>Update parameters as usual, θ := θ - α * gradient</a:t>
            </a:r>
            <a:endParaRPr sz="2000"/>
          </a:p>
        </p:txBody>
      </p:sp>
      <p:sp>
        <p:nvSpPr>
          <p:cNvPr id="453" name="Google Shape;453;p72"/>
          <p:cNvSpPr txBox="1"/>
          <p:nvPr/>
        </p:nvSpPr>
        <p:spPr>
          <a:xfrm>
            <a:off x="596475" y="4574825"/>
            <a:ext cx="8358000" cy="2925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1000" u="sng">
                <a:solidFill>
                  <a:schemeClr val="hlink"/>
                </a:solidFill>
                <a:hlinkClick r:id="rId3"/>
              </a:rPr>
              <a:t>Deep Learning with Differential Privacy</a:t>
            </a:r>
            <a:endParaRPr sz="1000"/>
          </a:p>
        </p:txBody>
      </p:sp>
      <p:sp>
        <p:nvSpPr>
          <p:cNvPr id="454" name="Google Shape;454;p72"/>
          <p:cNvSpPr txBox="1"/>
          <p:nvPr/>
        </p:nvSpPr>
        <p:spPr>
          <a:xfrm>
            <a:off x="5541075" y="2085575"/>
            <a:ext cx="34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What’s the goal here?</a:t>
            </a:r>
            <a:endParaRPr>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8"/>
          <p:cNvSpPr txBox="1"/>
          <p:nvPr>
            <p:ph type="title"/>
          </p:nvPr>
        </p:nvSpPr>
        <p:spPr>
          <a:xfrm>
            <a:off x="457200" y="171450"/>
            <a:ext cx="8229600" cy="857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Announcements</a:t>
            </a:r>
            <a:endParaRPr/>
          </a:p>
        </p:txBody>
      </p:sp>
      <p:sp>
        <p:nvSpPr>
          <p:cNvPr id="122" name="Google Shape;122;p28"/>
          <p:cNvSpPr txBox="1"/>
          <p:nvPr>
            <p:ph idx="1" type="body"/>
          </p:nvPr>
        </p:nvSpPr>
        <p:spPr>
          <a:xfrm>
            <a:off x="457200" y="1200151"/>
            <a:ext cx="8229600" cy="3394500"/>
          </a:xfrm>
          <a:prstGeom prst="rect">
            <a:avLst/>
          </a:prstGeom>
        </p:spPr>
        <p:txBody>
          <a:bodyPr anchorCtr="0" anchor="t" bIns="34275" lIns="68575" spcFirstLastPara="1" rIns="68575" wrap="square" tIns="34275">
            <a:noAutofit/>
          </a:bodyPr>
          <a:lstStyle/>
          <a:p>
            <a:pPr indent="-342900" lvl="0" marL="457200" rtl="0" algn="l">
              <a:lnSpc>
                <a:spcPct val="115000"/>
              </a:lnSpc>
              <a:spcBef>
                <a:spcPts val="0"/>
              </a:spcBef>
              <a:spcAft>
                <a:spcPts val="0"/>
              </a:spcAft>
              <a:buSzPts val="1800"/>
              <a:buFont typeface="Open Sans"/>
              <a:buChar char="-"/>
            </a:pPr>
            <a:r>
              <a:rPr b="1" lang="en" sz="1800"/>
              <a:t>Paper reading sessions:</a:t>
            </a:r>
            <a:r>
              <a:rPr lang="en" sz="1800"/>
              <a:t> </a:t>
            </a:r>
            <a:endParaRPr/>
          </a:p>
          <a:p>
            <a:pPr indent="-317500" lvl="1" marL="914400" rtl="0" algn="l">
              <a:lnSpc>
                <a:spcPct val="115000"/>
              </a:lnSpc>
              <a:spcBef>
                <a:spcPts val="0"/>
              </a:spcBef>
              <a:spcAft>
                <a:spcPts val="0"/>
              </a:spcAft>
              <a:buSzPts val="1400"/>
              <a:buFont typeface="Open Sans"/>
              <a:buChar char="-"/>
            </a:pPr>
            <a:r>
              <a:rPr lang="en" sz="1800" u="sng">
                <a:solidFill>
                  <a:schemeClr val="hlink"/>
                </a:solidFill>
                <a:hlinkClick r:id="rId3"/>
              </a:rPr>
              <a:t>How to Write a Project Paper</a:t>
            </a:r>
            <a:endParaRPr sz="1800"/>
          </a:p>
          <a:p>
            <a:pPr indent="-342900" lvl="1" marL="914400" rtl="0" algn="l">
              <a:lnSpc>
                <a:spcPct val="115000"/>
              </a:lnSpc>
              <a:spcBef>
                <a:spcPts val="0"/>
              </a:spcBef>
              <a:spcAft>
                <a:spcPts val="0"/>
              </a:spcAft>
              <a:buSzPts val="1800"/>
              <a:buFont typeface="Open Sans"/>
              <a:buChar char="-"/>
            </a:pPr>
            <a:r>
              <a:rPr lang="en" sz="1800"/>
              <a:t> 	Mark: Tuesday 04/02 5:30 pm PST</a:t>
            </a:r>
            <a:endParaRPr sz="1800"/>
          </a:p>
          <a:p>
            <a:pPr indent="0" lvl="0" marL="1371600" rtl="0" algn="l">
              <a:lnSpc>
                <a:spcPct val="115000"/>
              </a:lnSpc>
              <a:spcBef>
                <a:spcPts val="0"/>
              </a:spcBef>
              <a:spcAft>
                <a:spcPts val="0"/>
              </a:spcAft>
              <a:buNone/>
            </a:pPr>
            <a:r>
              <a:t/>
            </a:r>
            <a:endParaRPr sz="1600">
              <a:highlight>
                <a:schemeClr val="lt1"/>
              </a:highlight>
            </a:endParaRPr>
          </a:p>
          <a:p>
            <a:pPr indent="-342900" lvl="0" marL="457200" rtl="0" algn="l">
              <a:lnSpc>
                <a:spcPct val="115000"/>
              </a:lnSpc>
              <a:spcBef>
                <a:spcPts val="0"/>
              </a:spcBef>
              <a:spcAft>
                <a:spcPts val="0"/>
              </a:spcAft>
              <a:buSzPts val="1800"/>
              <a:buFont typeface="Arial"/>
              <a:buChar char="-"/>
            </a:pPr>
            <a:r>
              <a:rPr b="1" lang="en" sz="1800"/>
              <a:t>Concerns?</a:t>
            </a:r>
            <a:endParaRPr b="1" sz="1800"/>
          </a:p>
          <a:p>
            <a:pPr indent="0" lvl="0" marL="0" rtl="0" algn="l">
              <a:spcBef>
                <a:spcPts val="50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73"/>
          <p:cNvSpPr txBox="1"/>
          <p:nvPr>
            <p:ph type="title"/>
          </p:nvPr>
        </p:nvSpPr>
        <p:spPr>
          <a:xfrm>
            <a:off x="342900" y="281000"/>
            <a:ext cx="83439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Another approach: Federated Learning</a:t>
            </a:r>
            <a:endParaRPr/>
          </a:p>
        </p:txBody>
      </p:sp>
      <p:sp>
        <p:nvSpPr>
          <p:cNvPr id="460" name="Google Shape;460;p73"/>
          <p:cNvSpPr txBox="1"/>
          <p:nvPr>
            <p:ph idx="1" type="body"/>
          </p:nvPr>
        </p:nvSpPr>
        <p:spPr>
          <a:xfrm>
            <a:off x="457200" y="1028700"/>
            <a:ext cx="8229600" cy="37833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None/>
            </a:pPr>
            <a:r>
              <a:t/>
            </a:r>
            <a:endParaRPr b="1" sz="2000"/>
          </a:p>
          <a:p>
            <a:pPr indent="0" lvl="0" marL="0" rtl="0" algn="l">
              <a:spcBef>
                <a:spcPts val="500"/>
              </a:spcBef>
              <a:spcAft>
                <a:spcPts val="0"/>
              </a:spcAft>
              <a:buNone/>
            </a:pPr>
            <a:r>
              <a:rPr b="1" lang="en" sz="2000"/>
              <a:t>Goal:</a:t>
            </a:r>
            <a:endParaRPr b="1" sz="2000"/>
          </a:p>
          <a:p>
            <a:pPr indent="0" lvl="0" marL="0" rtl="0" algn="l">
              <a:spcBef>
                <a:spcPts val="500"/>
              </a:spcBef>
              <a:spcAft>
                <a:spcPts val="0"/>
              </a:spcAft>
              <a:buNone/>
            </a:pPr>
            <a:r>
              <a:t/>
            </a:r>
            <a:endParaRPr b="1" sz="2000"/>
          </a:p>
          <a:p>
            <a:pPr indent="0" lvl="0" marL="0" rtl="0" algn="l">
              <a:spcBef>
                <a:spcPts val="500"/>
              </a:spcBef>
              <a:spcAft>
                <a:spcPts val="0"/>
              </a:spcAft>
              <a:buNone/>
            </a:pPr>
            <a:r>
              <a:rPr lang="en" sz="2000"/>
              <a:t>Don’t let the training data leave your device.</a:t>
            </a:r>
            <a:endParaRPr sz="2000"/>
          </a:p>
          <a:p>
            <a:pPr indent="0" lvl="0" marL="0" rtl="0" algn="l">
              <a:spcBef>
                <a:spcPts val="500"/>
              </a:spcBef>
              <a:spcAft>
                <a:spcPts val="0"/>
              </a:spcAft>
              <a:buNone/>
            </a:pPr>
            <a:r>
              <a:t/>
            </a:r>
            <a:endParaRPr sz="2000"/>
          </a:p>
          <a:p>
            <a:pPr indent="0" lvl="0" marL="0" rtl="0" algn="l">
              <a:spcBef>
                <a:spcPts val="500"/>
              </a:spcBef>
              <a:spcAft>
                <a:spcPts val="0"/>
              </a:spcAft>
              <a:buNone/>
            </a:pPr>
            <a:r>
              <a:t/>
            </a:r>
            <a:endParaRPr b="1" sz="2000"/>
          </a:p>
          <a:p>
            <a:pPr indent="0" lvl="0" marL="0" rtl="0" algn="l">
              <a:spcBef>
                <a:spcPts val="500"/>
              </a:spcBef>
              <a:spcAft>
                <a:spcPts val="0"/>
              </a:spcAft>
              <a:buNone/>
            </a:pPr>
            <a:r>
              <a:rPr b="1" lang="en" sz="2000"/>
              <a:t>Inspiration:</a:t>
            </a:r>
            <a:endParaRPr sz="2000"/>
          </a:p>
          <a:p>
            <a:pPr indent="0" lvl="0" marL="0" rtl="0" algn="l">
              <a:spcBef>
                <a:spcPts val="500"/>
              </a:spcBef>
              <a:spcAft>
                <a:spcPts val="0"/>
              </a:spcAft>
              <a:buNone/>
            </a:pPr>
            <a:r>
              <a:t/>
            </a:r>
            <a:endParaRPr sz="2000"/>
          </a:p>
          <a:p>
            <a:pPr indent="0" lvl="0" marL="0" rtl="0" algn="l">
              <a:spcBef>
                <a:spcPts val="500"/>
              </a:spcBef>
              <a:spcAft>
                <a:spcPts val="0"/>
              </a:spcAft>
              <a:buNone/>
            </a:pPr>
            <a:r>
              <a:rPr lang="en" sz="2000"/>
              <a:t>Distributed training doesn’t only have to happen in a datacenter!</a:t>
            </a:r>
            <a:endParaRPr sz="2000"/>
          </a:p>
          <a:p>
            <a:pPr indent="0" lvl="0" marL="0" rtl="0" algn="l">
              <a:spcBef>
                <a:spcPts val="500"/>
              </a:spcBef>
              <a:spcAft>
                <a:spcPts val="0"/>
              </a:spcAft>
              <a:buNone/>
            </a:pPr>
            <a:r>
              <a:t/>
            </a:r>
            <a:endParaRPr sz="2000"/>
          </a:p>
          <a:p>
            <a:pPr indent="0" lvl="0" marL="0" rtl="0" algn="l">
              <a:spcBef>
                <a:spcPts val="500"/>
              </a:spcBef>
              <a:spcAft>
                <a:spcPts val="0"/>
              </a:spcAft>
              <a:buNone/>
            </a:pPr>
            <a:r>
              <a:t/>
            </a:r>
            <a:endParaRPr sz="20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74"/>
          <p:cNvSpPr txBox="1"/>
          <p:nvPr>
            <p:ph type="title"/>
          </p:nvPr>
        </p:nvSpPr>
        <p:spPr>
          <a:xfrm>
            <a:off x="495300" y="281000"/>
            <a:ext cx="82011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Analogous to DC Training</a:t>
            </a:r>
            <a:endParaRPr/>
          </a:p>
        </p:txBody>
      </p:sp>
      <p:sp>
        <p:nvSpPr>
          <p:cNvPr id="466" name="Google Shape;466;p74"/>
          <p:cNvSpPr/>
          <p:nvPr/>
        </p:nvSpPr>
        <p:spPr>
          <a:xfrm>
            <a:off x="5983781" y="1476844"/>
            <a:ext cx="814800" cy="81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 sz="1100"/>
              <a:t>Training Job Replica</a:t>
            </a:r>
            <a:endParaRPr sz="1100"/>
          </a:p>
        </p:txBody>
      </p:sp>
      <p:sp>
        <p:nvSpPr>
          <p:cNvPr id="467" name="Google Shape;467;p74"/>
          <p:cNvSpPr/>
          <p:nvPr/>
        </p:nvSpPr>
        <p:spPr>
          <a:xfrm>
            <a:off x="5983781" y="2499319"/>
            <a:ext cx="814800" cy="81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 sz="1100">
                <a:solidFill>
                  <a:schemeClr val="dk1"/>
                </a:solidFill>
              </a:rPr>
              <a:t>Training Job</a:t>
            </a:r>
            <a:endParaRPr sz="1100">
              <a:solidFill>
                <a:schemeClr val="dk1"/>
              </a:solidFill>
            </a:endParaRPr>
          </a:p>
          <a:p>
            <a:pPr indent="0" lvl="0" marL="0" rtl="0" algn="l">
              <a:spcBef>
                <a:spcPts val="0"/>
              </a:spcBef>
              <a:spcAft>
                <a:spcPts val="0"/>
              </a:spcAft>
              <a:buNone/>
            </a:pPr>
            <a:r>
              <a:rPr lang="en" sz="1100">
                <a:solidFill>
                  <a:schemeClr val="dk1"/>
                </a:solidFill>
              </a:rPr>
              <a:t>Replica</a:t>
            </a:r>
            <a:endParaRPr sz="1100">
              <a:solidFill>
                <a:schemeClr val="dk1"/>
              </a:solidFill>
            </a:endParaRPr>
          </a:p>
        </p:txBody>
      </p:sp>
      <p:sp>
        <p:nvSpPr>
          <p:cNvPr id="468" name="Google Shape;468;p74"/>
          <p:cNvSpPr/>
          <p:nvPr/>
        </p:nvSpPr>
        <p:spPr>
          <a:xfrm>
            <a:off x="5983781" y="3521794"/>
            <a:ext cx="814800" cy="81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 sz="1100">
                <a:solidFill>
                  <a:schemeClr val="dk1"/>
                </a:solidFill>
              </a:rPr>
              <a:t>Training Job</a:t>
            </a:r>
            <a:endParaRPr sz="1100">
              <a:solidFill>
                <a:schemeClr val="dk1"/>
              </a:solidFill>
            </a:endParaRPr>
          </a:p>
          <a:p>
            <a:pPr indent="0" lvl="0" marL="0" rtl="0" algn="l">
              <a:spcBef>
                <a:spcPts val="0"/>
              </a:spcBef>
              <a:spcAft>
                <a:spcPts val="0"/>
              </a:spcAft>
              <a:buNone/>
            </a:pPr>
            <a:r>
              <a:rPr lang="en" sz="1100">
                <a:solidFill>
                  <a:schemeClr val="dk1"/>
                </a:solidFill>
              </a:rPr>
              <a:t>Replica</a:t>
            </a:r>
            <a:endParaRPr sz="1100">
              <a:solidFill>
                <a:schemeClr val="dk1"/>
              </a:solidFill>
            </a:endParaRPr>
          </a:p>
        </p:txBody>
      </p:sp>
      <p:sp>
        <p:nvSpPr>
          <p:cNvPr id="469" name="Google Shape;469;p74"/>
          <p:cNvSpPr/>
          <p:nvPr/>
        </p:nvSpPr>
        <p:spPr>
          <a:xfrm>
            <a:off x="2049488" y="3127388"/>
            <a:ext cx="814800" cy="81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 sz="1100"/>
              <a:t>Parameter Servers</a:t>
            </a:r>
            <a:endParaRPr sz="1100"/>
          </a:p>
        </p:txBody>
      </p:sp>
      <p:sp>
        <p:nvSpPr>
          <p:cNvPr id="470" name="Google Shape;470;p74"/>
          <p:cNvSpPr/>
          <p:nvPr/>
        </p:nvSpPr>
        <p:spPr>
          <a:xfrm>
            <a:off x="7672819" y="1561725"/>
            <a:ext cx="814800" cy="27747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 sz="1100"/>
              <a:t>Training Data</a:t>
            </a:r>
            <a:endParaRPr sz="1100"/>
          </a:p>
        </p:txBody>
      </p:sp>
      <p:sp>
        <p:nvSpPr>
          <p:cNvPr id="471" name="Google Shape;471;p74"/>
          <p:cNvSpPr/>
          <p:nvPr/>
        </p:nvSpPr>
        <p:spPr>
          <a:xfrm>
            <a:off x="2049488" y="1561725"/>
            <a:ext cx="814800" cy="81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 sz="1100"/>
              <a:t>Master</a:t>
            </a:r>
            <a:endParaRPr sz="1100"/>
          </a:p>
        </p:txBody>
      </p:sp>
      <p:sp>
        <p:nvSpPr>
          <p:cNvPr id="472" name="Google Shape;472;p74"/>
          <p:cNvSpPr/>
          <p:nvPr/>
        </p:nvSpPr>
        <p:spPr>
          <a:xfrm>
            <a:off x="457200" y="1504575"/>
            <a:ext cx="814800" cy="9291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 sz="1100"/>
              <a:t>Saved Model Snapshots</a:t>
            </a:r>
            <a:endParaRPr sz="1100"/>
          </a:p>
        </p:txBody>
      </p:sp>
      <p:cxnSp>
        <p:nvCxnSpPr>
          <p:cNvPr id="473" name="Google Shape;473;p74"/>
          <p:cNvCxnSpPr>
            <a:stCxn id="469" idx="3"/>
            <a:endCxn id="466" idx="1"/>
          </p:cNvCxnSpPr>
          <p:nvPr/>
        </p:nvCxnSpPr>
        <p:spPr>
          <a:xfrm flipH="1" rot="10800000">
            <a:off x="2864288" y="1884188"/>
            <a:ext cx="3119400" cy="1650600"/>
          </a:xfrm>
          <a:prstGeom prst="straightConnector1">
            <a:avLst/>
          </a:prstGeom>
          <a:noFill/>
          <a:ln cap="flat" cmpd="sng" w="9525">
            <a:solidFill>
              <a:schemeClr val="dk2"/>
            </a:solidFill>
            <a:prstDash val="solid"/>
            <a:round/>
            <a:headEnd len="med" w="med" type="triangle"/>
            <a:tailEnd len="med" w="med" type="triangle"/>
          </a:ln>
        </p:spPr>
      </p:cxnSp>
      <p:cxnSp>
        <p:nvCxnSpPr>
          <p:cNvPr id="474" name="Google Shape;474;p74"/>
          <p:cNvCxnSpPr>
            <a:stCxn id="469" idx="3"/>
            <a:endCxn id="467" idx="1"/>
          </p:cNvCxnSpPr>
          <p:nvPr/>
        </p:nvCxnSpPr>
        <p:spPr>
          <a:xfrm flipH="1" rot="10800000">
            <a:off x="2864288" y="2906588"/>
            <a:ext cx="3119400" cy="628200"/>
          </a:xfrm>
          <a:prstGeom prst="straightConnector1">
            <a:avLst/>
          </a:prstGeom>
          <a:noFill/>
          <a:ln cap="flat" cmpd="sng" w="9525">
            <a:solidFill>
              <a:schemeClr val="dk2"/>
            </a:solidFill>
            <a:prstDash val="solid"/>
            <a:round/>
            <a:headEnd len="med" w="med" type="triangle"/>
            <a:tailEnd len="med" w="med" type="triangle"/>
          </a:ln>
        </p:spPr>
      </p:cxnSp>
      <p:cxnSp>
        <p:nvCxnSpPr>
          <p:cNvPr id="475" name="Google Shape;475;p74"/>
          <p:cNvCxnSpPr>
            <a:endCxn id="468" idx="1"/>
          </p:cNvCxnSpPr>
          <p:nvPr/>
        </p:nvCxnSpPr>
        <p:spPr>
          <a:xfrm>
            <a:off x="2864081" y="3534694"/>
            <a:ext cx="3119700" cy="394500"/>
          </a:xfrm>
          <a:prstGeom prst="straightConnector1">
            <a:avLst/>
          </a:prstGeom>
          <a:noFill/>
          <a:ln cap="flat" cmpd="sng" w="9525">
            <a:solidFill>
              <a:schemeClr val="dk2"/>
            </a:solidFill>
            <a:prstDash val="solid"/>
            <a:round/>
            <a:headEnd len="med" w="med" type="triangle"/>
            <a:tailEnd len="med" w="med" type="triangle"/>
          </a:ln>
        </p:spPr>
      </p:cxnSp>
      <p:cxnSp>
        <p:nvCxnSpPr>
          <p:cNvPr id="476" name="Google Shape;476;p74"/>
          <p:cNvCxnSpPr>
            <a:stCxn id="466" idx="3"/>
            <a:endCxn id="470" idx="2"/>
          </p:cNvCxnSpPr>
          <p:nvPr/>
        </p:nvCxnSpPr>
        <p:spPr>
          <a:xfrm>
            <a:off x="6798581" y="1884244"/>
            <a:ext cx="874200" cy="1064700"/>
          </a:xfrm>
          <a:prstGeom prst="straightConnector1">
            <a:avLst/>
          </a:prstGeom>
          <a:noFill/>
          <a:ln cap="flat" cmpd="sng" w="9525">
            <a:solidFill>
              <a:schemeClr val="dk2"/>
            </a:solidFill>
            <a:prstDash val="solid"/>
            <a:round/>
            <a:headEnd len="med" w="med" type="triangle"/>
            <a:tailEnd len="med" w="med" type="triangle"/>
          </a:ln>
        </p:spPr>
      </p:cxnSp>
      <p:cxnSp>
        <p:nvCxnSpPr>
          <p:cNvPr id="477" name="Google Shape;477;p74"/>
          <p:cNvCxnSpPr>
            <a:stCxn id="467" idx="3"/>
            <a:endCxn id="470" idx="2"/>
          </p:cNvCxnSpPr>
          <p:nvPr/>
        </p:nvCxnSpPr>
        <p:spPr>
          <a:xfrm>
            <a:off x="6798581" y="2906719"/>
            <a:ext cx="874200" cy="42300"/>
          </a:xfrm>
          <a:prstGeom prst="straightConnector1">
            <a:avLst/>
          </a:prstGeom>
          <a:noFill/>
          <a:ln cap="flat" cmpd="sng" w="9525">
            <a:solidFill>
              <a:schemeClr val="dk2"/>
            </a:solidFill>
            <a:prstDash val="solid"/>
            <a:round/>
            <a:headEnd len="med" w="med" type="triangle"/>
            <a:tailEnd len="med" w="med" type="triangle"/>
          </a:ln>
        </p:spPr>
      </p:cxnSp>
      <p:cxnSp>
        <p:nvCxnSpPr>
          <p:cNvPr id="478" name="Google Shape;478;p74"/>
          <p:cNvCxnSpPr>
            <a:stCxn id="468" idx="3"/>
            <a:endCxn id="470" idx="2"/>
          </p:cNvCxnSpPr>
          <p:nvPr/>
        </p:nvCxnSpPr>
        <p:spPr>
          <a:xfrm flipH="1" rot="10800000">
            <a:off x="6798581" y="2949094"/>
            <a:ext cx="874200" cy="980100"/>
          </a:xfrm>
          <a:prstGeom prst="straightConnector1">
            <a:avLst/>
          </a:prstGeom>
          <a:noFill/>
          <a:ln cap="flat" cmpd="sng" w="9525">
            <a:solidFill>
              <a:schemeClr val="dk2"/>
            </a:solidFill>
            <a:prstDash val="solid"/>
            <a:round/>
            <a:headEnd len="med" w="med" type="triangle"/>
            <a:tailEnd len="med" w="med" type="triangle"/>
          </a:ln>
        </p:spPr>
      </p:cxnSp>
      <p:cxnSp>
        <p:nvCxnSpPr>
          <p:cNvPr id="479" name="Google Shape;479;p74"/>
          <p:cNvCxnSpPr>
            <a:stCxn id="469" idx="0"/>
            <a:endCxn id="471" idx="2"/>
          </p:cNvCxnSpPr>
          <p:nvPr/>
        </p:nvCxnSpPr>
        <p:spPr>
          <a:xfrm rot="10800000">
            <a:off x="2456888" y="2376488"/>
            <a:ext cx="0" cy="750900"/>
          </a:xfrm>
          <a:prstGeom prst="straightConnector1">
            <a:avLst/>
          </a:prstGeom>
          <a:noFill/>
          <a:ln cap="flat" cmpd="sng" w="9525">
            <a:solidFill>
              <a:schemeClr val="dk2"/>
            </a:solidFill>
            <a:prstDash val="solid"/>
            <a:round/>
            <a:headEnd len="med" w="med" type="triangle"/>
            <a:tailEnd len="med" w="med" type="triangle"/>
          </a:ln>
        </p:spPr>
      </p:cxnSp>
      <p:cxnSp>
        <p:nvCxnSpPr>
          <p:cNvPr id="480" name="Google Shape;480;p74"/>
          <p:cNvCxnSpPr>
            <a:stCxn id="471" idx="1"/>
            <a:endCxn id="472" idx="4"/>
          </p:cNvCxnSpPr>
          <p:nvPr/>
        </p:nvCxnSpPr>
        <p:spPr>
          <a:xfrm rot="10800000">
            <a:off x="1271888" y="1969125"/>
            <a:ext cx="777600" cy="0"/>
          </a:xfrm>
          <a:prstGeom prst="straightConnector1">
            <a:avLst/>
          </a:prstGeom>
          <a:noFill/>
          <a:ln cap="flat" cmpd="sng" w="9525">
            <a:solidFill>
              <a:schemeClr val="dk2"/>
            </a:solidFill>
            <a:prstDash val="solid"/>
            <a:round/>
            <a:headEnd len="med" w="med" type="none"/>
            <a:tailEnd len="med" w="med" type="triangle"/>
          </a:ln>
        </p:spPr>
      </p:cxnSp>
      <p:cxnSp>
        <p:nvCxnSpPr>
          <p:cNvPr id="481" name="Google Shape;481;p74"/>
          <p:cNvCxnSpPr>
            <a:stCxn id="469" idx="0"/>
            <a:endCxn id="472" idx="4"/>
          </p:cNvCxnSpPr>
          <p:nvPr/>
        </p:nvCxnSpPr>
        <p:spPr>
          <a:xfrm rot="10800000">
            <a:off x="1271888" y="1969088"/>
            <a:ext cx="1185000" cy="1158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75"/>
          <p:cNvSpPr txBox="1"/>
          <p:nvPr>
            <p:ph type="title"/>
          </p:nvPr>
        </p:nvSpPr>
        <p:spPr>
          <a:xfrm>
            <a:off x="495300" y="281000"/>
            <a:ext cx="81753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Analogous to DC Training</a:t>
            </a:r>
            <a:endParaRPr/>
          </a:p>
        </p:txBody>
      </p:sp>
      <p:sp>
        <p:nvSpPr>
          <p:cNvPr id="487" name="Google Shape;487;p75"/>
          <p:cNvSpPr/>
          <p:nvPr/>
        </p:nvSpPr>
        <p:spPr>
          <a:xfrm>
            <a:off x="5983781" y="1476844"/>
            <a:ext cx="814800" cy="81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 sz="1100"/>
              <a:t>User 1’s Phone</a:t>
            </a:r>
            <a:endParaRPr sz="1100"/>
          </a:p>
        </p:txBody>
      </p:sp>
      <p:sp>
        <p:nvSpPr>
          <p:cNvPr id="488" name="Google Shape;488;p75"/>
          <p:cNvSpPr/>
          <p:nvPr/>
        </p:nvSpPr>
        <p:spPr>
          <a:xfrm>
            <a:off x="5983781" y="2499319"/>
            <a:ext cx="814800" cy="81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 sz="1100">
                <a:solidFill>
                  <a:schemeClr val="dk1"/>
                </a:solidFill>
              </a:rPr>
              <a:t>User 2’s Phone</a:t>
            </a:r>
            <a:endParaRPr sz="1100">
              <a:solidFill>
                <a:schemeClr val="dk1"/>
              </a:solidFill>
            </a:endParaRPr>
          </a:p>
        </p:txBody>
      </p:sp>
      <p:sp>
        <p:nvSpPr>
          <p:cNvPr id="489" name="Google Shape;489;p75"/>
          <p:cNvSpPr/>
          <p:nvPr/>
        </p:nvSpPr>
        <p:spPr>
          <a:xfrm>
            <a:off x="5983781" y="3521794"/>
            <a:ext cx="814800" cy="81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 sz="1100">
                <a:solidFill>
                  <a:schemeClr val="dk1"/>
                </a:solidFill>
              </a:rPr>
              <a:t>User 3’s Phone</a:t>
            </a:r>
            <a:endParaRPr sz="1100">
              <a:solidFill>
                <a:schemeClr val="dk1"/>
              </a:solidFill>
            </a:endParaRPr>
          </a:p>
        </p:txBody>
      </p:sp>
      <p:sp>
        <p:nvSpPr>
          <p:cNvPr id="490" name="Google Shape;490;p75"/>
          <p:cNvSpPr/>
          <p:nvPr/>
        </p:nvSpPr>
        <p:spPr>
          <a:xfrm>
            <a:off x="2049488" y="3127388"/>
            <a:ext cx="814800" cy="81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 sz="1100"/>
              <a:t>Parameter Servers</a:t>
            </a:r>
            <a:endParaRPr sz="1100"/>
          </a:p>
        </p:txBody>
      </p:sp>
      <p:sp>
        <p:nvSpPr>
          <p:cNvPr id="491" name="Google Shape;491;p75"/>
          <p:cNvSpPr/>
          <p:nvPr/>
        </p:nvSpPr>
        <p:spPr>
          <a:xfrm>
            <a:off x="7672819" y="1476844"/>
            <a:ext cx="814800" cy="8148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 sz="1100"/>
              <a:t>User 1’s Training Data</a:t>
            </a:r>
            <a:endParaRPr sz="1100"/>
          </a:p>
        </p:txBody>
      </p:sp>
      <p:sp>
        <p:nvSpPr>
          <p:cNvPr id="492" name="Google Shape;492;p75"/>
          <p:cNvSpPr/>
          <p:nvPr/>
        </p:nvSpPr>
        <p:spPr>
          <a:xfrm>
            <a:off x="2049488" y="1561725"/>
            <a:ext cx="814800" cy="81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 sz="1100"/>
              <a:t>Master</a:t>
            </a:r>
            <a:endParaRPr sz="1100"/>
          </a:p>
        </p:txBody>
      </p:sp>
      <p:sp>
        <p:nvSpPr>
          <p:cNvPr id="493" name="Google Shape;493;p75"/>
          <p:cNvSpPr/>
          <p:nvPr/>
        </p:nvSpPr>
        <p:spPr>
          <a:xfrm>
            <a:off x="457200" y="1504575"/>
            <a:ext cx="814800" cy="9291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 sz="1100"/>
              <a:t>Saved Model Snapshots</a:t>
            </a:r>
            <a:endParaRPr sz="1100"/>
          </a:p>
        </p:txBody>
      </p:sp>
      <p:cxnSp>
        <p:nvCxnSpPr>
          <p:cNvPr id="494" name="Google Shape;494;p75"/>
          <p:cNvCxnSpPr>
            <a:stCxn id="490" idx="3"/>
            <a:endCxn id="487" idx="1"/>
          </p:cNvCxnSpPr>
          <p:nvPr/>
        </p:nvCxnSpPr>
        <p:spPr>
          <a:xfrm flipH="1" rot="10800000">
            <a:off x="2864288" y="1884188"/>
            <a:ext cx="3119400" cy="1650600"/>
          </a:xfrm>
          <a:prstGeom prst="straightConnector1">
            <a:avLst/>
          </a:prstGeom>
          <a:noFill/>
          <a:ln cap="flat" cmpd="sng" w="9525">
            <a:solidFill>
              <a:schemeClr val="dk2"/>
            </a:solidFill>
            <a:prstDash val="solid"/>
            <a:round/>
            <a:headEnd len="med" w="med" type="triangle"/>
            <a:tailEnd len="med" w="med" type="triangle"/>
          </a:ln>
        </p:spPr>
      </p:cxnSp>
      <p:cxnSp>
        <p:nvCxnSpPr>
          <p:cNvPr id="495" name="Google Shape;495;p75"/>
          <p:cNvCxnSpPr>
            <a:stCxn id="490" idx="3"/>
            <a:endCxn id="488" idx="1"/>
          </p:cNvCxnSpPr>
          <p:nvPr/>
        </p:nvCxnSpPr>
        <p:spPr>
          <a:xfrm flipH="1" rot="10800000">
            <a:off x="2864288" y="2906588"/>
            <a:ext cx="3119400" cy="628200"/>
          </a:xfrm>
          <a:prstGeom prst="straightConnector1">
            <a:avLst/>
          </a:prstGeom>
          <a:noFill/>
          <a:ln cap="flat" cmpd="sng" w="9525">
            <a:solidFill>
              <a:schemeClr val="dk2"/>
            </a:solidFill>
            <a:prstDash val="solid"/>
            <a:round/>
            <a:headEnd len="med" w="med" type="triangle"/>
            <a:tailEnd len="med" w="med" type="triangle"/>
          </a:ln>
        </p:spPr>
      </p:cxnSp>
      <p:cxnSp>
        <p:nvCxnSpPr>
          <p:cNvPr id="496" name="Google Shape;496;p75"/>
          <p:cNvCxnSpPr>
            <a:endCxn id="489" idx="1"/>
          </p:cNvCxnSpPr>
          <p:nvPr/>
        </p:nvCxnSpPr>
        <p:spPr>
          <a:xfrm>
            <a:off x="2864081" y="3534694"/>
            <a:ext cx="3119700" cy="394500"/>
          </a:xfrm>
          <a:prstGeom prst="straightConnector1">
            <a:avLst/>
          </a:prstGeom>
          <a:noFill/>
          <a:ln cap="flat" cmpd="sng" w="9525">
            <a:solidFill>
              <a:schemeClr val="dk2"/>
            </a:solidFill>
            <a:prstDash val="solid"/>
            <a:round/>
            <a:headEnd len="med" w="med" type="triangle"/>
            <a:tailEnd len="med" w="med" type="triangle"/>
          </a:ln>
        </p:spPr>
      </p:cxnSp>
      <p:cxnSp>
        <p:nvCxnSpPr>
          <p:cNvPr id="497" name="Google Shape;497;p75"/>
          <p:cNvCxnSpPr>
            <a:stCxn id="490" idx="0"/>
            <a:endCxn id="492" idx="2"/>
          </p:cNvCxnSpPr>
          <p:nvPr/>
        </p:nvCxnSpPr>
        <p:spPr>
          <a:xfrm rot="10800000">
            <a:off x="2456888" y="2376488"/>
            <a:ext cx="0" cy="750900"/>
          </a:xfrm>
          <a:prstGeom prst="straightConnector1">
            <a:avLst/>
          </a:prstGeom>
          <a:noFill/>
          <a:ln cap="flat" cmpd="sng" w="9525">
            <a:solidFill>
              <a:schemeClr val="dk2"/>
            </a:solidFill>
            <a:prstDash val="solid"/>
            <a:round/>
            <a:headEnd len="med" w="med" type="triangle"/>
            <a:tailEnd len="med" w="med" type="triangle"/>
          </a:ln>
        </p:spPr>
      </p:cxnSp>
      <p:cxnSp>
        <p:nvCxnSpPr>
          <p:cNvPr id="498" name="Google Shape;498;p75"/>
          <p:cNvCxnSpPr>
            <a:stCxn id="492" idx="1"/>
            <a:endCxn id="493" idx="4"/>
          </p:cNvCxnSpPr>
          <p:nvPr/>
        </p:nvCxnSpPr>
        <p:spPr>
          <a:xfrm rot="10800000">
            <a:off x="1271888" y="1969125"/>
            <a:ext cx="777600" cy="0"/>
          </a:xfrm>
          <a:prstGeom prst="straightConnector1">
            <a:avLst/>
          </a:prstGeom>
          <a:noFill/>
          <a:ln cap="flat" cmpd="sng" w="9525">
            <a:solidFill>
              <a:schemeClr val="dk2"/>
            </a:solidFill>
            <a:prstDash val="solid"/>
            <a:round/>
            <a:headEnd len="med" w="med" type="none"/>
            <a:tailEnd len="med" w="med" type="triangle"/>
          </a:ln>
        </p:spPr>
      </p:cxnSp>
      <p:cxnSp>
        <p:nvCxnSpPr>
          <p:cNvPr id="499" name="Google Shape;499;p75"/>
          <p:cNvCxnSpPr>
            <a:stCxn id="490" idx="0"/>
            <a:endCxn id="493" idx="4"/>
          </p:cNvCxnSpPr>
          <p:nvPr/>
        </p:nvCxnSpPr>
        <p:spPr>
          <a:xfrm rot="10800000">
            <a:off x="1271888" y="1969088"/>
            <a:ext cx="1185000" cy="1158300"/>
          </a:xfrm>
          <a:prstGeom prst="straightConnector1">
            <a:avLst/>
          </a:prstGeom>
          <a:noFill/>
          <a:ln cap="flat" cmpd="sng" w="9525">
            <a:solidFill>
              <a:schemeClr val="dk2"/>
            </a:solidFill>
            <a:prstDash val="solid"/>
            <a:round/>
            <a:headEnd len="med" w="med" type="none"/>
            <a:tailEnd len="med" w="med" type="triangle"/>
          </a:ln>
        </p:spPr>
      </p:cxnSp>
      <p:cxnSp>
        <p:nvCxnSpPr>
          <p:cNvPr id="500" name="Google Shape;500;p75"/>
          <p:cNvCxnSpPr/>
          <p:nvPr/>
        </p:nvCxnSpPr>
        <p:spPr>
          <a:xfrm>
            <a:off x="4582950" y="1000400"/>
            <a:ext cx="0" cy="3877200"/>
          </a:xfrm>
          <a:prstGeom prst="straightConnector1">
            <a:avLst/>
          </a:prstGeom>
          <a:noFill/>
          <a:ln cap="flat" cmpd="sng" w="38100">
            <a:solidFill>
              <a:schemeClr val="dk2"/>
            </a:solidFill>
            <a:prstDash val="solid"/>
            <a:round/>
            <a:headEnd len="med" w="med" type="none"/>
            <a:tailEnd len="med" w="med" type="none"/>
          </a:ln>
        </p:spPr>
      </p:cxnSp>
      <p:sp>
        <p:nvSpPr>
          <p:cNvPr id="501" name="Google Shape;501;p75"/>
          <p:cNvSpPr/>
          <p:nvPr/>
        </p:nvSpPr>
        <p:spPr>
          <a:xfrm>
            <a:off x="7672819" y="2499319"/>
            <a:ext cx="814800" cy="8148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 sz="1100"/>
              <a:t>User 2’s Training Data</a:t>
            </a:r>
            <a:endParaRPr sz="1100"/>
          </a:p>
        </p:txBody>
      </p:sp>
      <p:sp>
        <p:nvSpPr>
          <p:cNvPr id="502" name="Google Shape;502;p75"/>
          <p:cNvSpPr/>
          <p:nvPr/>
        </p:nvSpPr>
        <p:spPr>
          <a:xfrm>
            <a:off x="7672819" y="3534750"/>
            <a:ext cx="814800" cy="8148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 sz="1100"/>
              <a:t>User 3’s Training Data</a:t>
            </a:r>
            <a:endParaRPr sz="1100"/>
          </a:p>
        </p:txBody>
      </p:sp>
      <p:cxnSp>
        <p:nvCxnSpPr>
          <p:cNvPr id="503" name="Google Shape;503;p75"/>
          <p:cNvCxnSpPr>
            <a:stCxn id="491" idx="2"/>
            <a:endCxn id="487" idx="3"/>
          </p:cNvCxnSpPr>
          <p:nvPr/>
        </p:nvCxnSpPr>
        <p:spPr>
          <a:xfrm rot="10800000">
            <a:off x="6798619" y="1884244"/>
            <a:ext cx="874200" cy="0"/>
          </a:xfrm>
          <a:prstGeom prst="straightConnector1">
            <a:avLst/>
          </a:prstGeom>
          <a:noFill/>
          <a:ln cap="flat" cmpd="sng" w="9525">
            <a:solidFill>
              <a:schemeClr val="dk2"/>
            </a:solidFill>
            <a:prstDash val="solid"/>
            <a:round/>
            <a:headEnd len="med" w="med" type="none"/>
            <a:tailEnd len="med" w="med" type="triangle"/>
          </a:ln>
        </p:spPr>
      </p:cxnSp>
      <p:cxnSp>
        <p:nvCxnSpPr>
          <p:cNvPr id="504" name="Google Shape;504;p75"/>
          <p:cNvCxnSpPr>
            <a:stCxn id="501" idx="2"/>
            <a:endCxn id="488" idx="3"/>
          </p:cNvCxnSpPr>
          <p:nvPr/>
        </p:nvCxnSpPr>
        <p:spPr>
          <a:xfrm rot="10800000">
            <a:off x="6798619" y="2906719"/>
            <a:ext cx="874200" cy="0"/>
          </a:xfrm>
          <a:prstGeom prst="straightConnector1">
            <a:avLst/>
          </a:prstGeom>
          <a:noFill/>
          <a:ln cap="flat" cmpd="sng" w="9525">
            <a:solidFill>
              <a:schemeClr val="dk2"/>
            </a:solidFill>
            <a:prstDash val="solid"/>
            <a:round/>
            <a:headEnd len="med" w="med" type="none"/>
            <a:tailEnd len="med" w="med" type="triangle"/>
          </a:ln>
        </p:spPr>
      </p:cxnSp>
      <p:cxnSp>
        <p:nvCxnSpPr>
          <p:cNvPr id="505" name="Google Shape;505;p75"/>
          <p:cNvCxnSpPr>
            <a:stCxn id="502" idx="2"/>
            <a:endCxn id="489" idx="3"/>
          </p:cNvCxnSpPr>
          <p:nvPr/>
        </p:nvCxnSpPr>
        <p:spPr>
          <a:xfrm rot="10800000">
            <a:off x="6798619" y="3929250"/>
            <a:ext cx="874200" cy="12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76"/>
          <p:cNvSpPr txBox="1"/>
          <p:nvPr>
            <p:ph type="title"/>
          </p:nvPr>
        </p:nvSpPr>
        <p:spPr>
          <a:xfrm>
            <a:off x="495300" y="281000"/>
            <a:ext cx="81915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Benefits of Federated Training</a:t>
            </a:r>
            <a:endParaRPr/>
          </a:p>
        </p:txBody>
      </p:sp>
      <p:sp>
        <p:nvSpPr>
          <p:cNvPr id="511" name="Google Shape;511;p76"/>
          <p:cNvSpPr txBox="1"/>
          <p:nvPr>
            <p:ph idx="1" type="body"/>
          </p:nvPr>
        </p:nvSpPr>
        <p:spPr>
          <a:xfrm>
            <a:off x="457200" y="1028700"/>
            <a:ext cx="8229600" cy="37833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None/>
            </a:pPr>
            <a:r>
              <a:t/>
            </a:r>
            <a:endParaRPr sz="2000"/>
          </a:p>
          <a:p>
            <a:pPr indent="0" lvl="0" marL="0" rtl="0" algn="l">
              <a:spcBef>
                <a:spcPts val="500"/>
              </a:spcBef>
              <a:spcAft>
                <a:spcPts val="0"/>
              </a:spcAft>
              <a:buNone/>
            </a:pPr>
            <a:r>
              <a:rPr lang="en" sz="2000"/>
              <a:t>Users contribute to a global model without sharing:</a:t>
            </a:r>
            <a:endParaRPr sz="2000"/>
          </a:p>
          <a:p>
            <a:pPr indent="0" lvl="0" marL="0" rtl="0" algn="l">
              <a:spcBef>
                <a:spcPts val="500"/>
              </a:spcBef>
              <a:spcAft>
                <a:spcPts val="0"/>
              </a:spcAft>
              <a:buNone/>
            </a:pPr>
            <a:r>
              <a:t/>
            </a:r>
            <a:endParaRPr sz="2000"/>
          </a:p>
          <a:p>
            <a:pPr indent="-292100" lvl="0" marL="342900" rtl="0" algn="l">
              <a:spcBef>
                <a:spcPts val="500"/>
              </a:spcBef>
              <a:spcAft>
                <a:spcPts val="0"/>
              </a:spcAft>
              <a:buSzPts val="2000"/>
              <a:buChar char="●"/>
            </a:pPr>
            <a:r>
              <a:rPr lang="en" sz="2000"/>
              <a:t>Features</a:t>
            </a:r>
            <a:endParaRPr sz="2000"/>
          </a:p>
          <a:p>
            <a:pPr indent="0" lvl="0" marL="0" rtl="0" algn="l">
              <a:spcBef>
                <a:spcPts val="500"/>
              </a:spcBef>
              <a:spcAft>
                <a:spcPts val="0"/>
              </a:spcAft>
              <a:buNone/>
            </a:pPr>
            <a:r>
              <a:t/>
            </a:r>
            <a:endParaRPr sz="2000"/>
          </a:p>
          <a:p>
            <a:pPr indent="-292100" lvl="0" marL="342900" rtl="0" algn="l">
              <a:spcBef>
                <a:spcPts val="500"/>
              </a:spcBef>
              <a:spcAft>
                <a:spcPts val="0"/>
              </a:spcAft>
              <a:buSzPts val="2000"/>
              <a:buChar char="●"/>
            </a:pPr>
            <a:r>
              <a:rPr lang="en" sz="2000"/>
              <a:t>Outcomes / choices</a:t>
            </a:r>
            <a:endParaRPr sz="2000"/>
          </a:p>
          <a:p>
            <a:pPr indent="0" lvl="0" marL="0" rtl="0" algn="l">
              <a:spcBef>
                <a:spcPts val="500"/>
              </a:spcBef>
              <a:spcAft>
                <a:spcPts val="0"/>
              </a:spcAft>
              <a:buNone/>
            </a:pPr>
            <a:r>
              <a:t/>
            </a:r>
            <a:endParaRPr sz="2000"/>
          </a:p>
          <a:p>
            <a:pPr indent="0" lvl="0" marL="0" rtl="0" algn="l">
              <a:spcBef>
                <a:spcPts val="500"/>
              </a:spcBef>
              <a:spcAft>
                <a:spcPts val="0"/>
              </a:spcAft>
              <a:buNone/>
            </a:pPr>
            <a:r>
              <a:t/>
            </a:r>
            <a:endParaRPr sz="2000"/>
          </a:p>
          <a:p>
            <a:pPr indent="0" lvl="0" marL="0" rtl="0" algn="l">
              <a:spcBef>
                <a:spcPts val="500"/>
              </a:spcBef>
              <a:spcAft>
                <a:spcPts val="0"/>
              </a:spcAft>
              <a:buNone/>
            </a:pPr>
            <a:r>
              <a:rPr lang="en" sz="2000"/>
              <a:t>e.g. keyboard suggest language models.</a:t>
            </a:r>
            <a:endParaRPr sz="2000"/>
          </a:p>
        </p:txBody>
      </p:sp>
      <p:sp>
        <p:nvSpPr>
          <p:cNvPr id="512" name="Google Shape;512;p76"/>
          <p:cNvSpPr txBox="1"/>
          <p:nvPr/>
        </p:nvSpPr>
        <p:spPr>
          <a:xfrm>
            <a:off x="5431225" y="2791900"/>
            <a:ext cx="3413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Is this a replacement or complimentary to differential privacy aware optimization?</a:t>
            </a:r>
            <a:endParaRPr>
              <a:solidFill>
                <a:srgbClr val="FF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77"/>
          <p:cNvSpPr txBox="1"/>
          <p:nvPr>
            <p:ph type="title"/>
          </p:nvPr>
        </p:nvSpPr>
        <p:spPr>
          <a:xfrm>
            <a:off x="495300" y="281000"/>
            <a:ext cx="82296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Federated Training: everything is harder</a:t>
            </a:r>
            <a:endParaRPr/>
          </a:p>
        </p:txBody>
      </p:sp>
      <p:sp>
        <p:nvSpPr>
          <p:cNvPr id="518" name="Google Shape;518;p77"/>
          <p:cNvSpPr txBox="1"/>
          <p:nvPr>
            <p:ph idx="1" type="body"/>
          </p:nvPr>
        </p:nvSpPr>
        <p:spPr>
          <a:xfrm>
            <a:off x="457200" y="1028700"/>
            <a:ext cx="8229600" cy="37833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None/>
            </a:pPr>
            <a:r>
              <a:rPr b="1" lang="en" sz="2000"/>
              <a:t>Task:</a:t>
            </a:r>
            <a:r>
              <a:rPr lang="en" sz="2000"/>
              <a:t> Parameter search for the best dimension of hidden layer at some point in the network</a:t>
            </a:r>
            <a:endParaRPr sz="2000"/>
          </a:p>
          <a:p>
            <a:pPr indent="0" lvl="0" marL="0" rtl="0" algn="l">
              <a:spcBef>
                <a:spcPts val="500"/>
              </a:spcBef>
              <a:spcAft>
                <a:spcPts val="0"/>
              </a:spcAft>
              <a:buNone/>
            </a:pPr>
            <a:r>
              <a:t/>
            </a:r>
            <a:endParaRPr sz="2000"/>
          </a:p>
          <a:p>
            <a:pPr indent="0" lvl="0" marL="0" rtl="0" algn="l">
              <a:spcBef>
                <a:spcPts val="500"/>
              </a:spcBef>
              <a:spcAft>
                <a:spcPts val="0"/>
              </a:spcAft>
              <a:buNone/>
            </a:pPr>
            <a:r>
              <a:rPr b="1" lang="en" sz="2000"/>
              <a:t>Task: </a:t>
            </a:r>
            <a:r>
              <a:rPr lang="en" sz="2000"/>
              <a:t>Try incorporating a new tensorflow op, included in the latest version of tensorflow</a:t>
            </a:r>
            <a:endParaRPr sz="2000"/>
          </a:p>
          <a:p>
            <a:pPr indent="0" lvl="0" marL="0" rtl="0" algn="l">
              <a:spcBef>
                <a:spcPts val="500"/>
              </a:spcBef>
              <a:spcAft>
                <a:spcPts val="0"/>
              </a:spcAft>
              <a:buNone/>
            </a:pPr>
            <a:r>
              <a:t/>
            </a:r>
            <a:endParaRPr sz="2000"/>
          </a:p>
          <a:p>
            <a:pPr indent="0" lvl="0" marL="0" rtl="0" algn="l">
              <a:spcBef>
                <a:spcPts val="500"/>
              </a:spcBef>
              <a:spcAft>
                <a:spcPts val="0"/>
              </a:spcAft>
              <a:buNone/>
            </a:pPr>
            <a:r>
              <a:rPr b="1" lang="en" sz="2000"/>
              <a:t>Problems</a:t>
            </a:r>
            <a:r>
              <a:rPr lang="en" sz="2000"/>
              <a:t>:</a:t>
            </a:r>
            <a:endParaRPr sz="2000"/>
          </a:p>
          <a:p>
            <a:pPr indent="-292100" lvl="0" marL="342900" rtl="0" algn="l">
              <a:spcBef>
                <a:spcPts val="500"/>
              </a:spcBef>
              <a:spcAft>
                <a:spcPts val="0"/>
              </a:spcAft>
              <a:buSzPts val="2000"/>
              <a:buChar char="●"/>
            </a:pPr>
            <a:r>
              <a:rPr lang="en" sz="2000"/>
              <a:t>Experiment sizing</a:t>
            </a:r>
            <a:endParaRPr sz="2000"/>
          </a:p>
          <a:p>
            <a:pPr indent="-292100" lvl="0" marL="342900" rtl="0" algn="l">
              <a:spcBef>
                <a:spcPts val="0"/>
              </a:spcBef>
              <a:spcAft>
                <a:spcPts val="0"/>
              </a:spcAft>
              <a:buSzPts val="2000"/>
              <a:buChar char="●"/>
            </a:pPr>
            <a:r>
              <a:rPr lang="en" sz="2000"/>
              <a:t>Model versioning</a:t>
            </a:r>
            <a:endParaRPr sz="2000"/>
          </a:p>
          <a:p>
            <a:pPr indent="-292100" lvl="0" marL="342900" rtl="0" algn="l">
              <a:spcBef>
                <a:spcPts val="0"/>
              </a:spcBef>
              <a:spcAft>
                <a:spcPts val="0"/>
              </a:spcAft>
              <a:buSzPts val="2000"/>
              <a:buChar char="●"/>
            </a:pPr>
            <a:r>
              <a:rPr lang="en" sz="2000"/>
              <a:t>Tensorflow versioning</a:t>
            </a:r>
            <a:endParaRPr sz="2000"/>
          </a:p>
          <a:p>
            <a:pPr indent="-292100" lvl="0" marL="342900" rtl="0" algn="l">
              <a:spcBef>
                <a:spcPts val="0"/>
              </a:spcBef>
              <a:spcAft>
                <a:spcPts val="0"/>
              </a:spcAft>
              <a:buSzPts val="2000"/>
              <a:buChar char="●"/>
            </a:pPr>
            <a:r>
              <a:rPr lang="en" sz="2000"/>
              <a:t>Run backpropagation for many models on-device?</a:t>
            </a:r>
            <a:endParaRPr sz="20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78"/>
          <p:cNvSpPr txBox="1"/>
          <p:nvPr>
            <p:ph type="title"/>
          </p:nvPr>
        </p:nvSpPr>
        <p:spPr>
          <a:xfrm>
            <a:off x="495300" y="281000"/>
            <a:ext cx="8229600" cy="6432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300"/>
              <a:buFont typeface="Arial"/>
              <a:buNone/>
            </a:pPr>
            <a:r>
              <a:rPr lang="en"/>
              <a:t>Federated Training: </a:t>
            </a:r>
            <a:r>
              <a:rPr lang="en"/>
              <a:t>retrieval and signals</a:t>
            </a:r>
            <a:endParaRPr/>
          </a:p>
        </p:txBody>
      </p:sp>
      <p:sp>
        <p:nvSpPr>
          <p:cNvPr id="524" name="Google Shape;524;p78"/>
          <p:cNvSpPr txBox="1"/>
          <p:nvPr>
            <p:ph idx="1" type="body"/>
          </p:nvPr>
        </p:nvSpPr>
        <p:spPr>
          <a:xfrm>
            <a:off x="457200" y="1028700"/>
            <a:ext cx="8229600" cy="37833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None/>
            </a:pPr>
            <a:r>
              <a:t/>
            </a:r>
            <a:endParaRPr b="1" sz="2000"/>
          </a:p>
          <a:p>
            <a:pPr indent="0" lvl="0" marL="0" rtl="0" algn="l">
              <a:spcBef>
                <a:spcPts val="500"/>
              </a:spcBef>
              <a:spcAft>
                <a:spcPts val="0"/>
              </a:spcAft>
              <a:buNone/>
            </a:pPr>
            <a:r>
              <a:rPr b="1" lang="en" sz="2000"/>
              <a:t>Task:</a:t>
            </a:r>
            <a:r>
              <a:rPr lang="en" sz="2000"/>
              <a:t> Determine the best retrieval and ranking of a feed, e.g. TikTok.</a:t>
            </a:r>
            <a:endParaRPr sz="2000"/>
          </a:p>
          <a:p>
            <a:pPr indent="0" lvl="0" marL="0" rtl="0" algn="l">
              <a:spcBef>
                <a:spcPts val="500"/>
              </a:spcBef>
              <a:spcAft>
                <a:spcPts val="0"/>
              </a:spcAft>
              <a:buNone/>
            </a:pPr>
            <a:r>
              <a:t/>
            </a:r>
            <a:endParaRPr sz="2000"/>
          </a:p>
          <a:p>
            <a:pPr indent="-292100" lvl="0" marL="342900" rtl="0" algn="l">
              <a:spcBef>
                <a:spcPts val="500"/>
              </a:spcBef>
              <a:spcAft>
                <a:spcPts val="0"/>
              </a:spcAft>
              <a:buSzPts val="2000"/>
              <a:buChar char="●"/>
            </a:pPr>
            <a:r>
              <a:rPr lang="en" sz="2000"/>
              <a:t>What signals might you use?</a:t>
            </a:r>
            <a:endParaRPr sz="2000"/>
          </a:p>
          <a:p>
            <a:pPr indent="0" lvl="0" marL="0" rtl="0" algn="l">
              <a:spcBef>
                <a:spcPts val="500"/>
              </a:spcBef>
              <a:spcAft>
                <a:spcPts val="0"/>
              </a:spcAft>
              <a:buNone/>
            </a:pPr>
            <a:r>
              <a:t/>
            </a:r>
            <a:endParaRPr sz="2000"/>
          </a:p>
          <a:p>
            <a:pPr indent="-292100" lvl="0" marL="342900" rtl="0" algn="l">
              <a:spcBef>
                <a:spcPts val="500"/>
              </a:spcBef>
              <a:spcAft>
                <a:spcPts val="0"/>
              </a:spcAft>
              <a:buSzPts val="2000"/>
              <a:buChar char="●"/>
            </a:pPr>
            <a:r>
              <a:rPr lang="en" sz="2000"/>
              <a:t>Keeping server-side signals fresh and available to the device</a:t>
            </a:r>
            <a:endParaRPr sz="2000"/>
          </a:p>
          <a:p>
            <a:pPr indent="0" lvl="0" marL="0" rtl="0" algn="l">
              <a:spcBef>
                <a:spcPts val="500"/>
              </a:spcBef>
              <a:spcAft>
                <a:spcPts val="0"/>
              </a:spcAft>
              <a:buNone/>
            </a:pPr>
            <a:r>
              <a:t/>
            </a:r>
            <a:endParaRPr sz="2000"/>
          </a:p>
          <a:p>
            <a:pPr indent="-292100" lvl="0" marL="342900" rtl="0" algn="l">
              <a:spcBef>
                <a:spcPts val="500"/>
              </a:spcBef>
              <a:spcAft>
                <a:spcPts val="0"/>
              </a:spcAft>
              <a:buSzPts val="2000"/>
              <a:buChar char="●"/>
            </a:pPr>
            <a:r>
              <a:rPr lang="en" sz="2000"/>
              <a:t>Millions of candidates, how to do retrieval?</a:t>
            </a:r>
            <a:endParaRPr sz="2000"/>
          </a:p>
          <a:p>
            <a:pPr indent="0" lvl="0" marL="0" rtl="0" algn="l">
              <a:spcBef>
                <a:spcPts val="500"/>
              </a:spcBef>
              <a:spcAft>
                <a:spcPts val="0"/>
              </a:spcAft>
              <a:buNone/>
            </a:pPr>
            <a:r>
              <a:t/>
            </a:r>
            <a:endParaRPr sz="20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79"/>
          <p:cNvSpPr txBox="1"/>
          <p:nvPr>
            <p:ph type="title"/>
          </p:nvPr>
        </p:nvSpPr>
        <p:spPr>
          <a:xfrm>
            <a:off x="722313" y="3305176"/>
            <a:ext cx="7772400" cy="10215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Paper Peeks/Recent Advances/Challenges</a:t>
            </a:r>
            <a:endParaRPr/>
          </a:p>
        </p:txBody>
      </p:sp>
      <p:sp>
        <p:nvSpPr>
          <p:cNvPr id="530" name="Google Shape;530;p79"/>
          <p:cNvSpPr txBox="1"/>
          <p:nvPr>
            <p:ph idx="1" type="body"/>
          </p:nvPr>
        </p:nvSpPr>
        <p:spPr>
          <a:xfrm>
            <a:off x="722313" y="2180035"/>
            <a:ext cx="7772400" cy="1125300"/>
          </a:xfrm>
          <a:prstGeom prst="rect">
            <a:avLst/>
          </a:prstGeom>
        </p:spPr>
        <p:txBody>
          <a:bodyPr anchorCtr="0" anchor="b" bIns="34275" lIns="68575" spcFirstLastPara="1" rIns="68575" wrap="square" tIns="34275">
            <a:noAutofit/>
          </a:bodyPr>
          <a:lstStyle/>
          <a:p>
            <a:pPr indent="0" lvl="0" marL="0" rtl="0" algn="l">
              <a:spcBef>
                <a:spcPts val="500"/>
              </a:spcBef>
              <a:spcAft>
                <a:spcPts val="0"/>
              </a:spcAft>
              <a:buNone/>
            </a:pPr>
            <a:r>
              <a:rPr lang="en"/>
              <a:t>ML Fairness and Privacy</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80"/>
          <p:cNvSpPr txBox="1"/>
          <p:nvPr>
            <p:ph type="title"/>
          </p:nvPr>
        </p:nvSpPr>
        <p:spPr>
          <a:xfrm>
            <a:off x="722313" y="3305176"/>
            <a:ext cx="7772400" cy="10215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Extras</a:t>
            </a:r>
            <a:endParaRPr/>
          </a:p>
        </p:txBody>
      </p:sp>
      <p:sp>
        <p:nvSpPr>
          <p:cNvPr id="536" name="Google Shape;536;p80"/>
          <p:cNvSpPr txBox="1"/>
          <p:nvPr>
            <p:ph idx="1" type="body"/>
          </p:nvPr>
        </p:nvSpPr>
        <p:spPr>
          <a:xfrm>
            <a:off x="722313" y="2180035"/>
            <a:ext cx="7772400" cy="1125300"/>
          </a:xfrm>
          <a:prstGeom prst="rect">
            <a:avLst/>
          </a:prstGeom>
        </p:spPr>
        <p:txBody>
          <a:bodyPr anchorCtr="0" anchor="b" bIns="34275" lIns="68575" spcFirstLastPara="1" rIns="68575" wrap="square" tIns="34275">
            <a:noAutofit/>
          </a:bodyPr>
          <a:lstStyle/>
          <a:p>
            <a:pPr indent="0" lvl="0" marL="0" rtl="0" algn="l">
              <a:spcBef>
                <a:spcPts val="500"/>
              </a:spcBef>
              <a:spcAft>
                <a:spcPts val="0"/>
              </a:spcAft>
              <a:buClr>
                <a:schemeClr val="dk1"/>
              </a:buClr>
              <a:buSzPts val="1100"/>
              <a:buFont typeface="Arial"/>
              <a:buNone/>
            </a:pPr>
            <a:r>
              <a:rPr lang="en"/>
              <a:t>ML Fairness and Privacy</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540" name="Shape 540"/>
        <p:cNvGrpSpPr/>
        <p:nvPr/>
      </p:nvGrpSpPr>
      <p:grpSpPr>
        <a:xfrm>
          <a:off x="0" y="0"/>
          <a:ext cx="0" cy="0"/>
          <a:chOff x="0" y="0"/>
          <a:chExt cx="0" cy="0"/>
        </a:xfrm>
      </p:grpSpPr>
      <p:sp>
        <p:nvSpPr>
          <p:cNvPr id="541" name="Google Shape;541;p81"/>
          <p:cNvSpPr txBox="1"/>
          <p:nvPr>
            <p:ph type="title"/>
          </p:nvPr>
        </p:nvSpPr>
        <p:spPr>
          <a:xfrm>
            <a:off x="6900" y="140225"/>
            <a:ext cx="9144000" cy="572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en" sz="2200">
                <a:latin typeface="Montserrat"/>
                <a:ea typeface="Montserrat"/>
                <a:cs typeface="Montserrat"/>
                <a:sym typeface="Montserrat"/>
              </a:rPr>
              <a:t>RLHF: Reward Model Training</a:t>
            </a:r>
            <a:endParaRPr sz="1700">
              <a:latin typeface="Montserrat"/>
              <a:ea typeface="Montserrat"/>
              <a:cs typeface="Montserrat"/>
              <a:sym typeface="Montserrat"/>
            </a:endParaRPr>
          </a:p>
        </p:txBody>
      </p:sp>
      <p:pic>
        <p:nvPicPr>
          <p:cNvPr id="542" name="Google Shape;542;p81"/>
          <p:cNvPicPr preferRelativeResize="0"/>
          <p:nvPr/>
        </p:nvPicPr>
        <p:blipFill>
          <a:blip r:embed="rId3">
            <a:alphaModFix/>
          </a:blip>
          <a:stretch>
            <a:fillRect/>
          </a:stretch>
        </p:blipFill>
        <p:spPr>
          <a:xfrm>
            <a:off x="2298475" y="1033275"/>
            <a:ext cx="4560840" cy="3445126"/>
          </a:xfrm>
          <a:prstGeom prst="rect">
            <a:avLst/>
          </a:prstGeom>
          <a:noFill/>
          <a:ln cap="flat" cmpd="sng" w="9525">
            <a:solidFill>
              <a:schemeClr val="dk2"/>
            </a:solidFill>
            <a:prstDash val="solid"/>
            <a:round/>
            <a:headEnd len="sm" w="sm" type="none"/>
            <a:tailEnd len="sm" w="sm" type="none"/>
          </a:ln>
        </p:spPr>
      </p:pic>
      <p:cxnSp>
        <p:nvCxnSpPr>
          <p:cNvPr id="543" name="Google Shape;543;p81"/>
          <p:cNvCxnSpPr>
            <a:stCxn id="544" idx="1"/>
          </p:cNvCxnSpPr>
          <p:nvPr/>
        </p:nvCxnSpPr>
        <p:spPr>
          <a:xfrm rot="10800000">
            <a:off x="6754550" y="1950275"/>
            <a:ext cx="595800" cy="111600"/>
          </a:xfrm>
          <a:prstGeom prst="straightConnector1">
            <a:avLst/>
          </a:prstGeom>
          <a:noFill/>
          <a:ln cap="flat" cmpd="sng" w="9525">
            <a:solidFill>
              <a:schemeClr val="dk2"/>
            </a:solidFill>
            <a:prstDash val="solid"/>
            <a:round/>
            <a:headEnd len="med" w="med" type="none"/>
            <a:tailEnd len="med" w="med" type="triangle"/>
          </a:ln>
        </p:spPr>
      </p:cxnSp>
      <p:sp>
        <p:nvSpPr>
          <p:cNvPr id="544" name="Google Shape;544;p81"/>
          <p:cNvSpPr txBox="1"/>
          <p:nvPr/>
        </p:nvSpPr>
        <p:spPr>
          <a:xfrm>
            <a:off x="7350350" y="1754075"/>
            <a:ext cx="155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Typically a </a:t>
            </a:r>
            <a:r>
              <a:rPr lang="en">
                <a:solidFill>
                  <a:schemeClr val="dk1"/>
                </a:solidFill>
              </a:rPr>
              <a:t>(classifier) </a:t>
            </a:r>
            <a:r>
              <a:rPr lang="en"/>
              <a:t>LLM*</a:t>
            </a:r>
            <a:endParaRPr/>
          </a:p>
        </p:txBody>
      </p:sp>
      <p:sp>
        <p:nvSpPr>
          <p:cNvPr id="545" name="Google Shape;545;p81"/>
          <p:cNvSpPr txBox="1"/>
          <p:nvPr/>
        </p:nvSpPr>
        <p:spPr>
          <a:xfrm>
            <a:off x="6784625" y="4743300"/>
            <a:ext cx="2328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solidFill>
                  <a:schemeClr val="hlink"/>
                </a:solidFill>
                <a:hlinkClick r:id="rId4"/>
              </a:rPr>
              <a:t>https://huggingface.co/blog/rlhf</a:t>
            </a:r>
            <a:endParaRPr sz="12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549" name="Shape 549"/>
        <p:cNvGrpSpPr/>
        <p:nvPr/>
      </p:nvGrpSpPr>
      <p:grpSpPr>
        <a:xfrm>
          <a:off x="0" y="0"/>
          <a:ext cx="0" cy="0"/>
          <a:chOff x="0" y="0"/>
          <a:chExt cx="0" cy="0"/>
        </a:xfrm>
      </p:grpSpPr>
      <p:sp>
        <p:nvSpPr>
          <p:cNvPr id="550" name="Google Shape;550;p82"/>
          <p:cNvSpPr txBox="1"/>
          <p:nvPr>
            <p:ph type="title"/>
          </p:nvPr>
        </p:nvSpPr>
        <p:spPr>
          <a:xfrm>
            <a:off x="6900" y="140225"/>
            <a:ext cx="9144000" cy="572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en" sz="2200">
                <a:latin typeface="Montserrat"/>
                <a:ea typeface="Montserrat"/>
                <a:cs typeface="Montserrat"/>
                <a:sym typeface="Montserrat"/>
              </a:rPr>
              <a:t>RLHF: Reward Model Training</a:t>
            </a:r>
            <a:endParaRPr sz="1700">
              <a:latin typeface="Montserrat"/>
              <a:ea typeface="Montserrat"/>
              <a:cs typeface="Montserrat"/>
              <a:sym typeface="Montserrat"/>
            </a:endParaRPr>
          </a:p>
        </p:txBody>
      </p:sp>
      <p:pic>
        <p:nvPicPr>
          <p:cNvPr id="551" name="Google Shape;551;p82"/>
          <p:cNvPicPr preferRelativeResize="0"/>
          <p:nvPr/>
        </p:nvPicPr>
        <p:blipFill>
          <a:blip r:embed="rId3">
            <a:alphaModFix/>
          </a:blip>
          <a:stretch>
            <a:fillRect/>
          </a:stretch>
        </p:blipFill>
        <p:spPr>
          <a:xfrm>
            <a:off x="2298475" y="1033275"/>
            <a:ext cx="4560840" cy="3445126"/>
          </a:xfrm>
          <a:prstGeom prst="rect">
            <a:avLst/>
          </a:prstGeom>
          <a:noFill/>
          <a:ln cap="flat" cmpd="sng" w="9525">
            <a:solidFill>
              <a:schemeClr val="dk2"/>
            </a:solidFill>
            <a:prstDash val="solid"/>
            <a:round/>
            <a:headEnd len="sm" w="sm" type="none"/>
            <a:tailEnd len="sm" w="sm" type="none"/>
          </a:ln>
        </p:spPr>
      </p:pic>
      <p:sp>
        <p:nvSpPr>
          <p:cNvPr id="552" name="Google Shape;552;p82"/>
          <p:cNvSpPr txBox="1"/>
          <p:nvPr/>
        </p:nvSpPr>
        <p:spPr>
          <a:xfrm>
            <a:off x="6784625" y="4743300"/>
            <a:ext cx="2328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solidFill>
                  <a:schemeClr val="hlink"/>
                </a:solidFill>
                <a:hlinkClick r:id="rId4"/>
              </a:rPr>
              <a:t>https://huggingface.co/blog/rlhf</a:t>
            </a:r>
            <a:endParaRPr sz="1200"/>
          </a:p>
        </p:txBody>
      </p:sp>
      <p:sp>
        <p:nvSpPr>
          <p:cNvPr id="553" name="Google Shape;553;p82"/>
          <p:cNvSpPr txBox="1"/>
          <p:nvPr/>
        </p:nvSpPr>
        <p:spPr>
          <a:xfrm>
            <a:off x="7349475" y="2293475"/>
            <a:ext cx="18150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 Literature is very unsettled on relative size of Reward model to pretrain (OpenAI &gt;&gt; smaller, DeepMind ~ the same size…)</a:t>
            </a:r>
            <a:endParaRPr sz="1100"/>
          </a:p>
        </p:txBody>
      </p:sp>
      <p:sp>
        <p:nvSpPr>
          <p:cNvPr id="554" name="Google Shape;554;p82"/>
          <p:cNvSpPr txBox="1"/>
          <p:nvPr/>
        </p:nvSpPr>
        <p:spPr>
          <a:xfrm>
            <a:off x="7350350" y="1754075"/>
            <a:ext cx="155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Typically a </a:t>
            </a:r>
            <a:r>
              <a:rPr lang="en">
                <a:solidFill>
                  <a:schemeClr val="dk1"/>
                </a:solidFill>
              </a:rPr>
              <a:t>(classifier) </a:t>
            </a:r>
            <a:r>
              <a:rPr lang="en"/>
              <a:t>LLM*</a:t>
            </a:r>
            <a:endParaRPr/>
          </a:p>
        </p:txBody>
      </p:sp>
      <p:cxnSp>
        <p:nvCxnSpPr>
          <p:cNvPr id="555" name="Google Shape;555;p82"/>
          <p:cNvCxnSpPr/>
          <p:nvPr/>
        </p:nvCxnSpPr>
        <p:spPr>
          <a:xfrm rot="10800000">
            <a:off x="6754550" y="1950275"/>
            <a:ext cx="595800" cy="111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9"/>
          <p:cNvSpPr txBox="1"/>
          <p:nvPr>
            <p:ph type="title"/>
          </p:nvPr>
        </p:nvSpPr>
        <p:spPr>
          <a:xfrm>
            <a:off x="457200" y="171450"/>
            <a:ext cx="8229600" cy="8574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000"/>
              <a:buFont typeface="Arial"/>
              <a:buNone/>
            </a:pPr>
            <a:r>
              <a:rPr lang="en" sz="3000"/>
              <a:t>The Plan</a:t>
            </a:r>
            <a:endParaRPr/>
          </a:p>
        </p:txBody>
      </p:sp>
      <p:sp>
        <p:nvSpPr>
          <p:cNvPr id="128" name="Google Shape;128;p29"/>
          <p:cNvSpPr txBox="1"/>
          <p:nvPr>
            <p:ph idx="1" type="body"/>
          </p:nvPr>
        </p:nvSpPr>
        <p:spPr>
          <a:xfrm>
            <a:off x="457200" y="1200150"/>
            <a:ext cx="8229600" cy="36801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2100"/>
              <a:buNone/>
            </a:pPr>
            <a:r>
              <a:rPr b="1" lang="en" sz="2100"/>
              <a:t>Structure of Class</a:t>
            </a:r>
            <a:br>
              <a:rPr b="1" lang="en" sz="700"/>
            </a:br>
            <a:endParaRPr sz="2000"/>
          </a:p>
          <a:p>
            <a:pPr indent="-254000" lvl="0" marL="266700" rtl="0" algn="l">
              <a:spcBef>
                <a:spcPts val="500"/>
              </a:spcBef>
              <a:spcAft>
                <a:spcPts val="0"/>
              </a:spcAft>
              <a:buClr>
                <a:schemeClr val="dk1"/>
              </a:buClr>
              <a:buSzPts val="2000"/>
              <a:buChar char="•"/>
            </a:pPr>
            <a:r>
              <a:rPr lang="en" sz="2000"/>
              <a:t>Project Check in</a:t>
            </a:r>
            <a:endParaRPr sz="2000"/>
          </a:p>
          <a:p>
            <a:pPr indent="-254000" lvl="0" marL="266700" rtl="0" algn="l">
              <a:spcBef>
                <a:spcPts val="500"/>
              </a:spcBef>
              <a:spcAft>
                <a:spcPts val="0"/>
              </a:spcAft>
              <a:buClr>
                <a:schemeClr val="dk1"/>
              </a:buClr>
              <a:buSzPts val="2000"/>
              <a:buChar char="•"/>
            </a:pPr>
            <a:r>
              <a:rPr lang="en" sz="2000"/>
              <a:t>Key Learning Review</a:t>
            </a:r>
            <a:endParaRPr sz="2000"/>
          </a:p>
          <a:p>
            <a:pPr indent="-254000" lvl="0" marL="266700" rtl="0" algn="l">
              <a:spcBef>
                <a:spcPts val="500"/>
              </a:spcBef>
              <a:spcAft>
                <a:spcPts val="0"/>
              </a:spcAft>
              <a:buSzPts val="2000"/>
              <a:buChar char="•"/>
            </a:pPr>
            <a:r>
              <a:rPr lang="en" sz="2000"/>
              <a:t>Bias and Fairness</a:t>
            </a:r>
            <a:endParaRPr sz="2000"/>
          </a:p>
          <a:p>
            <a:pPr indent="-241300" lvl="0" marL="266700" rtl="0" algn="l">
              <a:spcBef>
                <a:spcPts val="500"/>
              </a:spcBef>
              <a:spcAft>
                <a:spcPts val="0"/>
              </a:spcAft>
              <a:buSzPts val="2000"/>
              <a:buChar char="•"/>
            </a:pPr>
            <a:r>
              <a:rPr lang="en" sz="2000"/>
              <a:t>Privacy</a:t>
            </a:r>
            <a:endParaRPr sz="2000"/>
          </a:p>
          <a:p>
            <a:pPr indent="0" lvl="0" marL="0" rtl="0" algn="l">
              <a:spcBef>
                <a:spcPts val="500"/>
              </a:spcBef>
              <a:spcAft>
                <a:spcPts val="0"/>
              </a:spcAft>
              <a:buNone/>
            </a:pPr>
            <a:r>
              <a:t/>
            </a:r>
            <a:endParaRPr sz="20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559" name="Shape 559"/>
        <p:cNvGrpSpPr/>
        <p:nvPr/>
      </p:nvGrpSpPr>
      <p:grpSpPr>
        <a:xfrm>
          <a:off x="0" y="0"/>
          <a:ext cx="0" cy="0"/>
          <a:chOff x="0" y="0"/>
          <a:chExt cx="0" cy="0"/>
        </a:xfrm>
      </p:grpSpPr>
      <p:sp>
        <p:nvSpPr>
          <p:cNvPr id="560" name="Google Shape;560;p83"/>
          <p:cNvSpPr txBox="1"/>
          <p:nvPr>
            <p:ph type="title"/>
          </p:nvPr>
        </p:nvSpPr>
        <p:spPr>
          <a:xfrm>
            <a:off x="6900" y="140225"/>
            <a:ext cx="9144000" cy="572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en" sz="2200">
                <a:latin typeface="Montserrat"/>
                <a:ea typeface="Montserrat"/>
                <a:cs typeface="Montserrat"/>
                <a:sym typeface="Montserrat"/>
              </a:rPr>
              <a:t>RLHF: Reward Model Training</a:t>
            </a:r>
            <a:endParaRPr sz="1700">
              <a:latin typeface="Montserrat"/>
              <a:ea typeface="Montserrat"/>
              <a:cs typeface="Montserrat"/>
              <a:sym typeface="Montserrat"/>
            </a:endParaRPr>
          </a:p>
        </p:txBody>
      </p:sp>
      <p:pic>
        <p:nvPicPr>
          <p:cNvPr id="561" name="Google Shape;561;p83"/>
          <p:cNvPicPr preferRelativeResize="0"/>
          <p:nvPr/>
        </p:nvPicPr>
        <p:blipFill>
          <a:blip r:embed="rId3">
            <a:alphaModFix/>
          </a:blip>
          <a:stretch>
            <a:fillRect/>
          </a:stretch>
        </p:blipFill>
        <p:spPr>
          <a:xfrm>
            <a:off x="2298475" y="1033275"/>
            <a:ext cx="4560840" cy="3445126"/>
          </a:xfrm>
          <a:prstGeom prst="rect">
            <a:avLst/>
          </a:prstGeom>
          <a:noFill/>
          <a:ln cap="flat" cmpd="sng" w="9525">
            <a:solidFill>
              <a:schemeClr val="dk2"/>
            </a:solidFill>
            <a:prstDash val="solid"/>
            <a:round/>
            <a:headEnd len="sm" w="sm" type="none"/>
            <a:tailEnd len="sm" w="sm" type="none"/>
          </a:ln>
        </p:spPr>
      </p:pic>
      <p:sp>
        <p:nvSpPr>
          <p:cNvPr id="562" name="Google Shape;562;p83"/>
          <p:cNvSpPr txBox="1"/>
          <p:nvPr/>
        </p:nvSpPr>
        <p:spPr>
          <a:xfrm>
            <a:off x="6784625" y="4743300"/>
            <a:ext cx="2328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solidFill>
                  <a:schemeClr val="hlink"/>
                </a:solidFill>
                <a:hlinkClick r:id="rId4"/>
              </a:rPr>
              <a:t>https://huggingface.co/blog/rlhf</a:t>
            </a:r>
            <a:endParaRPr sz="1200"/>
          </a:p>
        </p:txBody>
      </p:sp>
      <p:sp>
        <p:nvSpPr>
          <p:cNvPr id="563" name="Google Shape;563;p83"/>
          <p:cNvSpPr txBox="1"/>
          <p:nvPr/>
        </p:nvSpPr>
        <p:spPr>
          <a:xfrm>
            <a:off x="7349475" y="2293475"/>
            <a:ext cx="18150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 Literature is very unsettled on relative size of Reward model to pretrain (OpenAI &gt;&gt; smaller, DeepMind ~ the same size…)</a:t>
            </a:r>
            <a:endParaRPr sz="1100"/>
          </a:p>
        </p:txBody>
      </p:sp>
      <p:sp>
        <p:nvSpPr>
          <p:cNvPr id="564" name="Google Shape;564;p83"/>
          <p:cNvSpPr txBox="1"/>
          <p:nvPr/>
        </p:nvSpPr>
        <p:spPr>
          <a:xfrm>
            <a:off x="7350350" y="1754075"/>
            <a:ext cx="155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Typically a </a:t>
            </a:r>
            <a:r>
              <a:rPr lang="en">
                <a:solidFill>
                  <a:schemeClr val="dk1"/>
                </a:solidFill>
              </a:rPr>
              <a:t>(classifier) </a:t>
            </a:r>
            <a:r>
              <a:rPr lang="en"/>
              <a:t>LLM*</a:t>
            </a:r>
            <a:endParaRPr/>
          </a:p>
        </p:txBody>
      </p:sp>
      <p:cxnSp>
        <p:nvCxnSpPr>
          <p:cNvPr id="565" name="Google Shape;565;p83"/>
          <p:cNvCxnSpPr/>
          <p:nvPr/>
        </p:nvCxnSpPr>
        <p:spPr>
          <a:xfrm rot="10800000">
            <a:off x="6754550" y="1950275"/>
            <a:ext cx="595800" cy="111600"/>
          </a:xfrm>
          <a:prstGeom prst="straightConnector1">
            <a:avLst/>
          </a:prstGeom>
          <a:noFill/>
          <a:ln cap="flat" cmpd="sng" w="9525">
            <a:solidFill>
              <a:schemeClr val="dk2"/>
            </a:solidFill>
            <a:prstDash val="solid"/>
            <a:round/>
            <a:headEnd len="med" w="med" type="none"/>
            <a:tailEnd len="med" w="med" type="triangle"/>
          </a:ln>
        </p:spPr>
      </p:cxnSp>
      <p:sp>
        <p:nvSpPr>
          <p:cNvPr id="566" name="Google Shape;566;p83"/>
          <p:cNvSpPr/>
          <p:nvPr/>
        </p:nvSpPr>
        <p:spPr>
          <a:xfrm>
            <a:off x="5748625" y="2926925"/>
            <a:ext cx="552600" cy="111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570" name="Shape 570"/>
        <p:cNvGrpSpPr/>
        <p:nvPr/>
      </p:nvGrpSpPr>
      <p:grpSpPr>
        <a:xfrm>
          <a:off x="0" y="0"/>
          <a:ext cx="0" cy="0"/>
          <a:chOff x="0" y="0"/>
          <a:chExt cx="0" cy="0"/>
        </a:xfrm>
      </p:grpSpPr>
      <p:sp>
        <p:nvSpPr>
          <p:cNvPr id="571" name="Google Shape;571;p84"/>
          <p:cNvSpPr txBox="1"/>
          <p:nvPr>
            <p:ph type="title"/>
          </p:nvPr>
        </p:nvSpPr>
        <p:spPr>
          <a:xfrm>
            <a:off x="6900" y="140225"/>
            <a:ext cx="9144000" cy="572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en" sz="2200">
                <a:latin typeface="Montserrat"/>
                <a:ea typeface="Montserrat"/>
                <a:cs typeface="Montserrat"/>
                <a:sym typeface="Montserrat"/>
              </a:rPr>
              <a:t>RLHF: Full RL Setup (InstructGPT)</a:t>
            </a:r>
            <a:endParaRPr sz="1700">
              <a:latin typeface="Montserrat"/>
              <a:ea typeface="Montserrat"/>
              <a:cs typeface="Montserrat"/>
              <a:sym typeface="Montserrat"/>
            </a:endParaRPr>
          </a:p>
        </p:txBody>
      </p:sp>
      <p:pic>
        <p:nvPicPr>
          <p:cNvPr id="572" name="Google Shape;572;p84"/>
          <p:cNvPicPr preferRelativeResize="0"/>
          <p:nvPr/>
        </p:nvPicPr>
        <p:blipFill>
          <a:blip r:embed="rId3">
            <a:alphaModFix/>
          </a:blip>
          <a:stretch>
            <a:fillRect/>
          </a:stretch>
        </p:blipFill>
        <p:spPr>
          <a:xfrm>
            <a:off x="2193923" y="712925"/>
            <a:ext cx="4756153" cy="4054663"/>
          </a:xfrm>
          <a:prstGeom prst="rect">
            <a:avLst/>
          </a:prstGeom>
          <a:noFill/>
          <a:ln cap="flat" cmpd="sng" w="9525">
            <a:solidFill>
              <a:schemeClr val="dk2"/>
            </a:solidFill>
            <a:prstDash val="solid"/>
            <a:round/>
            <a:headEnd len="sm" w="sm" type="none"/>
            <a:tailEnd len="sm" w="sm" type="none"/>
          </a:ln>
        </p:spPr>
      </p:pic>
      <p:sp>
        <p:nvSpPr>
          <p:cNvPr id="573" name="Google Shape;573;p84"/>
          <p:cNvSpPr txBox="1"/>
          <p:nvPr/>
        </p:nvSpPr>
        <p:spPr>
          <a:xfrm>
            <a:off x="5937325" y="4310450"/>
            <a:ext cx="802800" cy="352800"/>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0"/>
              </a:spcBef>
              <a:spcAft>
                <a:spcPts val="0"/>
              </a:spcAft>
              <a:buNone/>
            </a:pPr>
            <a:r>
              <a:rPr lang="en" sz="1350">
                <a:solidFill>
                  <a:srgbClr val="111827"/>
                </a:solidFill>
                <a:highlight>
                  <a:srgbClr val="FFFFFF"/>
                </a:highlight>
                <a:latin typeface="Times New Roman"/>
                <a:ea typeface="Times New Roman"/>
                <a:cs typeface="Times New Roman"/>
                <a:sym typeface="Times New Roman"/>
              </a:rPr>
              <a:t>=</a:t>
            </a:r>
            <a:r>
              <a:rPr i="1" lang="en" sz="1350">
                <a:solidFill>
                  <a:srgbClr val="111827"/>
                </a:solidFill>
                <a:highlight>
                  <a:srgbClr val="FFFFFF"/>
                </a:highlight>
                <a:latin typeface="Times New Roman"/>
                <a:ea typeface="Times New Roman"/>
                <a:cs typeface="Times New Roman"/>
                <a:sym typeface="Times New Roman"/>
              </a:rPr>
              <a:t>r</a:t>
            </a:r>
            <a:r>
              <a:rPr baseline="-25000" i="1" lang="en" sz="950">
                <a:solidFill>
                  <a:srgbClr val="111827"/>
                </a:solidFill>
                <a:highlight>
                  <a:srgbClr val="FFFFFF"/>
                </a:highlight>
                <a:latin typeface="Times New Roman"/>
                <a:ea typeface="Times New Roman"/>
                <a:cs typeface="Times New Roman"/>
                <a:sym typeface="Times New Roman"/>
              </a:rPr>
              <a:t>RM</a:t>
            </a:r>
            <a:r>
              <a:rPr lang="en" sz="1350">
                <a:solidFill>
                  <a:srgbClr val="111827"/>
                </a:solidFill>
                <a:highlight>
                  <a:srgbClr val="FFFFFF"/>
                </a:highlight>
                <a:latin typeface="Times New Roman"/>
                <a:ea typeface="Times New Roman"/>
                <a:cs typeface="Times New Roman"/>
                <a:sym typeface="Times New Roman"/>
              </a:rPr>
              <a:t>−</a:t>
            </a:r>
            <a:r>
              <a:rPr i="1" lang="en" sz="1350">
                <a:solidFill>
                  <a:srgbClr val="111827"/>
                </a:solidFill>
                <a:highlight>
                  <a:srgbClr val="FFFFFF"/>
                </a:highlight>
                <a:latin typeface="Times New Roman"/>
                <a:ea typeface="Times New Roman"/>
                <a:cs typeface="Times New Roman"/>
                <a:sym typeface="Times New Roman"/>
              </a:rPr>
              <a:t>λr</a:t>
            </a:r>
            <a:r>
              <a:rPr baseline="-25000" lang="en" sz="950">
                <a:solidFill>
                  <a:srgbClr val="111827"/>
                </a:solidFill>
                <a:highlight>
                  <a:srgbClr val="FFFFFF"/>
                </a:highlight>
                <a:latin typeface="Times New Roman"/>
                <a:ea typeface="Times New Roman"/>
                <a:cs typeface="Times New Roman"/>
                <a:sym typeface="Times New Roman"/>
              </a:rPr>
              <a:t>KL</a:t>
            </a:r>
            <a:endParaRPr baseline="-25000" sz="950">
              <a:solidFill>
                <a:srgbClr val="111827"/>
              </a:solidFill>
              <a:highlight>
                <a:srgbClr val="FFFFFF"/>
              </a:highlight>
              <a:latin typeface="Times New Roman"/>
              <a:ea typeface="Times New Roman"/>
              <a:cs typeface="Times New Roman"/>
              <a:sym typeface="Times New Roman"/>
            </a:endParaRPr>
          </a:p>
          <a:p>
            <a:pPr indent="0" lvl="0" marL="0" marR="0" rtl="0" algn="l">
              <a:lnSpc>
                <a:spcPct val="120000"/>
              </a:lnSpc>
              <a:spcBef>
                <a:spcPts val="0"/>
              </a:spcBef>
              <a:spcAft>
                <a:spcPts val="0"/>
              </a:spcAft>
              <a:buNone/>
            </a:pPr>
            <a:r>
              <a:rPr lang="en" sz="100">
                <a:solidFill>
                  <a:srgbClr val="111827"/>
                </a:solidFill>
                <a:highlight>
                  <a:srgbClr val="FFFFFF"/>
                </a:highlight>
                <a:latin typeface="Times New Roman"/>
                <a:ea typeface="Times New Roman"/>
                <a:cs typeface="Times New Roman"/>
                <a:sym typeface="Times New Roman"/>
              </a:rPr>
              <a:t>​</a:t>
            </a:r>
            <a:endParaRPr sz="100">
              <a:solidFill>
                <a:srgbClr val="111827"/>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574" name="Google Shape;574;p84"/>
          <p:cNvSpPr txBox="1"/>
          <p:nvPr/>
        </p:nvSpPr>
        <p:spPr>
          <a:xfrm>
            <a:off x="6784625" y="4743300"/>
            <a:ext cx="2328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solidFill>
                  <a:schemeClr val="hlink"/>
                </a:solidFill>
                <a:hlinkClick r:id="rId4"/>
              </a:rPr>
              <a:t>https://huggingface.co/blog/rlhf</a:t>
            </a:r>
            <a:endParaRPr sz="12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578" name="Shape 578"/>
        <p:cNvGrpSpPr/>
        <p:nvPr/>
      </p:nvGrpSpPr>
      <p:grpSpPr>
        <a:xfrm>
          <a:off x="0" y="0"/>
          <a:ext cx="0" cy="0"/>
          <a:chOff x="0" y="0"/>
          <a:chExt cx="0" cy="0"/>
        </a:xfrm>
      </p:grpSpPr>
      <p:sp>
        <p:nvSpPr>
          <p:cNvPr id="579" name="Google Shape;579;p85"/>
          <p:cNvSpPr txBox="1"/>
          <p:nvPr>
            <p:ph type="title"/>
          </p:nvPr>
        </p:nvSpPr>
        <p:spPr>
          <a:xfrm>
            <a:off x="6900" y="140225"/>
            <a:ext cx="9144000" cy="572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en" sz="2200">
                <a:latin typeface="Montserrat"/>
                <a:ea typeface="Montserrat"/>
                <a:cs typeface="Montserrat"/>
                <a:sym typeface="Montserrat"/>
              </a:rPr>
              <a:t>RLHF: Full RL Setup (InstructGPT)</a:t>
            </a:r>
            <a:endParaRPr sz="1700">
              <a:latin typeface="Montserrat"/>
              <a:ea typeface="Montserrat"/>
              <a:cs typeface="Montserrat"/>
              <a:sym typeface="Montserrat"/>
            </a:endParaRPr>
          </a:p>
        </p:txBody>
      </p:sp>
      <p:pic>
        <p:nvPicPr>
          <p:cNvPr id="580" name="Google Shape;580;p85"/>
          <p:cNvPicPr preferRelativeResize="0"/>
          <p:nvPr/>
        </p:nvPicPr>
        <p:blipFill>
          <a:blip r:embed="rId3">
            <a:alphaModFix/>
          </a:blip>
          <a:stretch>
            <a:fillRect/>
          </a:stretch>
        </p:blipFill>
        <p:spPr>
          <a:xfrm>
            <a:off x="2193923" y="712925"/>
            <a:ext cx="4756153" cy="4054663"/>
          </a:xfrm>
          <a:prstGeom prst="rect">
            <a:avLst/>
          </a:prstGeom>
          <a:noFill/>
          <a:ln cap="flat" cmpd="sng" w="9525">
            <a:solidFill>
              <a:schemeClr val="dk2"/>
            </a:solidFill>
            <a:prstDash val="solid"/>
            <a:round/>
            <a:headEnd len="sm" w="sm" type="none"/>
            <a:tailEnd len="sm" w="sm" type="none"/>
          </a:ln>
        </p:spPr>
      </p:pic>
      <p:sp>
        <p:nvSpPr>
          <p:cNvPr id="581" name="Google Shape;581;p85"/>
          <p:cNvSpPr txBox="1"/>
          <p:nvPr/>
        </p:nvSpPr>
        <p:spPr>
          <a:xfrm>
            <a:off x="5937325" y="4310450"/>
            <a:ext cx="802800" cy="352800"/>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0"/>
              </a:spcBef>
              <a:spcAft>
                <a:spcPts val="0"/>
              </a:spcAft>
              <a:buNone/>
            </a:pPr>
            <a:r>
              <a:rPr lang="en" sz="1350">
                <a:solidFill>
                  <a:srgbClr val="111827"/>
                </a:solidFill>
                <a:highlight>
                  <a:srgbClr val="FFFFFF"/>
                </a:highlight>
                <a:latin typeface="Times New Roman"/>
                <a:ea typeface="Times New Roman"/>
                <a:cs typeface="Times New Roman"/>
                <a:sym typeface="Times New Roman"/>
              </a:rPr>
              <a:t>=</a:t>
            </a:r>
            <a:r>
              <a:rPr i="1" lang="en" sz="1350">
                <a:solidFill>
                  <a:srgbClr val="111827"/>
                </a:solidFill>
                <a:highlight>
                  <a:srgbClr val="FFFFFF"/>
                </a:highlight>
                <a:latin typeface="Times New Roman"/>
                <a:ea typeface="Times New Roman"/>
                <a:cs typeface="Times New Roman"/>
                <a:sym typeface="Times New Roman"/>
              </a:rPr>
              <a:t>r</a:t>
            </a:r>
            <a:r>
              <a:rPr baseline="-25000" i="1" lang="en" sz="950">
                <a:solidFill>
                  <a:srgbClr val="111827"/>
                </a:solidFill>
                <a:highlight>
                  <a:srgbClr val="FFFFFF"/>
                </a:highlight>
                <a:latin typeface="Times New Roman"/>
                <a:ea typeface="Times New Roman"/>
                <a:cs typeface="Times New Roman"/>
                <a:sym typeface="Times New Roman"/>
              </a:rPr>
              <a:t>RM</a:t>
            </a:r>
            <a:r>
              <a:rPr lang="en" sz="1350">
                <a:solidFill>
                  <a:srgbClr val="111827"/>
                </a:solidFill>
                <a:highlight>
                  <a:srgbClr val="FFFFFF"/>
                </a:highlight>
                <a:latin typeface="Times New Roman"/>
                <a:ea typeface="Times New Roman"/>
                <a:cs typeface="Times New Roman"/>
                <a:sym typeface="Times New Roman"/>
              </a:rPr>
              <a:t>−</a:t>
            </a:r>
            <a:r>
              <a:rPr i="1" lang="en" sz="1350">
                <a:solidFill>
                  <a:srgbClr val="111827"/>
                </a:solidFill>
                <a:highlight>
                  <a:srgbClr val="FFFFFF"/>
                </a:highlight>
                <a:latin typeface="Times New Roman"/>
                <a:ea typeface="Times New Roman"/>
                <a:cs typeface="Times New Roman"/>
                <a:sym typeface="Times New Roman"/>
              </a:rPr>
              <a:t>λr</a:t>
            </a:r>
            <a:r>
              <a:rPr baseline="-25000" lang="en" sz="950">
                <a:solidFill>
                  <a:srgbClr val="111827"/>
                </a:solidFill>
                <a:highlight>
                  <a:srgbClr val="FFFFFF"/>
                </a:highlight>
                <a:latin typeface="Times New Roman"/>
                <a:ea typeface="Times New Roman"/>
                <a:cs typeface="Times New Roman"/>
                <a:sym typeface="Times New Roman"/>
              </a:rPr>
              <a:t>KL</a:t>
            </a:r>
            <a:endParaRPr baseline="-25000" sz="950">
              <a:solidFill>
                <a:srgbClr val="111827"/>
              </a:solidFill>
              <a:highlight>
                <a:srgbClr val="FFFFFF"/>
              </a:highlight>
              <a:latin typeface="Times New Roman"/>
              <a:ea typeface="Times New Roman"/>
              <a:cs typeface="Times New Roman"/>
              <a:sym typeface="Times New Roman"/>
            </a:endParaRPr>
          </a:p>
          <a:p>
            <a:pPr indent="0" lvl="0" marL="0" marR="0" rtl="0" algn="l">
              <a:lnSpc>
                <a:spcPct val="120000"/>
              </a:lnSpc>
              <a:spcBef>
                <a:spcPts val="0"/>
              </a:spcBef>
              <a:spcAft>
                <a:spcPts val="0"/>
              </a:spcAft>
              <a:buNone/>
            </a:pPr>
            <a:r>
              <a:rPr lang="en" sz="100">
                <a:solidFill>
                  <a:srgbClr val="111827"/>
                </a:solidFill>
                <a:highlight>
                  <a:srgbClr val="FFFFFF"/>
                </a:highlight>
                <a:latin typeface="Times New Roman"/>
                <a:ea typeface="Times New Roman"/>
                <a:cs typeface="Times New Roman"/>
                <a:sym typeface="Times New Roman"/>
              </a:rPr>
              <a:t>​</a:t>
            </a:r>
            <a:endParaRPr sz="100">
              <a:solidFill>
                <a:srgbClr val="111827"/>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582" name="Google Shape;582;p85"/>
          <p:cNvSpPr txBox="1"/>
          <p:nvPr/>
        </p:nvSpPr>
        <p:spPr>
          <a:xfrm>
            <a:off x="6784625" y="4743300"/>
            <a:ext cx="2328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solidFill>
                  <a:schemeClr val="hlink"/>
                </a:solidFill>
                <a:hlinkClick r:id="rId4"/>
              </a:rPr>
              <a:t>https://huggingface.co/blog/rlhf</a:t>
            </a:r>
            <a:endParaRPr sz="1200"/>
          </a:p>
        </p:txBody>
      </p:sp>
      <p:sp>
        <p:nvSpPr>
          <p:cNvPr id="583" name="Google Shape;583;p85"/>
          <p:cNvSpPr txBox="1"/>
          <p:nvPr/>
        </p:nvSpPr>
        <p:spPr>
          <a:xfrm>
            <a:off x="6993425" y="755175"/>
            <a:ext cx="2119500" cy="16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t>RL framework</a:t>
            </a:r>
            <a:endParaRPr b="1" u="sng"/>
          </a:p>
          <a:p>
            <a:pPr indent="0" lvl="0" marL="0" rtl="0" algn="l">
              <a:spcBef>
                <a:spcPts val="0"/>
              </a:spcBef>
              <a:spcAft>
                <a:spcPts val="0"/>
              </a:spcAft>
              <a:buNone/>
            </a:pPr>
            <a:r>
              <a:t/>
            </a:r>
            <a:endParaRPr/>
          </a:p>
          <a:p>
            <a:pPr indent="0" lvl="0" marL="0" rtl="0" algn="l">
              <a:spcBef>
                <a:spcPts val="0"/>
              </a:spcBef>
              <a:spcAft>
                <a:spcPts val="0"/>
              </a:spcAft>
              <a:buNone/>
            </a:pPr>
            <a:r>
              <a:rPr lang="en"/>
              <a:t>𝝅</a:t>
            </a:r>
            <a:r>
              <a:rPr baseline="-25000" lang="en"/>
              <a:t>𝜭</a:t>
            </a:r>
            <a:r>
              <a:rPr lang="en"/>
              <a:t> = Tuned LLM</a:t>
            </a:r>
            <a:endParaRPr/>
          </a:p>
          <a:p>
            <a:pPr indent="0" lvl="0" marL="0" rtl="0" algn="l">
              <a:spcBef>
                <a:spcPts val="0"/>
              </a:spcBef>
              <a:spcAft>
                <a:spcPts val="0"/>
              </a:spcAft>
              <a:buNone/>
            </a:pPr>
            <a:r>
              <a:rPr b="1" lang="en">
                <a:latin typeface="Corsiva"/>
                <a:ea typeface="Corsiva"/>
                <a:cs typeface="Corsiva"/>
                <a:sym typeface="Corsiva"/>
              </a:rPr>
              <a:t>A</a:t>
            </a:r>
            <a:r>
              <a:rPr lang="en"/>
              <a:t> = Vocabulary</a:t>
            </a:r>
            <a:endParaRPr/>
          </a:p>
          <a:p>
            <a:pPr indent="0" lvl="0" marL="0" rtl="0" algn="l">
              <a:spcBef>
                <a:spcPts val="0"/>
              </a:spcBef>
              <a:spcAft>
                <a:spcPts val="0"/>
              </a:spcAft>
              <a:buNone/>
            </a:pPr>
            <a:r>
              <a:rPr b="1" lang="en">
                <a:latin typeface="Corsiva"/>
                <a:ea typeface="Corsiva"/>
                <a:cs typeface="Corsiva"/>
                <a:sym typeface="Corsiva"/>
              </a:rPr>
              <a:t>S</a:t>
            </a:r>
            <a:r>
              <a:rPr lang="en"/>
              <a:t> = Input text (prompts)</a:t>
            </a:r>
            <a:endParaRPr/>
          </a:p>
          <a:p>
            <a:pPr indent="0" lvl="0" marL="0" rtl="0" algn="l">
              <a:spcBef>
                <a:spcPts val="0"/>
              </a:spcBef>
              <a:spcAft>
                <a:spcPts val="0"/>
              </a:spcAft>
              <a:buNone/>
            </a:pPr>
            <a:r>
              <a:rPr i="1" lang="en" sz="1350">
                <a:solidFill>
                  <a:srgbClr val="111827"/>
                </a:solidFill>
                <a:latin typeface="Times New Roman"/>
                <a:ea typeface="Times New Roman"/>
                <a:cs typeface="Times New Roman"/>
                <a:sym typeface="Times New Roman"/>
              </a:rPr>
              <a:t>r</a:t>
            </a:r>
            <a:r>
              <a:rPr baseline="-25000" i="1" lang="en" sz="1350">
                <a:solidFill>
                  <a:srgbClr val="111827"/>
                </a:solidFill>
                <a:latin typeface="Times New Roman"/>
                <a:ea typeface="Times New Roman"/>
                <a:cs typeface="Times New Roman"/>
                <a:sym typeface="Times New Roman"/>
              </a:rPr>
              <a:t>𝜭</a:t>
            </a:r>
            <a:r>
              <a:rPr i="1" lang="en" sz="1350">
                <a:solidFill>
                  <a:srgbClr val="111827"/>
                </a:solidFill>
                <a:latin typeface="Times New Roman"/>
                <a:ea typeface="Times New Roman"/>
                <a:cs typeface="Times New Roman"/>
                <a:sym typeface="Times New Roman"/>
              </a:rPr>
              <a:t>(y|x) </a:t>
            </a:r>
            <a:r>
              <a:rPr lang="en" sz="1350">
                <a:solidFill>
                  <a:srgbClr val="111827"/>
                </a:solidFill>
                <a:latin typeface="Times New Roman"/>
                <a:ea typeface="Times New Roman"/>
                <a:cs typeface="Times New Roman"/>
                <a:sym typeface="Times New Roman"/>
              </a:rPr>
              <a:t>=</a:t>
            </a:r>
            <a:r>
              <a:rPr i="1" lang="en" sz="1350">
                <a:solidFill>
                  <a:srgbClr val="111827"/>
                </a:solidFill>
                <a:highlight>
                  <a:srgbClr val="F4CCCC"/>
                </a:highlight>
                <a:latin typeface="Times New Roman"/>
                <a:ea typeface="Times New Roman"/>
                <a:cs typeface="Times New Roman"/>
                <a:sym typeface="Times New Roman"/>
              </a:rPr>
              <a:t>r</a:t>
            </a:r>
            <a:r>
              <a:rPr baseline="-25000" i="1" lang="en" sz="950">
                <a:solidFill>
                  <a:srgbClr val="111827"/>
                </a:solidFill>
                <a:highlight>
                  <a:srgbClr val="F4CCCC"/>
                </a:highlight>
                <a:latin typeface="Times New Roman"/>
                <a:ea typeface="Times New Roman"/>
                <a:cs typeface="Times New Roman"/>
                <a:sym typeface="Times New Roman"/>
              </a:rPr>
              <a:t>RM</a:t>
            </a:r>
            <a:r>
              <a:rPr lang="en" sz="1350">
                <a:solidFill>
                  <a:srgbClr val="111827"/>
                </a:solidFill>
                <a:latin typeface="Times New Roman"/>
                <a:ea typeface="Times New Roman"/>
                <a:cs typeface="Times New Roman"/>
                <a:sym typeface="Times New Roman"/>
              </a:rPr>
              <a:t>−</a:t>
            </a:r>
            <a:r>
              <a:rPr i="1" lang="en" sz="1350">
                <a:solidFill>
                  <a:srgbClr val="111827"/>
                </a:solidFill>
                <a:latin typeface="Times New Roman"/>
                <a:ea typeface="Times New Roman"/>
                <a:cs typeface="Times New Roman"/>
                <a:sym typeface="Times New Roman"/>
              </a:rPr>
              <a:t>λ</a:t>
            </a:r>
            <a:r>
              <a:rPr i="1" lang="en" sz="1350">
                <a:solidFill>
                  <a:srgbClr val="111827"/>
                </a:solidFill>
                <a:highlight>
                  <a:srgbClr val="D9EAD3"/>
                </a:highlight>
                <a:latin typeface="Times New Roman"/>
                <a:ea typeface="Times New Roman"/>
                <a:cs typeface="Times New Roman"/>
                <a:sym typeface="Times New Roman"/>
              </a:rPr>
              <a:t>r</a:t>
            </a:r>
            <a:r>
              <a:rPr baseline="-25000" lang="en" sz="950">
                <a:solidFill>
                  <a:srgbClr val="111827"/>
                </a:solidFill>
                <a:highlight>
                  <a:srgbClr val="D9EAD3"/>
                </a:highlight>
                <a:latin typeface="Times New Roman"/>
                <a:ea typeface="Times New Roman"/>
                <a:cs typeface="Times New Roman"/>
                <a:sym typeface="Times New Roman"/>
              </a:rPr>
              <a:t>KL</a:t>
            </a:r>
            <a:endParaRPr baseline="-25000" sz="950">
              <a:solidFill>
                <a:srgbClr val="111827"/>
              </a:solidFill>
              <a:highlight>
                <a:srgbClr val="D9EAD3"/>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587" name="Shape 587"/>
        <p:cNvGrpSpPr/>
        <p:nvPr/>
      </p:nvGrpSpPr>
      <p:grpSpPr>
        <a:xfrm>
          <a:off x="0" y="0"/>
          <a:ext cx="0" cy="0"/>
          <a:chOff x="0" y="0"/>
          <a:chExt cx="0" cy="0"/>
        </a:xfrm>
      </p:grpSpPr>
      <p:sp>
        <p:nvSpPr>
          <p:cNvPr id="588" name="Google Shape;588;p86"/>
          <p:cNvSpPr txBox="1"/>
          <p:nvPr>
            <p:ph type="title"/>
          </p:nvPr>
        </p:nvSpPr>
        <p:spPr>
          <a:xfrm>
            <a:off x="0" y="196625"/>
            <a:ext cx="9144000" cy="4662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en" sz="2200">
                <a:latin typeface="Montserrat"/>
                <a:ea typeface="Montserrat"/>
                <a:cs typeface="Montserrat"/>
                <a:sym typeface="Montserrat"/>
              </a:rPr>
              <a:t>RLHF: Full RL Setup (InstructGPT)</a:t>
            </a:r>
            <a:endParaRPr sz="1700">
              <a:latin typeface="Montserrat"/>
              <a:ea typeface="Montserrat"/>
              <a:cs typeface="Montserrat"/>
              <a:sym typeface="Montserrat"/>
            </a:endParaRPr>
          </a:p>
        </p:txBody>
      </p:sp>
      <p:pic>
        <p:nvPicPr>
          <p:cNvPr id="589" name="Google Shape;589;p86"/>
          <p:cNvPicPr preferRelativeResize="0"/>
          <p:nvPr/>
        </p:nvPicPr>
        <p:blipFill>
          <a:blip r:embed="rId3">
            <a:alphaModFix/>
          </a:blip>
          <a:stretch>
            <a:fillRect/>
          </a:stretch>
        </p:blipFill>
        <p:spPr>
          <a:xfrm>
            <a:off x="2193923" y="712925"/>
            <a:ext cx="4756153" cy="4054663"/>
          </a:xfrm>
          <a:prstGeom prst="rect">
            <a:avLst/>
          </a:prstGeom>
          <a:noFill/>
          <a:ln cap="flat" cmpd="sng" w="9525">
            <a:solidFill>
              <a:schemeClr val="dk2"/>
            </a:solidFill>
            <a:prstDash val="solid"/>
            <a:round/>
            <a:headEnd len="sm" w="sm" type="none"/>
            <a:tailEnd len="sm" w="sm" type="none"/>
          </a:ln>
        </p:spPr>
      </p:pic>
      <p:sp>
        <p:nvSpPr>
          <p:cNvPr id="590" name="Google Shape;590;p86"/>
          <p:cNvSpPr txBox="1"/>
          <p:nvPr/>
        </p:nvSpPr>
        <p:spPr>
          <a:xfrm>
            <a:off x="235200" y="3548100"/>
            <a:ext cx="1751100" cy="1444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Proximal Policy Optimization (PPO) penalization term so </a:t>
            </a:r>
            <a:r>
              <a:rPr lang="en">
                <a:highlight>
                  <a:srgbClr val="EFEFEF"/>
                </a:highlight>
              </a:rPr>
              <a:t>Tuned LLM</a:t>
            </a:r>
            <a:r>
              <a:rPr lang="en"/>
              <a:t> does not “game” the </a:t>
            </a:r>
            <a:r>
              <a:rPr lang="en">
                <a:highlight>
                  <a:srgbClr val="F4CCCC"/>
                </a:highlight>
              </a:rPr>
              <a:t>Reward Model</a:t>
            </a:r>
            <a:endParaRPr>
              <a:highlight>
                <a:srgbClr val="F4CCCC"/>
              </a:highlight>
            </a:endParaRPr>
          </a:p>
          <a:p>
            <a:pPr indent="0" lvl="0" marL="0" rtl="0" algn="l">
              <a:spcBef>
                <a:spcPts val="0"/>
              </a:spcBef>
              <a:spcAft>
                <a:spcPts val="0"/>
              </a:spcAft>
              <a:buNone/>
            </a:pPr>
            <a:r>
              <a:t/>
            </a:r>
            <a:endParaRPr/>
          </a:p>
        </p:txBody>
      </p:sp>
      <p:cxnSp>
        <p:nvCxnSpPr>
          <p:cNvPr id="591" name="Google Shape;591;p86"/>
          <p:cNvCxnSpPr/>
          <p:nvPr/>
        </p:nvCxnSpPr>
        <p:spPr>
          <a:xfrm>
            <a:off x="1889700" y="4046850"/>
            <a:ext cx="766200" cy="60900"/>
          </a:xfrm>
          <a:prstGeom prst="straightConnector1">
            <a:avLst/>
          </a:prstGeom>
          <a:noFill/>
          <a:ln cap="flat" cmpd="sng" w="9525">
            <a:solidFill>
              <a:schemeClr val="dk2"/>
            </a:solidFill>
            <a:prstDash val="solid"/>
            <a:round/>
            <a:headEnd len="med" w="med" type="none"/>
            <a:tailEnd len="med" w="med" type="triangle"/>
          </a:ln>
        </p:spPr>
      </p:cxnSp>
      <p:sp>
        <p:nvSpPr>
          <p:cNvPr id="592" name="Google Shape;592;p86"/>
          <p:cNvSpPr txBox="1"/>
          <p:nvPr/>
        </p:nvSpPr>
        <p:spPr>
          <a:xfrm>
            <a:off x="5937325" y="4310450"/>
            <a:ext cx="802800" cy="352800"/>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0"/>
              </a:spcBef>
              <a:spcAft>
                <a:spcPts val="0"/>
              </a:spcAft>
              <a:buNone/>
            </a:pPr>
            <a:r>
              <a:rPr lang="en" sz="1350">
                <a:solidFill>
                  <a:srgbClr val="111827"/>
                </a:solidFill>
                <a:highlight>
                  <a:srgbClr val="FFFFFF"/>
                </a:highlight>
                <a:latin typeface="Times New Roman"/>
                <a:ea typeface="Times New Roman"/>
                <a:cs typeface="Times New Roman"/>
                <a:sym typeface="Times New Roman"/>
              </a:rPr>
              <a:t>=</a:t>
            </a:r>
            <a:r>
              <a:rPr i="1" lang="en" sz="1350">
                <a:solidFill>
                  <a:srgbClr val="111827"/>
                </a:solidFill>
                <a:highlight>
                  <a:srgbClr val="FFFFFF"/>
                </a:highlight>
                <a:latin typeface="Times New Roman"/>
                <a:ea typeface="Times New Roman"/>
                <a:cs typeface="Times New Roman"/>
                <a:sym typeface="Times New Roman"/>
              </a:rPr>
              <a:t>r</a:t>
            </a:r>
            <a:r>
              <a:rPr baseline="-25000" i="1" lang="en" sz="950">
                <a:solidFill>
                  <a:srgbClr val="111827"/>
                </a:solidFill>
                <a:highlight>
                  <a:srgbClr val="FFFFFF"/>
                </a:highlight>
                <a:latin typeface="Times New Roman"/>
                <a:ea typeface="Times New Roman"/>
                <a:cs typeface="Times New Roman"/>
                <a:sym typeface="Times New Roman"/>
              </a:rPr>
              <a:t>RM</a:t>
            </a:r>
            <a:r>
              <a:rPr lang="en" sz="1350">
                <a:solidFill>
                  <a:srgbClr val="111827"/>
                </a:solidFill>
                <a:highlight>
                  <a:srgbClr val="FFFFFF"/>
                </a:highlight>
                <a:latin typeface="Times New Roman"/>
                <a:ea typeface="Times New Roman"/>
                <a:cs typeface="Times New Roman"/>
                <a:sym typeface="Times New Roman"/>
              </a:rPr>
              <a:t>−</a:t>
            </a:r>
            <a:r>
              <a:rPr i="1" lang="en" sz="1350">
                <a:solidFill>
                  <a:srgbClr val="111827"/>
                </a:solidFill>
                <a:highlight>
                  <a:srgbClr val="FFFFFF"/>
                </a:highlight>
                <a:latin typeface="Times New Roman"/>
                <a:ea typeface="Times New Roman"/>
                <a:cs typeface="Times New Roman"/>
                <a:sym typeface="Times New Roman"/>
              </a:rPr>
              <a:t>λr</a:t>
            </a:r>
            <a:r>
              <a:rPr baseline="-25000" lang="en" sz="950">
                <a:solidFill>
                  <a:srgbClr val="111827"/>
                </a:solidFill>
                <a:highlight>
                  <a:srgbClr val="FFFFFF"/>
                </a:highlight>
                <a:latin typeface="Times New Roman"/>
                <a:ea typeface="Times New Roman"/>
                <a:cs typeface="Times New Roman"/>
                <a:sym typeface="Times New Roman"/>
              </a:rPr>
              <a:t>KL</a:t>
            </a:r>
            <a:endParaRPr baseline="-25000" sz="950">
              <a:solidFill>
                <a:srgbClr val="111827"/>
              </a:solidFill>
              <a:highlight>
                <a:srgbClr val="FFFFFF"/>
              </a:highlight>
              <a:latin typeface="Times New Roman"/>
              <a:ea typeface="Times New Roman"/>
              <a:cs typeface="Times New Roman"/>
              <a:sym typeface="Times New Roman"/>
            </a:endParaRPr>
          </a:p>
          <a:p>
            <a:pPr indent="0" lvl="0" marL="0" marR="0" rtl="0" algn="l">
              <a:lnSpc>
                <a:spcPct val="120000"/>
              </a:lnSpc>
              <a:spcBef>
                <a:spcPts val="0"/>
              </a:spcBef>
              <a:spcAft>
                <a:spcPts val="0"/>
              </a:spcAft>
              <a:buNone/>
            </a:pPr>
            <a:r>
              <a:rPr lang="en" sz="100">
                <a:solidFill>
                  <a:srgbClr val="111827"/>
                </a:solidFill>
                <a:highlight>
                  <a:srgbClr val="FFFFFF"/>
                </a:highlight>
                <a:latin typeface="Times New Roman"/>
                <a:ea typeface="Times New Roman"/>
                <a:cs typeface="Times New Roman"/>
                <a:sym typeface="Times New Roman"/>
              </a:rPr>
              <a:t>​</a:t>
            </a:r>
            <a:endParaRPr sz="100">
              <a:solidFill>
                <a:srgbClr val="111827"/>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593" name="Google Shape;593;p86"/>
          <p:cNvSpPr txBox="1"/>
          <p:nvPr/>
        </p:nvSpPr>
        <p:spPr>
          <a:xfrm>
            <a:off x="6784625" y="4743300"/>
            <a:ext cx="2328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solidFill>
                  <a:schemeClr val="hlink"/>
                </a:solidFill>
                <a:hlinkClick r:id="rId4"/>
              </a:rPr>
              <a:t>https://huggingface.co/blog/rlhf</a:t>
            </a:r>
            <a:endParaRPr sz="1200"/>
          </a:p>
        </p:txBody>
      </p:sp>
      <p:sp>
        <p:nvSpPr>
          <p:cNvPr id="594" name="Google Shape;594;p86"/>
          <p:cNvSpPr txBox="1"/>
          <p:nvPr/>
        </p:nvSpPr>
        <p:spPr>
          <a:xfrm>
            <a:off x="7024625" y="703300"/>
            <a:ext cx="2119500" cy="16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t>RL framework</a:t>
            </a:r>
            <a:endParaRPr b="1" u="sng"/>
          </a:p>
          <a:p>
            <a:pPr indent="0" lvl="0" marL="0" rtl="0" algn="l">
              <a:spcBef>
                <a:spcPts val="0"/>
              </a:spcBef>
              <a:spcAft>
                <a:spcPts val="0"/>
              </a:spcAft>
              <a:buNone/>
            </a:pPr>
            <a:r>
              <a:t/>
            </a:r>
            <a:endParaRPr/>
          </a:p>
          <a:p>
            <a:pPr indent="0" lvl="0" marL="0" rtl="0" algn="l">
              <a:spcBef>
                <a:spcPts val="0"/>
              </a:spcBef>
              <a:spcAft>
                <a:spcPts val="0"/>
              </a:spcAft>
              <a:buNone/>
            </a:pPr>
            <a:r>
              <a:rPr lang="en"/>
              <a:t>𝝅</a:t>
            </a:r>
            <a:r>
              <a:rPr baseline="-25000" lang="en"/>
              <a:t>𝜭</a:t>
            </a:r>
            <a:r>
              <a:rPr lang="en"/>
              <a:t> = Tuned LLM</a:t>
            </a:r>
            <a:endParaRPr/>
          </a:p>
          <a:p>
            <a:pPr indent="0" lvl="0" marL="0" rtl="0" algn="l">
              <a:spcBef>
                <a:spcPts val="0"/>
              </a:spcBef>
              <a:spcAft>
                <a:spcPts val="0"/>
              </a:spcAft>
              <a:buNone/>
            </a:pPr>
            <a:r>
              <a:rPr b="1" lang="en">
                <a:latin typeface="Corsiva"/>
                <a:ea typeface="Corsiva"/>
                <a:cs typeface="Corsiva"/>
                <a:sym typeface="Corsiva"/>
              </a:rPr>
              <a:t>A</a:t>
            </a:r>
            <a:r>
              <a:rPr lang="en"/>
              <a:t> = Vocabulary</a:t>
            </a:r>
            <a:endParaRPr/>
          </a:p>
          <a:p>
            <a:pPr indent="0" lvl="0" marL="0" rtl="0" algn="l">
              <a:spcBef>
                <a:spcPts val="0"/>
              </a:spcBef>
              <a:spcAft>
                <a:spcPts val="0"/>
              </a:spcAft>
              <a:buNone/>
            </a:pPr>
            <a:r>
              <a:rPr b="1" lang="en">
                <a:latin typeface="Corsiva"/>
                <a:ea typeface="Corsiva"/>
                <a:cs typeface="Corsiva"/>
                <a:sym typeface="Corsiva"/>
              </a:rPr>
              <a:t>S</a:t>
            </a:r>
            <a:r>
              <a:rPr lang="en"/>
              <a:t> = Input text (prompts)</a:t>
            </a:r>
            <a:endParaRPr/>
          </a:p>
          <a:p>
            <a:pPr indent="0" lvl="0" marL="0" rtl="0" algn="l">
              <a:spcBef>
                <a:spcPts val="0"/>
              </a:spcBef>
              <a:spcAft>
                <a:spcPts val="0"/>
              </a:spcAft>
              <a:buNone/>
            </a:pPr>
            <a:r>
              <a:rPr i="1" lang="en" sz="1350">
                <a:solidFill>
                  <a:srgbClr val="111827"/>
                </a:solidFill>
                <a:latin typeface="Times New Roman"/>
                <a:ea typeface="Times New Roman"/>
                <a:cs typeface="Times New Roman"/>
                <a:sym typeface="Times New Roman"/>
              </a:rPr>
              <a:t>r</a:t>
            </a:r>
            <a:r>
              <a:rPr baseline="-25000" i="1" lang="en" sz="1350">
                <a:solidFill>
                  <a:srgbClr val="111827"/>
                </a:solidFill>
                <a:latin typeface="Times New Roman"/>
                <a:ea typeface="Times New Roman"/>
                <a:cs typeface="Times New Roman"/>
                <a:sym typeface="Times New Roman"/>
              </a:rPr>
              <a:t>𝜭</a:t>
            </a:r>
            <a:r>
              <a:rPr i="1" lang="en" sz="1350">
                <a:solidFill>
                  <a:srgbClr val="111827"/>
                </a:solidFill>
                <a:latin typeface="Times New Roman"/>
                <a:ea typeface="Times New Roman"/>
                <a:cs typeface="Times New Roman"/>
                <a:sym typeface="Times New Roman"/>
              </a:rPr>
              <a:t>(y|x) </a:t>
            </a:r>
            <a:r>
              <a:rPr lang="en" sz="1350">
                <a:solidFill>
                  <a:srgbClr val="111827"/>
                </a:solidFill>
                <a:latin typeface="Times New Roman"/>
                <a:ea typeface="Times New Roman"/>
                <a:cs typeface="Times New Roman"/>
                <a:sym typeface="Times New Roman"/>
              </a:rPr>
              <a:t>=</a:t>
            </a:r>
            <a:r>
              <a:rPr i="1" lang="en" sz="1350">
                <a:solidFill>
                  <a:srgbClr val="111827"/>
                </a:solidFill>
                <a:highlight>
                  <a:srgbClr val="F4CCCC"/>
                </a:highlight>
                <a:latin typeface="Times New Roman"/>
                <a:ea typeface="Times New Roman"/>
                <a:cs typeface="Times New Roman"/>
                <a:sym typeface="Times New Roman"/>
              </a:rPr>
              <a:t>r</a:t>
            </a:r>
            <a:r>
              <a:rPr baseline="-25000" i="1" lang="en" sz="950">
                <a:solidFill>
                  <a:srgbClr val="111827"/>
                </a:solidFill>
                <a:highlight>
                  <a:srgbClr val="F4CCCC"/>
                </a:highlight>
                <a:latin typeface="Times New Roman"/>
                <a:ea typeface="Times New Roman"/>
                <a:cs typeface="Times New Roman"/>
                <a:sym typeface="Times New Roman"/>
              </a:rPr>
              <a:t>RM</a:t>
            </a:r>
            <a:r>
              <a:rPr lang="en" sz="1350">
                <a:solidFill>
                  <a:srgbClr val="111827"/>
                </a:solidFill>
                <a:latin typeface="Times New Roman"/>
                <a:ea typeface="Times New Roman"/>
                <a:cs typeface="Times New Roman"/>
                <a:sym typeface="Times New Roman"/>
              </a:rPr>
              <a:t>−</a:t>
            </a:r>
            <a:r>
              <a:rPr i="1" lang="en" sz="1350">
                <a:solidFill>
                  <a:srgbClr val="111827"/>
                </a:solidFill>
                <a:latin typeface="Times New Roman"/>
                <a:ea typeface="Times New Roman"/>
                <a:cs typeface="Times New Roman"/>
                <a:sym typeface="Times New Roman"/>
              </a:rPr>
              <a:t>λ</a:t>
            </a:r>
            <a:r>
              <a:rPr i="1" lang="en" sz="1350">
                <a:solidFill>
                  <a:srgbClr val="111827"/>
                </a:solidFill>
                <a:highlight>
                  <a:srgbClr val="D9EAD3"/>
                </a:highlight>
                <a:latin typeface="Times New Roman"/>
                <a:ea typeface="Times New Roman"/>
                <a:cs typeface="Times New Roman"/>
                <a:sym typeface="Times New Roman"/>
              </a:rPr>
              <a:t>r</a:t>
            </a:r>
            <a:r>
              <a:rPr baseline="-25000" lang="en" sz="950">
                <a:solidFill>
                  <a:srgbClr val="111827"/>
                </a:solidFill>
                <a:highlight>
                  <a:srgbClr val="D9EAD3"/>
                </a:highlight>
                <a:latin typeface="Times New Roman"/>
                <a:ea typeface="Times New Roman"/>
                <a:cs typeface="Times New Roman"/>
                <a:sym typeface="Times New Roman"/>
              </a:rPr>
              <a:t>KL</a:t>
            </a:r>
            <a:endParaRPr baseline="-25000" sz="950">
              <a:solidFill>
                <a:srgbClr val="111827"/>
              </a:solidFill>
              <a:highlight>
                <a:srgbClr val="D9EAD3"/>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0"/>
          <p:cNvSpPr txBox="1"/>
          <p:nvPr>
            <p:ph type="title"/>
          </p:nvPr>
        </p:nvSpPr>
        <p:spPr>
          <a:xfrm>
            <a:off x="457200" y="171450"/>
            <a:ext cx="8229600" cy="857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Project check-In</a:t>
            </a:r>
            <a:endParaRPr/>
          </a:p>
        </p:txBody>
      </p:sp>
      <p:sp>
        <p:nvSpPr>
          <p:cNvPr id="134" name="Google Shape;134;p30"/>
          <p:cNvSpPr txBox="1"/>
          <p:nvPr>
            <p:ph idx="1" type="body"/>
          </p:nvPr>
        </p:nvSpPr>
        <p:spPr>
          <a:xfrm>
            <a:off x="457200" y="1200151"/>
            <a:ext cx="8229600" cy="3394500"/>
          </a:xfrm>
          <a:prstGeom prst="rect">
            <a:avLst/>
          </a:prstGeom>
        </p:spPr>
        <p:txBody>
          <a:bodyPr anchorCtr="0" anchor="t" bIns="34275" lIns="68575" spcFirstLastPara="1" rIns="68575" wrap="square" tIns="34275">
            <a:noAutofit/>
          </a:bodyPr>
          <a:lstStyle/>
          <a:p>
            <a:pPr indent="-355600" lvl="0" marL="457200" rtl="0" algn="l">
              <a:spcBef>
                <a:spcPts val="500"/>
              </a:spcBef>
              <a:spcAft>
                <a:spcPts val="0"/>
              </a:spcAft>
              <a:buClr>
                <a:srgbClr val="FF0000"/>
              </a:buClr>
              <a:buSzPts val="2000"/>
              <a:buChar char="•"/>
            </a:pPr>
            <a:r>
              <a:rPr lang="en" sz="2000">
                <a:solidFill>
                  <a:srgbClr val="FF0000"/>
                </a:solidFill>
              </a:rPr>
              <a:t>Who has their data? (hopefully, everybody)</a:t>
            </a:r>
            <a:endParaRPr sz="2000">
              <a:solidFill>
                <a:srgbClr val="FF0000"/>
              </a:solidFill>
            </a:endParaRPr>
          </a:p>
          <a:p>
            <a:pPr indent="-355600" lvl="0" marL="457200" rtl="0" algn="l">
              <a:spcBef>
                <a:spcPts val="1000"/>
              </a:spcBef>
              <a:spcAft>
                <a:spcPts val="0"/>
              </a:spcAft>
              <a:buClr>
                <a:srgbClr val="FF0000"/>
              </a:buClr>
              <a:buSzPts val="2000"/>
              <a:buChar char="•"/>
            </a:pPr>
            <a:r>
              <a:rPr lang="en" sz="2000">
                <a:solidFill>
                  <a:srgbClr val="FF0000"/>
                </a:solidFill>
              </a:rPr>
              <a:t>Who has a baseline? (hopefully,  everybody)</a:t>
            </a:r>
            <a:endParaRPr sz="2000">
              <a:solidFill>
                <a:srgbClr val="FF0000"/>
              </a:solidFill>
            </a:endParaRPr>
          </a:p>
          <a:p>
            <a:pPr indent="-355600" lvl="0" marL="457200" rtl="0" algn="l">
              <a:spcBef>
                <a:spcPts val="1000"/>
              </a:spcBef>
              <a:spcAft>
                <a:spcPts val="0"/>
              </a:spcAft>
              <a:buClr>
                <a:srgbClr val="FF0000"/>
              </a:buClr>
              <a:buSzPts val="2000"/>
              <a:buChar char="•"/>
            </a:pPr>
            <a:r>
              <a:rPr lang="en" sz="2000">
                <a:solidFill>
                  <a:srgbClr val="FF0000"/>
                </a:solidFill>
              </a:rPr>
              <a:t>Experiments to improve baseline? (hopefully several)</a:t>
            </a:r>
            <a:endParaRPr sz="2000">
              <a:solidFill>
                <a:srgbClr val="FF0000"/>
              </a:solidFill>
            </a:endParaRPr>
          </a:p>
          <a:p>
            <a:pPr indent="-355600" lvl="0" marL="457200" rtl="0" algn="l">
              <a:spcBef>
                <a:spcPts val="1000"/>
              </a:spcBef>
              <a:spcAft>
                <a:spcPts val="0"/>
              </a:spcAft>
              <a:buClr>
                <a:srgbClr val="F1C232"/>
              </a:buClr>
              <a:buSzPts val="2000"/>
              <a:buChar char="•"/>
            </a:pPr>
            <a:r>
              <a:rPr lang="en" sz="2000">
                <a:solidFill>
                  <a:srgbClr val="F1C232"/>
                </a:solidFill>
              </a:rPr>
              <a:t>Analysis?</a:t>
            </a:r>
            <a:endParaRPr sz="2000">
              <a:solidFill>
                <a:srgbClr val="F1C232"/>
              </a:solidFill>
            </a:endParaRPr>
          </a:p>
          <a:p>
            <a:pPr indent="-254000" lvl="1" marL="558800" rtl="0" algn="l">
              <a:spcBef>
                <a:spcPts val="1000"/>
              </a:spcBef>
              <a:spcAft>
                <a:spcPts val="0"/>
              </a:spcAft>
              <a:buClr>
                <a:srgbClr val="F1C232"/>
              </a:buClr>
              <a:buSzPts val="2000"/>
              <a:buChar char="•"/>
            </a:pPr>
            <a:r>
              <a:rPr lang="en" sz="2000">
                <a:solidFill>
                  <a:srgbClr val="F1C232"/>
                </a:solidFill>
              </a:rPr>
              <a:t>Why is the model performing as is?</a:t>
            </a:r>
            <a:endParaRPr sz="2000">
              <a:solidFill>
                <a:srgbClr val="F1C232"/>
              </a:solidFill>
            </a:endParaRPr>
          </a:p>
          <a:p>
            <a:pPr indent="-254000" lvl="1" marL="558800" rtl="0" algn="l">
              <a:spcBef>
                <a:spcPts val="1000"/>
              </a:spcBef>
              <a:spcAft>
                <a:spcPts val="0"/>
              </a:spcAft>
              <a:buClr>
                <a:srgbClr val="F1C232"/>
              </a:buClr>
              <a:buSzPts val="2000"/>
              <a:buChar char="•"/>
            </a:pPr>
            <a:r>
              <a:rPr lang="en" sz="2000">
                <a:solidFill>
                  <a:srgbClr val="F1C232"/>
                </a:solidFill>
              </a:rPr>
              <a:t>What are unexpected results and why are they occurring?</a:t>
            </a:r>
            <a:endParaRPr sz="2000">
              <a:solidFill>
                <a:srgbClr val="F1C232"/>
              </a:solidFill>
            </a:endParaRPr>
          </a:p>
          <a:p>
            <a:pPr indent="-254000" lvl="1" marL="558800" rtl="0" algn="l">
              <a:spcBef>
                <a:spcPts val="1000"/>
              </a:spcBef>
              <a:spcAft>
                <a:spcPts val="0"/>
              </a:spcAft>
              <a:buClr>
                <a:srgbClr val="F1C232"/>
              </a:buClr>
              <a:buSzPts val="2000"/>
              <a:buChar char="•"/>
            </a:pPr>
            <a:r>
              <a:rPr lang="en" sz="2000">
                <a:solidFill>
                  <a:srgbClr val="F1C232"/>
                </a:solidFill>
              </a:rPr>
              <a:t>Idea for finding unexpected: randomly sample places where the model and the label disagree.</a:t>
            </a:r>
            <a:endParaRPr sz="2000">
              <a:solidFill>
                <a:srgbClr val="F1C232"/>
              </a:solidFill>
            </a:endParaRPr>
          </a:p>
          <a:p>
            <a:pPr indent="-355600" lvl="0" marL="457200" rtl="0" algn="l">
              <a:spcBef>
                <a:spcPts val="1000"/>
              </a:spcBef>
              <a:spcAft>
                <a:spcPts val="0"/>
              </a:spcAft>
              <a:buSzPts val="2000"/>
              <a:buChar char="•"/>
            </a:pPr>
            <a:r>
              <a:rPr lang="en" sz="2000"/>
              <a:t>Problems?</a:t>
            </a:r>
            <a:endParaRPr sz="2000"/>
          </a:p>
          <a:p>
            <a:pPr indent="0" lvl="0" marL="457200" rtl="0" algn="l">
              <a:spcBef>
                <a:spcPts val="1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1"/>
          <p:cNvSpPr txBox="1"/>
          <p:nvPr>
            <p:ph type="title"/>
          </p:nvPr>
        </p:nvSpPr>
        <p:spPr>
          <a:xfrm>
            <a:off x="457200" y="171450"/>
            <a:ext cx="8229600" cy="857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Projects &amp; reports: where to spend time</a:t>
            </a:r>
            <a:endParaRPr/>
          </a:p>
        </p:txBody>
      </p:sp>
      <p:sp>
        <p:nvSpPr>
          <p:cNvPr id="140" name="Google Shape;140;p31"/>
          <p:cNvSpPr txBox="1"/>
          <p:nvPr>
            <p:ph idx="1" type="body"/>
          </p:nvPr>
        </p:nvSpPr>
        <p:spPr>
          <a:xfrm>
            <a:off x="457200" y="1200150"/>
            <a:ext cx="8229600" cy="37053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None/>
            </a:pPr>
            <a:r>
              <a:rPr lang="en" sz="1900"/>
              <a:t>Adapted from the project </a:t>
            </a:r>
            <a:r>
              <a:rPr lang="en" sz="1900" u="sng">
                <a:solidFill>
                  <a:schemeClr val="hlink"/>
                </a:solidFill>
                <a:hlinkClick r:id="rId3"/>
              </a:rPr>
              <a:t>FAQ</a:t>
            </a:r>
            <a:r>
              <a:rPr lang="en" sz="1900"/>
              <a:t>.  See also </a:t>
            </a:r>
            <a:r>
              <a:rPr lang="en" sz="1900" u="sng">
                <a:solidFill>
                  <a:schemeClr val="hlink"/>
                </a:solidFill>
                <a:hlinkClick r:id="rId4"/>
              </a:rPr>
              <a:t>Minimum Viable Project</a:t>
            </a:r>
            <a:r>
              <a:rPr lang="en" sz="1900"/>
              <a:t> doc</a:t>
            </a:r>
            <a:endParaRPr sz="1900"/>
          </a:p>
          <a:p>
            <a:pPr indent="-349250" lvl="0" marL="457200" rtl="0" algn="l">
              <a:spcBef>
                <a:spcPts val="500"/>
              </a:spcBef>
              <a:spcAft>
                <a:spcPts val="0"/>
              </a:spcAft>
              <a:buSzPts val="1900"/>
              <a:buChar char="-"/>
            </a:pPr>
            <a:r>
              <a:rPr b="1" lang="en" sz="1900"/>
              <a:t>Instructors are your target audience</a:t>
            </a:r>
            <a:r>
              <a:rPr lang="en" sz="1900"/>
              <a:t>:  don’t waste space explaining deep learning from scratch.</a:t>
            </a:r>
            <a:endParaRPr sz="1900"/>
          </a:p>
          <a:p>
            <a:pPr indent="-349250" lvl="0" marL="457200" rtl="0" algn="l">
              <a:spcBef>
                <a:spcPts val="0"/>
              </a:spcBef>
              <a:spcAft>
                <a:spcPts val="0"/>
              </a:spcAft>
              <a:buSzPts val="1900"/>
              <a:buChar char="-"/>
            </a:pPr>
            <a:r>
              <a:rPr b="1" lang="en" sz="1900"/>
              <a:t>Skip procedural details.</a:t>
            </a:r>
            <a:r>
              <a:rPr lang="en" sz="1900"/>
              <a:t>  Unless they contribute to a critical insight about your problem, skip the details of the machinery.  (e.g. we don’t care what file path you wrote your data to, or its format)</a:t>
            </a:r>
            <a:endParaRPr sz="1900"/>
          </a:p>
          <a:p>
            <a:pPr indent="-349250" lvl="0" marL="457200" rtl="0" algn="l">
              <a:spcBef>
                <a:spcPts val="0"/>
              </a:spcBef>
              <a:spcAft>
                <a:spcPts val="0"/>
              </a:spcAft>
              <a:buSzPts val="1900"/>
              <a:buChar char="-"/>
            </a:pPr>
            <a:r>
              <a:rPr b="1" lang="en" sz="1900"/>
              <a:t>Keep your report focused.</a:t>
            </a:r>
            <a:r>
              <a:rPr lang="en" sz="1900"/>
              <a:t> We’d rather read a thorough analysis about a small handful of well analyzed experiments.  </a:t>
            </a:r>
            <a:r>
              <a:rPr i="1" lang="en" sz="1900"/>
              <a:t>Don’t throw algorithms at the wall and just report top line numbers!</a:t>
            </a:r>
            <a:r>
              <a:rPr b="1" i="1" lang="en" sz="1900"/>
              <a:t> </a:t>
            </a:r>
            <a:r>
              <a:rPr lang="en" sz="1900"/>
              <a:t> Look at the wins/losses of each change.</a:t>
            </a:r>
            <a:endParaRPr sz="1900"/>
          </a:p>
          <a:p>
            <a:pPr indent="-349250" lvl="0" marL="457200" rtl="0" algn="l">
              <a:spcBef>
                <a:spcPts val="0"/>
              </a:spcBef>
              <a:spcAft>
                <a:spcPts val="0"/>
              </a:spcAft>
              <a:buSzPts val="1900"/>
              <a:buChar char="-"/>
            </a:pPr>
            <a:r>
              <a:rPr b="1" lang="en" sz="1900"/>
              <a:t>Baseline.  </a:t>
            </a:r>
            <a:r>
              <a:rPr lang="en" sz="1900"/>
              <a:t>You’ve added a lot of complexity!  What value did you get from it?  (What if you just predicted the most common class?)</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2"/>
          <p:cNvSpPr txBox="1"/>
          <p:nvPr>
            <p:ph type="title"/>
          </p:nvPr>
        </p:nvSpPr>
        <p:spPr>
          <a:xfrm>
            <a:off x="722313" y="3305176"/>
            <a:ext cx="7772400" cy="10215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Key Learnings Review</a:t>
            </a:r>
            <a:endParaRPr/>
          </a:p>
        </p:txBody>
      </p:sp>
      <p:sp>
        <p:nvSpPr>
          <p:cNvPr id="146" name="Google Shape;146;p32"/>
          <p:cNvSpPr txBox="1"/>
          <p:nvPr>
            <p:ph idx="1" type="body"/>
          </p:nvPr>
        </p:nvSpPr>
        <p:spPr>
          <a:xfrm>
            <a:off x="722313" y="2180035"/>
            <a:ext cx="7772400" cy="1125300"/>
          </a:xfrm>
          <a:prstGeom prst="rect">
            <a:avLst/>
          </a:prstGeom>
        </p:spPr>
        <p:txBody>
          <a:bodyPr anchorCtr="0" anchor="b" bIns="34275" lIns="68575" spcFirstLastPara="1" rIns="68575" wrap="square" tIns="34275">
            <a:noAutofit/>
          </a:bodyPr>
          <a:lstStyle/>
          <a:p>
            <a:pPr indent="0" lvl="0" marL="0" rtl="0" algn="l">
              <a:spcBef>
                <a:spcPts val="500"/>
              </a:spcBef>
              <a:spcAft>
                <a:spcPts val="0"/>
              </a:spcAft>
              <a:buNone/>
            </a:pPr>
            <a:r>
              <a:rPr lang="en"/>
              <a:t>ML Fairness and Privacy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UC Berkeley 1">
      <a:dk1>
        <a:srgbClr val="000000"/>
      </a:dk1>
      <a:lt1>
        <a:srgbClr val="FFFFFF"/>
      </a:lt1>
      <a:dk2>
        <a:srgbClr val="46535E"/>
      </a:dk2>
      <a:lt2>
        <a:srgbClr val="EEEEEE"/>
      </a:lt2>
      <a:accent1>
        <a:srgbClr val="3B7EA1"/>
      </a:accent1>
      <a:accent2>
        <a:srgbClr val="FDB515"/>
      </a:accent2>
      <a:accent3>
        <a:srgbClr val="003262"/>
      </a:accent3>
      <a:accent4>
        <a:srgbClr val="B9D3B6"/>
      </a:accent4>
      <a:accent5>
        <a:srgbClr val="DDD5C7"/>
      </a:accent5>
      <a:accent6>
        <a:srgbClr val="584F29"/>
      </a:accent6>
      <a:hlink>
        <a:srgbClr val="0000FF"/>
      </a:hlink>
      <a:folHlink>
        <a:srgbClr val="00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