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648ff75d_0_3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1" name="Google Shape;101;g124648ff75d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e5c0ae6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Anywhere you can delay for a little while for a batch job to handle it.  E.g. Deciding if a new social media post is spam.  You can fall back on some easy heuristic (e.g. limit reach of the new post) while a batch job catches up running a transformer model soon after.  So long as the batch job keeps up in aggregate within some number of minutes, …</a:t>
            </a:r>
            <a:endParaRPr/>
          </a:p>
          <a:p>
            <a:pPr indent="-298450" lvl="0" marL="457200" rtl="0" algn="l">
              <a:spcBef>
                <a:spcPts val="0"/>
              </a:spcBef>
              <a:spcAft>
                <a:spcPts val="0"/>
              </a:spcAft>
              <a:buSzPts val="1100"/>
              <a:buChar char="●"/>
            </a:pPr>
            <a:r>
              <a:rPr lang="en"/>
              <a:t>Web search gets better, but with diminishing returns as you score more document candidates and as you score them with more sophisticated models.</a:t>
            </a:r>
            <a:endParaRPr/>
          </a:p>
        </p:txBody>
      </p:sp>
      <p:sp>
        <p:nvSpPr>
          <p:cNvPr id="156" name="Google Shape;156;g13e5c0ae69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ec64e15e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3ec64e15e2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ec64e15e2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3ec64e15e2_1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ec64e15e2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3ec64e15e2_1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ec64e15e2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3ec64e15e2_1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ec64e15e2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3ec64e15e2_1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ec64e15e2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Two tower</a:t>
            </a:r>
            <a:endParaRPr/>
          </a:p>
          <a:p>
            <a:pPr indent="-298450" lvl="0" marL="457200" rtl="0" algn="l">
              <a:spcBef>
                <a:spcPts val="0"/>
              </a:spcBef>
              <a:spcAft>
                <a:spcPts val="0"/>
              </a:spcAft>
              <a:buSzPts val="1100"/>
              <a:buChar char="●"/>
            </a:pPr>
            <a:r>
              <a:rPr lang="en"/>
              <a:t>It is trained on exactly the same training data and objective as the expensive model, so the whole system is aligned well end-to-end.  If you change the objective, it changes up and down the entire stack.</a:t>
            </a:r>
            <a:endParaRPr/>
          </a:p>
          <a:p>
            <a:pPr indent="-298450" lvl="0" marL="457200" rtl="0" algn="l">
              <a:spcBef>
                <a:spcPts val="0"/>
              </a:spcBef>
              <a:spcAft>
                <a:spcPts val="0"/>
              </a:spcAft>
              <a:buSzPts val="1100"/>
              <a:buChar char="●"/>
            </a:pPr>
            <a:r>
              <a:rPr lang="en"/>
              <a:t>Other ideas</a:t>
            </a:r>
            <a:endParaRPr/>
          </a:p>
          <a:p>
            <a:pPr indent="-298450" lvl="1" marL="914400" rtl="0" algn="l">
              <a:spcBef>
                <a:spcPts val="0"/>
              </a:spcBef>
              <a:spcAft>
                <a:spcPts val="0"/>
              </a:spcAft>
              <a:buSzPts val="1100"/>
              <a:buChar char="○"/>
            </a:pPr>
            <a:r>
              <a:rPr lang="en"/>
              <a:t>Depending on the kind of feed, storing candidates in a way that you consider the most globally/locally interesting ones first (independent of the user’s interest) and only keep considering candidates until you have a decent sized </a:t>
            </a:r>
            <a:r>
              <a:rPr lang="en"/>
              <a:t>pool</a:t>
            </a:r>
            <a:r>
              <a:rPr lang="en"/>
              <a:t> to go into full scoring (“decent sized” can be a tuning knob to trade off how much quality you lose end to end vs. capacity &amp; latency).</a:t>
            </a:r>
            <a:endParaRPr/>
          </a:p>
          <a:p>
            <a:pPr indent="-298450" lvl="1" marL="914400" rtl="0" algn="l">
              <a:spcBef>
                <a:spcPts val="0"/>
              </a:spcBef>
              <a:spcAft>
                <a:spcPts val="0"/>
              </a:spcAft>
              <a:buSzPts val="1100"/>
              <a:buChar char="○"/>
            </a:pPr>
            <a:r>
              <a:rPr lang="en"/>
              <a:t>Can also shard by topic / source, to ensure a diversity in the candidate pool that comes back</a:t>
            </a:r>
            <a:endParaRPr/>
          </a:p>
        </p:txBody>
      </p:sp>
      <p:sp>
        <p:nvSpPr>
          <p:cNvPr id="210" name="Google Shape;210;g13ec64e15e2_1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ec64e15e2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lagging?  Stuck/broken, some shard overloaded, …</a:t>
            </a:r>
            <a:endParaRPr/>
          </a:p>
          <a:p>
            <a:pPr indent="0" lvl="0" marL="0" rtl="0" algn="l">
              <a:spcBef>
                <a:spcPts val="0"/>
              </a:spcBef>
              <a:spcAft>
                <a:spcPts val="0"/>
              </a:spcAft>
              <a:buNone/>
            </a:pPr>
            <a:r>
              <a:rPr lang="en"/>
              <a:t>Old idea, but also works in ML: https://static.googleusercontent.com/media/research.google.com/en//pubs/archive/44875.pdf</a:t>
            </a:r>
            <a:endParaRPr/>
          </a:p>
        </p:txBody>
      </p:sp>
      <p:sp>
        <p:nvSpPr>
          <p:cNvPr id="217" name="Google Shape;217;g13ec64e15e2_1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ec64e15e2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Say you optimize for clicks in your social media feed:  “10 ways to cook a hamburger… do you know them all?”</a:t>
            </a:r>
            <a:endParaRPr/>
          </a:p>
          <a:p>
            <a:pPr indent="-298450" lvl="0" marL="457200" rtl="0" algn="l">
              <a:spcBef>
                <a:spcPts val="0"/>
              </a:spcBef>
              <a:spcAft>
                <a:spcPts val="0"/>
              </a:spcAft>
              <a:buSzPts val="1100"/>
              <a:buChar char="●"/>
            </a:pPr>
            <a:r>
              <a:rPr lang="en"/>
              <a:t>From last week, optimizing for positive hiring decision =&gt; fairness issues in hiring process are now systemic.</a:t>
            </a:r>
            <a:endParaRPr/>
          </a:p>
          <a:p>
            <a:pPr indent="-298450" lvl="0" marL="457200" rtl="0" algn="l">
              <a:spcBef>
                <a:spcPts val="0"/>
              </a:spcBef>
              <a:spcAft>
                <a:spcPts val="0"/>
              </a:spcAft>
              <a:buSzPts val="1100"/>
              <a:buChar char="●"/>
            </a:pPr>
            <a:r>
              <a:rPr lang="en"/>
              <a:t>No guarantees your model does anything reasonable with examples far away from the data manifold upon which it was trained.</a:t>
            </a:r>
            <a:endParaRPr/>
          </a:p>
        </p:txBody>
      </p:sp>
      <p:sp>
        <p:nvSpPr>
          <p:cNvPr id="223" name="Google Shape;223;g13ec64e15e2_1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ec64e15e2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newsfeed daily active users</a:t>
            </a:r>
            <a:endParaRPr/>
          </a:p>
          <a:p>
            <a:pPr indent="-298450" lvl="1" marL="914400" rtl="0" algn="l">
              <a:spcBef>
                <a:spcPts val="0"/>
              </a:spcBef>
              <a:spcAft>
                <a:spcPts val="0"/>
              </a:spcAft>
              <a:buSzPts val="1100"/>
              <a:buChar char="○"/>
            </a:pPr>
            <a:r>
              <a:rPr lang="en"/>
              <a:t>racy / violent / misinformation</a:t>
            </a:r>
            <a:endParaRPr/>
          </a:p>
          <a:p>
            <a:pPr indent="-298450" lvl="1" marL="914400" rtl="0" algn="l">
              <a:spcBef>
                <a:spcPts val="0"/>
              </a:spcBef>
              <a:spcAft>
                <a:spcPts val="0"/>
              </a:spcAft>
              <a:buSzPts val="1100"/>
              <a:buChar char="○"/>
            </a:pPr>
            <a:r>
              <a:rPr lang="en"/>
              <a:t>Human rater judgements on what you’re showing users</a:t>
            </a:r>
            <a:endParaRPr/>
          </a:p>
          <a:p>
            <a:pPr indent="-298450" lvl="1" marL="914400" rtl="0" algn="l">
              <a:spcBef>
                <a:spcPts val="0"/>
              </a:spcBef>
              <a:spcAft>
                <a:spcPts val="0"/>
              </a:spcAft>
              <a:buSzPts val="1100"/>
              <a:buChar char="○"/>
            </a:pPr>
            <a:r>
              <a:rPr lang="en"/>
              <a:t>(Can maximize active users subject to constraints on the content mix)</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Focus group happiness scores about the customizability of some product</a:t>
            </a:r>
            <a:endParaRPr/>
          </a:p>
          <a:p>
            <a:pPr indent="-298450" lvl="1" marL="914400" rtl="0" algn="l">
              <a:spcBef>
                <a:spcPts val="0"/>
              </a:spcBef>
              <a:spcAft>
                <a:spcPts val="0"/>
              </a:spcAft>
              <a:buSzPts val="1100"/>
              <a:buChar char="○"/>
            </a:pPr>
            <a:r>
              <a:rPr lang="en">
                <a:solidFill>
                  <a:schemeClr val="dk1"/>
                </a:solidFill>
              </a:rPr>
              <a:t>Product gets super complicated, impossible to test all the setting combinations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Do users actually use settings?  The ones who do, do other happiness metrics show a lift after they do?  Are there common patterns of settings (allowing you to vastly simplify the testing surface)</a:t>
            </a:r>
            <a:endParaRPr>
              <a:solidFill>
                <a:schemeClr val="dk1"/>
              </a:solidFill>
            </a:endParaRPr>
          </a:p>
        </p:txBody>
      </p:sp>
      <p:sp>
        <p:nvSpPr>
          <p:cNvPr id="230" name="Google Shape;230;g13ec64e15e2_1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648ff75d_0_3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7" name="Google Shape;107;g124648ff75d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ec64e15e2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F_1  versus F_beta</a:t>
            </a:r>
            <a:endParaRPr/>
          </a:p>
        </p:txBody>
      </p:sp>
      <p:sp>
        <p:nvSpPr>
          <p:cNvPr id="237" name="Google Shape;237;g13ec64e15e2_1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ec64e15e2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you’re optimizing for active users (or whatever), and now you want to launch a project that restricts that optimization in some way (reduce clickbait), it’s quite likely that the unconstrained operating point is no longer </a:t>
            </a:r>
            <a:r>
              <a:rPr lang="en"/>
              <a:t>available (especially since you’re seeing that the model at that operating point is having failures that your project is impacting, those items aren’t theoretical!)</a:t>
            </a:r>
            <a:endParaRPr/>
          </a:p>
          <a:p>
            <a:pPr indent="-298450" lvl="0" marL="457200" rtl="0" algn="l">
              <a:spcBef>
                <a:spcPts val="0"/>
              </a:spcBef>
              <a:spcAft>
                <a:spcPts val="0"/>
              </a:spcAft>
              <a:buSzPts val="1100"/>
              <a:buChar char="●"/>
            </a:pPr>
            <a:r>
              <a:rPr lang="en"/>
              <a:t>If the spam team is punished every time a spam email makes it through to the exec’s inbox, they have an easy solution:  mark every incoming message as spam.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g13ec64e15e2_1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ec64e15e2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3ec64e15e2_1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ec64e15e2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Don’t use a random Train / Test split!  Deciding that you don’t want sensational celeb news showing up may result in your classifier learning that “</a:t>
            </a:r>
            <a:r>
              <a:rPr lang="en"/>
              <a:t>Johnny </a:t>
            </a:r>
            <a:r>
              <a:rPr lang="en"/>
              <a:t>Depp” is bad.  Which is great if everyone keeps posting about that, but you want your model to work on future examples!  A better split would be train on “older” spam examples and test on “newer” to get a better notion of how the model will perform on new examples.</a:t>
            </a:r>
            <a:endParaRPr/>
          </a:p>
          <a:p>
            <a:pPr indent="-298450" lvl="0" marL="457200" rtl="0" algn="l">
              <a:spcBef>
                <a:spcPts val="0"/>
              </a:spcBef>
              <a:spcAft>
                <a:spcPts val="0"/>
              </a:spcAft>
              <a:buSzPts val="1100"/>
              <a:buChar char="●"/>
            </a:pPr>
            <a:r>
              <a:rPr lang="en"/>
              <a:t>Constructing a test set on even newer data a few months down the line and running the old model against it allows you to see the drop in performance over time (initial test set vs. updated test set).  This can give you an indication of how often you might want to retrain the model…. And whether it’s worth tackling the complexity of productionizing / automating the retraining.</a:t>
            </a:r>
            <a:endParaRPr/>
          </a:p>
          <a:p>
            <a:pPr indent="-298450" lvl="0" marL="457200" rtl="0" algn="l">
              <a:spcBef>
                <a:spcPts val="0"/>
              </a:spcBef>
              <a:spcAft>
                <a:spcPts val="0"/>
              </a:spcAft>
              <a:buSzPts val="1100"/>
              <a:buChar char="●"/>
            </a:pPr>
            <a:r>
              <a:rPr lang="en"/>
              <a:t>Can extend beyond temporal - train on one set of users / publishers / etc, test on the others…. That way the model doesn’t memorize something about e.g. new york times or the GCN youtube channel that doesn’t generalize to new candidates by new users / publishers.</a:t>
            </a:r>
            <a:endParaRPr/>
          </a:p>
        </p:txBody>
      </p:sp>
      <p:sp>
        <p:nvSpPr>
          <p:cNvPr id="256" name="Google Shape;256;g13ec64e15e2_1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ec64e15e2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Diversity:</a:t>
            </a:r>
            <a:endParaRPr/>
          </a:p>
          <a:p>
            <a:pPr indent="-298450" lvl="0" marL="457200" rtl="0" algn="l">
              <a:spcBef>
                <a:spcPts val="0"/>
              </a:spcBef>
              <a:spcAft>
                <a:spcPts val="0"/>
              </a:spcAft>
              <a:buSzPts val="1100"/>
              <a:buChar char="●"/>
            </a:pPr>
            <a:r>
              <a:rPr lang="en"/>
              <a:t>Posts from only a single influencer / publisher</a:t>
            </a:r>
            <a:endParaRPr/>
          </a:p>
          <a:p>
            <a:pPr indent="-298450" lvl="0" marL="457200" rtl="0" algn="l">
              <a:spcBef>
                <a:spcPts val="0"/>
              </a:spcBef>
              <a:spcAft>
                <a:spcPts val="0"/>
              </a:spcAft>
              <a:buSzPts val="1100"/>
              <a:buChar char="●"/>
            </a:pPr>
            <a:r>
              <a:rPr lang="en"/>
              <a:t>Showing the same post repeatedly</a:t>
            </a:r>
            <a:endParaRPr/>
          </a:p>
        </p:txBody>
      </p:sp>
      <p:sp>
        <p:nvSpPr>
          <p:cNvPr id="263" name="Google Shape;263;g13ec64e15e2_1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ec64e15e2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iterate / retrain?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You’ve eliminated all the things that are spammy.  But now they don’t show up in </a:t>
            </a:r>
            <a:r>
              <a:rPr lang="en"/>
              <a:t>production</a:t>
            </a:r>
            <a:r>
              <a:rPr lang="en"/>
              <a:t>, so you don’t have examples of them anymore.</a:t>
            </a:r>
            <a:endParaRPr/>
          </a:p>
          <a:p>
            <a:pPr indent="-298450" lvl="0" marL="457200" rtl="0" algn="l">
              <a:spcBef>
                <a:spcPts val="0"/>
              </a:spcBef>
              <a:spcAft>
                <a:spcPts val="0"/>
              </a:spcAft>
              <a:buSzPts val="1100"/>
              <a:buChar char="●"/>
            </a:pPr>
            <a:r>
              <a:rPr lang="en"/>
              <a:t>You’ve eliminated all the things that you thought were spammy but weren’t!  You don’t have examples of these misunderstood good examples, either!</a:t>
            </a:r>
            <a:endParaRPr/>
          </a:p>
        </p:txBody>
      </p:sp>
      <p:sp>
        <p:nvSpPr>
          <p:cNvPr id="270" name="Google Shape;270;g13ec64e15e2_1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ec64e15e2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you’re generating candidates, you need the candidates as they were at the time they were actually showing up in the product, not what the signals settled down to be a month later!</a:t>
            </a:r>
            <a:endParaRPr/>
          </a:p>
          <a:p>
            <a:pPr indent="-298450" lvl="0" marL="457200" rtl="0" algn="l">
              <a:spcBef>
                <a:spcPts val="0"/>
              </a:spcBef>
              <a:spcAft>
                <a:spcPts val="0"/>
              </a:spcAft>
              <a:buSzPts val="1100"/>
              <a:buChar char="●"/>
            </a:pPr>
            <a:r>
              <a:rPr lang="en"/>
              <a:t>One solution is to log all the signals in the moment and generate training data from there.</a:t>
            </a:r>
            <a:endParaRPr/>
          </a:p>
          <a:p>
            <a:pPr indent="-298450" lvl="1" marL="914400" rtl="0" algn="l">
              <a:spcBef>
                <a:spcPts val="0"/>
              </a:spcBef>
              <a:spcAft>
                <a:spcPts val="0"/>
              </a:spcAft>
              <a:buSzPts val="1100"/>
              <a:buChar char="○"/>
            </a:pPr>
            <a:r>
              <a:rPr lang="en"/>
              <a:t>One downside to doing this is that adding a new feature can be really slow (add the feature, wait a month for examples to trickle in)</a:t>
            </a:r>
            <a:endParaRPr/>
          </a:p>
          <a:p>
            <a:pPr indent="-298450" lvl="1" marL="914400" rtl="0" algn="l">
              <a:spcBef>
                <a:spcPts val="0"/>
              </a:spcBef>
              <a:spcAft>
                <a:spcPts val="0"/>
              </a:spcAft>
              <a:buSzPts val="1100"/>
              <a:buChar char="○"/>
            </a:pPr>
            <a:r>
              <a:rPr lang="en"/>
              <a:t>… so still need to do this join to see if there’s sign of life.</a:t>
            </a:r>
            <a:endParaRPr/>
          </a:p>
        </p:txBody>
      </p:sp>
      <p:sp>
        <p:nvSpPr>
          <p:cNvPr id="277" name="Google Shape;277;g13ec64e15e2_1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9f51a00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9f51a00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4795f3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4795f3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ec64e15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ec64e15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986eef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986eef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ec64e15e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ec64e15e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c0a73c6b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c0a73c6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2c0a73c6b7_1_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c0a73c6b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c0a73c6b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c0a73c6b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c0a73c6b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fat cat sat on the fence and meowed.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fat cat sat on the  → fence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e19316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e19316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e1931607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e1931607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e1931607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e1931607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d6fa8d8ca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9" name="Google Shape;119;g22d6fa8d8ca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e0d5a2d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e0d5a2d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e0d5a2d1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e0d5a2d1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e0d5a2d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e0d5a2d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986eef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986eef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ec64e15e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Anywhere you can delay for a little while for a batch job to handle it.  E.g. Deciding if a new social media post is spam.  You can fall back on some easy heuristic (e.g. limit reach of the new post) while a batch job catches up running a transformer model soon after.  So long as the batch job keeps up in aggregate within some number of minutes, …</a:t>
            </a:r>
            <a:endParaRPr/>
          </a:p>
          <a:p>
            <a:pPr indent="-298450" lvl="0" marL="457200" rtl="0" algn="l">
              <a:spcBef>
                <a:spcPts val="0"/>
              </a:spcBef>
              <a:spcAft>
                <a:spcPts val="0"/>
              </a:spcAft>
              <a:buSzPts val="1100"/>
              <a:buChar char="●"/>
            </a:pPr>
            <a:r>
              <a:rPr lang="en"/>
              <a:t>Web search gets better, but with diminishing returns as you score more document candidates and as you score them with more sophisticated models.</a:t>
            </a:r>
            <a:endParaRPr/>
          </a:p>
        </p:txBody>
      </p:sp>
      <p:sp>
        <p:nvSpPr>
          <p:cNvPr id="150" name="Google Shape;150;g13ec64e15e2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685800" y="1371600"/>
            <a:ext cx="7772400" cy="675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chemeClr val="dk1"/>
              </a:buClr>
              <a:buSzPts val="33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7" name="Google Shape;57;p14"/>
          <p:cNvCxnSpPr/>
          <p:nvPr/>
        </p:nvCxnSpPr>
        <p:spPr>
          <a:xfrm>
            <a:off x="685800" y="2114550"/>
            <a:ext cx="7772400" cy="0"/>
          </a:xfrm>
          <a:prstGeom prst="straightConnector1">
            <a:avLst/>
          </a:prstGeom>
          <a:noFill/>
          <a:ln cap="flat" cmpd="sng" w="15875">
            <a:solidFill>
              <a:schemeClr val="dk1"/>
            </a:solidFill>
            <a:prstDash val="solid"/>
            <a:round/>
            <a:headEnd len="sm" w="sm" type="none"/>
            <a:tailEnd len="sm" w="sm" type="none"/>
          </a:ln>
        </p:spPr>
      </p:cxnSp>
      <p:sp>
        <p:nvSpPr>
          <p:cNvPr id="58" name="Google Shape;58;p14"/>
          <p:cNvSpPr txBox="1"/>
          <p:nvPr>
            <p:ph idx="1" type="subTitle"/>
          </p:nvPr>
        </p:nvSpPr>
        <p:spPr>
          <a:xfrm>
            <a:off x="685800" y="2171700"/>
            <a:ext cx="7772400" cy="1314600"/>
          </a:xfrm>
          <a:prstGeom prst="rect">
            <a:avLst/>
          </a:prstGeom>
          <a:noFill/>
          <a:ln>
            <a:noFill/>
          </a:ln>
        </p:spPr>
        <p:txBody>
          <a:bodyPr anchorCtr="0" anchor="t" bIns="34275" lIns="68575" spcFirstLastPara="1" rIns="68575" wrap="square" tIns="34275">
            <a:noAutofit/>
          </a:bodyPr>
          <a:lstStyle>
            <a:lvl1pPr lvl="0" rtl="0" algn="l">
              <a:spcBef>
                <a:spcPts val="500"/>
              </a:spcBef>
              <a:spcAft>
                <a:spcPts val="0"/>
              </a:spcAft>
              <a:buClr>
                <a:schemeClr val="dk1"/>
              </a:buClr>
              <a:buSzPts val="2400"/>
              <a:buNone/>
              <a:defRPr>
                <a:solidFill>
                  <a:schemeClr val="dk1"/>
                </a:solidFill>
              </a:defRPr>
            </a:lvl1pPr>
            <a:lvl2pPr lvl="1" rtl="0" algn="ctr">
              <a:spcBef>
                <a:spcPts val="500"/>
              </a:spcBef>
              <a:spcAft>
                <a:spcPts val="0"/>
              </a:spcAft>
              <a:buClr>
                <a:srgbClr val="888888"/>
              </a:buClr>
              <a:buSzPts val="2100"/>
              <a:buNone/>
              <a:defRPr>
                <a:solidFill>
                  <a:srgbClr val="888888"/>
                </a:solidFill>
              </a:defRPr>
            </a:lvl2pPr>
            <a:lvl3pPr lvl="2" rtl="0" algn="ctr">
              <a:spcBef>
                <a:spcPts val="500"/>
              </a:spcBef>
              <a:spcAft>
                <a:spcPts val="0"/>
              </a:spcAft>
              <a:buClr>
                <a:srgbClr val="888888"/>
              </a:buClr>
              <a:buSzPts val="1800"/>
              <a:buNone/>
              <a:defRPr>
                <a:solidFill>
                  <a:srgbClr val="888888"/>
                </a:solidFill>
              </a:defRPr>
            </a:lvl3pPr>
            <a:lvl4pPr lvl="3" rtl="0" algn="ctr">
              <a:spcBef>
                <a:spcPts val="500"/>
              </a:spcBef>
              <a:spcAft>
                <a:spcPts val="0"/>
              </a:spcAft>
              <a:buClr>
                <a:srgbClr val="888888"/>
              </a:buClr>
              <a:buSzPts val="1500"/>
              <a:buNone/>
              <a:defRPr>
                <a:solidFill>
                  <a:srgbClr val="888888"/>
                </a:solidFill>
              </a:defRPr>
            </a:lvl4pPr>
            <a:lvl5pPr lvl="4" rtl="0" algn="ctr">
              <a:spcBef>
                <a:spcPts val="500"/>
              </a:spcBef>
              <a:spcAft>
                <a:spcPts val="0"/>
              </a:spcAft>
              <a:buClr>
                <a:srgbClr val="888888"/>
              </a:buClr>
              <a:buSzPts val="14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5"/>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1" name="Google Shape;61;p15"/>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
        <p:nvSpPr>
          <p:cNvPr id="62" name="Google Shape;62;p15"/>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Font typeface="Arial"/>
              <a:buChar char="•"/>
              <a:defRPr/>
            </a:lvl1pPr>
            <a:lvl2pPr indent="-361950" lvl="1" marL="914400" rtl="0" algn="l">
              <a:spcBef>
                <a:spcPts val="500"/>
              </a:spcBef>
              <a:spcAft>
                <a:spcPts val="0"/>
              </a:spcAft>
              <a:buClr>
                <a:schemeClr val="dk1"/>
              </a:buClr>
              <a:buSzPts val="2100"/>
              <a:buFont typeface="Arial"/>
              <a:buChar char="•"/>
              <a:defRPr/>
            </a:lvl2pPr>
            <a:lvl3pPr indent="-342900" lvl="2" marL="1371600" rtl="0" algn="l">
              <a:spcBef>
                <a:spcPts val="500"/>
              </a:spcBef>
              <a:spcAft>
                <a:spcPts val="0"/>
              </a:spcAft>
              <a:buClr>
                <a:schemeClr val="dk1"/>
              </a:buClr>
              <a:buSzPts val="1800"/>
              <a:buFont typeface="Arial"/>
              <a:buChar char="•"/>
              <a:defRPr/>
            </a:lvl3pPr>
            <a:lvl4pPr indent="-323850" lvl="3" marL="1828800" rtl="0" algn="l">
              <a:spcBef>
                <a:spcPts val="500"/>
              </a:spcBef>
              <a:spcAft>
                <a:spcPts val="0"/>
              </a:spcAft>
              <a:buClr>
                <a:schemeClr val="dk1"/>
              </a:buClr>
              <a:buSzPts val="1500"/>
              <a:buFont typeface="Arial"/>
              <a:buChar char="•"/>
              <a:defRPr/>
            </a:lvl4pPr>
            <a:lvl5pPr indent="-317500" lvl="4" marL="2286000" rtl="0" algn="l">
              <a:spcBef>
                <a:spcPts val="500"/>
              </a:spcBef>
              <a:spcAft>
                <a:spcPts val="0"/>
              </a:spcAft>
              <a:buClr>
                <a:schemeClr val="dk1"/>
              </a:buClr>
              <a:buSzPts val="1400"/>
              <a:buFont typeface="Arial"/>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orizontal Rule" type="titleOnly">
  <p:cSld name="TITLE_ONLY">
    <p:spTree>
      <p:nvGrpSpPr>
        <p:cNvPr id="63" name="Shape 63"/>
        <p:cNvGrpSpPr/>
        <p:nvPr/>
      </p:nvGrpSpPr>
      <p:grpSpPr>
        <a:xfrm>
          <a:off x="0" y="0"/>
          <a:ext cx="0" cy="0"/>
          <a:chOff x="0" y="0"/>
          <a:chExt cx="0" cy="0"/>
        </a:xfrm>
      </p:grpSpPr>
      <p:sp>
        <p:nvSpPr>
          <p:cNvPr id="64" name="Google Shape;64;p1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5" name="Google Shape;65;p16"/>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66" name="Shape 66"/>
        <p:cNvGrpSpPr/>
        <p:nvPr/>
      </p:nvGrpSpPr>
      <p:grpSpPr>
        <a:xfrm>
          <a:off x="0" y="0"/>
          <a:ext cx="0" cy="0"/>
          <a:chOff x="0" y="0"/>
          <a:chExt cx="0" cy="0"/>
        </a:xfrm>
      </p:grpSpPr>
      <p:sp>
        <p:nvSpPr>
          <p:cNvPr id="67" name="Google Shape;67;p17"/>
          <p:cNvSpPr txBox="1"/>
          <p:nvPr>
            <p:ph idx="1" type="body"/>
          </p:nvPr>
        </p:nvSpPr>
        <p:spPr>
          <a:xfrm>
            <a:off x="722313" y="1543051"/>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Clr>
                <a:srgbClr val="888888"/>
              </a:buClr>
              <a:buSzPts val="1500"/>
              <a:buNone/>
              <a:defRPr sz="1500">
                <a:solidFill>
                  <a:srgbClr val="888888"/>
                </a:solidFill>
              </a:defRPr>
            </a:lvl1pPr>
            <a:lvl2pPr indent="-228600" lvl="1" marL="914400" rtl="0" algn="l">
              <a:spcBef>
                <a:spcPts val="500"/>
              </a:spcBef>
              <a:spcAft>
                <a:spcPts val="0"/>
              </a:spcAft>
              <a:buClr>
                <a:srgbClr val="888888"/>
              </a:buClr>
              <a:buSzPts val="1400"/>
              <a:buNone/>
              <a:defRPr sz="1400">
                <a:solidFill>
                  <a:srgbClr val="888888"/>
                </a:solidFill>
              </a:defRPr>
            </a:lvl2pPr>
            <a:lvl3pPr indent="-228600" lvl="2" marL="1371600" rtl="0" algn="l">
              <a:spcBef>
                <a:spcPts val="500"/>
              </a:spcBef>
              <a:spcAft>
                <a:spcPts val="0"/>
              </a:spcAft>
              <a:buClr>
                <a:srgbClr val="888888"/>
              </a:buClr>
              <a:buSzPts val="1200"/>
              <a:buNone/>
              <a:defRPr sz="1200">
                <a:solidFill>
                  <a:srgbClr val="888888"/>
                </a:solidFill>
              </a:defRPr>
            </a:lvl3pPr>
            <a:lvl4pPr indent="-228600" lvl="3" marL="1828800" rtl="0" algn="l">
              <a:spcBef>
                <a:spcPts val="500"/>
              </a:spcBef>
              <a:spcAft>
                <a:spcPts val="0"/>
              </a:spcAft>
              <a:buClr>
                <a:srgbClr val="888888"/>
              </a:buClr>
              <a:buSzPts val="1100"/>
              <a:buNone/>
              <a:defRPr sz="1100">
                <a:solidFill>
                  <a:srgbClr val="888888"/>
                </a:solidFill>
              </a:defRPr>
            </a:lvl4pPr>
            <a:lvl5pPr indent="-228600" lvl="4" marL="2286000" rtl="0" algn="l">
              <a:spcBef>
                <a:spcPts val="5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cxnSp>
        <p:nvCxnSpPr>
          <p:cNvPr id="68" name="Google Shape;68;p17"/>
          <p:cNvCxnSpPr/>
          <p:nvPr/>
        </p:nvCxnSpPr>
        <p:spPr>
          <a:xfrm>
            <a:off x="722313" y="2668190"/>
            <a:ext cx="7772400" cy="0"/>
          </a:xfrm>
          <a:prstGeom prst="straightConnector1">
            <a:avLst/>
          </a:prstGeom>
          <a:noFill/>
          <a:ln cap="flat" cmpd="sng" w="15875">
            <a:solidFill>
              <a:schemeClr val="dk1"/>
            </a:solidFill>
            <a:prstDash val="solid"/>
            <a:round/>
            <a:headEnd len="sm" w="sm" type="none"/>
            <a:tailEnd len="sm" w="sm" type="none"/>
          </a:ln>
        </p:spPr>
      </p:cxnSp>
      <p:sp>
        <p:nvSpPr>
          <p:cNvPr id="69" name="Google Shape;69;p17"/>
          <p:cNvSpPr txBox="1"/>
          <p:nvPr/>
        </p:nvSpPr>
        <p:spPr>
          <a:xfrm>
            <a:off x="722313" y="2668190"/>
            <a:ext cx="7772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3300" u="none" cap="none" strike="noStrike">
                <a:solidFill>
                  <a:schemeClr val="dk1"/>
                </a:solidFill>
                <a:latin typeface="Arial"/>
                <a:ea typeface="Arial"/>
                <a:cs typeface="Arial"/>
                <a:sym typeface="Arial"/>
              </a:rPr>
              <a:t>The End</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8"/>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dk1"/>
              </a:buClr>
              <a:buSzPts val="3000"/>
              <a:buFont typeface="Arial"/>
              <a:buNone/>
              <a:defRPr b="0" sz="30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8"/>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Clr>
                <a:srgbClr val="888888"/>
              </a:buClr>
              <a:buSzPts val="1500"/>
              <a:buNone/>
              <a:defRPr sz="1500">
                <a:solidFill>
                  <a:srgbClr val="888888"/>
                </a:solidFill>
              </a:defRPr>
            </a:lvl1pPr>
            <a:lvl2pPr indent="-228600" lvl="1" marL="914400" rtl="0" algn="l">
              <a:spcBef>
                <a:spcPts val="500"/>
              </a:spcBef>
              <a:spcAft>
                <a:spcPts val="0"/>
              </a:spcAft>
              <a:buClr>
                <a:srgbClr val="888888"/>
              </a:buClr>
              <a:buSzPts val="1400"/>
              <a:buNone/>
              <a:defRPr sz="1400">
                <a:solidFill>
                  <a:srgbClr val="888888"/>
                </a:solidFill>
              </a:defRPr>
            </a:lvl2pPr>
            <a:lvl3pPr indent="-228600" lvl="2" marL="1371600" rtl="0" algn="l">
              <a:spcBef>
                <a:spcPts val="500"/>
              </a:spcBef>
              <a:spcAft>
                <a:spcPts val="0"/>
              </a:spcAft>
              <a:buClr>
                <a:srgbClr val="888888"/>
              </a:buClr>
              <a:buSzPts val="1200"/>
              <a:buNone/>
              <a:defRPr sz="1200">
                <a:solidFill>
                  <a:srgbClr val="888888"/>
                </a:solidFill>
              </a:defRPr>
            </a:lvl3pPr>
            <a:lvl4pPr indent="-228600" lvl="3" marL="1828800" rtl="0" algn="l">
              <a:spcBef>
                <a:spcPts val="500"/>
              </a:spcBef>
              <a:spcAft>
                <a:spcPts val="0"/>
              </a:spcAft>
              <a:buClr>
                <a:srgbClr val="888888"/>
              </a:buClr>
              <a:buSzPts val="1100"/>
              <a:buNone/>
              <a:defRPr sz="1100">
                <a:solidFill>
                  <a:srgbClr val="888888"/>
                </a:solidFill>
              </a:defRPr>
            </a:lvl4pPr>
            <a:lvl5pPr indent="-228600" lvl="4" marL="2286000" rtl="0" algn="l">
              <a:spcBef>
                <a:spcPts val="5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cxnSp>
        <p:nvCxnSpPr>
          <p:cNvPr id="73" name="Google Shape;73;p18"/>
          <p:cNvCxnSpPr/>
          <p:nvPr/>
        </p:nvCxnSpPr>
        <p:spPr>
          <a:xfrm>
            <a:off x="722313" y="3305175"/>
            <a:ext cx="77724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9"/>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9"/>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Font typeface="Arial"/>
              <a:buChar char="•"/>
              <a:defRPr sz="2400"/>
            </a:lvl1pPr>
            <a:lvl2pPr indent="-361950" lvl="1" marL="914400" rtl="0" algn="l">
              <a:spcBef>
                <a:spcPts val="500"/>
              </a:spcBef>
              <a:spcAft>
                <a:spcPts val="0"/>
              </a:spcAft>
              <a:buClr>
                <a:schemeClr val="dk1"/>
              </a:buClr>
              <a:buSzPts val="2100"/>
              <a:buFont typeface="Arial"/>
              <a:buChar char="•"/>
              <a:defRPr sz="2100"/>
            </a:lvl2pPr>
            <a:lvl3pPr indent="-342900" lvl="2" marL="1371600" rtl="0" algn="l">
              <a:spcBef>
                <a:spcPts val="500"/>
              </a:spcBef>
              <a:spcAft>
                <a:spcPts val="0"/>
              </a:spcAft>
              <a:buClr>
                <a:schemeClr val="dk1"/>
              </a:buClr>
              <a:buSzPts val="1800"/>
              <a:buFont typeface="Arial"/>
              <a:buChar char="•"/>
              <a:defRPr sz="1800"/>
            </a:lvl3pPr>
            <a:lvl4pPr indent="-323850" lvl="3" marL="1828800" rtl="0" algn="l">
              <a:spcBef>
                <a:spcPts val="500"/>
              </a:spcBef>
              <a:spcAft>
                <a:spcPts val="0"/>
              </a:spcAft>
              <a:buClr>
                <a:schemeClr val="dk1"/>
              </a:buClr>
              <a:buSzPts val="1500"/>
              <a:buFont typeface="Arial"/>
              <a:buChar char="•"/>
              <a:defRPr sz="1500"/>
            </a:lvl4pPr>
            <a:lvl5pPr indent="-317500" lvl="4" marL="2286000" rtl="0" algn="l">
              <a:spcBef>
                <a:spcPts val="500"/>
              </a:spcBef>
              <a:spcAft>
                <a:spcPts val="0"/>
              </a:spcAft>
              <a:buClr>
                <a:schemeClr val="dk1"/>
              </a:buClr>
              <a:buSzPts val="1400"/>
              <a:buFont typeface="Arial"/>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77" name="Google Shape;77;p19"/>
          <p:cNvSpPr txBox="1"/>
          <p:nvPr>
            <p:ph idx="2" type="body"/>
          </p:nvPr>
        </p:nvSpPr>
        <p:spPr>
          <a:xfrm>
            <a:off x="4648200" y="1200151"/>
            <a:ext cx="4038600" cy="33945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Font typeface="Arial"/>
              <a:buChar char="•"/>
              <a:defRPr sz="2400"/>
            </a:lvl1pPr>
            <a:lvl2pPr indent="-361950" lvl="1" marL="914400" rtl="0" algn="l">
              <a:spcBef>
                <a:spcPts val="500"/>
              </a:spcBef>
              <a:spcAft>
                <a:spcPts val="0"/>
              </a:spcAft>
              <a:buClr>
                <a:schemeClr val="dk1"/>
              </a:buClr>
              <a:buSzPts val="2100"/>
              <a:buFont typeface="Arial"/>
              <a:buChar char="•"/>
              <a:defRPr sz="2100"/>
            </a:lvl2pPr>
            <a:lvl3pPr indent="-342900" lvl="2" marL="1371600" rtl="0" algn="l">
              <a:spcBef>
                <a:spcPts val="500"/>
              </a:spcBef>
              <a:spcAft>
                <a:spcPts val="0"/>
              </a:spcAft>
              <a:buClr>
                <a:schemeClr val="dk1"/>
              </a:buClr>
              <a:buSzPts val="1800"/>
              <a:buFont typeface="Arial"/>
              <a:buChar char="•"/>
              <a:defRPr sz="1800"/>
            </a:lvl3pPr>
            <a:lvl4pPr indent="-323850" lvl="3" marL="1828800" rtl="0" algn="l">
              <a:spcBef>
                <a:spcPts val="500"/>
              </a:spcBef>
              <a:spcAft>
                <a:spcPts val="0"/>
              </a:spcAft>
              <a:buClr>
                <a:schemeClr val="dk1"/>
              </a:buClr>
              <a:buSzPts val="1500"/>
              <a:buFont typeface="Arial"/>
              <a:buChar char="•"/>
              <a:defRPr sz="1500"/>
            </a:lvl4pPr>
            <a:lvl5pPr indent="-317500" lvl="4" marL="2286000" rtl="0" algn="l">
              <a:spcBef>
                <a:spcPts val="500"/>
              </a:spcBef>
              <a:spcAft>
                <a:spcPts val="0"/>
              </a:spcAft>
              <a:buClr>
                <a:schemeClr val="dk1"/>
              </a:buClr>
              <a:buSzPts val="1400"/>
              <a:buFont typeface="Arial"/>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cxnSp>
        <p:nvCxnSpPr>
          <p:cNvPr id="78" name="Google Shape;78;p19"/>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33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20"/>
          <p:cNvSpPr txBox="1"/>
          <p:nvPr>
            <p:ph idx="1" type="body"/>
          </p:nvPr>
        </p:nvSpPr>
        <p:spPr>
          <a:xfrm>
            <a:off x="457200" y="1151335"/>
            <a:ext cx="4040100" cy="480000"/>
          </a:xfrm>
          <a:prstGeom prst="rect">
            <a:avLst/>
          </a:prstGeom>
          <a:noFill/>
          <a:ln>
            <a:noFill/>
          </a:ln>
        </p:spPr>
        <p:txBody>
          <a:bodyPr anchorCtr="0" anchor="ctr" bIns="34275" lIns="68575" spcFirstLastPara="1" rIns="68575" wrap="square" tIns="34275">
            <a:noAutofit/>
          </a:bodyPr>
          <a:lstStyle>
            <a:lvl1pPr indent="-228600" lvl="0" marL="457200" rtl="0" algn="l">
              <a:spcBef>
                <a:spcPts val="500"/>
              </a:spcBef>
              <a:spcAft>
                <a:spcPts val="0"/>
              </a:spcAft>
              <a:buClr>
                <a:schemeClr val="dk1"/>
              </a:buClr>
              <a:buSzPts val="1800"/>
              <a:buNone/>
              <a:defRPr b="1" sz="1800"/>
            </a:lvl1pPr>
            <a:lvl2pPr indent="-228600" lvl="1" marL="914400" rtl="0" algn="l">
              <a:spcBef>
                <a:spcPts val="500"/>
              </a:spcBef>
              <a:spcAft>
                <a:spcPts val="0"/>
              </a:spcAft>
              <a:buClr>
                <a:schemeClr val="dk1"/>
              </a:buClr>
              <a:buSzPts val="1500"/>
              <a:buNone/>
              <a:defRPr b="1" sz="1500"/>
            </a:lvl2pPr>
            <a:lvl3pPr indent="-228600" lvl="2" marL="1371600" rtl="0" algn="l">
              <a:spcBef>
                <a:spcPts val="500"/>
              </a:spcBef>
              <a:spcAft>
                <a:spcPts val="0"/>
              </a:spcAft>
              <a:buClr>
                <a:schemeClr val="dk1"/>
              </a:buClr>
              <a:buSzPts val="1400"/>
              <a:buNone/>
              <a:defRPr b="1" sz="1400"/>
            </a:lvl3pPr>
            <a:lvl4pPr indent="-228600" lvl="3" marL="1828800" rtl="0" algn="l">
              <a:spcBef>
                <a:spcPts val="500"/>
              </a:spcBef>
              <a:spcAft>
                <a:spcPts val="0"/>
              </a:spcAft>
              <a:buClr>
                <a:schemeClr val="dk1"/>
              </a:buClr>
              <a:buSzPts val="1200"/>
              <a:buNone/>
              <a:defRPr b="1" sz="1200"/>
            </a:lvl4pPr>
            <a:lvl5pPr indent="-228600" lvl="4" marL="2286000" rtl="0" algn="l">
              <a:spcBef>
                <a:spcPts val="5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82" name="Google Shape;82;p20"/>
          <p:cNvSpPr txBox="1"/>
          <p:nvPr>
            <p:ph idx="2" type="body"/>
          </p:nvPr>
        </p:nvSpPr>
        <p:spPr>
          <a:xfrm>
            <a:off x="457200" y="1779984"/>
            <a:ext cx="40401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Clr>
                <a:schemeClr val="dk1"/>
              </a:buClr>
              <a:buSzPts val="1800"/>
              <a:buFont typeface="Arial"/>
              <a:buChar char="•"/>
              <a:defRPr sz="1800"/>
            </a:lvl1pPr>
            <a:lvl2pPr indent="-323850" lvl="1" marL="914400" rtl="0" algn="l">
              <a:spcBef>
                <a:spcPts val="500"/>
              </a:spcBef>
              <a:spcAft>
                <a:spcPts val="0"/>
              </a:spcAft>
              <a:buClr>
                <a:schemeClr val="dk1"/>
              </a:buClr>
              <a:buSzPts val="1500"/>
              <a:buFont typeface="Arial"/>
              <a:buChar char="•"/>
              <a:defRPr sz="1500"/>
            </a:lvl2pPr>
            <a:lvl3pPr indent="-317500" lvl="2" marL="1371600" rtl="0" algn="l">
              <a:spcBef>
                <a:spcPts val="500"/>
              </a:spcBef>
              <a:spcAft>
                <a:spcPts val="0"/>
              </a:spcAft>
              <a:buClr>
                <a:schemeClr val="dk1"/>
              </a:buClr>
              <a:buSzPts val="1400"/>
              <a:buFont typeface="Arial"/>
              <a:buChar char="•"/>
              <a:defRPr sz="1400"/>
            </a:lvl3pPr>
            <a:lvl4pPr indent="-304800" lvl="3" marL="1828800" rtl="0" algn="l">
              <a:spcBef>
                <a:spcPts val="500"/>
              </a:spcBef>
              <a:spcAft>
                <a:spcPts val="0"/>
              </a:spcAft>
              <a:buClr>
                <a:schemeClr val="dk1"/>
              </a:buClr>
              <a:buSzPts val="1200"/>
              <a:buFont typeface="Arial"/>
              <a:buChar char="•"/>
              <a:defRPr sz="1200"/>
            </a:lvl4pPr>
            <a:lvl5pPr indent="-304800" lvl="4" marL="2286000" rtl="0" algn="l">
              <a:spcBef>
                <a:spcPts val="500"/>
              </a:spcBef>
              <a:spcAft>
                <a:spcPts val="0"/>
              </a:spcAft>
              <a:buClr>
                <a:schemeClr val="dk1"/>
              </a:buClr>
              <a:buSzPts val="1200"/>
              <a:buFont typeface="Arial"/>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83" name="Google Shape;83;p20"/>
          <p:cNvSpPr txBox="1"/>
          <p:nvPr>
            <p:ph idx="3" type="body"/>
          </p:nvPr>
        </p:nvSpPr>
        <p:spPr>
          <a:xfrm>
            <a:off x="4645026" y="1151335"/>
            <a:ext cx="4041600" cy="480000"/>
          </a:xfrm>
          <a:prstGeom prst="rect">
            <a:avLst/>
          </a:prstGeom>
          <a:noFill/>
          <a:ln>
            <a:noFill/>
          </a:ln>
        </p:spPr>
        <p:txBody>
          <a:bodyPr anchorCtr="0" anchor="ctr" bIns="34275" lIns="68575" spcFirstLastPara="1" rIns="68575" wrap="square" tIns="34275">
            <a:noAutofit/>
          </a:bodyPr>
          <a:lstStyle>
            <a:lvl1pPr indent="-228600" lvl="0" marL="457200" rtl="0" algn="l">
              <a:spcBef>
                <a:spcPts val="500"/>
              </a:spcBef>
              <a:spcAft>
                <a:spcPts val="0"/>
              </a:spcAft>
              <a:buClr>
                <a:schemeClr val="dk1"/>
              </a:buClr>
              <a:buSzPts val="1800"/>
              <a:buNone/>
              <a:defRPr b="1" sz="1800"/>
            </a:lvl1pPr>
            <a:lvl2pPr indent="-228600" lvl="1" marL="914400" rtl="0" algn="l">
              <a:spcBef>
                <a:spcPts val="500"/>
              </a:spcBef>
              <a:spcAft>
                <a:spcPts val="0"/>
              </a:spcAft>
              <a:buClr>
                <a:schemeClr val="dk1"/>
              </a:buClr>
              <a:buSzPts val="1500"/>
              <a:buNone/>
              <a:defRPr b="1" sz="1500"/>
            </a:lvl2pPr>
            <a:lvl3pPr indent="-228600" lvl="2" marL="1371600" rtl="0" algn="l">
              <a:spcBef>
                <a:spcPts val="500"/>
              </a:spcBef>
              <a:spcAft>
                <a:spcPts val="0"/>
              </a:spcAft>
              <a:buClr>
                <a:schemeClr val="dk1"/>
              </a:buClr>
              <a:buSzPts val="1400"/>
              <a:buNone/>
              <a:defRPr b="1" sz="1400"/>
            </a:lvl3pPr>
            <a:lvl4pPr indent="-228600" lvl="3" marL="1828800" rtl="0" algn="l">
              <a:spcBef>
                <a:spcPts val="500"/>
              </a:spcBef>
              <a:spcAft>
                <a:spcPts val="0"/>
              </a:spcAft>
              <a:buClr>
                <a:schemeClr val="dk1"/>
              </a:buClr>
              <a:buSzPts val="1200"/>
              <a:buNone/>
              <a:defRPr b="1" sz="1200"/>
            </a:lvl4pPr>
            <a:lvl5pPr indent="-228600" lvl="4" marL="2286000" rtl="0" algn="l">
              <a:spcBef>
                <a:spcPts val="5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84" name="Google Shape;84;p20"/>
          <p:cNvSpPr txBox="1"/>
          <p:nvPr>
            <p:ph idx="4" type="body"/>
          </p:nvPr>
        </p:nvSpPr>
        <p:spPr>
          <a:xfrm>
            <a:off x="4645026" y="1779984"/>
            <a:ext cx="40416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Clr>
                <a:schemeClr val="dk1"/>
              </a:buClr>
              <a:buSzPts val="1800"/>
              <a:buFont typeface="Arial"/>
              <a:buChar char="•"/>
              <a:defRPr sz="1800"/>
            </a:lvl1pPr>
            <a:lvl2pPr indent="-323850" lvl="1" marL="914400" rtl="0" algn="l">
              <a:spcBef>
                <a:spcPts val="500"/>
              </a:spcBef>
              <a:spcAft>
                <a:spcPts val="0"/>
              </a:spcAft>
              <a:buClr>
                <a:schemeClr val="dk1"/>
              </a:buClr>
              <a:buSzPts val="1500"/>
              <a:buFont typeface="Arial"/>
              <a:buChar char="•"/>
              <a:defRPr sz="1500"/>
            </a:lvl2pPr>
            <a:lvl3pPr indent="-317500" lvl="2" marL="1371600" rtl="0" algn="l">
              <a:spcBef>
                <a:spcPts val="500"/>
              </a:spcBef>
              <a:spcAft>
                <a:spcPts val="0"/>
              </a:spcAft>
              <a:buClr>
                <a:schemeClr val="dk1"/>
              </a:buClr>
              <a:buSzPts val="1400"/>
              <a:buFont typeface="Arial"/>
              <a:buChar char="•"/>
              <a:defRPr sz="1400"/>
            </a:lvl3pPr>
            <a:lvl4pPr indent="-304800" lvl="3" marL="1828800" rtl="0" algn="l">
              <a:spcBef>
                <a:spcPts val="500"/>
              </a:spcBef>
              <a:spcAft>
                <a:spcPts val="0"/>
              </a:spcAft>
              <a:buClr>
                <a:schemeClr val="dk1"/>
              </a:buClr>
              <a:buSzPts val="1200"/>
              <a:buFont typeface="Arial"/>
              <a:buChar char="•"/>
              <a:defRPr sz="1200"/>
            </a:lvl4pPr>
            <a:lvl5pPr indent="-304800" lvl="4" marL="2286000" rtl="0" algn="l">
              <a:spcBef>
                <a:spcPts val="500"/>
              </a:spcBef>
              <a:spcAft>
                <a:spcPts val="0"/>
              </a:spcAft>
              <a:buClr>
                <a:schemeClr val="dk1"/>
              </a:buClr>
              <a:buSzPts val="1200"/>
              <a:buFont typeface="Arial"/>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cxnSp>
        <p:nvCxnSpPr>
          <p:cNvPr id="85" name="Google Shape;85;p20"/>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6" name="Shape 86"/>
        <p:cNvGrpSpPr/>
        <p:nvPr/>
      </p:nvGrpSpPr>
      <p:grpSpPr>
        <a:xfrm>
          <a:off x="0" y="0"/>
          <a:ext cx="0" cy="0"/>
          <a:chOff x="0" y="0"/>
          <a:chExt cx="0" cy="0"/>
        </a:xfrm>
      </p:grpSpPr>
      <p:sp>
        <p:nvSpPr>
          <p:cNvPr id="87" name="Google Shape;87;p21"/>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3"/>
          <p:cNvSpPr txBox="1"/>
          <p:nvPr>
            <p:ph type="title"/>
          </p:nvPr>
        </p:nvSpPr>
        <p:spPr>
          <a:xfrm>
            <a:off x="311700" y="315925"/>
            <a:ext cx="8520600" cy="8313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23"/>
          <p:cNvSpPr txBox="1"/>
          <p:nvPr>
            <p:ph idx="1" type="body"/>
          </p:nvPr>
        </p:nvSpPr>
        <p:spPr>
          <a:xfrm>
            <a:off x="311700" y="1225225"/>
            <a:ext cx="8520600" cy="3354000"/>
          </a:xfrm>
          <a:prstGeom prst="rect">
            <a:avLst/>
          </a:prstGeom>
        </p:spPr>
        <p:txBody>
          <a:bodyPr anchorCtr="0" anchor="t" bIns="34275" lIns="68575" spcFirstLastPara="1" rIns="68575" wrap="square" tIns="34275">
            <a:noAutofit/>
          </a:bodyPr>
          <a:lstStyle>
            <a:lvl1pPr indent="-381000" lvl="0" marL="457200" rtl="0">
              <a:spcBef>
                <a:spcPts val="500"/>
              </a:spcBef>
              <a:spcAft>
                <a:spcPts val="0"/>
              </a:spcAft>
              <a:buSzPts val="2400"/>
              <a:buChar char="•"/>
              <a:defRPr/>
            </a:lvl1pPr>
            <a:lvl2pPr indent="-361950" lvl="1" marL="914400" rtl="0">
              <a:spcBef>
                <a:spcPts val="500"/>
              </a:spcBef>
              <a:spcAft>
                <a:spcPts val="0"/>
              </a:spcAft>
              <a:buSzPts val="2100"/>
              <a:buChar char="•"/>
              <a:defRPr/>
            </a:lvl2pPr>
            <a:lvl3pPr indent="-342900" lvl="2" marL="1371600" rtl="0">
              <a:spcBef>
                <a:spcPts val="500"/>
              </a:spcBef>
              <a:spcAft>
                <a:spcPts val="0"/>
              </a:spcAft>
              <a:buSzPts val="1800"/>
              <a:buChar char="•"/>
              <a:defRPr/>
            </a:lvl3pPr>
            <a:lvl4pPr indent="-323850" lvl="3" marL="1828800" rtl="0">
              <a:spcBef>
                <a:spcPts val="500"/>
              </a:spcBef>
              <a:spcAft>
                <a:spcPts val="0"/>
              </a:spcAft>
              <a:buSzPts val="1500"/>
              <a:buChar char="•"/>
              <a:defRPr/>
            </a:lvl4pPr>
            <a:lvl5pPr indent="-317500" lvl="4" marL="2286000" rtl="0">
              <a:spcBef>
                <a:spcPts val="500"/>
              </a:spcBef>
              <a:spcAft>
                <a:spcPts val="0"/>
              </a:spcAft>
              <a:buSzPts val="1400"/>
              <a:buChar char="•"/>
              <a:defRPr/>
            </a:lvl5pPr>
            <a:lvl6pPr indent="-323850" lvl="5" marL="2743200" rtl="0">
              <a:spcBef>
                <a:spcPts val="300"/>
              </a:spcBef>
              <a:spcAft>
                <a:spcPts val="0"/>
              </a:spcAft>
              <a:buSzPts val="1500"/>
              <a:buChar char="•"/>
              <a:defRPr/>
            </a:lvl6pPr>
            <a:lvl7pPr indent="-323850" lvl="6" marL="3200400" rtl="0">
              <a:spcBef>
                <a:spcPts val="300"/>
              </a:spcBef>
              <a:spcAft>
                <a:spcPts val="0"/>
              </a:spcAft>
              <a:buSzPts val="1500"/>
              <a:buChar char="•"/>
              <a:defRPr/>
            </a:lvl7pPr>
            <a:lvl8pPr indent="-323850" lvl="7" marL="3657600" rtl="0">
              <a:spcBef>
                <a:spcPts val="300"/>
              </a:spcBef>
              <a:spcAft>
                <a:spcPts val="0"/>
              </a:spcAft>
              <a:buSzPts val="1500"/>
              <a:buChar char="•"/>
              <a:defRPr/>
            </a:lvl8pPr>
            <a:lvl9pPr indent="-323850" lvl="8" marL="4114800" rtl="0">
              <a:spcBef>
                <a:spcPts val="300"/>
              </a:spcBef>
              <a:spcAft>
                <a:spcPts val="0"/>
              </a:spcAft>
              <a:buSzPts val="15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94" name="Shape 94"/>
        <p:cNvGrpSpPr/>
        <p:nvPr/>
      </p:nvGrpSpPr>
      <p:grpSpPr>
        <a:xfrm>
          <a:off x="0" y="0"/>
          <a:ext cx="0" cy="0"/>
          <a:chOff x="0" y="0"/>
          <a:chExt cx="0" cy="0"/>
        </a:xfrm>
      </p:grpSpPr>
      <p:sp>
        <p:nvSpPr>
          <p:cNvPr id="95" name="Google Shape;95;p24"/>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96" name="Google Shape;96;p24"/>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97" name="Google Shape;97;p24"/>
          <p:cNvSpPr txBox="1"/>
          <p:nvPr>
            <p:ph type="title"/>
          </p:nvPr>
        </p:nvSpPr>
        <p:spPr>
          <a:xfrm>
            <a:off x="773700" y="1806450"/>
            <a:ext cx="7596600" cy="1530600"/>
          </a:xfrm>
          <a:prstGeom prst="rect">
            <a:avLst/>
          </a:prstGeom>
        </p:spPr>
        <p:txBody>
          <a:bodyPr anchorCtr="0" anchor="ctr" bIns="34275" lIns="68575" spcFirstLastPara="1" rIns="68575" wrap="square" tIns="34275">
            <a:noAutofit/>
          </a:bodyPr>
          <a:lstStyle>
            <a:lvl1pPr lvl="0" rtl="0" algn="ctr">
              <a:spcBef>
                <a:spcPts val="0"/>
              </a:spcBef>
              <a:spcAft>
                <a:spcPts val="0"/>
              </a:spcAft>
              <a:buSzPts val="3300"/>
              <a:buNone/>
              <a:defRPr/>
            </a:lvl1pPr>
            <a:lvl2pPr lvl="1" rtl="0" algn="ctr">
              <a:spcBef>
                <a:spcPts val="0"/>
              </a:spcBef>
              <a:spcAft>
                <a:spcPts val="0"/>
              </a:spcAft>
              <a:buSzPts val="1100"/>
              <a:buNone/>
              <a:defRPr/>
            </a:lvl2pPr>
            <a:lvl3pPr lvl="2" rtl="0" algn="ctr">
              <a:spcBef>
                <a:spcPts val="0"/>
              </a:spcBef>
              <a:spcAft>
                <a:spcPts val="0"/>
              </a:spcAft>
              <a:buSzPts val="1100"/>
              <a:buNone/>
              <a:defRPr/>
            </a:lvl3pPr>
            <a:lvl4pPr lvl="3" rtl="0" algn="ctr">
              <a:spcBef>
                <a:spcPts val="0"/>
              </a:spcBef>
              <a:spcAft>
                <a:spcPts val="0"/>
              </a:spcAft>
              <a:buSzPts val="1100"/>
              <a:buNone/>
              <a:defRPr/>
            </a:lvl4pPr>
            <a:lvl5pPr lvl="4" rtl="0" algn="ctr">
              <a:spcBef>
                <a:spcPts val="0"/>
              </a:spcBef>
              <a:spcAft>
                <a:spcPts val="0"/>
              </a:spcAft>
              <a:buSzPts val="1100"/>
              <a:buNone/>
              <a:defRPr/>
            </a:lvl5pPr>
            <a:lvl6pPr lvl="5" rtl="0" algn="ctr">
              <a:spcBef>
                <a:spcPts val="0"/>
              </a:spcBef>
              <a:spcAft>
                <a:spcPts val="0"/>
              </a:spcAft>
              <a:buSzPts val="1100"/>
              <a:buNone/>
              <a:defRPr/>
            </a:lvl6pPr>
            <a:lvl7pPr lvl="6" rtl="0" algn="ctr">
              <a:spcBef>
                <a:spcPts val="0"/>
              </a:spcBef>
              <a:spcAft>
                <a:spcPts val="0"/>
              </a:spcAft>
              <a:buSzPts val="1100"/>
              <a:buNone/>
              <a:defRPr/>
            </a:lvl7pPr>
            <a:lvl8pPr lvl="7" rtl="0" algn="ctr">
              <a:spcBef>
                <a:spcPts val="0"/>
              </a:spcBef>
              <a:spcAft>
                <a:spcPts val="0"/>
              </a:spcAft>
              <a:buSzPts val="1100"/>
              <a:buNone/>
              <a:defRPr/>
            </a:lvl8pPr>
            <a:lvl9pPr lvl="8" rtl="0" algn="ctr">
              <a:spcBef>
                <a:spcPts val="0"/>
              </a:spcBef>
              <a:spcAft>
                <a:spcPts val="0"/>
              </a:spcAft>
              <a:buSzPts val="1100"/>
              <a:buNone/>
              <a:defRPr/>
            </a:lvl9pPr>
          </a:lstStyle>
          <a:p/>
        </p:txBody>
      </p:sp>
      <p:sp>
        <p:nvSpPr>
          <p:cNvPr id="98" name="Google Shape;9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5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5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17500" lvl="4" marL="2286000" marR="0" rtl="0" algn="l">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13"/>
          <p:cNvSpPr/>
          <p:nvPr/>
        </p:nvSpPr>
        <p:spPr>
          <a:xfrm>
            <a:off x="0" y="0"/>
            <a:ext cx="9144000" cy="274200"/>
          </a:xfrm>
          <a:prstGeom prst="rect">
            <a:avLst/>
          </a:prstGeom>
          <a:solidFill>
            <a:srgbClr val="0032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 name="Google Shape;54;p13"/>
          <p:cNvSpPr/>
          <p:nvPr/>
        </p:nvSpPr>
        <p:spPr>
          <a:xfrm>
            <a:off x="0" y="5084949"/>
            <a:ext cx="9144000" cy="68700"/>
          </a:xfrm>
          <a:prstGeom prst="rect">
            <a:avLst/>
          </a:prstGeom>
          <a:solidFill>
            <a:srgbClr val="0032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arxiv.org/pdf/2209.07858.pdf" TargetMode="External"/><Relationship Id="rId4" Type="http://schemas.openxmlformats.org/officeDocument/2006/relationships/hyperlink" Target="https://arxiv.org/pdf/2209.07858.pdf" TargetMode="External"/><Relationship Id="rId5" Type="http://schemas.openxmlformats.org/officeDocument/2006/relationships/hyperlink" Target="https://arxiv.org/pdf/2310.03693.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developers.google.com/machine-learning/crash-course/embeddings/translating-to-a-lower-dimensional-space"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arxiv.org/pdf/1810.04805.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s://forms.gle/QxWSUP2pBAHBHKq6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github.com/datasci-w266/2023-summer-main/tree/master/project#final-submission" TargetMode="External"/><Relationship Id="rId4" Type="http://schemas.openxmlformats.org/officeDocument/2006/relationships/hyperlink" Target="https://forms.gle/QxWSUP2pBAHBHKq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course-evaluations.berkeley.e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685800" y="1371600"/>
            <a:ext cx="7772400" cy="6756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3300"/>
              <a:buFont typeface="Arial"/>
              <a:buNone/>
            </a:pPr>
            <a:r>
              <a:rPr lang="en"/>
              <a:t>266 Natural Language Processing</a:t>
            </a:r>
            <a:endParaRPr/>
          </a:p>
        </p:txBody>
      </p:sp>
      <p:sp>
        <p:nvSpPr>
          <p:cNvPr id="104" name="Google Shape;104;p25"/>
          <p:cNvSpPr txBox="1"/>
          <p:nvPr>
            <p:ph idx="1" type="subTitle"/>
          </p:nvPr>
        </p:nvSpPr>
        <p:spPr>
          <a:xfrm>
            <a:off x="685800" y="2171700"/>
            <a:ext cx="7772400" cy="1314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400"/>
              <a:buNone/>
            </a:pPr>
            <a:r>
              <a:rPr lang="en"/>
              <a:t>Week 13: NLP in the Real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ph type="title"/>
          </p:nvPr>
        </p:nvSpPr>
        <p:spPr>
          <a:xfrm>
            <a:off x="495300" y="281000"/>
            <a:ext cx="81807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Three-way Tradeoff</a:t>
            </a:r>
            <a:endParaRPr/>
          </a:p>
        </p:txBody>
      </p:sp>
      <p:sp>
        <p:nvSpPr>
          <p:cNvPr id="159" name="Google Shape;159;p34"/>
          <p:cNvSpPr txBox="1"/>
          <p:nvPr>
            <p:ph idx="1" type="body"/>
          </p:nvPr>
        </p:nvSpPr>
        <p:spPr>
          <a:xfrm>
            <a:off x="342900" y="1283826"/>
            <a:ext cx="8480400" cy="3409800"/>
          </a:xfrm>
          <a:prstGeom prst="rect">
            <a:avLst/>
          </a:prstGeom>
          <a:noFill/>
          <a:ln>
            <a:noFill/>
          </a:ln>
        </p:spPr>
        <p:txBody>
          <a:bodyPr anchorCtr="0" anchor="t" bIns="34275" lIns="68575" spcFirstLastPara="1" rIns="68575" wrap="square" tIns="34275">
            <a:noAutofit/>
          </a:bodyPr>
          <a:lstStyle/>
          <a:p>
            <a:pPr indent="-317500" lvl="0" marL="342900" rtl="0" algn="l">
              <a:spcBef>
                <a:spcPts val="500"/>
              </a:spcBef>
              <a:spcAft>
                <a:spcPts val="0"/>
              </a:spcAft>
              <a:buSzPts val="2400"/>
              <a:buChar char="●"/>
            </a:pPr>
            <a:r>
              <a:rPr lang="en"/>
              <a:t>Latency: </a:t>
            </a:r>
            <a:r>
              <a:rPr i="1" lang="en"/>
              <a:t> the time it takes for the system to respond</a:t>
            </a:r>
            <a:endParaRPr i="1"/>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Capacity: </a:t>
            </a:r>
            <a:r>
              <a:rPr i="1" lang="en"/>
              <a:t>the amount of money it takes to run the system</a:t>
            </a:r>
            <a:endParaRPr i="1"/>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Utility:</a:t>
            </a:r>
            <a:r>
              <a:rPr i="1" lang="en"/>
              <a:t> is the system doing something … useful? (in NLP/ML, this is usually in the form of some top line model performance metric)</a:t>
            </a:r>
            <a:endParaRPr i="1"/>
          </a:p>
        </p:txBody>
      </p:sp>
      <p:sp>
        <p:nvSpPr>
          <p:cNvPr id="160" name="Google Shape;160;p34"/>
          <p:cNvSpPr txBox="1"/>
          <p:nvPr/>
        </p:nvSpPr>
        <p:spPr>
          <a:xfrm>
            <a:off x="3593525" y="3810975"/>
            <a:ext cx="519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Give an example of when you might sacrifice latency for reduced capacity costs.</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Give an example of where utility and latency compete.</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495300" y="281000"/>
            <a:ext cx="81480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In theory, one might matter more</a:t>
            </a:r>
            <a:endParaRPr/>
          </a:p>
        </p:txBody>
      </p:sp>
      <p:sp>
        <p:nvSpPr>
          <p:cNvPr id="166" name="Google Shape;166;p35"/>
          <p:cNvSpPr txBox="1"/>
          <p:nvPr>
            <p:ph idx="1" type="body"/>
          </p:nvPr>
        </p:nvSpPr>
        <p:spPr>
          <a:xfrm>
            <a:off x="342900" y="1087575"/>
            <a:ext cx="8333100" cy="34836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Users are impatient.</a:t>
            </a:r>
            <a:endParaRPr/>
          </a:p>
          <a:p>
            <a:pPr indent="-317500" lvl="0" marL="342900" rtl="0" algn="l">
              <a:spcBef>
                <a:spcPts val="500"/>
              </a:spcBef>
              <a:spcAft>
                <a:spcPts val="0"/>
              </a:spcAft>
              <a:buSzPts val="2400"/>
              <a:buChar char="●"/>
            </a:pPr>
            <a:r>
              <a:rPr lang="en"/>
              <a:t>A couple hundred of milliseconds is the difference between happiness and abandonment</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Batch jobs are less so.</a:t>
            </a:r>
            <a:endParaRPr/>
          </a:p>
          <a:p>
            <a:pPr indent="-317500" lvl="0" marL="342900" rtl="0" algn="l">
              <a:spcBef>
                <a:spcPts val="500"/>
              </a:spcBef>
              <a:spcAft>
                <a:spcPts val="0"/>
              </a:spcAft>
              <a:buSzPts val="2400"/>
              <a:buChar char="●"/>
            </a:pPr>
            <a:r>
              <a:rPr lang="en"/>
              <a:t>Raw throughput (and associated cost) are primary</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In both cases, assumption is you can keep up in aggregate.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495300" y="281000"/>
            <a:ext cx="81777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In practice: both are often broken</a:t>
            </a:r>
            <a:endParaRPr/>
          </a:p>
        </p:txBody>
      </p:sp>
      <p:sp>
        <p:nvSpPr>
          <p:cNvPr id="172" name="Google Shape;172;p36"/>
          <p:cNvSpPr txBox="1"/>
          <p:nvPr>
            <p:ph idx="1" type="body"/>
          </p:nvPr>
        </p:nvSpPr>
        <p:spPr>
          <a:xfrm>
            <a:off x="342900" y="976331"/>
            <a:ext cx="8415000" cy="3842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Latency and capacity are </a:t>
            </a:r>
            <a:r>
              <a:rPr lang="en"/>
              <a:t>somewhat </a:t>
            </a:r>
            <a:r>
              <a:rPr lang="en"/>
              <a:t>coupled, especially for in-memory computational tasks (e.g. matrix multiplication).</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If a request is entirely CPU bound and takes 10s to complete, then you can only run 0.1 request/second on a single core.</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Want more?  Bring up more servers.  (Pay more money.)</a:t>
            </a:r>
            <a:endParaRPr/>
          </a:p>
          <a:p>
            <a:pPr indent="0" lvl="0" marL="0" rtl="0" algn="l">
              <a:spcBef>
                <a:spcPts val="500"/>
              </a:spcBef>
              <a:spcAft>
                <a:spcPts val="0"/>
              </a:spcAft>
              <a:buNone/>
            </a:pPr>
            <a:r>
              <a:rPr lang="en"/>
              <a:t>When was the last time you waited 10s for a search result?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a:t>
            </a:r>
            <a:r>
              <a:rPr lang="en"/>
              <a:t>.g. social media feed composition</a:t>
            </a:r>
            <a:endParaRPr/>
          </a:p>
        </p:txBody>
      </p:sp>
      <p:sp>
        <p:nvSpPr>
          <p:cNvPr id="178" name="Google Shape;178;p37"/>
          <p:cNvSpPr txBox="1"/>
          <p:nvPr>
            <p:ph idx="1" type="body"/>
          </p:nvPr>
        </p:nvSpPr>
        <p:spPr>
          <a:xfrm>
            <a:off x="457200" y="1200150"/>
            <a:ext cx="8229600" cy="37308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a:t>Want:</a:t>
            </a:r>
            <a:endParaRPr b="1"/>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diversity</a:t>
            </a:r>
            <a:endParaRPr/>
          </a:p>
          <a:p>
            <a:pPr indent="-317500" lvl="0" marL="342900" rtl="0" algn="l">
              <a:spcBef>
                <a:spcPts val="0"/>
              </a:spcBef>
              <a:spcAft>
                <a:spcPts val="0"/>
              </a:spcAft>
              <a:buSzPts val="2400"/>
              <a:buChar char="●"/>
            </a:pPr>
            <a:r>
              <a:rPr lang="en"/>
              <a:t>s</a:t>
            </a:r>
            <a:r>
              <a:rPr lang="en"/>
              <a:t>tatefulness</a:t>
            </a:r>
            <a:endParaRPr/>
          </a:p>
          <a:p>
            <a:pPr indent="-317500" lvl="0" marL="342900" rtl="0" algn="l">
              <a:spcBef>
                <a:spcPts val="0"/>
              </a:spcBef>
              <a:spcAft>
                <a:spcPts val="0"/>
              </a:spcAft>
              <a:buSzPts val="2400"/>
              <a:buChar char="●"/>
            </a:pPr>
            <a:r>
              <a:rPr lang="en"/>
              <a:t>e</a:t>
            </a:r>
            <a:r>
              <a:rPr lang="en"/>
              <a:t>xpand beyond echo-chamber</a:t>
            </a:r>
            <a:endParaRPr/>
          </a:p>
          <a:p>
            <a:pPr indent="-317500" lvl="0" marL="342900" rtl="0" algn="l">
              <a:spcBef>
                <a:spcPts val="0"/>
              </a:spcBef>
              <a:spcAft>
                <a:spcPts val="0"/>
              </a:spcAft>
              <a:buSzPts val="2400"/>
              <a:buChar char="●"/>
            </a:pPr>
            <a:r>
              <a:rPr lang="en"/>
              <a:t>i</a:t>
            </a:r>
            <a:r>
              <a:rPr lang="en"/>
              <a:t>nteresting</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Need:</a:t>
            </a:r>
            <a:r>
              <a:rPr lang="en"/>
              <a:t> understanding of the current content, past content consumed, and the user.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42900" y="357200"/>
            <a:ext cx="84300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e.g. social media feed composition</a:t>
            </a:r>
            <a:endParaRPr/>
          </a:p>
        </p:txBody>
      </p:sp>
      <p:sp>
        <p:nvSpPr>
          <p:cNvPr id="184" name="Google Shape;184;p38"/>
          <p:cNvSpPr txBox="1"/>
          <p:nvPr>
            <p:ph idx="1" type="body"/>
          </p:nvPr>
        </p:nvSpPr>
        <p:spPr>
          <a:xfrm>
            <a:off x="988706" y="2344275"/>
            <a:ext cx="21450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1M candidates</a:t>
            </a:r>
            <a:endParaRPr/>
          </a:p>
        </p:txBody>
      </p:sp>
      <p:sp>
        <p:nvSpPr>
          <p:cNvPr id="185" name="Google Shape;185;p38"/>
          <p:cNvSpPr txBox="1"/>
          <p:nvPr>
            <p:ph idx="1" type="body"/>
          </p:nvPr>
        </p:nvSpPr>
        <p:spPr>
          <a:xfrm>
            <a:off x="371081" y="1668825"/>
            <a:ext cx="21450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a:t>Original plan</a:t>
            </a:r>
            <a:endParaRPr b="1"/>
          </a:p>
        </p:txBody>
      </p:sp>
      <p:sp>
        <p:nvSpPr>
          <p:cNvPr id="186" name="Google Shape;186;p38"/>
          <p:cNvSpPr/>
          <p:nvPr/>
        </p:nvSpPr>
        <p:spPr>
          <a:xfrm>
            <a:off x="7163381" y="2108700"/>
            <a:ext cx="972000" cy="9720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7" name="Google Shape;187;p38"/>
          <p:cNvSpPr txBox="1"/>
          <p:nvPr>
            <p:ph idx="1" type="body"/>
          </p:nvPr>
        </p:nvSpPr>
        <p:spPr>
          <a:xfrm>
            <a:off x="4076044" y="2344275"/>
            <a:ext cx="21450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Expensive</a:t>
            </a:r>
            <a:endParaRPr/>
          </a:p>
          <a:p>
            <a:pPr indent="0" lvl="0" marL="0" rtl="0" algn="l">
              <a:spcBef>
                <a:spcPts val="500"/>
              </a:spcBef>
              <a:spcAft>
                <a:spcPts val="0"/>
              </a:spcAft>
              <a:buNone/>
            </a:pPr>
            <a:r>
              <a:rPr lang="en"/>
              <a:t>Scoring</a:t>
            </a:r>
            <a:endParaRPr/>
          </a:p>
        </p:txBody>
      </p:sp>
      <p:sp>
        <p:nvSpPr>
          <p:cNvPr id="188" name="Google Shape;188;p38"/>
          <p:cNvSpPr txBox="1"/>
          <p:nvPr>
            <p:ph idx="1" type="body"/>
          </p:nvPr>
        </p:nvSpPr>
        <p:spPr>
          <a:xfrm>
            <a:off x="6525844" y="3217950"/>
            <a:ext cx="22470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10M requests</a:t>
            </a:r>
            <a:endParaRPr/>
          </a:p>
        </p:txBody>
      </p:sp>
      <p:cxnSp>
        <p:nvCxnSpPr>
          <p:cNvPr id="189" name="Google Shape;189;p38"/>
          <p:cNvCxnSpPr>
            <a:stCxn id="186" idx="2"/>
            <a:endCxn id="187" idx="3"/>
          </p:cNvCxnSpPr>
          <p:nvPr/>
        </p:nvCxnSpPr>
        <p:spPr>
          <a:xfrm rot="10800000">
            <a:off x="6221081" y="2594700"/>
            <a:ext cx="942300" cy="0"/>
          </a:xfrm>
          <a:prstGeom prst="straightConnector1">
            <a:avLst/>
          </a:prstGeom>
          <a:noFill/>
          <a:ln cap="flat" cmpd="sng" w="38100">
            <a:solidFill>
              <a:schemeClr val="dk2"/>
            </a:solidFill>
            <a:prstDash val="solid"/>
            <a:round/>
            <a:headEnd len="med" w="med" type="none"/>
            <a:tailEnd len="med" w="med" type="triangle"/>
          </a:ln>
        </p:spPr>
      </p:cxnSp>
      <p:cxnSp>
        <p:nvCxnSpPr>
          <p:cNvPr id="190" name="Google Shape;190;p38"/>
          <p:cNvCxnSpPr>
            <a:stCxn id="184" idx="3"/>
            <a:endCxn id="187" idx="1"/>
          </p:cNvCxnSpPr>
          <p:nvPr/>
        </p:nvCxnSpPr>
        <p:spPr>
          <a:xfrm>
            <a:off x="3133706" y="2594625"/>
            <a:ext cx="942300" cy="0"/>
          </a:xfrm>
          <a:prstGeom prst="straightConnector1">
            <a:avLst/>
          </a:prstGeom>
          <a:noFill/>
          <a:ln cap="flat" cmpd="sng" w="38100">
            <a:solidFill>
              <a:schemeClr val="dk2"/>
            </a:solidFill>
            <a:prstDash val="solid"/>
            <a:round/>
            <a:headEnd len="med" w="med" type="none"/>
            <a:tailEnd len="med" w="med" type="triangle"/>
          </a:ln>
        </p:spPr>
      </p:cxnSp>
      <p:sp>
        <p:nvSpPr>
          <p:cNvPr id="191" name="Google Shape;191;p38"/>
          <p:cNvSpPr txBox="1"/>
          <p:nvPr>
            <p:ph idx="1" type="body"/>
          </p:nvPr>
        </p:nvSpPr>
        <p:spPr>
          <a:xfrm>
            <a:off x="988706" y="3977325"/>
            <a:ext cx="65544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1M x 10M = 10T expensive scoring operations</a:t>
            </a:r>
            <a:endParaRPr/>
          </a:p>
        </p:txBody>
      </p:sp>
      <p:sp>
        <p:nvSpPr>
          <p:cNvPr id="192" name="Google Shape;192;p38"/>
          <p:cNvSpPr txBox="1"/>
          <p:nvPr/>
        </p:nvSpPr>
        <p:spPr>
          <a:xfrm>
            <a:off x="3716175" y="1148988"/>
            <a:ext cx="51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 can we do to speed this up?</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495300" y="281000"/>
            <a:ext cx="81972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Idea: </a:t>
            </a:r>
            <a:r>
              <a:rPr lang="en"/>
              <a:t>Tiered retrieval</a:t>
            </a:r>
            <a:endParaRPr/>
          </a:p>
        </p:txBody>
      </p:sp>
      <p:sp>
        <p:nvSpPr>
          <p:cNvPr id="198" name="Google Shape;198;p39"/>
          <p:cNvSpPr txBox="1"/>
          <p:nvPr>
            <p:ph idx="1" type="body"/>
          </p:nvPr>
        </p:nvSpPr>
        <p:spPr>
          <a:xfrm>
            <a:off x="457200" y="2344275"/>
            <a:ext cx="21450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1M candidates</a:t>
            </a:r>
            <a:endParaRPr/>
          </a:p>
        </p:txBody>
      </p:sp>
      <p:sp>
        <p:nvSpPr>
          <p:cNvPr id="199" name="Google Shape;199;p39"/>
          <p:cNvSpPr txBox="1"/>
          <p:nvPr>
            <p:ph idx="1" type="body"/>
          </p:nvPr>
        </p:nvSpPr>
        <p:spPr>
          <a:xfrm>
            <a:off x="371081" y="1668825"/>
            <a:ext cx="21450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a:t>Revised plan</a:t>
            </a:r>
            <a:endParaRPr b="1"/>
          </a:p>
        </p:txBody>
      </p:sp>
      <p:sp>
        <p:nvSpPr>
          <p:cNvPr id="200" name="Google Shape;200;p39"/>
          <p:cNvSpPr/>
          <p:nvPr/>
        </p:nvSpPr>
        <p:spPr>
          <a:xfrm>
            <a:off x="7506281" y="2108700"/>
            <a:ext cx="972000" cy="9720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1" name="Google Shape;201;p39"/>
          <p:cNvSpPr txBox="1"/>
          <p:nvPr>
            <p:ph idx="1" type="body"/>
          </p:nvPr>
        </p:nvSpPr>
        <p:spPr>
          <a:xfrm>
            <a:off x="5011875" y="2344275"/>
            <a:ext cx="15522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Expensive</a:t>
            </a:r>
            <a:endParaRPr/>
          </a:p>
        </p:txBody>
      </p:sp>
      <p:sp>
        <p:nvSpPr>
          <p:cNvPr id="202" name="Google Shape;202;p39"/>
          <p:cNvSpPr txBox="1"/>
          <p:nvPr>
            <p:ph idx="1" type="body"/>
          </p:nvPr>
        </p:nvSpPr>
        <p:spPr>
          <a:xfrm>
            <a:off x="6868744" y="3217950"/>
            <a:ext cx="22470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10M requests</a:t>
            </a:r>
            <a:endParaRPr/>
          </a:p>
        </p:txBody>
      </p:sp>
      <p:cxnSp>
        <p:nvCxnSpPr>
          <p:cNvPr id="203" name="Google Shape;203;p39"/>
          <p:cNvCxnSpPr>
            <a:stCxn id="200" idx="2"/>
            <a:endCxn id="201" idx="3"/>
          </p:cNvCxnSpPr>
          <p:nvPr/>
        </p:nvCxnSpPr>
        <p:spPr>
          <a:xfrm rot="10800000">
            <a:off x="6563981" y="2594700"/>
            <a:ext cx="942300" cy="0"/>
          </a:xfrm>
          <a:prstGeom prst="straightConnector1">
            <a:avLst/>
          </a:prstGeom>
          <a:noFill/>
          <a:ln cap="flat" cmpd="sng" w="38100">
            <a:solidFill>
              <a:schemeClr val="dk2"/>
            </a:solidFill>
            <a:prstDash val="solid"/>
            <a:round/>
            <a:headEnd len="med" w="med" type="none"/>
            <a:tailEnd len="med" w="med" type="triangle"/>
          </a:ln>
        </p:spPr>
      </p:cxnSp>
      <p:cxnSp>
        <p:nvCxnSpPr>
          <p:cNvPr id="204" name="Google Shape;204;p39"/>
          <p:cNvCxnSpPr>
            <a:stCxn id="198" idx="3"/>
            <a:endCxn id="205" idx="1"/>
          </p:cNvCxnSpPr>
          <p:nvPr/>
        </p:nvCxnSpPr>
        <p:spPr>
          <a:xfrm>
            <a:off x="2602200" y="2594625"/>
            <a:ext cx="379200" cy="7500"/>
          </a:xfrm>
          <a:prstGeom prst="straightConnector1">
            <a:avLst/>
          </a:prstGeom>
          <a:noFill/>
          <a:ln cap="flat" cmpd="sng" w="38100">
            <a:solidFill>
              <a:schemeClr val="dk2"/>
            </a:solidFill>
            <a:prstDash val="solid"/>
            <a:round/>
            <a:headEnd len="med" w="med" type="none"/>
            <a:tailEnd len="med" w="med" type="triangle"/>
          </a:ln>
        </p:spPr>
      </p:cxnSp>
      <p:sp>
        <p:nvSpPr>
          <p:cNvPr id="206" name="Google Shape;206;p39"/>
          <p:cNvSpPr txBox="1"/>
          <p:nvPr>
            <p:ph idx="1" type="body"/>
          </p:nvPr>
        </p:nvSpPr>
        <p:spPr>
          <a:xfrm>
            <a:off x="988706" y="3977325"/>
            <a:ext cx="6554400" cy="500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a:solidFill>
                  <a:schemeClr val="accent1"/>
                </a:solidFill>
              </a:rPr>
              <a:t>100</a:t>
            </a:r>
            <a:r>
              <a:rPr lang="en"/>
              <a:t> x 10M = </a:t>
            </a:r>
            <a:r>
              <a:rPr b="1" lang="en">
                <a:solidFill>
                  <a:schemeClr val="accent1"/>
                </a:solidFill>
              </a:rPr>
              <a:t>1B</a:t>
            </a:r>
            <a:r>
              <a:rPr lang="en"/>
              <a:t> expensive scoring operations</a:t>
            </a:r>
            <a:endParaRPr/>
          </a:p>
        </p:txBody>
      </p:sp>
      <p:sp>
        <p:nvSpPr>
          <p:cNvPr id="205" name="Google Shape;205;p39"/>
          <p:cNvSpPr txBox="1"/>
          <p:nvPr>
            <p:ph idx="1" type="body"/>
          </p:nvPr>
        </p:nvSpPr>
        <p:spPr>
          <a:xfrm>
            <a:off x="2981250" y="2189175"/>
            <a:ext cx="1705200" cy="8259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Lightweight (Best 100)</a:t>
            </a:r>
            <a:endParaRPr/>
          </a:p>
        </p:txBody>
      </p:sp>
      <p:cxnSp>
        <p:nvCxnSpPr>
          <p:cNvPr id="207" name="Google Shape;207;p39"/>
          <p:cNvCxnSpPr>
            <a:stCxn id="205" idx="3"/>
            <a:endCxn id="201" idx="1"/>
          </p:cNvCxnSpPr>
          <p:nvPr/>
        </p:nvCxnSpPr>
        <p:spPr>
          <a:xfrm flipH="1" rot="10800000">
            <a:off x="4686450" y="2594625"/>
            <a:ext cx="325500" cy="7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419100" y="281000"/>
            <a:ext cx="8281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Idea: </a:t>
            </a:r>
            <a:r>
              <a:rPr lang="en"/>
              <a:t>Tiered retrieval</a:t>
            </a:r>
            <a:endParaRPr/>
          </a:p>
        </p:txBody>
      </p:sp>
      <p:sp>
        <p:nvSpPr>
          <p:cNvPr id="213" name="Google Shape;213;p40"/>
          <p:cNvSpPr txBox="1"/>
          <p:nvPr>
            <p:ph idx="1" type="body"/>
          </p:nvPr>
        </p:nvSpPr>
        <p:spPr>
          <a:xfrm>
            <a:off x="342900" y="1052531"/>
            <a:ext cx="8210400" cy="37200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Lightweight retrieval and scoring needs to be:</a:t>
            </a:r>
            <a:endParaRPr/>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Lightweight.</a:t>
            </a:r>
            <a:endParaRPr/>
          </a:p>
          <a:p>
            <a:pPr indent="-317500" lvl="0" marL="342900" rtl="0" algn="l">
              <a:spcBef>
                <a:spcPts val="0"/>
              </a:spcBef>
              <a:spcAft>
                <a:spcPts val="0"/>
              </a:spcAft>
              <a:buSzPts val="2400"/>
              <a:buChar char="●"/>
            </a:pPr>
            <a:r>
              <a:rPr lang="en"/>
              <a:t>Minimal impact to end to end quality.</a:t>
            </a:r>
            <a:endParaRPr/>
          </a:p>
          <a:p>
            <a:pPr indent="-317500" lvl="0" marL="342900" rtl="0" algn="l">
              <a:spcBef>
                <a:spcPts val="0"/>
              </a:spcBef>
              <a:spcAft>
                <a:spcPts val="0"/>
              </a:spcAft>
              <a:buSzPts val="2400"/>
              <a:buChar char="●"/>
            </a:pPr>
            <a:r>
              <a:rPr lang="en"/>
              <a:t>Minimal complexity (both systems and to reason about)</a:t>
            </a:r>
            <a:endParaRPr/>
          </a:p>
        </p:txBody>
      </p:sp>
      <p:sp>
        <p:nvSpPr>
          <p:cNvPr id="214" name="Google Shape;214;p40"/>
          <p:cNvSpPr txBox="1"/>
          <p:nvPr/>
        </p:nvSpPr>
        <p:spPr>
          <a:xfrm>
            <a:off x="1316550" y="3223800"/>
            <a:ext cx="7416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0000"/>
              </a:buClr>
              <a:buSzPts val="1400"/>
              <a:buChar char="●"/>
            </a:pPr>
            <a:r>
              <a:rPr lang="en">
                <a:solidFill>
                  <a:srgbClr val="FF0000"/>
                </a:solidFill>
              </a:rPr>
              <a:t>What’s one example of lightweight retrieval we’ve already seen earlier in the course?</a:t>
            </a:r>
            <a:endParaRPr>
              <a:solidFill>
                <a:srgbClr val="FF0000"/>
              </a:solidFill>
            </a:endParaRPr>
          </a:p>
          <a:p>
            <a:pPr indent="-317500" lvl="0" marL="457200" rtl="0" algn="l">
              <a:spcBef>
                <a:spcPts val="0"/>
              </a:spcBef>
              <a:spcAft>
                <a:spcPts val="0"/>
              </a:spcAft>
              <a:buClr>
                <a:srgbClr val="FF0000"/>
              </a:buClr>
              <a:buSzPts val="1400"/>
              <a:buChar char="●"/>
            </a:pPr>
            <a:r>
              <a:rPr lang="en">
                <a:solidFill>
                  <a:srgbClr val="FF0000"/>
                </a:solidFill>
              </a:rPr>
              <a:t>Regarding end to end quality and complexity, why might that previous approach be especially suitable?</a:t>
            </a:r>
            <a:endParaRPr>
              <a:solidFill>
                <a:srgbClr val="FF0000"/>
              </a:solidFill>
            </a:endParaRPr>
          </a:p>
          <a:p>
            <a:pPr indent="-317500" lvl="0" marL="457200" rtl="0" algn="l">
              <a:spcBef>
                <a:spcPts val="0"/>
              </a:spcBef>
              <a:spcAft>
                <a:spcPts val="0"/>
              </a:spcAft>
              <a:buClr>
                <a:srgbClr val="FF0000"/>
              </a:buClr>
              <a:buSzPts val="1400"/>
              <a:buChar char="●"/>
            </a:pPr>
            <a:r>
              <a:rPr lang="en">
                <a:solidFill>
                  <a:srgbClr val="FF0000"/>
                </a:solidFill>
              </a:rPr>
              <a:t>Any other ideas on how to retrieve candidates more efficiently?</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Sharding &amp; Replication: not just for storage!</a:t>
            </a:r>
            <a:endParaRPr/>
          </a:p>
        </p:txBody>
      </p:sp>
      <p:sp>
        <p:nvSpPr>
          <p:cNvPr id="220" name="Google Shape;220;p41"/>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Some requests need more compute than can be fit on a single machine within the latency deadline.</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Problem:</a:t>
            </a:r>
            <a:r>
              <a:rPr lang="en"/>
              <a:t> laggard shards!</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P(all shards complete by deadline) = </a:t>
            </a:r>
            <a:endParaRPr/>
          </a:p>
          <a:p>
            <a:pPr indent="0" lvl="0" marL="0" rtl="0" algn="l">
              <a:spcBef>
                <a:spcPts val="500"/>
              </a:spcBef>
              <a:spcAft>
                <a:spcPts val="0"/>
              </a:spcAft>
              <a:buNone/>
            </a:pPr>
            <a:r>
              <a:rPr lang="en"/>
              <a:t>           P(shard complete by deadline)</a:t>
            </a:r>
            <a:r>
              <a:rPr baseline="30000" lang="en"/>
              <a:t>num_shards</a:t>
            </a:r>
            <a:endParaRPr baseline="30000"/>
          </a:p>
          <a:p>
            <a:pPr indent="0" lvl="0" marL="0" rtl="0" algn="l">
              <a:spcBef>
                <a:spcPts val="500"/>
              </a:spcBef>
              <a:spcAft>
                <a:spcPts val="0"/>
              </a:spcAft>
              <a:buNone/>
            </a:pPr>
            <a:r>
              <a:t/>
            </a:r>
            <a:endParaRPr b="1"/>
          </a:p>
          <a:p>
            <a:pPr indent="0" lvl="0" marL="0" rtl="0" algn="l">
              <a:spcBef>
                <a:spcPts val="500"/>
              </a:spcBef>
              <a:spcAft>
                <a:spcPts val="0"/>
              </a:spcAft>
              <a:buClr>
                <a:schemeClr val="dk1"/>
              </a:buClr>
              <a:buSzPts val="800"/>
              <a:buFont typeface="Arial"/>
              <a:buNone/>
            </a:pPr>
            <a:r>
              <a:rPr b="1" lang="en"/>
              <a:t>Idea:</a:t>
            </a:r>
            <a:r>
              <a:rPr lang="en"/>
              <a:t> Backup requests.</a:t>
            </a:r>
            <a:endParaRPr baseline="30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42900" y="281000"/>
            <a:ext cx="83547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Your labels aren’t what your product needs</a:t>
            </a:r>
            <a:endParaRPr/>
          </a:p>
        </p:txBody>
      </p:sp>
      <p:sp>
        <p:nvSpPr>
          <p:cNvPr id="226" name="Google Shape;226;p42"/>
          <p:cNvSpPr txBox="1"/>
          <p:nvPr>
            <p:ph idx="1" type="body"/>
          </p:nvPr>
        </p:nvSpPr>
        <p:spPr>
          <a:xfrm>
            <a:off x="419100" y="1128730"/>
            <a:ext cx="7926000" cy="35289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Not in your logs / label set:</a:t>
            </a:r>
            <a:endParaRPr/>
          </a:p>
          <a:p>
            <a:pPr indent="-317500" lvl="0" marL="342900" rtl="0" algn="l">
              <a:spcBef>
                <a:spcPts val="500"/>
              </a:spcBef>
              <a:spcAft>
                <a:spcPts val="0"/>
              </a:spcAft>
              <a:buSzPts val="2400"/>
              <a:buChar char="●"/>
            </a:pPr>
            <a:r>
              <a:rPr lang="en"/>
              <a:t>User happiness</a:t>
            </a:r>
            <a:endParaRPr/>
          </a:p>
          <a:p>
            <a:pPr indent="-317500" lvl="0" marL="342900" rtl="0" algn="l">
              <a:spcBef>
                <a:spcPts val="0"/>
              </a:spcBef>
              <a:spcAft>
                <a:spcPts val="0"/>
              </a:spcAft>
              <a:buSzPts val="2400"/>
              <a:buChar char="●"/>
            </a:pPr>
            <a:r>
              <a:rPr lang="en"/>
              <a:t>Product / market fit</a:t>
            </a:r>
            <a:endParaRPr/>
          </a:p>
          <a:p>
            <a:pPr indent="-317500" lvl="0" marL="342900" rtl="0" algn="l">
              <a:spcBef>
                <a:spcPts val="0"/>
              </a:spcBef>
              <a:spcAft>
                <a:spcPts val="0"/>
              </a:spcAft>
              <a:buSzPts val="2400"/>
              <a:buChar char="●"/>
            </a:pPr>
            <a:r>
              <a:rPr lang="en"/>
              <a:t>Things you never served / had labeled</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Before your NLP model can help, you need a set of metrics.</a:t>
            </a:r>
            <a:endParaRPr/>
          </a:p>
        </p:txBody>
      </p:sp>
      <p:sp>
        <p:nvSpPr>
          <p:cNvPr id="227" name="Google Shape;227;p42"/>
          <p:cNvSpPr txBox="1"/>
          <p:nvPr/>
        </p:nvSpPr>
        <p:spPr>
          <a:xfrm>
            <a:off x="1087950" y="4068550"/>
            <a:ext cx="741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 are the kinds of problems you might have optimizing for a proxy for each of these missing facets?</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What’s a (good) metric?</a:t>
            </a:r>
            <a:endParaRPr/>
          </a:p>
        </p:txBody>
      </p:sp>
      <p:sp>
        <p:nvSpPr>
          <p:cNvPr id="233" name="Google Shape;233;p4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A good metric is something </a:t>
            </a:r>
            <a:r>
              <a:rPr b="1" lang="en"/>
              <a:t>someone cares about</a:t>
            </a:r>
            <a:r>
              <a:rPr lang="en"/>
              <a:t>!</a:t>
            </a:r>
            <a:endParaRPr/>
          </a:p>
          <a:p>
            <a:pPr indent="0" lvl="0" marL="0" rtl="0" algn="l">
              <a:spcBef>
                <a:spcPts val="1000"/>
              </a:spcBef>
              <a:spcAft>
                <a:spcPts val="0"/>
              </a:spcAft>
              <a:buNone/>
            </a:pPr>
            <a:r>
              <a:rPr lang="en"/>
              <a:t>Every metric (even the good ones) </a:t>
            </a:r>
            <a:r>
              <a:rPr lang="en" strike="sngStrike"/>
              <a:t>are broken</a:t>
            </a:r>
            <a:r>
              <a:rPr lang="en"/>
              <a:t> have blind spots.</a:t>
            </a:r>
            <a:endParaRPr/>
          </a:p>
          <a:p>
            <a:pPr indent="0" lvl="0" marL="0" rtl="0" algn="l">
              <a:spcBef>
                <a:spcPts val="1000"/>
              </a:spcBef>
              <a:spcAft>
                <a:spcPts val="1000"/>
              </a:spcAft>
              <a:buNone/>
            </a:pPr>
            <a:r>
              <a:rPr lang="en"/>
              <a:t>Secondary metrics help ensure you are achieving the main objective in the way you hope.</a:t>
            </a:r>
            <a:endParaRPr/>
          </a:p>
        </p:txBody>
      </p:sp>
      <p:sp>
        <p:nvSpPr>
          <p:cNvPr id="234" name="Google Shape;234;p43"/>
          <p:cNvSpPr txBox="1"/>
          <p:nvPr/>
        </p:nvSpPr>
        <p:spPr>
          <a:xfrm>
            <a:off x="342900" y="3789975"/>
            <a:ext cx="856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Think of some common metrics products you use may be using in the background.</a:t>
            </a:r>
            <a:endParaRPr>
              <a:solidFill>
                <a:srgbClr val="FF0000"/>
              </a:solidFill>
            </a:endParaRPr>
          </a:p>
          <a:p>
            <a:pPr indent="0" lvl="0" marL="0" rtl="0" algn="l">
              <a:spcBef>
                <a:spcPts val="0"/>
              </a:spcBef>
              <a:spcAft>
                <a:spcPts val="0"/>
              </a:spcAft>
              <a:buNone/>
            </a:pPr>
            <a:r>
              <a:rPr lang="en">
                <a:solidFill>
                  <a:srgbClr val="FF0000"/>
                </a:solidFill>
              </a:rPr>
              <a:t>What issues might there be?</a:t>
            </a:r>
            <a:endParaRPr>
              <a:solidFill>
                <a:srgbClr val="FF0000"/>
              </a:solidFill>
            </a:endParaRPr>
          </a:p>
          <a:p>
            <a:pPr indent="0" lvl="0" marL="0" rtl="0" algn="l">
              <a:spcBef>
                <a:spcPts val="0"/>
              </a:spcBef>
              <a:spcAft>
                <a:spcPts val="0"/>
              </a:spcAft>
              <a:buNone/>
            </a:pPr>
            <a:r>
              <a:rPr lang="en">
                <a:solidFill>
                  <a:srgbClr val="FF0000"/>
                </a:solidFill>
              </a:rPr>
              <a:t>What secondary metrics might mitigate them?</a:t>
            </a:r>
            <a:endParaRPr>
              <a:solidFill>
                <a:srgbClr val="FF0000"/>
              </a:solidFill>
            </a:endParaRPr>
          </a:p>
          <a:p>
            <a:pPr indent="0" lvl="0" marL="0" rtl="0" algn="l">
              <a:spcBef>
                <a:spcPts val="0"/>
              </a:spcBef>
              <a:spcAft>
                <a:spcPts val="0"/>
              </a:spcAft>
              <a:buNone/>
            </a:pPr>
            <a:r>
              <a:rPr lang="en">
                <a:solidFill>
                  <a:srgbClr val="FF0000"/>
                </a:solidFill>
              </a:rPr>
              <a:t>(Usually these secondary metrics are a modeling opportunity to maximize the main metric while controlling for the secondary)</a:t>
            </a:r>
            <a:endParaRPr>
              <a:solidFill>
                <a:srgbClr val="FF0000"/>
              </a:solidFill>
            </a:endParaRPr>
          </a:p>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This Week</a:t>
            </a:r>
            <a:endParaRPr/>
          </a:p>
        </p:txBody>
      </p:sp>
      <p:sp>
        <p:nvSpPr>
          <p:cNvPr id="110" name="Google Shape;110;p26"/>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a:t>Goals</a:t>
            </a:r>
            <a:endParaRPr b="1"/>
          </a:p>
          <a:p>
            <a:pPr indent="0" lvl="0" marL="0" rtl="0" algn="l">
              <a:spcBef>
                <a:spcPts val="0"/>
              </a:spcBef>
              <a:spcAft>
                <a:spcPts val="0"/>
              </a:spcAft>
              <a:buNone/>
            </a:pPr>
            <a:r>
              <a:t/>
            </a:r>
            <a:endParaRPr b="1"/>
          </a:p>
          <a:p>
            <a:pPr indent="-266700" lvl="0" marL="266700" rtl="0" algn="l">
              <a:spcBef>
                <a:spcPts val="0"/>
              </a:spcBef>
              <a:spcAft>
                <a:spcPts val="0"/>
              </a:spcAft>
              <a:buSzPts val="2400"/>
              <a:buChar char="•"/>
            </a:pPr>
            <a:r>
              <a:rPr lang="en"/>
              <a:t>Understand the difference between “research” and “practical application” of NLP</a:t>
            </a:r>
            <a:r>
              <a:rPr lang="en"/>
              <a:t> </a:t>
            </a:r>
            <a:endParaRPr/>
          </a:p>
          <a:p>
            <a:pPr indent="0" lvl="0" marL="0" rtl="0" algn="l">
              <a:spcBef>
                <a:spcPts val="0"/>
              </a:spcBef>
              <a:spcAft>
                <a:spcPts val="0"/>
              </a:spcAft>
              <a:buNone/>
            </a:pPr>
            <a:r>
              <a:t/>
            </a:r>
            <a:endParaRPr/>
          </a:p>
          <a:p>
            <a:pPr indent="-266700" lvl="0" marL="266700" rtl="0" algn="l">
              <a:spcBef>
                <a:spcPts val="0"/>
              </a:spcBef>
              <a:spcAft>
                <a:spcPts val="0"/>
              </a:spcAft>
              <a:buSzPts val="2400"/>
              <a:buChar char="•"/>
            </a:pPr>
            <a:r>
              <a:rPr lang="en"/>
              <a:t>Review and draw together material from entire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419100" y="281000"/>
            <a:ext cx="8260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Types of metrics</a:t>
            </a:r>
            <a:endParaRPr/>
          </a:p>
        </p:txBody>
      </p:sp>
      <p:sp>
        <p:nvSpPr>
          <p:cNvPr id="240" name="Google Shape;240;p44"/>
          <p:cNvSpPr txBox="1"/>
          <p:nvPr>
            <p:ph idx="1" type="body"/>
          </p:nvPr>
        </p:nvSpPr>
        <p:spPr>
          <a:xfrm>
            <a:off x="342900" y="900131"/>
            <a:ext cx="8470800" cy="3859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a:t>Product</a:t>
            </a:r>
            <a:endParaRPr b="1"/>
          </a:p>
          <a:p>
            <a:pPr indent="-317500" lvl="0" marL="342900" rtl="0" algn="l">
              <a:spcBef>
                <a:spcPts val="500"/>
              </a:spcBef>
              <a:spcAft>
                <a:spcPts val="0"/>
              </a:spcAft>
              <a:buSzPts val="2400"/>
              <a:buChar char="●"/>
            </a:pPr>
            <a:r>
              <a:rPr lang="en"/>
              <a:t>How many users find value?</a:t>
            </a:r>
            <a:endParaRPr/>
          </a:p>
          <a:p>
            <a:pPr indent="-317500" lvl="0" marL="342900" rtl="0" algn="l">
              <a:spcBef>
                <a:spcPts val="0"/>
              </a:spcBef>
              <a:spcAft>
                <a:spcPts val="0"/>
              </a:spcAft>
              <a:buSzPts val="2400"/>
              <a:buChar char="●"/>
            </a:pPr>
            <a:r>
              <a:rPr lang="en"/>
              <a:t>Corpus / candidates quality</a:t>
            </a:r>
            <a:endParaRPr/>
          </a:p>
          <a:p>
            <a:pPr indent="-317500" lvl="0" marL="342900" rtl="0" algn="l">
              <a:spcBef>
                <a:spcPts val="0"/>
              </a:spcBef>
              <a:spcAft>
                <a:spcPts val="0"/>
              </a:spcAft>
              <a:buSzPts val="2400"/>
              <a:buChar char="●"/>
            </a:pPr>
            <a:r>
              <a:rPr lang="en"/>
              <a:t>Matching / retrieval / scoring</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Infrastructure</a:t>
            </a:r>
            <a:endParaRPr/>
          </a:p>
          <a:p>
            <a:pPr indent="-317500" lvl="0" marL="342900" rtl="0" algn="l">
              <a:spcBef>
                <a:spcPts val="500"/>
              </a:spcBef>
              <a:spcAft>
                <a:spcPts val="0"/>
              </a:spcAft>
              <a:buSzPts val="2400"/>
              <a:buChar char="●"/>
            </a:pPr>
            <a:r>
              <a:rPr lang="en"/>
              <a:t>Latency (ms)</a:t>
            </a:r>
            <a:endParaRPr/>
          </a:p>
          <a:p>
            <a:pPr indent="-317500" lvl="0" marL="342900" rtl="0" algn="l">
              <a:spcBef>
                <a:spcPts val="0"/>
              </a:spcBef>
              <a:spcAft>
                <a:spcPts val="0"/>
              </a:spcAft>
              <a:buSzPts val="2400"/>
              <a:buChar char="●"/>
            </a:pPr>
            <a:r>
              <a:rPr lang="en"/>
              <a:t>Capacity ($ / request)</a:t>
            </a:r>
            <a:endParaRPr/>
          </a:p>
          <a:p>
            <a:pPr indent="-317500" lvl="0" marL="342900" rtl="0" algn="l">
              <a:spcBef>
                <a:spcPts val="0"/>
              </a:spcBef>
              <a:spcAft>
                <a:spcPts val="0"/>
              </a:spcAft>
              <a:buSzPts val="2400"/>
              <a:buChar char="●"/>
            </a:pPr>
            <a:r>
              <a:rPr lang="en"/>
              <a:t>Reliability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342900" y="281000"/>
            <a:ext cx="83637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Risk mitigation</a:t>
            </a:r>
            <a:endParaRPr/>
          </a:p>
        </p:txBody>
      </p:sp>
      <p:sp>
        <p:nvSpPr>
          <p:cNvPr id="246" name="Google Shape;246;p45"/>
          <p:cNvSpPr txBox="1"/>
          <p:nvPr>
            <p:ph idx="1" type="body"/>
          </p:nvPr>
        </p:nvSpPr>
        <p:spPr>
          <a:xfrm>
            <a:off x="342900" y="1052530"/>
            <a:ext cx="8363700" cy="3689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It would be strange to be called a data scientist and never look at any data.</a:t>
            </a:r>
            <a:endParaRPr/>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Look at what your model is doing in the real world</a:t>
            </a:r>
            <a:endParaRPr/>
          </a:p>
          <a:p>
            <a:pPr indent="-317500" lvl="0" marL="342900" rtl="0" algn="l">
              <a:spcBef>
                <a:spcPts val="0"/>
              </a:spcBef>
              <a:spcAft>
                <a:spcPts val="0"/>
              </a:spcAft>
              <a:buSzPts val="2400"/>
              <a:buChar char="●"/>
            </a:pPr>
            <a:r>
              <a:rPr lang="en"/>
              <a:t>Identify failure modes</a:t>
            </a:r>
            <a:endParaRPr/>
          </a:p>
          <a:p>
            <a:pPr indent="-317500" lvl="0" marL="342900" rtl="0" algn="l">
              <a:spcBef>
                <a:spcPts val="0"/>
              </a:spcBef>
              <a:spcAft>
                <a:spcPts val="0"/>
              </a:spcAft>
              <a:buSzPts val="2400"/>
              <a:buChar char="●"/>
            </a:pPr>
            <a:r>
              <a:rPr lang="en"/>
              <a:t>Add secondary metrics to see how often they occur</a:t>
            </a:r>
            <a:endParaRPr/>
          </a:p>
          <a:p>
            <a:pPr indent="-317500" lvl="0" marL="342900" rtl="0" algn="l">
              <a:spcBef>
                <a:spcPts val="0"/>
              </a:spcBef>
              <a:spcAft>
                <a:spcPts val="0"/>
              </a:spcAft>
              <a:buSzPts val="2400"/>
              <a:buChar char="●"/>
            </a:pPr>
            <a:r>
              <a:rPr lang="en"/>
              <a:t>Fund projects to tackle </a:t>
            </a:r>
            <a:r>
              <a:rPr i="1" lang="en"/>
              <a:t>(potentially sacrificing some primary metric)</a:t>
            </a:r>
            <a:endParaRPr i="1"/>
          </a:p>
        </p:txBody>
      </p:sp>
      <p:sp>
        <p:nvSpPr>
          <p:cNvPr id="247" name="Google Shape;247;p45"/>
          <p:cNvSpPr txBox="1"/>
          <p:nvPr/>
        </p:nvSpPr>
        <p:spPr>
          <a:xfrm>
            <a:off x="964400" y="4342025"/>
            <a:ext cx="759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Why is it almost always necessary to sacrifice the primary metric?</a:t>
            </a:r>
            <a:endParaRPr>
              <a:solidFill>
                <a:srgbClr val="FF0000"/>
              </a:solidFill>
            </a:endParaRPr>
          </a:p>
          <a:p>
            <a:pPr indent="0" lvl="0" marL="0" rtl="0" algn="l">
              <a:spcBef>
                <a:spcPts val="0"/>
              </a:spcBef>
              <a:spcAft>
                <a:spcPts val="0"/>
              </a:spcAft>
              <a:buNone/>
            </a:pPr>
            <a:r>
              <a:rPr lang="en">
                <a:solidFill>
                  <a:srgbClr val="FF0000"/>
                </a:solidFill>
              </a:rPr>
              <a:t>Related: Why must you explicitly think through the primary / secondary metric tradeoff?</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Example: Secondary metric in action</a:t>
            </a:r>
            <a:endParaRPr/>
          </a:p>
        </p:txBody>
      </p:sp>
      <p:sp>
        <p:nvSpPr>
          <p:cNvPr id="253" name="Google Shape;253;p46"/>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a:t>Problem:</a:t>
            </a:r>
            <a:endParaRPr b="1"/>
          </a:p>
          <a:p>
            <a:pPr indent="-317500" lvl="0" marL="342900" rtl="0" algn="l">
              <a:spcBef>
                <a:spcPts val="500"/>
              </a:spcBef>
              <a:spcAft>
                <a:spcPts val="0"/>
              </a:spcAft>
              <a:buSzPts val="2400"/>
              <a:buChar char="●"/>
            </a:pPr>
            <a:r>
              <a:rPr lang="en"/>
              <a:t>You want to eliminate some class of posts in a feed</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Solution:</a:t>
            </a:r>
            <a:endParaRPr/>
          </a:p>
          <a:p>
            <a:pPr indent="-317500" lvl="0" marL="342900" rtl="0" algn="l">
              <a:spcBef>
                <a:spcPts val="500"/>
              </a:spcBef>
              <a:spcAft>
                <a:spcPts val="0"/>
              </a:spcAft>
              <a:buSzPts val="2400"/>
              <a:buChar char="●"/>
            </a:pPr>
            <a:r>
              <a:rPr lang="en"/>
              <a:t>Train a classifier, P(bad_class | post content).</a:t>
            </a:r>
            <a:endParaRPr/>
          </a:p>
          <a:p>
            <a:pPr indent="-317500" lvl="0" marL="342900" rtl="0" algn="l">
              <a:spcBef>
                <a:spcPts val="0"/>
              </a:spcBef>
              <a:spcAft>
                <a:spcPts val="0"/>
              </a:spcAft>
              <a:buSzPts val="2400"/>
              <a:buChar char="●"/>
            </a:pPr>
            <a:r>
              <a:rPr lang="en"/>
              <a:t>Use PR </a:t>
            </a:r>
            <a:r>
              <a:rPr lang="en"/>
              <a:t>curve</a:t>
            </a:r>
            <a:r>
              <a:rPr lang="en"/>
              <a:t> to select an operating point</a:t>
            </a:r>
            <a:endParaRPr/>
          </a:p>
          <a:p>
            <a:pPr indent="0" lvl="0" marL="0" rtl="0" algn="l">
              <a:spcBef>
                <a:spcPts val="5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Measure it</a:t>
            </a:r>
            <a:endParaRPr/>
          </a:p>
        </p:txBody>
      </p:sp>
      <p:sp>
        <p:nvSpPr>
          <p:cNvPr id="259" name="Google Shape;259;p47"/>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800"/>
              <a:buFont typeface="Arial"/>
              <a:buNone/>
            </a:pPr>
            <a:r>
              <a:rPr b="1" lang="en"/>
              <a:t>Metric:</a:t>
            </a:r>
            <a:endParaRPr/>
          </a:p>
          <a:p>
            <a:pPr indent="0" lvl="0" marL="0" rtl="0" algn="l">
              <a:spcBef>
                <a:spcPts val="500"/>
              </a:spcBef>
              <a:spcAft>
                <a:spcPts val="0"/>
              </a:spcAft>
              <a:buNone/>
            </a:pPr>
            <a:r>
              <a:rPr lang="en"/>
              <a:t>    Classifier’s ROC-AUC.</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Train on 90% of the examples.</a:t>
            </a:r>
            <a:endParaRPr/>
          </a:p>
          <a:p>
            <a:pPr indent="0" lvl="0" marL="0" rtl="0" algn="l">
              <a:spcBef>
                <a:spcPts val="500"/>
              </a:spcBef>
              <a:spcAft>
                <a:spcPts val="0"/>
              </a:spcAft>
              <a:buNone/>
            </a:pPr>
            <a:r>
              <a:rPr lang="en"/>
              <a:t>Measure on a random 10% test set.</a:t>
            </a:r>
            <a:endParaRPr/>
          </a:p>
          <a:p>
            <a:pPr indent="0" lvl="0" marL="0" rtl="0" algn="l">
              <a:spcBef>
                <a:spcPts val="500"/>
              </a:spcBef>
              <a:spcAft>
                <a:spcPts val="0"/>
              </a:spcAft>
              <a:buNone/>
            </a:pPr>
            <a:r>
              <a:t/>
            </a:r>
            <a:endParaRPr/>
          </a:p>
        </p:txBody>
      </p:sp>
      <p:sp>
        <p:nvSpPr>
          <p:cNvPr id="260" name="Google Shape;260;p47"/>
          <p:cNvSpPr txBox="1"/>
          <p:nvPr/>
        </p:nvSpPr>
        <p:spPr>
          <a:xfrm>
            <a:off x="964400" y="4342025"/>
            <a:ext cx="75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 else do you need to think about?</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419100" y="281000"/>
            <a:ext cx="83142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Models should play in sandboxes</a:t>
            </a:r>
            <a:endParaRPr/>
          </a:p>
        </p:txBody>
      </p:sp>
      <p:sp>
        <p:nvSpPr>
          <p:cNvPr id="266" name="Google Shape;266;p48"/>
          <p:cNvSpPr txBox="1"/>
          <p:nvPr>
            <p:ph idx="1" type="body"/>
          </p:nvPr>
        </p:nvSpPr>
        <p:spPr>
          <a:xfrm>
            <a:off x="342900" y="1089425"/>
            <a:ext cx="8202900" cy="37236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Don’t trust your model.</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With any system, there are limits beyond which something has obviously gone wrong.</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It’s insurance</a:t>
            </a:r>
            <a:r>
              <a:rPr lang="en"/>
              <a:t>: pay some expected value in exchange for predictions on rarer events.</a:t>
            </a:r>
            <a:endParaRPr/>
          </a:p>
        </p:txBody>
      </p:sp>
      <p:sp>
        <p:nvSpPr>
          <p:cNvPr id="267" name="Google Shape;267;p48"/>
          <p:cNvSpPr txBox="1"/>
          <p:nvPr/>
        </p:nvSpPr>
        <p:spPr>
          <a:xfrm>
            <a:off x="964400" y="4342025"/>
            <a:ext cx="75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What’s an example?</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Training with a </a:t>
            </a:r>
            <a:r>
              <a:rPr b="1" lang="en"/>
              <a:t>model</a:t>
            </a:r>
            <a:r>
              <a:rPr lang="en"/>
              <a:t> in the loop</a:t>
            </a:r>
            <a:endParaRPr/>
          </a:p>
        </p:txBody>
      </p:sp>
      <p:sp>
        <p:nvSpPr>
          <p:cNvPr id="273" name="Google Shape;273;p49"/>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i="1" lang="en"/>
              <a:t>Back to our bad-post classifier.</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You’re super successful!</a:t>
            </a:r>
            <a:endParaRPr/>
          </a:p>
          <a:p>
            <a:pPr indent="0" lvl="0" marL="0" rtl="0" algn="l">
              <a:spcBef>
                <a:spcPts val="500"/>
              </a:spcBef>
              <a:spcAft>
                <a:spcPts val="0"/>
              </a:spcAft>
              <a:buNone/>
            </a:pPr>
            <a:r>
              <a:t/>
            </a:r>
            <a:endParaRPr/>
          </a:p>
        </p:txBody>
      </p:sp>
      <p:sp>
        <p:nvSpPr>
          <p:cNvPr id="274" name="Google Shape;274;p49"/>
          <p:cNvSpPr txBox="1"/>
          <p:nvPr/>
        </p:nvSpPr>
        <p:spPr>
          <a:xfrm>
            <a:off x="1571625" y="3341875"/>
            <a:ext cx="675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Great!  You’ve eliminated everything your high performing model predicts is spam.</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What problems are you worried about when you refresh the model?</a:t>
            </a: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42900" y="281000"/>
            <a:ext cx="83814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Training/serving skew</a:t>
            </a:r>
            <a:endParaRPr/>
          </a:p>
        </p:txBody>
      </p:sp>
      <p:sp>
        <p:nvSpPr>
          <p:cNvPr id="280" name="Google Shape;280;p50"/>
          <p:cNvSpPr txBox="1"/>
          <p:nvPr>
            <p:ph idx="1" type="body"/>
          </p:nvPr>
        </p:nvSpPr>
        <p:spPr>
          <a:xfrm>
            <a:off x="342900" y="1241225"/>
            <a:ext cx="8533200" cy="34200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Candidates in the corpus evolve.</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As a result:</a:t>
            </a:r>
            <a:endParaRPr/>
          </a:p>
          <a:p>
            <a:pPr indent="-317500" lvl="0" marL="342900" rtl="0" algn="l">
              <a:spcBef>
                <a:spcPts val="500"/>
              </a:spcBef>
              <a:spcAft>
                <a:spcPts val="0"/>
              </a:spcAft>
              <a:buSzPts val="2400"/>
              <a:buChar char="●"/>
            </a:pPr>
            <a:r>
              <a:rPr lang="en"/>
              <a:t>Their BERT embeddings therefore change.</a:t>
            </a:r>
            <a:endParaRPr/>
          </a:p>
          <a:p>
            <a:pPr indent="-317500" lvl="0" marL="342900" rtl="0" algn="l">
              <a:spcBef>
                <a:spcPts val="0"/>
              </a:spcBef>
              <a:spcAft>
                <a:spcPts val="0"/>
              </a:spcAft>
              <a:buSzPts val="2400"/>
              <a:buChar char="●"/>
            </a:pPr>
            <a:r>
              <a:rPr lang="en"/>
              <a:t>Their labels can change too!</a:t>
            </a:r>
            <a:endParaRPr/>
          </a:p>
        </p:txBody>
      </p:sp>
      <p:sp>
        <p:nvSpPr>
          <p:cNvPr id="281" name="Google Shape;281;p50"/>
          <p:cNvSpPr txBox="1"/>
          <p:nvPr/>
        </p:nvSpPr>
        <p:spPr>
          <a:xfrm>
            <a:off x="1500200" y="3663350"/>
            <a:ext cx="675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You want to generate training data for the last month of candidates.</a:t>
            </a:r>
            <a:endParaRPr>
              <a:solidFill>
                <a:srgbClr val="FF0000"/>
              </a:solidFill>
            </a:endParaRPr>
          </a:p>
          <a:p>
            <a:pPr indent="0" lvl="0" marL="0" rtl="0" algn="l">
              <a:spcBef>
                <a:spcPts val="0"/>
              </a:spcBef>
              <a:spcAft>
                <a:spcPts val="0"/>
              </a:spcAft>
              <a:buNone/>
            </a:pPr>
            <a:r>
              <a:rPr lang="en">
                <a:solidFill>
                  <a:srgbClr val="FF0000"/>
                </a:solidFill>
              </a:rPr>
              <a:t>What might you want to think about?</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Paper Peeks/Recent Advances/Challenges</a:t>
            </a:r>
            <a:endParaRPr/>
          </a:p>
        </p:txBody>
      </p:sp>
      <p:sp>
        <p:nvSpPr>
          <p:cNvPr id="287" name="Google Shape;287;p51"/>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None/>
            </a:pPr>
            <a:r>
              <a:rPr lang="en"/>
              <a:t>NLP in the Real World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Paper Peeks</a:t>
            </a:r>
            <a:endParaRPr/>
          </a:p>
        </p:txBody>
      </p:sp>
      <p:sp>
        <p:nvSpPr>
          <p:cNvPr id="293" name="Google Shape;293;p52"/>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u="sng">
                <a:solidFill>
                  <a:schemeClr val="hlink"/>
                </a:solidFill>
                <a:hlinkClick r:id="rId3"/>
              </a:rPr>
              <a:t>Red Teaming Language Models to Reduce Harms:</a:t>
            </a:r>
            <a:endParaRPr/>
          </a:p>
          <a:p>
            <a:pPr indent="0" lvl="0" marL="0" rtl="0" algn="l">
              <a:spcBef>
                <a:spcPts val="500"/>
              </a:spcBef>
              <a:spcAft>
                <a:spcPts val="0"/>
              </a:spcAft>
              <a:buClr>
                <a:schemeClr val="dk1"/>
              </a:buClr>
              <a:buSzPts val="1100"/>
              <a:buFont typeface="Arial"/>
              <a:buNone/>
            </a:pPr>
            <a:r>
              <a:rPr lang="en" u="sng">
                <a:solidFill>
                  <a:schemeClr val="hlink"/>
                </a:solidFill>
                <a:hlinkClick r:id="rId4"/>
              </a:rPr>
              <a:t>Methods, Scaling Behaviors, and Lessons Learned</a:t>
            </a:r>
            <a:endParaRPr/>
          </a:p>
          <a:p>
            <a:pPr indent="0" lvl="0" marL="0" rtl="0" algn="l">
              <a:spcBef>
                <a:spcPts val="500"/>
              </a:spcBef>
              <a:spcAft>
                <a:spcPts val="0"/>
              </a:spcAft>
              <a:buClr>
                <a:schemeClr val="dk1"/>
              </a:buClr>
              <a:buSzPts val="1100"/>
              <a:buFont typeface="Arial"/>
              <a:buNone/>
            </a:pPr>
            <a:r>
              <a:t/>
            </a:r>
            <a:endParaRPr/>
          </a:p>
          <a:p>
            <a:pPr indent="0" lvl="0" marL="0" rtl="0" algn="l">
              <a:spcBef>
                <a:spcPts val="500"/>
              </a:spcBef>
              <a:spcAft>
                <a:spcPts val="0"/>
              </a:spcAft>
              <a:buClr>
                <a:schemeClr val="dk1"/>
              </a:buClr>
              <a:buSzPts val="1100"/>
              <a:buFont typeface="Arial"/>
              <a:buNone/>
            </a:pPr>
            <a:r>
              <a:rPr lang="en" u="sng">
                <a:solidFill>
                  <a:schemeClr val="hlink"/>
                </a:solidFill>
                <a:hlinkClick r:id="rId5"/>
              </a:rPr>
              <a:t>FINE-TUNING ALIGNED LANGUAGE MODELS COMPROMISES SAFETY, EVEN WHEN USERS DO NOT INTEND TO!</a:t>
            </a:r>
            <a:endParaRPr/>
          </a:p>
          <a:p>
            <a:pPr indent="0" lvl="0" marL="0" rtl="0" algn="l">
              <a:spcBef>
                <a:spcPts val="5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Putting it all Together</a:t>
            </a:r>
            <a:endParaRPr/>
          </a:p>
        </p:txBody>
      </p:sp>
      <p:sp>
        <p:nvSpPr>
          <p:cNvPr id="299" name="Google Shape;299;p53"/>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None/>
            </a:pPr>
            <a:r>
              <a:rPr lang="en"/>
              <a:t>The Whole Course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Peeking Ahead</a:t>
            </a:r>
            <a:endParaRPr/>
          </a:p>
        </p:txBody>
      </p:sp>
      <p:sp>
        <p:nvSpPr>
          <p:cNvPr id="116" name="Google Shape;116;p27"/>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1: Introduction</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2: Text Classification</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3: Language and Context</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4: Pretrained Transformers</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5: Text Generation Models</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6: Machine Translation</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7: Question Answering &amp; Summarization</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8: Linguistic Representation</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9: Entities and Linking</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10: Embedding-based Retrieval</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11: Multimodality in NLP</a:t>
            </a:r>
            <a:endParaRPr sz="1500">
              <a:solidFill>
                <a:srgbClr val="38761D"/>
              </a:solidFill>
            </a:endParaRPr>
          </a:p>
          <a:p>
            <a:pPr indent="-323850" lvl="0" marL="457200" rtl="0" algn="l">
              <a:lnSpc>
                <a:spcPct val="115000"/>
              </a:lnSpc>
              <a:spcBef>
                <a:spcPts val="0"/>
              </a:spcBef>
              <a:spcAft>
                <a:spcPts val="0"/>
              </a:spcAft>
              <a:buClr>
                <a:srgbClr val="38761D"/>
              </a:buClr>
              <a:buSzPts val="1500"/>
              <a:buFont typeface="Arial"/>
              <a:buChar char="●"/>
            </a:pPr>
            <a:r>
              <a:rPr lang="en" sz="1500">
                <a:solidFill>
                  <a:srgbClr val="38761D"/>
                </a:solidFill>
              </a:rPr>
              <a:t>Week 12: ML Fairness and Privacy</a:t>
            </a:r>
            <a:endParaRPr sz="1500">
              <a:solidFill>
                <a:srgbClr val="38761D"/>
              </a:solidFill>
            </a:endParaRPr>
          </a:p>
          <a:p>
            <a:pPr indent="-323850" lvl="0" marL="457200" rtl="0" algn="l">
              <a:lnSpc>
                <a:spcPct val="115000"/>
              </a:lnSpc>
              <a:spcBef>
                <a:spcPts val="0"/>
              </a:spcBef>
              <a:spcAft>
                <a:spcPts val="0"/>
              </a:spcAft>
              <a:buClr>
                <a:srgbClr val="FF9900"/>
              </a:buClr>
              <a:buSzPts val="1500"/>
              <a:buFont typeface="Arial"/>
              <a:buChar char="●"/>
            </a:pPr>
            <a:r>
              <a:rPr lang="en" sz="1500">
                <a:solidFill>
                  <a:srgbClr val="FF9900"/>
                </a:solidFill>
              </a:rPr>
              <a:t>Week 13: NLP in the Real World</a:t>
            </a:r>
            <a:endParaRPr sz="1500">
              <a:solidFill>
                <a:srgbClr val="FF9900"/>
              </a:solidFill>
            </a:endParaRPr>
          </a:p>
          <a:p>
            <a:pPr indent="-323850" lvl="0" marL="457200" rtl="0" algn="l">
              <a:lnSpc>
                <a:spcPct val="115000"/>
              </a:lnSpc>
              <a:spcBef>
                <a:spcPts val="0"/>
              </a:spcBef>
              <a:spcAft>
                <a:spcPts val="0"/>
              </a:spcAft>
              <a:buClr>
                <a:srgbClr val="000000"/>
              </a:buClr>
              <a:buSzPts val="1500"/>
              <a:buFont typeface="Open Sans"/>
              <a:buChar char="●"/>
            </a:pPr>
            <a:r>
              <a:rPr lang="en" sz="1500">
                <a:solidFill>
                  <a:srgbClr val="000000"/>
                </a:solidFill>
              </a:rPr>
              <a:t>Week 14: Project Presentations</a:t>
            </a:r>
            <a:endParaRPr sz="15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4"/>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Putting it all Together</a:t>
            </a:r>
            <a:endParaRPr/>
          </a:p>
        </p:txBody>
      </p:sp>
      <p:sp>
        <p:nvSpPr>
          <p:cNvPr id="305" name="Google Shape;305;p54"/>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 Introduction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2: Text Classification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3: Language and Context</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4: Pretrained Transformers</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5: Text Generation Models</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6: Machine Translation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7: Question Answering &amp; Summarization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8: Linguistic Representation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9: Entities and Linking</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10: Embedding-based Retrieval</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11: Multimodality in NLP</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12: ML Fairness and Privacy</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13: NLP in the Real World</a:t>
            </a:r>
            <a:endParaRPr>
              <a:solidFill>
                <a:srgbClr val="38761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5"/>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NLP Review</a:t>
            </a:r>
            <a:endParaRPr/>
          </a:p>
        </p:txBody>
      </p:sp>
      <p:sp>
        <p:nvSpPr>
          <p:cNvPr id="312" name="Google Shape;312;p55"/>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279400" lvl="0" marL="342900" rtl="0" algn="l">
              <a:lnSpc>
                <a:spcPct val="115000"/>
              </a:lnSpc>
              <a:spcBef>
                <a:spcPts val="1200"/>
              </a:spcBef>
              <a:spcAft>
                <a:spcPts val="0"/>
              </a:spcAft>
              <a:buSzPts val="1800"/>
              <a:buChar char="●"/>
            </a:pPr>
            <a:r>
              <a:rPr lang="en" sz="1800"/>
              <a:t>‘Why neural nets’ in the first place?</a:t>
            </a:r>
            <a:endParaRPr sz="1800"/>
          </a:p>
          <a:p>
            <a:pPr indent="-292100" lvl="0" marL="342900" rtl="0" algn="l">
              <a:lnSpc>
                <a:spcPct val="150000"/>
              </a:lnSpc>
              <a:spcBef>
                <a:spcPts val="1000"/>
              </a:spcBef>
              <a:spcAft>
                <a:spcPts val="0"/>
              </a:spcAft>
              <a:buSzPts val="2000"/>
              <a:buChar char="●"/>
            </a:pPr>
            <a:r>
              <a:rPr lang="en" sz="1800"/>
              <a:t>What do we see here? Why is it significant?</a:t>
            </a:r>
            <a:br>
              <a:rPr lang="en" sz="2000"/>
            </a:br>
            <a:br>
              <a:rPr lang="en" sz="2000"/>
            </a:br>
            <a:br>
              <a:rPr lang="en" sz="2000"/>
            </a:br>
            <a:br>
              <a:rPr lang="en" sz="2000"/>
            </a:br>
            <a:endParaRPr sz="2000"/>
          </a:p>
          <a:p>
            <a:pPr indent="-279400" lvl="0" marL="342900" rtl="0" algn="l">
              <a:lnSpc>
                <a:spcPct val="150000"/>
              </a:lnSpc>
              <a:spcBef>
                <a:spcPts val="0"/>
              </a:spcBef>
              <a:spcAft>
                <a:spcPts val="0"/>
              </a:spcAft>
              <a:buSzPts val="1800"/>
              <a:buChar char="●"/>
            </a:pPr>
            <a:r>
              <a:rPr lang="en" sz="1800"/>
              <a:t>What is the Embedding Matrix? </a:t>
            </a:r>
            <a:endParaRPr sz="1800"/>
          </a:p>
          <a:p>
            <a:pPr indent="0" lvl="0" marL="0" rtl="0" algn="l">
              <a:lnSpc>
                <a:spcPct val="150000"/>
              </a:lnSpc>
              <a:spcBef>
                <a:spcPts val="500"/>
              </a:spcBef>
              <a:spcAft>
                <a:spcPts val="0"/>
              </a:spcAft>
              <a:buNone/>
            </a:pPr>
            <a:r>
              <a:t/>
            </a:r>
            <a:endParaRPr sz="2000"/>
          </a:p>
        </p:txBody>
      </p:sp>
      <p:sp>
        <p:nvSpPr>
          <p:cNvPr id="313" name="Google Shape;313;p55"/>
          <p:cNvSpPr txBox="1"/>
          <p:nvPr/>
        </p:nvSpPr>
        <p:spPr>
          <a:xfrm>
            <a:off x="1580325" y="3010500"/>
            <a:ext cx="21435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latin typeface="Open Sans"/>
                <a:ea typeface="Open Sans"/>
                <a:cs typeface="Open Sans"/>
                <a:sym typeface="Open Sans"/>
              </a:rPr>
              <a:t>Image Source: </a:t>
            </a:r>
            <a:r>
              <a:rPr lang="en" sz="600" u="sng">
                <a:solidFill>
                  <a:srgbClr val="0000FF"/>
                </a:solidFill>
                <a:latin typeface="Open Sans"/>
                <a:ea typeface="Open Sans"/>
                <a:cs typeface="Open Sans"/>
                <a:sym typeface="Open Sans"/>
                <a:hlinkClick r:id="rId3">
                  <a:extLst>
                    <a:ext uri="{A12FA001-AC4F-418D-AE19-62706E023703}">
                      <ahyp:hlinkClr val="tx"/>
                    </a:ext>
                  </a:extLst>
                </a:hlinkClick>
              </a:rPr>
              <a:t>developers.google.com</a:t>
            </a:r>
            <a:r>
              <a:rPr lang="en" sz="600">
                <a:latin typeface="Open Sans"/>
                <a:ea typeface="Open Sans"/>
                <a:cs typeface="Open Sans"/>
                <a:sym typeface="Open Sans"/>
              </a:rPr>
              <a:t> </a:t>
            </a:r>
            <a:endParaRPr sz="600">
              <a:latin typeface="Open Sans"/>
              <a:ea typeface="Open Sans"/>
              <a:cs typeface="Open Sans"/>
              <a:sym typeface="Open Sans"/>
            </a:endParaRPr>
          </a:p>
        </p:txBody>
      </p:sp>
      <p:pic>
        <p:nvPicPr>
          <p:cNvPr id="314" name="Google Shape;314;p55"/>
          <p:cNvPicPr preferRelativeResize="0"/>
          <p:nvPr/>
        </p:nvPicPr>
        <p:blipFill>
          <a:blip r:embed="rId4">
            <a:alphaModFix/>
          </a:blip>
          <a:stretch>
            <a:fillRect/>
          </a:stretch>
        </p:blipFill>
        <p:spPr>
          <a:xfrm>
            <a:off x="1106566" y="2308864"/>
            <a:ext cx="3616814" cy="127153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NLP Review</a:t>
            </a:r>
            <a:endParaRPr/>
          </a:p>
        </p:txBody>
      </p:sp>
      <p:sp>
        <p:nvSpPr>
          <p:cNvPr id="320" name="Google Shape;320;p56"/>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t/>
            </a:r>
            <a:endParaRPr sz="1400"/>
          </a:p>
          <a:p>
            <a:pPr indent="-342900" lvl="0" marL="457200" rtl="0" algn="l">
              <a:lnSpc>
                <a:spcPct val="115000"/>
              </a:lnSpc>
              <a:spcBef>
                <a:spcPts val="1200"/>
              </a:spcBef>
              <a:spcAft>
                <a:spcPts val="0"/>
              </a:spcAft>
              <a:buSzPts val="1800"/>
              <a:buAutoNum type="arabicPeriod"/>
            </a:pPr>
            <a:r>
              <a:rPr lang="en" sz="1800"/>
              <a:t>What is the role of an encoder in a seq2seq architecture?</a:t>
            </a:r>
            <a:endParaRPr sz="1800"/>
          </a:p>
          <a:p>
            <a:pPr indent="-342900" lvl="0" marL="457200" rtl="0" algn="l">
              <a:lnSpc>
                <a:spcPct val="115000"/>
              </a:lnSpc>
              <a:spcBef>
                <a:spcPts val="1200"/>
              </a:spcBef>
              <a:spcAft>
                <a:spcPts val="0"/>
              </a:spcAft>
              <a:buSzPts val="1800"/>
              <a:buAutoNum type="arabicPeriod"/>
            </a:pPr>
            <a:r>
              <a:rPr lang="en" sz="1800"/>
              <a:t>What sort of tasks are best done using a seq2seq architecture?</a:t>
            </a:r>
            <a:endParaRPr sz="1800"/>
          </a:p>
          <a:p>
            <a:pPr indent="-342900" lvl="0" marL="457200" rtl="0" algn="l">
              <a:lnSpc>
                <a:spcPct val="115000"/>
              </a:lnSpc>
              <a:spcBef>
                <a:spcPts val="1000"/>
              </a:spcBef>
              <a:spcAft>
                <a:spcPts val="0"/>
              </a:spcAft>
              <a:buSzPts val="1800"/>
              <a:buAutoNum type="arabicPeriod"/>
            </a:pPr>
            <a:r>
              <a:rPr lang="en" sz="1800"/>
              <a:t>What exactly is a transformer? Is it just another term for an Encoder block; if not how is a transformer different..?</a:t>
            </a:r>
            <a:endParaRPr sz="1800"/>
          </a:p>
          <a:p>
            <a:pPr indent="-342900" lvl="0" marL="457200" rtl="0" algn="l">
              <a:lnSpc>
                <a:spcPct val="115000"/>
              </a:lnSpc>
              <a:spcBef>
                <a:spcPts val="1000"/>
              </a:spcBef>
              <a:spcAft>
                <a:spcPts val="0"/>
              </a:spcAft>
              <a:buSzPts val="1800"/>
              <a:buAutoNum type="arabicPeriod"/>
            </a:pPr>
            <a:r>
              <a:rPr lang="en" sz="1800"/>
              <a:t>Is BERT synonymous with transformers or is transformers a general term for models like BERT..?</a:t>
            </a:r>
            <a:endParaRPr sz="1800"/>
          </a:p>
          <a:p>
            <a:pPr indent="-342900" lvl="0" marL="457200" rtl="0" algn="l">
              <a:lnSpc>
                <a:spcPct val="115000"/>
              </a:lnSpc>
              <a:spcBef>
                <a:spcPts val="1000"/>
              </a:spcBef>
              <a:spcAft>
                <a:spcPts val="0"/>
              </a:spcAft>
              <a:buSzPts val="1800"/>
              <a:buAutoNum type="arabicPeriod"/>
            </a:pPr>
            <a:r>
              <a:rPr lang="en" sz="1800"/>
              <a:t>What are the differences between pre-training and fine-tuning?</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100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000"/>
              <a:buFont typeface="Arial"/>
              <a:buNone/>
            </a:pPr>
            <a:r>
              <a:rPr lang="en" sz="3000"/>
              <a:t>NLP Review - GPT vs. BERT</a:t>
            </a:r>
            <a:endParaRPr/>
          </a:p>
        </p:txBody>
      </p:sp>
      <p:pic>
        <p:nvPicPr>
          <p:cNvPr id="326" name="Google Shape;326;p57"/>
          <p:cNvPicPr preferRelativeResize="0"/>
          <p:nvPr/>
        </p:nvPicPr>
        <p:blipFill>
          <a:blip r:embed="rId3">
            <a:alphaModFix/>
          </a:blip>
          <a:stretch>
            <a:fillRect/>
          </a:stretch>
        </p:blipFill>
        <p:spPr>
          <a:xfrm>
            <a:off x="228600" y="1333650"/>
            <a:ext cx="4466426" cy="2504775"/>
          </a:xfrm>
          <a:prstGeom prst="rect">
            <a:avLst/>
          </a:prstGeom>
          <a:noFill/>
          <a:ln cap="flat" cmpd="sng" w="9525">
            <a:solidFill>
              <a:schemeClr val="dk1"/>
            </a:solidFill>
            <a:prstDash val="solid"/>
            <a:round/>
            <a:headEnd len="sm" w="sm" type="none"/>
            <a:tailEnd len="sm" w="sm" type="none"/>
          </a:ln>
        </p:spPr>
      </p:pic>
      <p:sp>
        <p:nvSpPr>
          <p:cNvPr id="327" name="Google Shape;327;p57"/>
          <p:cNvSpPr txBox="1"/>
          <p:nvPr/>
        </p:nvSpPr>
        <p:spPr>
          <a:xfrm>
            <a:off x="730550" y="3960325"/>
            <a:ext cx="4310700" cy="769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Questions:</a:t>
            </a:r>
            <a:endParaRPr/>
          </a:p>
          <a:p>
            <a:pPr indent="-304800" lvl="0" marL="457200" rtl="0" algn="l">
              <a:spcBef>
                <a:spcPts val="0"/>
              </a:spcBef>
              <a:spcAft>
                <a:spcPts val="0"/>
              </a:spcAft>
              <a:buSzPts val="1200"/>
              <a:buChar char="●"/>
            </a:pPr>
            <a:r>
              <a:rPr lang="en" sz="1200"/>
              <a:t>What are the differences between both models?</a:t>
            </a:r>
            <a:endParaRPr sz="1200"/>
          </a:p>
          <a:p>
            <a:pPr indent="-304800" lvl="0" marL="457200" rtl="0" algn="l">
              <a:spcBef>
                <a:spcPts val="0"/>
              </a:spcBef>
              <a:spcAft>
                <a:spcPts val="0"/>
              </a:spcAft>
              <a:buSzPts val="1200"/>
              <a:buChar char="●"/>
            </a:pPr>
            <a:r>
              <a:rPr lang="en" sz="1200"/>
              <a:t>How does that relate to the training tasks?</a:t>
            </a:r>
            <a:endParaRPr sz="1200"/>
          </a:p>
        </p:txBody>
      </p:sp>
      <p:pic>
        <p:nvPicPr>
          <p:cNvPr id="328" name="Google Shape;328;p57"/>
          <p:cNvPicPr preferRelativeResize="0"/>
          <p:nvPr/>
        </p:nvPicPr>
        <p:blipFill rotWithShape="1">
          <a:blip r:embed="rId4">
            <a:alphaModFix/>
          </a:blip>
          <a:srcRect b="0" l="0" r="0" t="0"/>
          <a:stretch/>
        </p:blipFill>
        <p:spPr>
          <a:xfrm>
            <a:off x="5940300" y="1235975"/>
            <a:ext cx="2922975" cy="2546250"/>
          </a:xfrm>
          <a:prstGeom prst="rect">
            <a:avLst/>
          </a:prstGeom>
          <a:noFill/>
          <a:ln>
            <a:noFill/>
          </a:ln>
        </p:spPr>
      </p:pic>
      <p:sp>
        <p:nvSpPr>
          <p:cNvPr id="329" name="Google Shape;329;p57"/>
          <p:cNvSpPr txBox="1"/>
          <p:nvPr/>
        </p:nvSpPr>
        <p:spPr>
          <a:xfrm>
            <a:off x="3904100" y="3835500"/>
            <a:ext cx="6788700" cy="276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6C6C6C"/>
              </a:buClr>
              <a:buSzPts val="1200"/>
              <a:buFont typeface="Arial"/>
              <a:buNone/>
            </a:pPr>
            <a:r>
              <a:rPr lang="en" sz="600">
                <a:solidFill>
                  <a:srgbClr val="6C6C6C"/>
                </a:solidFill>
                <a:latin typeface="Arial"/>
                <a:ea typeface="Arial"/>
                <a:cs typeface="Arial"/>
                <a:sym typeface="Arial"/>
              </a:rPr>
              <a:t>Image Source (edited): Devlin et al., </a:t>
            </a:r>
            <a:br>
              <a:rPr lang="en" sz="600">
                <a:solidFill>
                  <a:srgbClr val="6C6C6C"/>
                </a:solidFill>
                <a:latin typeface="Arial"/>
                <a:ea typeface="Arial"/>
                <a:cs typeface="Arial"/>
                <a:sym typeface="Arial"/>
              </a:rPr>
            </a:br>
            <a:r>
              <a:rPr i="1" lang="en" sz="600">
                <a:solidFill>
                  <a:srgbClr val="6C6C6C"/>
                </a:solidFill>
                <a:latin typeface="Arial"/>
                <a:ea typeface="Arial"/>
                <a:cs typeface="Arial"/>
                <a:sym typeface="Arial"/>
              </a:rPr>
              <a:t>BERT: Pre-training of Deep Bidirectional Transformers for Language Understanding,</a:t>
            </a:r>
            <a:r>
              <a:rPr lang="en" sz="600">
                <a:solidFill>
                  <a:srgbClr val="6C6C6C"/>
                </a:solidFill>
                <a:latin typeface="Arial"/>
                <a:ea typeface="Arial"/>
                <a:cs typeface="Arial"/>
                <a:sym typeface="Arial"/>
              </a:rPr>
              <a:t> </a:t>
            </a:r>
            <a:br>
              <a:rPr lang="en" sz="600">
                <a:solidFill>
                  <a:srgbClr val="6C6C6C"/>
                </a:solidFill>
                <a:latin typeface="Arial"/>
                <a:ea typeface="Arial"/>
                <a:cs typeface="Arial"/>
                <a:sym typeface="Arial"/>
              </a:rPr>
            </a:br>
            <a:r>
              <a:rPr lang="en" sz="600" u="sng">
                <a:solidFill>
                  <a:srgbClr val="0000FF"/>
                </a:solidFill>
                <a:latin typeface="Arial"/>
                <a:ea typeface="Arial"/>
                <a:cs typeface="Arial"/>
                <a:sym typeface="Arial"/>
                <a:hlinkClick r:id="rId5">
                  <a:extLst>
                    <a:ext uri="{A12FA001-AC4F-418D-AE19-62706E023703}">
                      <ahyp:hlinkClr val="tx"/>
                    </a:ext>
                  </a:extLst>
                </a:hlinkClick>
              </a:rPr>
              <a:t>https://arxiv.org/pdf/1810.04805.pdf</a:t>
            </a:r>
            <a:endParaRPr sz="6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NLP Review</a:t>
            </a:r>
            <a:endParaRPr/>
          </a:p>
        </p:txBody>
      </p:sp>
      <p:sp>
        <p:nvSpPr>
          <p:cNvPr id="335" name="Google Shape;335;p58"/>
          <p:cNvSpPr txBox="1"/>
          <p:nvPr>
            <p:ph idx="1" type="body"/>
          </p:nvPr>
        </p:nvSpPr>
        <p:spPr>
          <a:xfrm>
            <a:off x="457200" y="1200150"/>
            <a:ext cx="8229600" cy="38400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SzPts val="1800"/>
              <a:buAutoNum type="arabicPeriod" startAt="6"/>
            </a:pPr>
            <a:r>
              <a:rPr lang="en" sz="1800"/>
              <a:t>What characterizes the goal(s) of a few-shot model?</a:t>
            </a:r>
            <a:endParaRPr sz="1800"/>
          </a:p>
          <a:p>
            <a:pPr indent="-342900" lvl="0" marL="457200" rtl="0" algn="l">
              <a:lnSpc>
                <a:spcPct val="115000"/>
              </a:lnSpc>
              <a:spcBef>
                <a:spcPts val="1000"/>
              </a:spcBef>
              <a:spcAft>
                <a:spcPts val="0"/>
              </a:spcAft>
              <a:buSzPts val="1800"/>
              <a:buAutoNum type="arabicPeriod" startAt="6"/>
            </a:pPr>
            <a:r>
              <a:rPr lang="en" sz="1800"/>
              <a:t>What are the similarities between abstractive summarization and generative question answering?</a:t>
            </a:r>
            <a:endParaRPr sz="1800"/>
          </a:p>
          <a:p>
            <a:pPr indent="-342900" lvl="0" marL="457200" rtl="0" algn="l">
              <a:lnSpc>
                <a:spcPct val="115000"/>
              </a:lnSpc>
              <a:spcBef>
                <a:spcPts val="1000"/>
              </a:spcBef>
              <a:spcAft>
                <a:spcPts val="0"/>
              </a:spcAft>
              <a:buSzPts val="1800"/>
              <a:buAutoNum type="arabicPeriod" startAt="6"/>
            </a:pPr>
            <a:r>
              <a:rPr lang="en" sz="1800"/>
              <a:t>When would you use beam search?</a:t>
            </a:r>
            <a:endParaRPr sz="1800"/>
          </a:p>
          <a:p>
            <a:pPr indent="-342900" lvl="0" marL="457200" rtl="0" algn="l">
              <a:lnSpc>
                <a:spcPct val="115000"/>
              </a:lnSpc>
              <a:spcBef>
                <a:spcPts val="1000"/>
              </a:spcBef>
              <a:spcAft>
                <a:spcPts val="0"/>
              </a:spcAft>
              <a:buSzPts val="1800"/>
              <a:buAutoNum type="arabicPeriod" startAt="6"/>
            </a:pPr>
            <a:r>
              <a:rPr lang="en" sz="1800"/>
              <a:t>How does a two tower model help us address the shortcomings of some fully connected models?</a:t>
            </a:r>
            <a:endParaRPr sz="1800"/>
          </a:p>
          <a:p>
            <a:pPr indent="-342900" lvl="0" marL="457200" rtl="0" algn="l">
              <a:lnSpc>
                <a:spcPct val="115000"/>
              </a:lnSpc>
              <a:spcBef>
                <a:spcPts val="1000"/>
              </a:spcBef>
              <a:spcAft>
                <a:spcPts val="0"/>
              </a:spcAft>
              <a:buSzPts val="1800"/>
              <a:buAutoNum type="arabicPeriod" startAt="6"/>
            </a:pPr>
            <a:r>
              <a:rPr lang="en" sz="1800"/>
              <a:t>Describe the coreference resolution problem?  What is a technique to approach it? How does it relate to entity resolution?</a:t>
            </a:r>
            <a:endParaRPr sz="1800"/>
          </a:p>
          <a:p>
            <a:pPr indent="-342900" lvl="0" marL="457200" rtl="0" algn="l">
              <a:lnSpc>
                <a:spcPct val="115000"/>
              </a:lnSpc>
              <a:spcBef>
                <a:spcPts val="1000"/>
              </a:spcBef>
              <a:spcAft>
                <a:spcPts val="1000"/>
              </a:spcAft>
              <a:buSzPts val="1800"/>
              <a:buAutoNum type="arabicPeriod" startAt="6"/>
            </a:pPr>
            <a:r>
              <a:rPr lang="en" sz="1800"/>
              <a:t>What’s the critical contribution of CLIP?</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9"/>
          <p:cNvSpPr txBox="1"/>
          <p:nvPr>
            <p:ph type="title"/>
          </p:nvPr>
        </p:nvSpPr>
        <p:spPr>
          <a:xfrm>
            <a:off x="773700" y="2214675"/>
            <a:ext cx="7596600" cy="1530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Next Week: Your Presentations </a:t>
            </a:r>
            <a:endParaRPr/>
          </a:p>
          <a:p>
            <a:pPr indent="0" lvl="0" marL="0" rtl="0" algn="ctr">
              <a:spcBef>
                <a:spcPts val="0"/>
              </a:spcBef>
              <a:spcAft>
                <a:spcPts val="0"/>
              </a:spcAft>
              <a:buNone/>
            </a:pPr>
            <a:r>
              <a:t/>
            </a:r>
            <a:endParaRPr/>
          </a:p>
          <a:p>
            <a:pPr indent="0" lvl="0" marL="0" rtl="0" algn="ctr">
              <a:spcBef>
                <a:spcPts val="0"/>
              </a:spcBef>
              <a:spcAft>
                <a:spcPts val="0"/>
              </a:spcAft>
              <a:buNone/>
            </a:pPr>
            <a:br>
              <a:rPr lang="en"/>
            </a:br>
            <a:r>
              <a:rPr lang="en"/>
              <a:t>End of This Week (Sunday): </a:t>
            </a:r>
            <a:endParaRPr/>
          </a:p>
          <a:p>
            <a:pPr indent="0" lvl="0" marL="0" rtl="0" algn="ctr">
              <a:spcBef>
                <a:spcPts val="0"/>
              </a:spcBef>
              <a:spcAft>
                <a:spcPts val="0"/>
              </a:spcAft>
              <a:buNone/>
            </a:pPr>
            <a:r>
              <a:rPr lang="en"/>
              <a:t>Projects Due  </a:t>
            </a:r>
            <a:endParaRPr/>
          </a:p>
          <a:p>
            <a:pPr indent="0" lvl="0" marL="0" rtl="0" algn="ctr">
              <a:spcBef>
                <a:spcPts val="0"/>
              </a:spcBef>
              <a:spcAft>
                <a:spcPts val="0"/>
              </a:spcAft>
              <a:buNone/>
            </a:pPr>
            <a:r>
              <a:rPr b="1" i="1" lang="en">
                <a:solidFill>
                  <a:srgbClr val="CC0000"/>
                </a:solidFill>
              </a:rPr>
              <a:t>April 14</a:t>
            </a:r>
            <a:r>
              <a:rPr b="1" i="1" lang="en">
                <a:solidFill>
                  <a:srgbClr val="CC0000"/>
                </a:solidFill>
              </a:rPr>
              <a:t>th!</a:t>
            </a:r>
            <a:r>
              <a:rPr b="1" lang="en"/>
              <a:t>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773700" y="1806450"/>
            <a:ext cx="7596600" cy="1530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Thanks for a great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000"/>
              <a:buFont typeface="Arial"/>
              <a:buNone/>
            </a:pPr>
            <a:r>
              <a:rPr lang="en" sz="3000"/>
              <a:t>The Plan</a:t>
            </a:r>
            <a:endParaRPr/>
          </a:p>
        </p:txBody>
      </p:sp>
      <p:sp>
        <p:nvSpPr>
          <p:cNvPr id="122" name="Google Shape;122;p28"/>
          <p:cNvSpPr txBox="1"/>
          <p:nvPr>
            <p:ph idx="1" type="body"/>
          </p:nvPr>
        </p:nvSpPr>
        <p:spPr>
          <a:xfrm>
            <a:off x="457200" y="1200150"/>
            <a:ext cx="8229600" cy="3680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100"/>
              <a:buNone/>
            </a:pPr>
            <a:r>
              <a:rPr b="1" lang="en" sz="2100"/>
              <a:t>Structure of Class</a:t>
            </a:r>
            <a:br>
              <a:rPr b="1" lang="en" sz="700"/>
            </a:br>
            <a:endParaRPr sz="2000"/>
          </a:p>
          <a:p>
            <a:pPr indent="-254000" lvl="0" marL="266700" rtl="0" algn="l">
              <a:spcBef>
                <a:spcPts val="500"/>
              </a:spcBef>
              <a:spcAft>
                <a:spcPts val="0"/>
              </a:spcAft>
              <a:buClr>
                <a:schemeClr val="dk1"/>
              </a:buClr>
              <a:buSzPts val="2000"/>
              <a:buChar char="•"/>
            </a:pPr>
            <a:r>
              <a:rPr lang="en" sz="2000"/>
              <a:t>Project Check in</a:t>
            </a:r>
            <a:endParaRPr sz="2000"/>
          </a:p>
          <a:p>
            <a:pPr indent="-254000" lvl="0" marL="266700" rtl="0" algn="l">
              <a:spcBef>
                <a:spcPts val="500"/>
              </a:spcBef>
              <a:spcAft>
                <a:spcPts val="0"/>
              </a:spcAft>
              <a:buClr>
                <a:schemeClr val="dk1"/>
              </a:buClr>
              <a:buSzPts val="2000"/>
              <a:buChar char="•"/>
            </a:pPr>
            <a:r>
              <a:rPr lang="en" sz="2000"/>
              <a:t>Research vs. Practice</a:t>
            </a:r>
            <a:endParaRPr sz="2000"/>
          </a:p>
          <a:p>
            <a:pPr indent="-254000" lvl="0" marL="266700" rtl="0" algn="l">
              <a:spcBef>
                <a:spcPts val="500"/>
              </a:spcBef>
              <a:spcAft>
                <a:spcPts val="0"/>
              </a:spcAft>
              <a:buSzPts val="2000"/>
              <a:buChar char="•"/>
            </a:pPr>
            <a:r>
              <a:rPr lang="en" sz="2000"/>
              <a:t>Putting it all Together</a:t>
            </a:r>
            <a:endParaRPr sz="2000"/>
          </a:p>
          <a:p>
            <a:pPr indent="0" lvl="0" marL="0" rtl="0" algn="l">
              <a:spcBef>
                <a:spcPts val="5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600"/>
              <a:t>Project FAQ </a:t>
            </a:r>
            <a:endParaRPr sz="3600"/>
          </a:p>
        </p:txBody>
      </p:sp>
      <p:sp>
        <p:nvSpPr>
          <p:cNvPr id="128" name="Google Shape;128;p29"/>
          <p:cNvSpPr txBox="1"/>
          <p:nvPr>
            <p:ph idx="1" type="body"/>
          </p:nvPr>
        </p:nvSpPr>
        <p:spPr>
          <a:xfrm>
            <a:off x="457200" y="1200151"/>
            <a:ext cx="4038600" cy="3394500"/>
          </a:xfrm>
          <a:prstGeom prst="rect">
            <a:avLst/>
          </a:prstGeom>
        </p:spPr>
        <p:txBody>
          <a:bodyPr anchorCtr="0" anchor="t" bIns="34275" lIns="68575" spcFirstLastPara="1" rIns="68575" wrap="square" tIns="34275">
            <a:noAutofit/>
          </a:bodyPr>
          <a:lstStyle/>
          <a:p>
            <a:pPr indent="-165100" lvl="1" marL="558800" rtl="0" algn="l">
              <a:lnSpc>
                <a:spcPct val="100000"/>
              </a:lnSpc>
              <a:spcBef>
                <a:spcPts val="500"/>
              </a:spcBef>
              <a:spcAft>
                <a:spcPts val="0"/>
              </a:spcAft>
              <a:buClr>
                <a:srgbClr val="333333"/>
              </a:buClr>
              <a:buSzPts val="1400"/>
              <a:buFont typeface="Arial"/>
              <a:buChar char="•"/>
            </a:pPr>
            <a:r>
              <a:rPr b="1" lang="en" sz="1400">
                <a:solidFill>
                  <a:srgbClr val="333333"/>
                </a:solidFill>
                <a:highlight>
                  <a:srgbClr val="FFFFFF"/>
                </a:highlight>
                <a:latin typeface="Arial"/>
                <a:ea typeface="Arial"/>
                <a:cs typeface="Arial"/>
                <a:sym typeface="Arial"/>
              </a:rPr>
              <a:t>Page limit:</a:t>
            </a:r>
            <a:r>
              <a:rPr lang="en" sz="1400">
                <a:solidFill>
                  <a:srgbClr val="333333"/>
                </a:solidFill>
                <a:highlight>
                  <a:srgbClr val="FFFFFF"/>
                </a:highlight>
                <a:latin typeface="Arial"/>
                <a:ea typeface="Arial"/>
                <a:cs typeface="Arial"/>
                <a:sym typeface="Arial"/>
              </a:rPr>
              <a:t> </a:t>
            </a:r>
            <a:r>
              <a:rPr b="1" lang="en" sz="1400">
                <a:solidFill>
                  <a:srgbClr val="333333"/>
                </a:solidFill>
                <a:highlight>
                  <a:srgbClr val="FFFFFF"/>
                </a:highlight>
              </a:rPr>
              <a:t>4-6 pages</a:t>
            </a:r>
            <a:r>
              <a:rPr lang="en" sz="1400">
                <a:solidFill>
                  <a:srgbClr val="333333"/>
                </a:solidFill>
                <a:highlight>
                  <a:srgbClr val="FFFFFF"/>
                </a:highlight>
                <a:latin typeface="Arial"/>
                <a:ea typeface="Arial"/>
                <a:cs typeface="Arial"/>
                <a:sym typeface="Arial"/>
              </a:rPr>
              <a:t>.  </a:t>
            </a:r>
            <a:r>
              <a:rPr i="1" lang="en" sz="1400">
                <a:solidFill>
                  <a:srgbClr val="333333"/>
                </a:solidFill>
                <a:highlight>
                  <a:srgbClr val="FFFFFF"/>
                </a:highlight>
                <a:latin typeface="Arial"/>
                <a:ea typeface="Arial"/>
                <a:cs typeface="Arial"/>
                <a:sym typeface="Arial"/>
              </a:rPr>
              <a:t>"I don't have enough time to write a shorter paper!"</a:t>
            </a:r>
            <a:endParaRPr i="1" sz="1400">
              <a:solidFill>
                <a:srgbClr val="333333"/>
              </a:solidFill>
              <a:highlight>
                <a:srgbClr val="FFFFFF"/>
              </a:highlight>
              <a:latin typeface="Arial"/>
              <a:ea typeface="Arial"/>
              <a:cs typeface="Arial"/>
              <a:sym typeface="Arial"/>
            </a:endParaRPr>
          </a:p>
          <a:p>
            <a:pPr indent="-152400" lvl="2" marL="863600" rtl="0" algn="l">
              <a:lnSpc>
                <a:spcPct val="100000"/>
              </a:lnSpc>
              <a:spcBef>
                <a:spcPts val="100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The best projects have been (well) within the word limit.  </a:t>
            </a:r>
            <a:r>
              <a:rPr b="1" lang="en" sz="1400">
                <a:solidFill>
                  <a:srgbClr val="333333"/>
                </a:solidFill>
                <a:highlight>
                  <a:srgbClr val="FFFFFF"/>
                </a:highlight>
              </a:rPr>
              <a:t>Short and to the point, with interesting analysis</a:t>
            </a:r>
            <a:r>
              <a:rPr lang="en" sz="1400">
                <a:solidFill>
                  <a:srgbClr val="333333"/>
                </a:solidFill>
                <a:highlight>
                  <a:srgbClr val="FFFFFF"/>
                </a:highlight>
                <a:latin typeface="Arial"/>
                <a:ea typeface="Arial"/>
                <a:cs typeface="Arial"/>
                <a:sym typeface="Arial"/>
              </a:rPr>
              <a:t>.</a:t>
            </a:r>
            <a:endParaRPr sz="1400">
              <a:solidFill>
                <a:srgbClr val="333333"/>
              </a:solidFill>
              <a:highlight>
                <a:srgbClr val="FFFFFF"/>
              </a:highlight>
              <a:latin typeface="Arial"/>
              <a:ea typeface="Arial"/>
              <a:cs typeface="Arial"/>
              <a:sym typeface="Arial"/>
            </a:endParaRPr>
          </a:p>
          <a:p>
            <a:pPr indent="-152400" lvl="2" marL="863600" rtl="0" algn="l">
              <a:lnSpc>
                <a:spcPct val="100000"/>
              </a:lnSpc>
              <a:spcBef>
                <a:spcPts val="100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If you go a bit over because of a reference section?  Sure.  Image captioning project with lots of fun </a:t>
            </a:r>
            <a:r>
              <a:rPr b="1" lang="en" sz="1400">
                <a:solidFill>
                  <a:srgbClr val="333333"/>
                </a:solidFill>
                <a:highlight>
                  <a:srgbClr val="FFFFFF"/>
                </a:highlight>
              </a:rPr>
              <a:t>examples in an appendix</a:t>
            </a:r>
            <a:r>
              <a:rPr lang="en" sz="1400">
                <a:solidFill>
                  <a:srgbClr val="333333"/>
                </a:solidFill>
                <a:highlight>
                  <a:srgbClr val="FFFFFF"/>
                </a:highlight>
                <a:latin typeface="Arial"/>
                <a:ea typeface="Arial"/>
                <a:cs typeface="Arial"/>
                <a:sym typeface="Arial"/>
              </a:rPr>
              <a:t>?  Great!</a:t>
            </a:r>
            <a:endParaRPr sz="1400">
              <a:solidFill>
                <a:srgbClr val="333333"/>
              </a:solidFill>
              <a:highlight>
                <a:srgbClr val="FFFFFF"/>
              </a:highlight>
              <a:latin typeface="Arial"/>
              <a:ea typeface="Arial"/>
              <a:cs typeface="Arial"/>
              <a:sym typeface="Arial"/>
            </a:endParaRPr>
          </a:p>
          <a:p>
            <a:pPr indent="-152400" lvl="2" marL="863600" rtl="0" algn="l">
              <a:lnSpc>
                <a:spcPct val="100000"/>
              </a:lnSpc>
              <a:spcBef>
                <a:spcPts val="100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Certainly don't have any hard rules "6 pages and one word? zero!", but be respectful of our time!  :)</a:t>
            </a:r>
            <a:endParaRPr sz="1400">
              <a:solidFill>
                <a:srgbClr val="333333"/>
              </a:solidFill>
              <a:highlight>
                <a:srgbClr val="FFFFFF"/>
              </a:highlight>
              <a:latin typeface="Arial"/>
              <a:ea typeface="Arial"/>
              <a:cs typeface="Arial"/>
              <a:sym typeface="Arial"/>
            </a:endParaRPr>
          </a:p>
          <a:p>
            <a:pPr indent="0" lvl="0" marL="254000" rtl="0" algn="l">
              <a:lnSpc>
                <a:spcPct val="100000"/>
              </a:lnSpc>
              <a:spcBef>
                <a:spcPts val="1000"/>
              </a:spcBef>
              <a:spcAft>
                <a:spcPts val="0"/>
              </a:spcAft>
              <a:buNone/>
            </a:pPr>
            <a:r>
              <a:t/>
            </a:r>
            <a:endParaRPr sz="1400">
              <a:solidFill>
                <a:srgbClr val="333333"/>
              </a:solidFill>
              <a:highlight>
                <a:srgbClr val="FFFFFF"/>
              </a:highlight>
              <a:latin typeface="Arial"/>
              <a:ea typeface="Arial"/>
              <a:cs typeface="Arial"/>
              <a:sym typeface="Arial"/>
            </a:endParaRPr>
          </a:p>
          <a:p>
            <a:pPr indent="0" lvl="0" marL="254000" rtl="0" algn="l">
              <a:lnSpc>
                <a:spcPct val="100000"/>
              </a:lnSpc>
              <a:spcBef>
                <a:spcPts val="500"/>
              </a:spcBef>
              <a:spcAft>
                <a:spcPts val="1000"/>
              </a:spcAft>
              <a:buNone/>
            </a:pPr>
            <a:r>
              <a:t/>
            </a:r>
            <a:endParaRPr sz="1200"/>
          </a:p>
        </p:txBody>
      </p:sp>
      <p:sp>
        <p:nvSpPr>
          <p:cNvPr id="129" name="Google Shape;129;p29"/>
          <p:cNvSpPr txBox="1"/>
          <p:nvPr>
            <p:ph idx="2" type="body"/>
          </p:nvPr>
        </p:nvSpPr>
        <p:spPr>
          <a:xfrm>
            <a:off x="4648200" y="1200151"/>
            <a:ext cx="4038600" cy="3394500"/>
          </a:xfrm>
          <a:prstGeom prst="rect">
            <a:avLst/>
          </a:prstGeom>
        </p:spPr>
        <p:txBody>
          <a:bodyPr anchorCtr="0" anchor="t" bIns="34275" lIns="68575" spcFirstLastPara="1" rIns="68575" wrap="square" tIns="34275">
            <a:noAutofit/>
          </a:bodyPr>
          <a:lstStyle/>
          <a:p>
            <a:pPr indent="-165100" lvl="1" marL="558800" rtl="0" algn="l">
              <a:spcBef>
                <a:spcPts val="500"/>
              </a:spcBef>
              <a:spcAft>
                <a:spcPts val="0"/>
              </a:spcAft>
              <a:buClr>
                <a:srgbClr val="333333"/>
              </a:buClr>
              <a:buSzPts val="1400"/>
              <a:buChar char="•"/>
            </a:pPr>
            <a:r>
              <a:rPr b="1" lang="en" sz="1400">
                <a:solidFill>
                  <a:srgbClr val="333333"/>
                </a:solidFill>
                <a:highlight>
                  <a:schemeClr val="lt1"/>
                </a:highlight>
              </a:rPr>
              <a:t>Presentations</a:t>
            </a:r>
            <a:endParaRPr b="1" sz="1400">
              <a:solidFill>
                <a:srgbClr val="333333"/>
              </a:solidFill>
              <a:highlight>
                <a:schemeClr val="lt1"/>
              </a:highlight>
            </a:endParaRPr>
          </a:p>
          <a:p>
            <a:pPr indent="-152400" lvl="2" marL="863600" rtl="0" algn="l">
              <a:spcBef>
                <a:spcPts val="1000"/>
              </a:spcBef>
              <a:spcAft>
                <a:spcPts val="0"/>
              </a:spcAft>
              <a:buClr>
                <a:srgbClr val="333333"/>
              </a:buClr>
              <a:buSzPts val="1400"/>
              <a:buChar char="•"/>
            </a:pPr>
            <a:r>
              <a:rPr b="1" lang="en" sz="1400">
                <a:solidFill>
                  <a:srgbClr val="333333"/>
                </a:solidFill>
                <a:highlight>
                  <a:schemeClr val="lt1"/>
                </a:highlight>
              </a:rPr>
              <a:t>Focus on the interesting parts of your problem</a:t>
            </a:r>
            <a:r>
              <a:rPr lang="en" sz="1400">
                <a:solidFill>
                  <a:srgbClr val="333333"/>
                </a:solidFill>
                <a:highlight>
                  <a:schemeClr val="lt1"/>
                </a:highlight>
              </a:rPr>
              <a:t>.  Know your audience.  (Do not waste time explaining what BERT is.)</a:t>
            </a:r>
            <a:endParaRPr sz="1400">
              <a:solidFill>
                <a:srgbClr val="333333"/>
              </a:solidFill>
              <a:highlight>
                <a:schemeClr val="lt1"/>
              </a:highlight>
            </a:endParaRPr>
          </a:p>
          <a:p>
            <a:pPr indent="-152400" lvl="2" marL="863600" rtl="0" algn="l">
              <a:spcBef>
                <a:spcPts val="1000"/>
              </a:spcBef>
              <a:spcAft>
                <a:spcPts val="0"/>
              </a:spcAft>
              <a:buClr>
                <a:srgbClr val="333333"/>
              </a:buClr>
              <a:buSzPts val="1400"/>
              <a:buChar char="•"/>
            </a:pPr>
            <a:r>
              <a:rPr lang="en" sz="1400">
                <a:solidFill>
                  <a:srgbClr val="333333"/>
                </a:solidFill>
                <a:highlight>
                  <a:schemeClr val="lt1"/>
                </a:highlight>
              </a:rPr>
              <a:t>Probably you want to </a:t>
            </a:r>
            <a:r>
              <a:rPr b="1" lang="en" sz="1400">
                <a:solidFill>
                  <a:srgbClr val="333333"/>
                </a:solidFill>
                <a:highlight>
                  <a:schemeClr val="lt1"/>
                </a:highlight>
              </a:rPr>
              <a:t>put some slides together</a:t>
            </a:r>
            <a:r>
              <a:rPr lang="en" sz="1400">
                <a:solidFill>
                  <a:srgbClr val="333333"/>
                </a:solidFill>
                <a:highlight>
                  <a:schemeClr val="lt1"/>
                </a:highlight>
              </a:rPr>
              <a:t>, rather than just present the report pdf.</a:t>
            </a:r>
            <a:endParaRPr sz="1400">
              <a:solidFill>
                <a:srgbClr val="333333"/>
              </a:solidFill>
              <a:highlight>
                <a:schemeClr val="lt1"/>
              </a:highlight>
            </a:endParaRPr>
          </a:p>
          <a:p>
            <a:pPr indent="-152400" lvl="2" marL="863600" rtl="0" algn="l">
              <a:spcBef>
                <a:spcPts val="1000"/>
              </a:spcBef>
              <a:spcAft>
                <a:spcPts val="0"/>
              </a:spcAft>
              <a:buClr>
                <a:srgbClr val="333333"/>
              </a:buClr>
              <a:buSzPts val="1400"/>
              <a:buChar char="•"/>
            </a:pPr>
            <a:r>
              <a:rPr lang="en" sz="1400">
                <a:solidFill>
                  <a:srgbClr val="333333"/>
                </a:solidFill>
                <a:highlight>
                  <a:schemeClr val="lt1"/>
                </a:highlight>
              </a:rPr>
              <a:t>Aim for 5-7 minutes.  Usually it takes a little longer than you expected.  Then a few people will have questions.</a:t>
            </a:r>
            <a:endParaRPr sz="1400">
              <a:solidFill>
                <a:srgbClr val="333333"/>
              </a:solidFill>
              <a:highlight>
                <a:schemeClr val="lt1"/>
              </a:highlight>
            </a:endParaRPr>
          </a:p>
          <a:p>
            <a:pPr indent="-152400" lvl="2" marL="863600" rtl="0" algn="l">
              <a:spcBef>
                <a:spcPts val="1000"/>
              </a:spcBef>
              <a:spcAft>
                <a:spcPts val="1000"/>
              </a:spcAft>
              <a:buSzPts val="1400"/>
              <a:buChar char="•"/>
            </a:pPr>
            <a:r>
              <a:rPr lang="en" sz="1400">
                <a:solidFill>
                  <a:srgbClr val="333333"/>
                </a:solidFill>
                <a:highlight>
                  <a:schemeClr val="lt1"/>
                </a:highlight>
              </a:rPr>
              <a:t>If you are a cross-section group, you will </a:t>
            </a:r>
            <a:r>
              <a:rPr b="1" lang="en" sz="1400">
                <a:solidFill>
                  <a:srgbClr val="333333"/>
                </a:solidFill>
                <a:highlight>
                  <a:schemeClr val="lt1"/>
                </a:highlight>
              </a:rPr>
              <a:t>only present in one section</a:t>
            </a:r>
            <a:r>
              <a:rPr lang="en" sz="1400">
                <a:solidFill>
                  <a:srgbClr val="333333"/>
                </a:solidFill>
                <a:highlight>
                  <a:schemeClr val="lt1"/>
                </a:highlight>
              </a:rPr>
              <a:t>.  Express your preference in this </a:t>
            </a:r>
            <a:r>
              <a:rPr lang="en" sz="1400" u="sng">
                <a:solidFill>
                  <a:schemeClr val="hlink"/>
                </a:solidFill>
                <a:highlight>
                  <a:schemeClr val="lt1"/>
                </a:highlight>
                <a:hlinkClick r:id="rId3"/>
              </a:rPr>
              <a:t>Google Project Submission Form</a:t>
            </a:r>
            <a:r>
              <a:rPr lang="en" sz="1400">
                <a:solidFill>
                  <a:srgbClr val="333333"/>
                </a:solidFill>
                <a:highlight>
                  <a:schemeClr val="lt1"/>
                </a:highlight>
              </a:rPr>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Project FAQ (continued)</a:t>
            </a:r>
            <a:endParaRPr/>
          </a:p>
        </p:txBody>
      </p:sp>
      <p:sp>
        <p:nvSpPr>
          <p:cNvPr id="135" name="Google Shape;135;p30"/>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23850" lvl="0" marL="749300" rtl="0" algn="l">
              <a:spcBef>
                <a:spcPts val="500"/>
              </a:spcBef>
              <a:spcAft>
                <a:spcPts val="0"/>
              </a:spcAft>
              <a:buClr>
                <a:srgbClr val="333333"/>
              </a:buClr>
              <a:buSzPts val="1500"/>
              <a:buChar char="•"/>
            </a:pPr>
            <a:r>
              <a:rPr b="1" lang="en" sz="1500">
                <a:solidFill>
                  <a:srgbClr val="333333"/>
                </a:solidFill>
                <a:highlight>
                  <a:schemeClr val="lt1"/>
                </a:highlight>
              </a:rPr>
              <a:t>Reports</a:t>
            </a:r>
            <a:endParaRPr b="1" sz="1500">
              <a:solidFill>
                <a:srgbClr val="333333"/>
              </a:solidFill>
              <a:highlight>
                <a:schemeClr val="lt1"/>
              </a:highlight>
            </a:endParaRPr>
          </a:p>
          <a:p>
            <a:pPr indent="-323850" lvl="1" marL="1498600" rtl="0" algn="l">
              <a:spcBef>
                <a:spcPts val="1000"/>
              </a:spcBef>
              <a:spcAft>
                <a:spcPts val="0"/>
              </a:spcAft>
              <a:buClr>
                <a:srgbClr val="333333"/>
              </a:buClr>
              <a:buSzPts val="1500"/>
              <a:buChar char="•"/>
            </a:pPr>
            <a:r>
              <a:rPr b="1" lang="en" sz="1500">
                <a:solidFill>
                  <a:srgbClr val="333333"/>
                </a:solidFill>
                <a:highlight>
                  <a:schemeClr val="lt1"/>
                </a:highlight>
              </a:rPr>
              <a:t>Follow the instructions</a:t>
            </a:r>
            <a:r>
              <a:rPr lang="en" sz="1500">
                <a:solidFill>
                  <a:srgbClr val="333333"/>
                </a:solidFill>
                <a:highlight>
                  <a:schemeClr val="lt1"/>
                </a:highlight>
              </a:rPr>
              <a:t> on the </a:t>
            </a:r>
            <a:r>
              <a:rPr lang="en" sz="1500" u="sng">
                <a:solidFill>
                  <a:schemeClr val="hlink"/>
                </a:solidFill>
                <a:highlight>
                  <a:schemeClr val="lt1"/>
                </a:highlight>
                <a:hlinkClick r:id="rId3"/>
              </a:rPr>
              <a:t>GitHub Project Page</a:t>
            </a:r>
            <a:r>
              <a:rPr lang="en" sz="1500">
                <a:solidFill>
                  <a:srgbClr val="333333"/>
                </a:solidFill>
                <a:highlight>
                  <a:schemeClr val="lt1"/>
                </a:highlight>
              </a:rPr>
              <a:t> to submit (you </a:t>
            </a:r>
            <a:r>
              <a:rPr b="1" lang="en" sz="1500">
                <a:solidFill>
                  <a:srgbClr val="333333"/>
                </a:solidFill>
                <a:highlight>
                  <a:schemeClr val="lt1"/>
                </a:highlight>
              </a:rPr>
              <a:t>must</a:t>
            </a:r>
            <a:r>
              <a:rPr lang="en" sz="1500">
                <a:solidFill>
                  <a:srgbClr val="333333"/>
                </a:solidFill>
                <a:highlight>
                  <a:schemeClr val="lt1"/>
                </a:highlight>
              </a:rPr>
              <a:t> complete the </a:t>
            </a:r>
            <a:r>
              <a:rPr lang="en" sz="1500" u="sng">
                <a:solidFill>
                  <a:schemeClr val="hlink"/>
                </a:solidFill>
                <a:highlight>
                  <a:schemeClr val="lt1"/>
                </a:highlight>
                <a:hlinkClick r:id="rId4"/>
              </a:rPr>
              <a:t>Submission Form</a:t>
            </a:r>
            <a:r>
              <a:rPr lang="en" sz="1500">
                <a:solidFill>
                  <a:srgbClr val="333333"/>
                </a:solidFill>
                <a:highlight>
                  <a:schemeClr val="lt1"/>
                </a:highlight>
              </a:rPr>
              <a:t>)</a:t>
            </a:r>
            <a:endParaRPr sz="1500">
              <a:solidFill>
                <a:srgbClr val="333333"/>
              </a:solidFill>
              <a:highlight>
                <a:schemeClr val="lt1"/>
              </a:highlight>
            </a:endParaRPr>
          </a:p>
          <a:p>
            <a:pPr indent="-323850" lvl="1" marL="1498600" rtl="0" algn="l">
              <a:spcBef>
                <a:spcPts val="1000"/>
              </a:spcBef>
              <a:spcAft>
                <a:spcPts val="0"/>
              </a:spcAft>
              <a:buClr>
                <a:srgbClr val="333333"/>
              </a:buClr>
              <a:buSzPts val="1500"/>
              <a:buChar char="•"/>
            </a:pPr>
            <a:r>
              <a:rPr lang="en" sz="1500">
                <a:solidFill>
                  <a:srgbClr val="333333"/>
                </a:solidFill>
                <a:highlight>
                  <a:schemeClr val="lt1"/>
                </a:highlight>
              </a:rPr>
              <a:t>Only one submission per project.</a:t>
            </a:r>
            <a:endParaRPr sz="1500">
              <a:solidFill>
                <a:srgbClr val="333333"/>
              </a:solidFill>
              <a:highlight>
                <a:schemeClr val="lt1"/>
              </a:highlight>
            </a:endParaRPr>
          </a:p>
          <a:p>
            <a:pPr indent="-323850" lvl="1" marL="1498600" rtl="0" algn="l">
              <a:spcBef>
                <a:spcPts val="1000"/>
              </a:spcBef>
              <a:spcAft>
                <a:spcPts val="0"/>
              </a:spcAft>
              <a:buClr>
                <a:srgbClr val="333333"/>
              </a:buClr>
              <a:buSzPts val="1500"/>
              <a:buChar char="•"/>
            </a:pPr>
            <a:r>
              <a:rPr lang="en" sz="1500">
                <a:solidFill>
                  <a:srgbClr val="333333"/>
                </a:solidFill>
                <a:highlight>
                  <a:schemeClr val="lt1"/>
                </a:highlight>
              </a:rPr>
              <a:t>Make sure you have something interesting to say, not just a table of throwing models at the wall.</a:t>
            </a:r>
            <a:endParaRPr sz="1500">
              <a:solidFill>
                <a:srgbClr val="333333"/>
              </a:solidFill>
              <a:highlight>
                <a:schemeClr val="lt1"/>
              </a:highlight>
            </a:endParaRPr>
          </a:p>
          <a:p>
            <a:pPr indent="-323850" lvl="1" marL="1498600" rtl="0" algn="l">
              <a:spcBef>
                <a:spcPts val="1000"/>
              </a:spcBef>
              <a:spcAft>
                <a:spcPts val="0"/>
              </a:spcAft>
              <a:buClr>
                <a:srgbClr val="333333"/>
              </a:buClr>
              <a:buSzPts val="1500"/>
              <a:buChar char="•"/>
            </a:pPr>
            <a:r>
              <a:rPr lang="en" sz="1500">
                <a:solidFill>
                  <a:srgbClr val="333333"/>
                </a:solidFill>
                <a:highlight>
                  <a:schemeClr val="lt1"/>
                </a:highlight>
              </a:rPr>
              <a:t>Due </a:t>
            </a:r>
            <a:r>
              <a:rPr b="1" lang="en" sz="1500">
                <a:solidFill>
                  <a:srgbClr val="9900FF"/>
                </a:solidFill>
                <a:highlight>
                  <a:schemeClr val="lt1"/>
                </a:highlight>
              </a:rPr>
              <a:t>April 14 (Sunday) at 11:59 PM</a:t>
            </a:r>
            <a:r>
              <a:rPr b="1" lang="en" sz="1500">
                <a:solidFill>
                  <a:srgbClr val="333333"/>
                </a:solidFill>
                <a:highlight>
                  <a:schemeClr val="lt1"/>
                </a:highlight>
              </a:rPr>
              <a:t>.</a:t>
            </a:r>
            <a:r>
              <a:rPr lang="en" sz="1500">
                <a:solidFill>
                  <a:srgbClr val="333333"/>
                </a:solidFill>
                <a:highlight>
                  <a:schemeClr val="lt1"/>
                </a:highlight>
              </a:rPr>
              <a:t> </a:t>
            </a:r>
            <a:endParaRPr sz="1500">
              <a:solidFill>
                <a:srgbClr val="333333"/>
              </a:solidFill>
              <a:highlight>
                <a:schemeClr val="lt1"/>
              </a:highlight>
            </a:endParaRPr>
          </a:p>
          <a:p>
            <a:pPr indent="-323850" lvl="1" marL="1498600" rtl="0" algn="l">
              <a:spcBef>
                <a:spcPts val="1000"/>
              </a:spcBef>
              <a:spcAft>
                <a:spcPts val="0"/>
              </a:spcAft>
              <a:buClr>
                <a:srgbClr val="333333"/>
              </a:buClr>
              <a:buSzPts val="1500"/>
              <a:buChar char="•"/>
            </a:pPr>
            <a:r>
              <a:rPr lang="en" sz="1500">
                <a:solidFill>
                  <a:srgbClr val="333333"/>
                </a:solidFill>
                <a:highlight>
                  <a:schemeClr val="lt1"/>
                </a:highlight>
              </a:rPr>
              <a:t>Do not submit them late.  10% penalty for each day late.</a:t>
            </a:r>
            <a:endParaRPr sz="1500"/>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Feedback Please!</a:t>
            </a:r>
            <a:endParaRPr/>
          </a:p>
        </p:txBody>
      </p:sp>
      <p:sp>
        <p:nvSpPr>
          <p:cNvPr id="141" name="Google Shape;141;p31"/>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
              <a:t>End of semester feedback is now open!</a:t>
            </a:r>
            <a:endParaRPr/>
          </a:p>
          <a:p>
            <a:pPr indent="0" lvl="0" marL="0" marR="0" rtl="0" algn="l">
              <a:lnSpc>
                <a:spcPct val="150000"/>
              </a:lnSpc>
              <a:spcBef>
                <a:spcPts val="0"/>
              </a:spcBef>
              <a:spcAft>
                <a:spcPts val="0"/>
              </a:spcAft>
              <a:buNone/>
            </a:pPr>
            <a:r>
              <a:t/>
            </a:r>
            <a:endParaRPr/>
          </a:p>
          <a:p>
            <a:pPr indent="0" lvl="0" marL="0" rtl="0" algn="ctr">
              <a:spcBef>
                <a:spcPts val="1000"/>
              </a:spcBef>
              <a:spcAft>
                <a:spcPts val="0"/>
              </a:spcAft>
              <a:buNone/>
            </a:pPr>
            <a:r>
              <a:rPr lang="en" sz="24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https://course-evaluations.berkeley.edu</a:t>
            </a:r>
            <a:endParaRPr sz="2400"/>
          </a:p>
          <a:p>
            <a:pPr indent="0" lvl="0" marL="0" marR="0" rtl="0" algn="l">
              <a:lnSpc>
                <a:spcPct val="150000"/>
              </a:lnSpc>
              <a:spcBef>
                <a:spcPts val="1000"/>
              </a:spcBef>
              <a:spcAft>
                <a:spcPts val="0"/>
              </a:spcAft>
              <a:buNone/>
            </a:pPr>
            <a:r>
              <a:t/>
            </a:r>
            <a:endParaRPr/>
          </a:p>
          <a:p>
            <a:pPr indent="0" lvl="0" marL="0" marR="0" rtl="0" algn="l">
              <a:lnSpc>
                <a:spcPct val="150000"/>
              </a:lnSpc>
              <a:spcBef>
                <a:spcPts val="0"/>
              </a:spcBef>
              <a:spcAft>
                <a:spcPts val="0"/>
              </a:spcAft>
              <a:buNone/>
            </a:pPr>
            <a:r>
              <a:rPr lang="en"/>
              <a:t>We are always working on changes to improve the class.  If you have ideas, please feel free to *also* reach out if your ideas don’t fit the feedback template.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Research vs. Practice</a:t>
            </a:r>
            <a:endParaRPr/>
          </a:p>
        </p:txBody>
      </p:sp>
      <p:sp>
        <p:nvSpPr>
          <p:cNvPr id="147" name="Google Shape;147;p32"/>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None/>
            </a:pPr>
            <a:r>
              <a:rPr lang="en"/>
              <a:t>NLP in the Real World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ph type="title"/>
          </p:nvPr>
        </p:nvSpPr>
        <p:spPr>
          <a:xfrm>
            <a:off x="495300" y="281000"/>
            <a:ext cx="81807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Three-way Tradeoff</a:t>
            </a:r>
            <a:endParaRPr/>
          </a:p>
        </p:txBody>
      </p:sp>
      <p:sp>
        <p:nvSpPr>
          <p:cNvPr id="153" name="Google Shape;153;p33"/>
          <p:cNvSpPr txBox="1"/>
          <p:nvPr>
            <p:ph idx="1" type="body"/>
          </p:nvPr>
        </p:nvSpPr>
        <p:spPr>
          <a:xfrm>
            <a:off x="342900" y="1283826"/>
            <a:ext cx="8480400" cy="3409800"/>
          </a:xfrm>
          <a:prstGeom prst="rect">
            <a:avLst/>
          </a:prstGeom>
          <a:noFill/>
          <a:ln>
            <a:noFill/>
          </a:ln>
        </p:spPr>
        <p:txBody>
          <a:bodyPr anchorCtr="0" anchor="t" bIns="34275" lIns="68575" spcFirstLastPara="1" rIns="68575" wrap="square" tIns="34275">
            <a:noAutofit/>
          </a:bodyPr>
          <a:lstStyle/>
          <a:p>
            <a:pPr indent="-317500" lvl="0" marL="342900" rtl="0" algn="l">
              <a:spcBef>
                <a:spcPts val="500"/>
              </a:spcBef>
              <a:spcAft>
                <a:spcPts val="0"/>
              </a:spcAft>
              <a:buSzPts val="2400"/>
              <a:buChar char="●"/>
            </a:pPr>
            <a:r>
              <a:rPr lang="en"/>
              <a:t>Latency: </a:t>
            </a:r>
            <a:r>
              <a:rPr i="1" lang="en"/>
              <a:t> ?</a:t>
            </a:r>
            <a:endParaRPr i="1"/>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Capacity: </a:t>
            </a:r>
            <a:r>
              <a:rPr i="1" lang="en"/>
              <a:t>?</a:t>
            </a:r>
            <a:endParaRPr i="1"/>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Utility:</a:t>
            </a:r>
            <a:r>
              <a:rPr i="1" lang="en"/>
              <a:t> ?</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