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648ff75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1" name="Google Shape;101;g124648ff75d_0_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8e6757da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8e6757da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8e6757da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8e6757da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8e6757da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8e6757da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8e6757da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8e6757da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8e6757da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8e6757da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8e6757da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8e6757da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8e6757da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8e6757da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8e6757da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8e6757da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8e6757da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8e6757d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8e6757da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8e6757da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8e6757d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8e6757d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8e6757da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8e6757da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8e6757d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8e6757d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8e6757d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8e6757d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8e6757d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8e6757d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8e6757d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8e6757d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8e6757da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8e6757da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8e6757d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8e6757d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8e6757da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8e6757da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>
            <a:off x="685800" y="211455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1" name="Google Shape;61;p15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1pPr>
            <a:lvl2pPr indent="-3619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/>
            </a:lvl2pPr>
            <a:lvl3pPr indent="-3429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indent="-3238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orizontal Rule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5" name="Google Shape;65;p16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722313" y="1543051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8" name="Google Shape;68;p17"/>
          <p:cNvCxnSpPr/>
          <p:nvPr/>
        </p:nvCxnSpPr>
        <p:spPr>
          <a:xfrm>
            <a:off x="722313" y="266819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7"/>
          <p:cNvSpPr txBox="1"/>
          <p:nvPr/>
        </p:nvSpPr>
        <p:spPr>
          <a:xfrm>
            <a:off x="722313" y="2668190"/>
            <a:ext cx="777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3" name="Google Shape;73;p18"/>
          <p:cNvCxnSpPr/>
          <p:nvPr/>
        </p:nvCxnSpPr>
        <p:spPr>
          <a:xfrm>
            <a:off x="722313" y="3305175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indent="-3429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indent="-3429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cxnSp>
        <p:nvCxnSpPr>
          <p:cNvPr id="78" name="Google Shape;78;p19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457200" y="177998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3" name="Google Shape;83;p20"/>
          <p:cNvSpPr txBox="1"/>
          <p:nvPr>
            <p:ph idx="3" type="body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20"/>
          <p:cNvSpPr txBox="1"/>
          <p:nvPr>
            <p:ph idx="4" type="body"/>
          </p:nvPr>
        </p:nvSpPr>
        <p:spPr>
          <a:xfrm>
            <a:off x="4645026" y="1779984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cxnSp>
        <p:nvCxnSpPr>
          <p:cNvPr id="85" name="Google Shape;85;p20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1pPr>
            <a:lvl2pPr indent="-361950" lvl="1" marL="914400" rtl="0">
              <a:spcBef>
                <a:spcPts val="500"/>
              </a:spcBef>
              <a:spcAft>
                <a:spcPts val="0"/>
              </a:spcAft>
              <a:buSzPts val="2100"/>
              <a:buChar char="•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23850" lvl="5" marL="27432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6" name="Google Shape;96;p2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7" name="Google Shape;97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2742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5084949"/>
            <a:ext cx="9144000" cy="687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clweb.org/anthology/events/naacl-2022/" TargetMode="External"/><Relationship Id="rId4" Type="http://schemas.openxmlformats.org/officeDocument/2006/relationships/hyperlink" Target="https://www.aclweb.org/anthology/events/acl-2023/" TargetMode="External"/><Relationship Id="rId10" Type="http://schemas.openxmlformats.org/officeDocument/2006/relationships/hyperlink" Target="https://arxiv.org/list/cs.CL/recent" TargetMode="External"/><Relationship Id="rId9" Type="http://schemas.openxmlformats.org/officeDocument/2006/relationships/hyperlink" Target="http://www.wsdm-conference.org/" TargetMode="External"/><Relationship Id="rId5" Type="http://schemas.openxmlformats.org/officeDocument/2006/relationships/hyperlink" Target="https://www.aclweb.org/anthology/events/emnlp-2021/" TargetMode="External"/><Relationship Id="rId6" Type="http://schemas.openxmlformats.org/officeDocument/2006/relationships/hyperlink" Target="https://papers.nips.cc/" TargetMode="External"/><Relationship Id="rId7" Type="http://schemas.openxmlformats.org/officeDocument/2006/relationships/hyperlink" Target="http://proceedings.mlr.press/v97/" TargetMode="External"/><Relationship Id="rId8" Type="http://schemas.openxmlformats.org/officeDocument/2006/relationships/hyperlink" Target="http://www.kdd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abs/1510.0382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cr.sigcomm.org/online/files/p83-keshavA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266 Natural Language Processing</a:t>
            </a:r>
            <a:endParaRPr/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Paper Reading Session: How To Read A Paper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pass 2...</a:t>
            </a:r>
            <a:endParaRPr/>
          </a:p>
        </p:txBody>
      </p:sp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Should you read this paper further?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Is it interesting?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Could you understand the first pass?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Is the paper bad?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Is it relevant to your research?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2 (~1-2 hours)</a:t>
            </a:r>
            <a:endParaRPr/>
          </a:p>
        </p:txBody>
      </p:sp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Read the whole paper!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You can gloss over mathematical proofs and implementation details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Jot down key points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Make notes in margins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Write questions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Things you didn't understand to read about later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Questions about paper to ask the author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Look at figures carefully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Mark references for future reading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pass 2...</a:t>
            </a:r>
            <a:endParaRPr/>
          </a:p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Can you explain the paper to your teammate?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Can you find relevant examples easily about claims?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pass 3...</a:t>
            </a:r>
            <a:endParaRPr/>
          </a:p>
        </p:txBody>
      </p:sp>
      <p:sp>
        <p:nvSpPr>
          <p:cNvPr id="176" name="Google Shape;176;p3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Should you read this paper even further?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Could you understand everything?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Maybe need to read references first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Maybe it's a bad paper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Is this paper relevant to your research?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3 (2+++ hours)</a:t>
            </a:r>
            <a:endParaRPr/>
          </a:p>
        </p:txBody>
      </p:sp>
      <p:sp>
        <p:nvSpPr>
          <p:cNvPr id="182" name="Google Shape;182;p3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Start </a:t>
            </a:r>
            <a:r>
              <a:rPr b="1" lang="en"/>
              <a:t>questioning</a:t>
            </a:r>
            <a:r>
              <a:rPr lang="en"/>
              <a:t> the paper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Are assumptions valid?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Is this the correct dataset to use?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Would </a:t>
            </a:r>
            <a:r>
              <a:rPr i="1" lang="en"/>
              <a:t>you</a:t>
            </a:r>
            <a:r>
              <a:rPr lang="en"/>
              <a:t> have done it this way?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Is there missing information?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Pay attention to details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Read the mathematical proofs </a:t>
            </a:r>
            <a:r>
              <a:rPr i="1" lang="en"/>
              <a:t>carefully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Revisit tables and figures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pass 3...</a:t>
            </a:r>
            <a:endParaRPr/>
          </a:p>
        </p:txBody>
      </p:sp>
      <p:sp>
        <p:nvSpPr>
          <p:cNvPr id="188" name="Google Shape;188;p3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You should be able to re-implement the paper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Have potential ideas for extensions or future 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Identify strong and weak points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Identify any potential issues with assumptions/experiments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Basically recite the paper from memory :)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a Lit Search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9" name="Google Shape;199;p4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Top NLP Conferences</a:t>
            </a:r>
            <a:endParaRPr/>
          </a:p>
          <a:p>
            <a:pPr indent="-361950" lvl="1" marL="914400" rtl="0" algn="l">
              <a:spcBef>
                <a:spcPts val="500"/>
              </a:spcBef>
              <a:spcAft>
                <a:spcPts val="0"/>
              </a:spcAft>
              <a:buSzPts val="2100"/>
              <a:buChar char="•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NAACL</a:t>
            </a:r>
            <a:r>
              <a:rPr lang="en" sz="1800"/>
              <a:t>,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ACL</a:t>
            </a:r>
            <a:r>
              <a:rPr lang="en" sz="1800"/>
              <a:t>,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EMNLP</a:t>
            </a:r>
            <a:r>
              <a:rPr lang="en" sz="1800"/>
              <a:t>,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NeurIPS</a:t>
            </a:r>
            <a:r>
              <a:rPr lang="en" sz="1800"/>
              <a:t>, </a:t>
            </a:r>
            <a:r>
              <a:rPr lang="en" sz="1800" u="sng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ICML</a:t>
            </a:r>
            <a:r>
              <a:rPr lang="en" sz="1800"/>
              <a:t>, </a:t>
            </a:r>
            <a:r>
              <a:rPr lang="en" sz="1800" u="sng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SigKDD</a:t>
            </a:r>
            <a:r>
              <a:rPr lang="en" sz="1800"/>
              <a:t>,  </a:t>
            </a:r>
            <a:r>
              <a:rPr lang="en" sz="1800" u="sng">
                <a:solidFill>
                  <a:srgbClr val="0000FF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WSDM</a:t>
            </a:r>
            <a:endParaRPr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Google Scholar (careful with quality)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 u="sng">
                <a:solidFill>
                  <a:schemeClr val="hlink"/>
                </a:solidFill>
                <a:hlinkClick r:id="rId10"/>
              </a:rPr>
              <a:t>arXiv (Computation and Linguistics section)</a:t>
            </a:r>
            <a:r>
              <a:rPr lang="en"/>
              <a:t> (careful with quality)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205" name="Google Shape;205;p4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Find well-cited papers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 a single pass on these papers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Take careful note of related work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/>
              <a:t>Find shared citations: these are probably key papers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/>
              <a:t>Find shared authors: these are probably key researchers; find their relevant papers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those key papers to queue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Repeat from 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Practice on a few papers!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We've linked a ton of good ones in the syllabus!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Plan to spend a good chunk of time on your literature search!</a:t>
            </a:r>
            <a:endParaRPr/>
          </a:p>
        </p:txBody>
      </p:sp>
      <p:sp>
        <p:nvSpPr>
          <p:cNvPr id="211" name="Google Shape;211;p4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 of Advice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Reading Session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General Tips and Tricks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</a:pPr>
            <a:r>
              <a:rPr lang="en" sz="2200"/>
              <a:t>“What is the goal?”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“Which data sets were used?”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“What were the metrics? How are eventual results compared?”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“What was the approach?”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“What were the results?”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“How did this compare to other work?”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“Is there any kind of ‘help’ (plots, graphs, etc.) that help understand the results?”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“Is there an error analysis”?</a:t>
            </a:r>
            <a:endParaRPr sz="2200"/>
          </a:p>
        </p:txBody>
      </p:sp>
      <p:sp>
        <p:nvSpPr>
          <p:cNvPr id="217" name="Google Shape;217;p4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Paper - Checklist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General discussion: How to Read a Paper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General discussion: How to do a Lit Search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Paper discussion: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A Sensitivity Analysis of (and Practitioners' Guide to) Convolutional Neural Nets for Sentence Classification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a Paper</a:t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266 Paper Reading Session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read it all...</a:t>
            </a:r>
            <a:endParaRPr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How to Read a Paper by S. Keshav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•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How to read a paper</a:t>
            </a:r>
            <a:r>
              <a:rPr lang="en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here?</a:t>
            </a:r>
            <a:endParaRPr/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You will need to do a literature search!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Minimize wasted time on bad papers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Learn more about a sub-field in NLP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Like most skills, it must be studied and practiced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It's not easy to do!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Pass Approach</a:t>
            </a:r>
            <a:endParaRPr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Pass 1: The Bird's Eye View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Pass 2: Understand the Paper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Pass 3: (Be able to) Implement the Paper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1 (~5-10 minutes)</a:t>
            </a:r>
            <a:endParaRPr/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Read the Title, Abstract, and Introduction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Read section and sub-section </a:t>
            </a:r>
            <a:r>
              <a:rPr i="1" lang="en"/>
              <a:t>headings only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Glance at the math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Read Conclusions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Glance at References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pass 1...</a:t>
            </a:r>
            <a:endParaRPr/>
          </a:p>
        </p:txBody>
      </p:sp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Category</a:t>
            </a:r>
            <a:r>
              <a:rPr lang="en"/>
              <a:t>: What kind of paper is this?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Context</a:t>
            </a:r>
            <a:r>
              <a:rPr lang="en"/>
              <a:t>: Which existing work is this related to?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Correctness</a:t>
            </a:r>
            <a:r>
              <a:rPr lang="en"/>
              <a:t>: Are the assumptions valid?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Contributions</a:t>
            </a:r>
            <a:r>
              <a:rPr lang="en"/>
              <a:t>: What are the paper's main contributions?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Clarity</a:t>
            </a:r>
            <a:r>
              <a:rPr lang="en"/>
              <a:t>: Is this well-written?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