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975D86-8E28-42C0-A5EF-F27488D00563}">
  <a:tblStyle styleId="{EA975D86-8E28-42C0-A5EF-F27488D005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4648ff75d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1" name="Google Shape;101;g124648ff75d_0_3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98463ef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598463ef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21215bc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21215bc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0f16aa3d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8" name="Google Shape;178;g20f16aa3dee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f16aa3de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g20f16aa3dee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98463efb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98463efb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21215bcc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21215bcc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0f16aa3de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8" name="Google Shape;208;g20f16aa3dee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98463efb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598463efb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621215bcc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621215bcc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06e515c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2" name="Google Shape;232;g2106e515c00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4648ff75d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7" name="Google Shape;107;g124648ff75d_0_3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0f16aa3de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9" name="Google Shape;239;g20f16aa3dee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621215bcc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6" name="Google Shape;246;g2621215bccb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106e515c0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4" name="Google Shape;254;g2106e515c00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0f16aa3de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0" name="Google Shape;260;g20f16aa3dee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ec64e15e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ec64e15e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e0d5a2d1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e0d5a2d1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4986eef9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4986eef9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f16aa3de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" name="Google Shape;125;g20f16aa3dee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06e515c0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06e515c0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ec64e15e2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" name="Google Shape;137;g13ec64e15e2_1_2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06e515c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g2106e515c0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f16aa3d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9" name="Google Shape;149;g20f16aa3dee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685800" y="1371600"/>
            <a:ext cx="77724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57" name="Google Shape;57;p14"/>
          <p:cNvCxnSpPr/>
          <p:nvPr/>
        </p:nvCxnSpPr>
        <p:spPr>
          <a:xfrm>
            <a:off x="685800" y="2114550"/>
            <a:ext cx="77724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685800" y="2171700"/>
            <a:ext cx="77724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61" name="Google Shape;61;p15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lvl1pPr>
            <a:lvl2pPr indent="-36195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/>
            </a:lvl2pPr>
            <a:lvl3pPr indent="-34290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3pPr>
            <a:lvl4pPr indent="-323850" lvl="3" marL="182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/>
            </a:lvl4pPr>
            <a:lvl5pPr indent="-317500" lvl="4" marL="2286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orizontal Rule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65" name="Google Shape;65;p16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722313" y="1543051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68" name="Google Shape;68;p17"/>
          <p:cNvCxnSpPr/>
          <p:nvPr/>
        </p:nvCxnSpPr>
        <p:spPr>
          <a:xfrm>
            <a:off x="722313" y="2668190"/>
            <a:ext cx="77724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7"/>
          <p:cNvSpPr txBox="1"/>
          <p:nvPr/>
        </p:nvSpPr>
        <p:spPr>
          <a:xfrm>
            <a:off x="722313" y="2668190"/>
            <a:ext cx="7772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sz="3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73" name="Google Shape;73;p18"/>
          <p:cNvCxnSpPr/>
          <p:nvPr/>
        </p:nvCxnSpPr>
        <p:spPr>
          <a:xfrm>
            <a:off x="722313" y="3305175"/>
            <a:ext cx="77724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6195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/>
            </a:lvl2pPr>
            <a:lvl3pPr indent="-34290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23850" lvl="3" marL="182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4pPr>
            <a:lvl5pPr indent="-317500" lvl="4" marL="2286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77" name="Google Shape;77;p19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6195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/>
            </a:lvl2pPr>
            <a:lvl3pPr indent="-34290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23850" lvl="3" marL="182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4pPr>
            <a:lvl5pPr indent="-317500" lvl="4" marL="2286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cxnSp>
        <p:nvCxnSpPr>
          <p:cNvPr id="78" name="Google Shape;78;p19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2" name="Google Shape;82;p20"/>
          <p:cNvSpPr txBox="1"/>
          <p:nvPr>
            <p:ph idx="2" type="body"/>
          </p:nvPr>
        </p:nvSpPr>
        <p:spPr>
          <a:xfrm>
            <a:off x="457200" y="1779984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32385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2pPr>
            <a:lvl3pPr indent="-31750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3pPr>
            <a:lvl4pPr indent="-304800" lvl="3" marL="182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4pPr>
            <a:lvl5pPr indent="-304800" lvl="4" marL="2286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5pPr>
            <a:lvl6pPr indent="-3048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83" name="Google Shape;83;p20"/>
          <p:cNvSpPr txBox="1"/>
          <p:nvPr>
            <p:ph idx="3" type="body"/>
          </p:nvPr>
        </p:nvSpPr>
        <p:spPr>
          <a:xfrm>
            <a:off x="4645026" y="1151335"/>
            <a:ext cx="4041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20"/>
          <p:cNvSpPr txBox="1"/>
          <p:nvPr>
            <p:ph idx="4" type="body"/>
          </p:nvPr>
        </p:nvSpPr>
        <p:spPr>
          <a:xfrm>
            <a:off x="4645026" y="1779984"/>
            <a:ext cx="40416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32385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2pPr>
            <a:lvl3pPr indent="-31750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3pPr>
            <a:lvl4pPr indent="-304800" lvl="3" marL="182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4pPr>
            <a:lvl5pPr indent="-304800" lvl="4" marL="2286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5pPr>
            <a:lvl6pPr indent="-3048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cxnSp>
        <p:nvCxnSpPr>
          <p:cNvPr id="85" name="Google Shape;85;p20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1pPr>
            <a:lvl2pPr indent="-361950" lvl="1" marL="914400" rtl="0">
              <a:spcBef>
                <a:spcPts val="500"/>
              </a:spcBef>
              <a:spcAft>
                <a:spcPts val="0"/>
              </a:spcAft>
              <a:buSzPts val="2100"/>
              <a:buChar char="•"/>
              <a:defRPr/>
            </a:lvl2pPr>
            <a:lvl3pPr indent="-342900" lvl="2" marL="1371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23850" lvl="3" marL="1828800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4pPr>
            <a:lvl5pPr indent="-317500" lvl="4" marL="22860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23850" lvl="5" marL="274320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6pPr>
            <a:lvl7pPr indent="-323850" lvl="6" marL="320040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7pPr>
            <a:lvl8pPr indent="-323850" lvl="7" marL="365760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8pPr>
            <a:lvl9pPr indent="-323850" lvl="8" marL="411480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1">
  <p:cSld name="SECTION_HEADER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6" name="Google Shape;96;p24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7" name="Google Shape;97;p2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0" y="0"/>
            <a:ext cx="9144000" cy="2742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0" y="5084949"/>
            <a:ext cx="9144000" cy="687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rxiv.org/abs/1510.03820" TargetMode="External"/><Relationship Id="rId4" Type="http://schemas.openxmlformats.org/officeDocument/2006/relationships/image" Target="../media/image3.jpg"/><Relationship Id="rId5" Type="http://schemas.openxmlformats.org/officeDocument/2006/relationships/image" Target="../media/image1.jpg"/><Relationship Id="rId6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rxiv.org/pdf/2302.06541.pdf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hyperlink" Target="https://arxiv.org/abs/1510.03820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rxiv.org/pdf/2302.06541.pdf" TargetMode="External"/><Relationship Id="rId4" Type="http://schemas.openxmlformats.org/officeDocument/2006/relationships/image" Target="../media/image7.jpg"/><Relationship Id="rId5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Relationship Id="rId4" Type="http://schemas.openxmlformats.org/officeDocument/2006/relationships/hyperlink" Target="https://arxiv.org/abs/1510.03820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rxiv.org/pdf/2302.06541.pdf" TargetMode="External"/><Relationship Id="rId4" Type="http://schemas.openxmlformats.org/officeDocument/2006/relationships/image" Target="../media/image14.jpg"/><Relationship Id="rId5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rxiv.org/pdf/1408.5882.pdf" TargetMode="External"/><Relationship Id="rId4" Type="http://schemas.openxmlformats.org/officeDocument/2006/relationships/image" Target="../media/image1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jpg"/><Relationship Id="rId4" Type="http://schemas.openxmlformats.org/officeDocument/2006/relationships/hyperlink" Target="https://arxiv.org/pdf/2302.06541.pdf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datasci-w266/2024-spring-main/tree/master/project#final-submission" TargetMode="External"/><Relationship Id="rId4" Type="http://schemas.openxmlformats.org/officeDocument/2006/relationships/hyperlink" Target="https://github.com/datasci-w266/2024-spring-main/tree/master/project#rubric-dimensions" TargetMode="External"/><Relationship Id="rId5" Type="http://schemas.openxmlformats.org/officeDocument/2006/relationships/hyperlink" Target="https://github.com/datasci-w266/2024-spring-main/blob/master/project/faq.md" TargetMode="External"/><Relationship Id="rId6" Type="http://schemas.openxmlformats.org/officeDocument/2006/relationships/hyperlink" Target="https://drive.google.com/drive/folders/16FOcwnr-DFFKtny0BpoVgsxeXLHbCwky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ctrTitle"/>
          </p:nvPr>
        </p:nvSpPr>
        <p:spPr>
          <a:xfrm>
            <a:off x="685800" y="1371600"/>
            <a:ext cx="77724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266 Natural Language Processing</a:t>
            </a:r>
            <a:endParaRPr/>
          </a:p>
        </p:txBody>
      </p:sp>
      <p:sp>
        <p:nvSpPr>
          <p:cNvPr id="104" name="Google Shape;104;p25"/>
          <p:cNvSpPr txBox="1"/>
          <p:nvPr>
            <p:ph idx="1" type="subTitle"/>
          </p:nvPr>
        </p:nvSpPr>
        <p:spPr>
          <a:xfrm>
            <a:off x="685800" y="2171700"/>
            <a:ext cx="77724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Project: How to Write a Project Research Paper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4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58" name="Google Shape;158;p34"/>
          <p:cNvSpPr txBox="1"/>
          <p:nvPr/>
        </p:nvSpPr>
        <p:spPr>
          <a:xfrm>
            <a:off x="467700" y="4560325"/>
            <a:ext cx="82086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Source: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A Sensitivity Analysis of (and Practitioners' Guide to) Convolutional Neural Nets for Sentence Classification </a:t>
            </a:r>
            <a:endParaRPr sz="100"/>
          </a:p>
        </p:txBody>
      </p:sp>
      <p:pic>
        <p:nvPicPr>
          <p:cNvPr id="159" name="Google Shape;15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050" y="2475875"/>
            <a:ext cx="3705225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8275" y="1028850"/>
            <a:ext cx="370522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9313" y="2729375"/>
            <a:ext cx="3705225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4"/>
          <p:cNvSpPr txBox="1"/>
          <p:nvPr/>
        </p:nvSpPr>
        <p:spPr>
          <a:xfrm>
            <a:off x="373225" y="2102250"/>
            <a:ext cx="15747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highlight>
                  <a:schemeClr val="lt1"/>
                </a:highlight>
              </a:rPr>
              <a:t>The Problem</a:t>
            </a:r>
            <a:endParaRPr b="1">
              <a:solidFill>
                <a:srgbClr val="990000"/>
              </a:solidFill>
              <a:highlight>
                <a:schemeClr val="lt1"/>
              </a:highlight>
            </a:endParaRPr>
          </a:p>
        </p:txBody>
      </p:sp>
      <p:sp>
        <p:nvSpPr>
          <p:cNvPr id="163" name="Google Shape;163;p34"/>
          <p:cNvSpPr txBox="1"/>
          <p:nvPr/>
        </p:nvSpPr>
        <p:spPr>
          <a:xfrm>
            <a:off x="2702825" y="1123300"/>
            <a:ext cx="15747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</a:rPr>
              <a:t>Their Solution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164" name="Google Shape;164;p34"/>
          <p:cNvSpPr txBox="1"/>
          <p:nvPr/>
        </p:nvSpPr>
        <p:spPr>
          <a:xfrm>
            <a:off x="3974275" y="2943550"/>
            <a:ext cx="14607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</a:rPr>
              <a:t>Ot</a:t>
            </a:r>
            <a:r>
              <a:rPr b="1" lang="en">
                <a:solidFill>
                  <a:srgbClr val="990000"/>
                </a:solidFill>
              </a:rPr>
              <a:t>her’s </a:t>
            </a:r>
            <a:endParaRPr b="1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</a:rPr>
              <a:t>Shortcomings</a:t>
            </a:r>
            <a:endParaRPr b="1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70" name="Google Shape;170;p35"/>
          <p:cNvSpPr txBox="1"/>
          <p:nvPr/>
        </p:nvSpPr>
        <p:spPr>
          <a:xfrm>
            <a:off x="467700" y="4560325"/>
            <a:ext cx="82086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Source: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Towards Agile Text Classifiers for Everyone</a:t>
            </a:r>
            <a:endParaRPr sz="100"/>
          </a:p>
        </p:txBody>
      </p:sp>
      <p:sp>
        <p:nvSpPr>
          <p:cNvPr id="171" name="Google Shape;171;p35"/>
          <p:cNvSpPr txBox="1"/>
          <p:nvPr/>
        </p:nvSpPr>
        <p:spPr>
          <a:xfrm>
            <a:off x="373225" y="2102250"/>
            <a:ext cx="15747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highlight>
                  <a:schemeClr val="lt1"/>
                </a:highlight>
              </a:rPr>
              <a:t>The Problem</a:t>
            </a:r>
            <a:endParaRPr b="1">
              <a:solidFill>
                <a:srgbClr val="990000"/>
              </a:solidFill>
              <a:highlight>
                <a:schemeClr val="lt1"/>
              </a:highlight>
            </a:endParaRPr>
          </a:p>
        </p:txBody>
      </p:sp>
      <p:sp>
        <p:nvSpPr>
          <p:cNvPr id="172" name="Google Shape;172;p35"/>
          <p:cNvSpPr txBox="1"/>
          <p:nvPr/>
        </p:nvSpPr>
        <p:spPr>
          <a:xfrm>
            <a:off x="2702825" y="1123300"/>
            <a:ext cx="15747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</a:rPr>
              <a:t>Their Solution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173" name="Google Shape;173;p35"/>
          <p:cNvSpPr txBox="1"/>
          <p:nvPr/>
        </p:nvSpPr>
        <p:spPr>
          <a:xfrm>
            <a:off x="3974275" y="2943550"/>
            <a:ext cx="14607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</a:rPr>
              <a:t>Other’s </a:t>
            </a:r>
            <a:endParaRPr b="1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</a:rPr>
              <a:t>Shortcomings</a:t>
            </a:r>
            <a:endParaRPr b="1">
              <a:solidFill>
                <a:srgbClr val="990000"/>
              </a:solidFill>
            </a:endParaRPr>
          </a:p>
        </p:txBody>
      </p:sp>
      <p:pic>
        <p:nvPicPr>
          <p:cNvPr id="174" name="Google Shape;17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175" y="2632150"/>
            <a:ext cx="3691450" cy="1298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7525" y="1105050"/>
            <a:ext cx="3476646" cy="17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6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Description</a:t>
            </a:r>
            <a:r>
              <a:rPr lang="en"/>
              <a:t> of Background Section</a:t>
            </a:r>
            <a:endParaRPr/>
          </a:p>
        </p:txBody>
      </p:sp>
      <p:sp>
        <p:nvSpPr>
          <p:cNvPr id="181" name="Google Shape;181;p3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•"/>
            </a:pPr>
            <a:r>
              <a:rPr b="1" lang="en"/>
              <a:t>Size:</a:t>
            </a:r>
            <a:r>
              <a:rPr lang="en"/>
              <a:t> ½ page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b="1" lang="en"/>
              <a:t>Focus:</a:t>
            </a:r>
            <a:r>
              <a:rPr lang="en"/>
              <a:t> literature review, or related work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b="1" lang="en"/>
              <a:t>Questions to answer: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What have others done?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How were they successful?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How will you go beyond their success?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2-3 Sentences per reference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Description</a:t>
            </a:r>
            <a:r>
              <a:rPr lang="en"/>
              <a:t> of Methods Section</a:t>
            </a:r>
            <a:endParaRPr/>
          </a:p>
        </p:txBody>
      </p:sp>
      <p:sp>
        <p:nvSpPr>
          <p:cNvPr id="187" name="Google Shape;187;p3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b="1" lang="en"/>
              <a:t>Size:</a:t>
            </a:r>
            <a:r>
              <a:rPr lang="en"/>
              <a:t> 2 - 3 pages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"/>
              <a:t>Focus:</a:t>
            </a:r>
            <a:r>
              <a:rPr lang="en"/>
              <a:t> design and implementation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"/>
              <a:t>Question</a:t>
            </a:r>
            <a:r>
              <a:rPr b="1" lang="en"/>
              <a:t>s to answer:</a:t>
            </a:r>
            <a:r>
              <a:rPr lang="en"/>
              <a:t> </a:t>
            </a:r>
            <a:endParaRPr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What is your proposed approach?</a:t>
            </a:r>
            <a:endParaRPr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Describe your problem using an example or two.</a:t>
            </a:r>
            <a:endParaRPr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What is the intuition behind your proposed approach?</a:t>
            </a:r>
            <a:endParaRPr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How are you solving the problem?</a:t>
            </a:r>
            <a:endParaRPr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What are your experiments/experimental design?</a:t>
            </a:r>
            <a:endParaRPr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Why are the experiments helping to solve your problem?</a:t>
            </a:r>
            <a:endParaRPr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How are you measuring success?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8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pic>
        <p:nvPicPr>
          <p:cNvPr id="193" name="Google Shape;19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1250"/>
            <a:ext cx="3686175" cy="34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7425" y="1181250"/>
            <a:ext cx="3686175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8"/>
          <p:cNvSpPr txBox="1"/>
          <p:nvPr/>
        </p:nvSpPr>
        <p:spPr>
          <a:xfrm>
            <a:off x="3162725" y="1028850"/>
            <a:ext cx="15747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</a:rPr>
              <a:t>Experimental Design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196" name="Google Shape;196;p38"/>
          <p:cNvSpPr txBox="1"/>
          <p:nvPr/>
        </p:nvSpPr>
        <p:spPr>
          <a:xfrm>
            <a:off x="467700" y="4676925"/>
            <a:ext cx="82086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Source: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A Sensitivity Analysis of (and Practitioners' Guide to) Convolutional Neural Nets for Sentence Classification </a:t>
            </a:r>
            <a:endParaRPr sz="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202" name="Google Shape;202;p39"/>
          <p:cNvSpPr txBox="1"/>
          <p:nvPr/>
        </p:nvSpPr>
        <p:spPr>
          <a:xfrm>
            <a:off x="3162725" y="1028850"/>
            <a:ext cx="15747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</a:rPr>
              <a:t>Experimental Design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203" name="Google Shape;203;p39"/>
          <p:cNvSpPr txBox="1"/>
          <p:nvPr/>
        </p:nvSpPr>
        <p:spPr>
          <a:xfrm>
            <a:off x="467700" y="4560325"/>
            <a:ext cx="82086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Source: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Towards Agile Text Classifiers for Everyone</a:t>
            </a:r>
            <a:endParaRPr sz="100"/>
          </a:p>
        </p:txBody>
      </p:sp>
      <p:pic>
        <p:nvPicPr>
          <p:cNvPr id="204" name="Google Shape;20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98875"/>
            <a:ext cx="4047275" cy="20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123325"/>
            <a:ext cx="4104300" cy="3509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Description</a:t>
            </a:r>
            <a:r>
              <a:rPr lang="en"/>
              <a:t> of Results and Discussion</a:t>
            </a:r>
            <a:endParaRPr/>
          </a:p>
        </p:txBody>
      </p:sp>
      <p:sp>
        <p:nvSpPr>
          <p:cNvPr id="211" name="Google Shape;211;p40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b="1" lang="en"/>
              <a:t>Size: </a:t>
            </a:r>
            <a:r>
              <a:rPr lang="en"/>
              <a:t>1 - 2 pages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"/>
              <a:t>Focus:</a:t>
            </a:r>
            <a:r>
              <a:rPr lang="en"/>
              <a:t> Analysis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"/>
              <a:t>Questions to answer:</a:t>
            </a:r>
            <a:endParaRPr b="1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How well is your model performing vs. baseline?</a:t>
            </a:r>
            <a:endParaRPr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What other ways might you measure its success/failure?</a:t>
            </a:r>
            <a:endParaRPr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Why is your model making the errors it is?</a:t>
            </a:r>
            <a:r>
              <a:rPr lang="en"/>
              <a:t>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Back up your claims with empirical evidence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At least one table with datasets as rows and experiments as columns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What did you find?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What’s the relationship between the results of your experiments?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pic>
        <p:nvPicPr>
          <p:cNvPr id="217" name="Google Shape;2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1250"/>
            <a:ext cx="3686175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1"/>
          <p:cNvSpPr txBox="1"/>
          <p:nvPr/>
        </p:nvSpPr>
        <p:spPr>
          <a:xfrm>
            <a:off x="4370675" y="1181250"/>
            <a:ext cx="15747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</a:rPr>
              <a:t>Analysis: </a:t>
            </a:r>
            <a:endParaRPr b="1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</a:rPr>
              <a:t>How Well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219" name="Google Shape;219;p41"/>
          <p:cNvSpPr txBox="1"/>
          <p:nvPr/>
        </p:nvSpPr>
        <p:spPr>
          <a:xfrm>
            <a:off x="4370675" y="2571750"/>
            <a:ext cx="15747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</a:rPr>
              <a:t>Analysis:</a:t>
            </a:r>
            <a:endParaRPr b="1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</a:rPr>
              <a:t>Why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220" name="Google Shape;220;p41"/>
          <p:cNvSpPr txBox="1"/>
          <p:nvPr/>
        </p:nvSpPr>
        <p:spPr>
          <a:xfrm>
            <a:off x="467700" y="4657875"/>
            <a:ext cx="82086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Source: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A Sensitivity Analysis of (and Practitioners' Guide to) Convolutional Neural Nets for Sentence Classification </a:t>
            </a:r>
            <a:endParaRPr sz="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226" name="Google Shape;226;p42"/>
          <p:cNvSpPr txBox="1"/>
          <p:nvPr/>
        </p:nvSpPr>
        <p:spPr>
          <a:xfrm>
            <a:off x="4370675" y="1181250"/>
            <a:ext cx="15747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</a:rPr>
              <a:t>Analysis: </a:t>
            </a:r>
            <a:endParaRPr b="1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</a:rPr>
              <a:t>How Well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227" name="Google Shape;227;p42"/>
          <p:cNvSpPr txBox="1"/>
          <p:nvPr/>
        </p:nvSpPr>
        <p:spPr>
          <a:xfrm>
            <a:off x="467700" y="4560325"/>
            <a:ext cx="82086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Source: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Towards Agile Text Classifiers for Everyone</a:t>
            </a:r>
            <a:endParaRPr sz="100"/>
          </a:p>
        </p:txBody>
      </p:sp>
      <p:pic>
        <p:nvPicPr>
          <p:cNvPr id="228" name="Google Shape;22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00" y="1181250"/>
            <a:ext cx="4021800" cy="184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9575" y="1967655"/>
            <a:ext cx="3918582" cy="2256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Table in Results and Discussion</a:t>
            </a:r>
            <a:endParaRPr/>
          </a:p>
        </p:txBody>
      </p:sp>
      <p:sp>
        <p:nvSpPr>
          <p:cNvPr id="235" name="Google Shape;235;p4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Your experiments can be summarized as a table with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Data variants as rows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	Experiments as columns</a:t>
            </a:r>
            <a:endParaRPr/>
          </a:p>
        </p:txBody>
      </p:sp>
      <p:graphicFrame>
        <p:nvGraphicFramePr>
          <p:cNvPr id="236" name="Google Shape;236;p43"/>
          <p:cNvGraphicFramePr/>
          <p:nvPr/>
        </p:nvGraphicFramePr>
        <p:xfrm>
          <a:off x="952500" y="308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{EA975D86-8E28-42C0-A5EF-F27488D00563}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Experiment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Experiment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Experiment 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set balanced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set unbalanced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set two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This Week</a:t>
            </a:r>
            <a:endParaRPr/>
          </a:p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66700" lvl="0" marL="2667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Understand the purpose of a well written NLP paper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6700" lvl="0" marL="2667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Review the structure of a well written project paper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Results and Discussion Table Example</a:t>
            </a:r>
            <a:endParaRPr/>
          </a:p>
        </p:txBody>
      </p:sp>
      <p:sp>
        <p:nvSpPr>
          <p:cNvPr id="242" name="Google Shape;242;p44"/>
          <p:cNvSpPr txBox="1"/>
          <p:nvPr>
            <p:ph idx="1" type="body"/>
          </p:nvPr>
        </p:nvSpPr>
        <p:spPr>
          <a:xfrm>
            <a:off x="457200" y="2526624"/>
            <a:ext cx="8229600" cy="19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Four experiments on embeddings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Seven different datasets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From Kim (2014)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Convolutional Neural Networks for Sentence Classification</a:t>
            </a:r>
            <a:endParaRPr sz="1800"/>
          </a:p>
        </p:txBody>
      </p:sp>
      <p:pic>
        <p:nvPicPr>
          <p:cNvPr id="243" name="Google Shape;24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75" y="1221350"/>
            <a:ext cx="727710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Results and Discussion Table Example</a:t>
            </a:r>
            <a:endParaRPr/>
          </a:p>
        </p:txBody>
      </p:sp>
      <p:sp>
        <p:nvSpPr>
          <p:cNvPr id="249" name="Google Shape;249;p45"/>
          <p:cNvSpPr txBox="1"/>
          <p:nvPr>
            <p:ph idx="1" type="body"/>
          </p:nvPr>
        </p:nvSpPr>
        <p:spPr>
          <a:xfrm>
            <a:off x="457200" y="364412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Five experiments on soft prompt tuning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Three datasets</a:t>
            </a:r>
            <a:endParaRPr sz="1800"/>
          </a:p>
        </p:txBody>
      </p:sp>
      <p:pic>
        <p:nvPicPr>
          <p:cNvPr id="250" name="Google Shape;25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004" y="1119550"/>
            <a:ext cx="6949375" cy="21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5"/>
          <p:cNvSpPr txBox="1"/>
          <p:nvPr/>
        </p:nvSpPr>
        <p:spPr>
          <a:xfrm>
            <a:off x="467700" y="4560325"/>
            <a:ext cx="82086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Source: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Towards Agile Text Classifiers for Everyone</a:t>
            </a:r>
            <a:endParaRPr sz="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Description of Conclusion</a:t>
            </a:r>
            <a:endParaRPr/>
          </a:p>
        </p:txBody>
      </p:sp>
      <p:sp>
        <p:nvSpPr>
          <p:cNvPr id="257" name="Google Shape;257;p4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b="1" lang="en"/>
              <a:t>Size:</a:t>
            </a:r>
            <a:r>
              <a:rPr lang="en"/>
              <a:t>  3 to 5 sentences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"/>
              <a:t>Questions to answer:</a:t>
            </a:r>
            <a:endParaRPr b="1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What is your problem?</a:t>
            </a:r>
            <a:endParaRPr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Did you solve it?</a:t>
            </a:r>
            <a:endParaRPr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What did you find?</a:t>
            </a:r>
            <a:endParaRPr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Future work (optional)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Description</a:t>
            </a:r>
            <a:r>
              <a:rPr lang="en"/>
              <a:t> of References and Appendix</a:t>
            </a:r>
            <a:endParaRPr/>
          </a:p>
        </p:txBody>
      </p:sp>
      <p:sp>
        <p:nvSpPr>
          <p:cNvPr id="263" name="Google Shape;263;p4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References</a:t>
            </a:r>
            <a:endParaRPr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We want to see that you’ve consulted the literature</a:t>
            </a:r>
            <a:endParaRPr sz="22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Appendix</a:t>
            </a:r>
            <a:endParaRPr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4 to 6 page limit so put extra results, data samples, etc. in Appendix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69" name="Google Shape;269;p48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How to Write a Good Paper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Resources</a:t>
            </a:r>
            <a:endParaRPr/>
          </a:p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749300" rtl="0" algn="l"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500"/>
              <a:buChar char="•"/>
            </a:pPr>
            <a:r>
              <a:rPr b="1" lang="en" sz="1500">
                <a:solidFill>
                  <a:srgbClr val="333333"/>
                </a:solidFill>
                <a:highlight>
                  <a:schemeClr val="lt1"/>
                </a:highlight>
              </a:rPr>
              <a:t>Valuable information in the Project Section of Syllabus</a:t>
            </a:r>
            <a:endParaRPr b="1" sz="15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-323850" lvl="1" marL="1498600" rtl="0" algn="l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500"/>
              <a:buChar char="•"/>
            </a:pPr>
            <a:r>
              <a:rPr b="1" lang="en" sz="150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Final Submission</a:t>
            </a:r>
            <a:endParaRPr b="1" sz="15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-323850" lvl="1" marL="1498600" rtl="0" algn="l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500"/>
              <a:buChar char="•"/>
            </a:pPr>
            <a:r>
              <a:rPr b="1" lang="en" sz="1500" u="sng">
                <a:solidFill>
                  <a:schemeClr val="hlink"/>
                </a:solidFill>
                <a:highlight>
                  <a:schemeClr val="lt1"/>
                </a:highlight>
                <a:hlinkClick r:id="rId4"/>
              </a:rPr>
              <a:t>Grading Rubric</a:t>
            </a:r>
            <a:endParaRPr b="1" sz="15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-323850" lvl="1" marL="1498600" rtl="0" algn="l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500"/>
              <a:buChar char="•"/>
            </a:pPr>
            <a:r>
              <a:rPr b="1" lang="en" sz="1500" u="sng">
                <a:solidFill>
                  <a:schemeClr val="hlink"/>
                </a:solidFill>
                <a:highlight>
                  <a:schemeClr val="lt1"/>
                </a:highlight>
                <a:hlinkClick r:id="rId5"/>
              </a:rPr>
              <a:t>FAQ</a:t>
            </a:r>
            <a:endParaRPr b="1" sz="15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-323850" lvl="1" marL="1498600" rtl="0" algn="l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500"/>
              <a:buChar char="•"/>
            </a:pPr>
            <a:r>
              <a:rPr b="1" lang="en" sz="1500" u="sng">
                <a:solidFill>
                  <a:schemeClr val="hlink"/>
                </a:solidFill>
                <a:highlight>
                  <a:schemeClr val="lt1"/>
                </a:highlight>
                <a:hlinkClick r:id="rId6"/>
              </a:rPr>
              <a:t>Older High Scoring Projects</a:t>
            </a:r>
            <a:endParaRPr b="1" sz="15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55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How to Write a Good Project Paper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Purpose of a Paper</a:t>
            </a:r>
            <a:endParaRPr/>
          </a:p>
        </p:txBody>
      </p:sp>
      <p:sp>
        <p:nvSpPr>
          <p:cNvPr id="128" name="Google Shape;128;p2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Clearly communicate:</a:t>
            </a:r>
            <a:endParaRPr/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your idea,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your intuition,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experiments you’ve designed and run,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results you got, and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why you got those results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 are telling a coherent story to your colleagues.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</a:t>
            </a:r>
            <a:r>
              <a:rPr lang="en"/>
              <a:t>e</a:t>
            </a:r>
            <a:endParaRPr/>
          </a:p>
        </p:txBody>
      </p:sp>
      <p:sp>
        <p:nvSpPr>
          <p:cNvPr id="134" name="Google Shape;134;p30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How to Write a Good Project Paper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Paper Structure</a:t>
            </a:r>
            <a:endParaRPr/>
          </a:p>
        </p:txBody>
      </p:sp>
      <p:sp>
        <p:nvSpPr>
          <p:cNvPr id="140" name="Google Shape;140;p3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Research papers follow a basic structure</a:t>
            </a:r>
            <a:endParaRPr b="1" sz="18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Abstract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Introduction</a:t>
            </a:r>
            <a:r>
              <a:rPr lang="en" sz="1500"/>
              <a:t> (motivation for your work)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Background</a:t>
            </a:r>
            <a:r>
              <a:rPr lang="en" sz="1500"/>
              <a:t> (literature review, or related work)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Methods</a:t>
            </a:r>
            <a:r>
              <a:rPr lang="en" sz="1500"/>
              <a:t> (description of your design and implementation)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Results and discussion</a:t>
            </a:r>
            <a:r>
              <a:rPr lang="en" sz="1500"/>
              <a:t> (tables, plots, &amp; figures, and detailed analysis in comparison to baseline and the literature, if applicable)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Conclusion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References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Appendix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Description</a:t>
            </a:r>
            <a:r>
              <a:rPr lang="en"/>
              <a:t> of Abstract</a:t>
            </a:r>
            <a:endParaRPr/>
          </a:p>
        </p:txBody>
      </p:sp>
      <p:sp>
        <p:nvSpPr>
          <p:cNvPr id="146" name="Google Shape;146;p3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Size:  </a:t>
            </a:r>
            <a:r>
              <a:rPr lang="en"/>
              <a:t>3 to 5 sentences 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Concisely describe your problem, 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how you solved it, 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and what you found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Description</a:t>
            </a:r>
            <a:r>
              <a:rPr lang="en"/>
              <a:t> of Introduction</a:t>
            </a:r>
            <a:endParaRPr/>
          </a:p>
        </p:txBody>
      </p:sp>
      <p:sp>
        <p:nvSpPr>
          <p:cNvPr id="152" name="Google Shape;152;p3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b="1" lang="en"/>
              <a:t>Size:</a:t>
            </a:r>
            <a:r>
              <a:rPr lang="en"/>
              <a:t> 1 page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"/>
              <a:t>Focus: </a:t>
            </a:r>
            <a:r>
              <a:rPr lang="en"/>
              <a:t>motivation for your work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"/>
              <a:t>Questions to answer:</a:t>
            </a:r>
            <a:endParaRPr b="1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What is the problem you are trying to solve?</a:t>
            </a:r>
            <a:endParaRPr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Why is it important?</a:t>
            </a:r>
            <a:endParaRPr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Why can’t it be solved without your approach?</a:t>
            </a:r>
            <a:endParaRPr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What are your contributions?</a:t>
            </a:r>
            <a:endParaRPr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Substantiate your refutable claims with evidence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UC Berkeley 1">
      <a:dk1>
        <a:srgbClr val="000000"/>
      </a:dk1>
      <a:lt1>
        <a:srgbClr val="FFFFFF"/>
      </a:lt1>
      <a:dk2>
        <a:srgbClr val="46535E"/>
      </a:dk2>
      <a:lt2>
        <a:srgbClr val="EEEEEE"/>
      </a:lt2>
      <a:accent1>
        <a:srgbClr val="3B7EA1"/>
      </a:accent1>
      <a:accent2>
        <a:srgbClr val="FDB515"/>
      </a:accent2>
      <a:accent3>
        <a:srgbClr val="003262"/>
      </a:accent3>
      <a:accent4>
        <a:srgbClr val="B9D3B6"/>
      </a:accent4>
      <a:accent5>
        <a:srgbClr val="DDD5C7"/>
      </a:accent5>
      <a:accent6>
        <a:srgbClr val="584F29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