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70" r:id="rId14"/>
    <p:sldId id="271" r:id="rId15"/>
    <p:sldId id="274"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34" d="100"/>
          <a:sy n="134"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86EC3-AD76-8941-9542-8846733B9E3F}" type="datetimeFigureOut">
              <a:rPr lang="en-US" smtClean="0"/>
              <a:t>3/4/24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7C5B6-B1E0-8D45-AFB2-C9B2B5E93FBC}" type="slidenum">
              <a:rPr lang="en-US" smtClean="0"/>
              <a:t>‹#›</a:t>
            </a:fld>
            <a:endParaRPr lang="en-US"/>
          </a:p>
        </p:txBody>
      </p:sp>
    </p:spTree>
    <p:extLst>
      <p:ext uri="{BB962C8B-B14F-4D97-AF65-F5344CB8AC3E}">
        <p14:creationId xmlns:p14="http://schemas.microsoft.com/office/powerpoint/2010/main" val="320932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Knowledge-augmented large language model category</a:t>
            </a:r>
          </a:p>
          <a:p>
            <a:r>
              <a:rPr lang="en-US" dirty="0"/>
              <a:t>u External knowledge: This refers to knowledge obtained from external knowledge sources (such as knowledge graphs), which can explicitly provide missing information and unlock new capabilities of large models and multi-modal large models. External knowledge can be further broken down into:</a:t>
            </a:r>
          </a:p>
          <a:p>
            <a:r>
              <a:rPr lang="en-US" dirty="0"/>
              <a:t>l Factual knowledge: This refers to objective facts about entities, attributes, relationships, events, etc., which are usually stored in structured knowledge graphs.</a:t>
            </a:r>
          </a:p>
          <a:p>
            <a:r>
              <a:rPr lang="en-US" dirty="0"/>
              <a:t>l Common sense knowledge: This refers to general and implicit knowledge about the world, which is usually not easy to obtain directly from text or images, but requires reasoning or logical inference. l Language knowledge: This refers to knowledge about the grammar, semantics, rhetoric, etc. of language, usually from online texts or language resources.</a:t>
            </a:r>
          </a:p>
          <a:p>
            <a:r>
              <a:rPr lang="en-US" dirty="0"/>
              <a:t>u Internal knowledge: This refers to the knowledge that large models and multi-modal large models automatically extract from single or multi-modal data and does not rely on external knowledge sources. Internal knowledge can be further broken down into:</a:t>
            </a:r>
          </a:p>
          <a:p>
            <a:r>
              <a:rPr lang="en-US" dirty="0"/>
              <a:t>l Implicit knowledge: This refers to the knowledge stored in the weights of the neural network, which is not easily understood or interpreted by humans and is usually obtained through pre-training or adversarial training.</a:t>
            </a:r>
          </a:p>
          <a:p>
            <a:r>
              <a:rPr lang="en-US" dirty="0"/>
              <a:t>l Explicit knowledge: This refers to knowledge expressed in interpretable forms (such as diagrams, tables, trees, etc.), which can help humans understand or verify the behavior of the model, and is usually obtained through visualization or analysis.</a:t>
            </a:r>
          </a:p>
        </p:txBody>
      </p:sp>
      <p:sp>
        <p:nvSpPr>
          <p:cNvPr id="4" name="Slide Number Placeholder 3"/>
          <p:cNvSpPr>
            <a:spLocks noGrp="1"/>
          </p:cNvSpPr>
          <p:nvPr>
            <p:ph type="sldNum" sz="quarter" idx="5"/>
          </p:nvPr>
        </p:nvSpPr>
        <p:spPr/>
        <p:txBody>
          <a:bodyPr/>
          <a:lstStyle/>
          <a:p>
            <a:fld id="{A1C7C5B6-B1E0-8D45-AFB2-C9B2B5E93FBC}" type="slidenum">
              <a:rPr lang="en-US" smtClean="0"/>
              <a:t>7</a:t>
            </a:fld>
            <a:endParaRPr lang="en-US"/>
          </a:p>
        </p:txBody>
      </p:sp>
    </p:spTree>
    <p:extLst>
      <p:ext uri="{BB962C8B-B14F-4D97-AF65-F5344CB8AC3E}">
        <p14:creationId xmlns:p14="http://schemas.microsoft.com/office/powerpoint/2010/main" val="33208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9F81-EA78-1549-BE3D-621DBC210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E4885C-B429-4BFB-6B5C-89708F8DF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62B79-9E6E-6122-3B33-F4BA1E84010D}"/>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5" name="Footer Placeholder 4">
            <a:extLst>
              <a:ext uri="{FF2B5EF4-FFF2-40B4-BE49-F238E27FC236}">
                <a16:creationId xmlns:a16="http://schemas.microsoft.com/office/drawing/2014/main" id="{077D6937-B26D-CE2D-1DF5-A6F33A2E3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372A4-DEB2-7FC1-F3A9-123E4F055A94}"/>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395838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FA2A-B8B3-8E41-6308-0760FC1141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2324D-79AA-8D7F-B8BC-177A6D9624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C1782-FCCA-7FE2-208C-AA2AE7741FDF}"/>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5" name="Footer Placeholder 4">
            <a:extLst>
              <a:ext uri="{FF2B5EF4-FFF2-40B4-BE49-F238E27FC236}">
                <a16:creationId xmlns:a16="http://schemas.microsoft.com/office/drawing/2014/main" id="{1B4DC599-0592-FBE5-2082-C5DA8D352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2FB7F-442B-9A3C-7236-B90A2CD5B028}"/>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310960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E63F2-ECDA-35F9-6CB6-7C63B044BD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3B68E-726C-4FE7-196C-3E0D2CC07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8035C-3AFE-8A3D-F767-566C15621998}"/>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5" name="Footer Placeholder 4">
            <a:extLst>
              <a:ext uri="{FF2B5EF4-FFF2-40B4-BE49-F238E27FC236}">
                <a16:creationId xmlns:a16="http://schemas.microsoft.com/office/drawing/2014/main" id="{DC874D9B-E6A9-83AD-B11E-42C7A2E7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CF8F2-70E2-38F6-75E6-BD6A01290DFD}"/>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328805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5825-0DC6-113F-1857-29CAE0AEE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797A2-3C34-5FD4-0E9D-7975D92A2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FB23F-FF40-584A-91B1-2196D532D495}"/>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5" name="Footer Placeholder 4">
            <a:extLst>
              <a:ext uri="{FF2B5EF4-FFF2-40B4-BE49-F238E27FC236}">
                <a16:creationId xmlns:a16="http://schemas.microsoft.com/office/drawing/2014/main" id="{A65862F4-4D1D-D2D8-2F25-A9E135B48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EC8AC-1AC0-2673-A290-78DADCC3EA51}"/>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69701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1C84-3651-8DF0-2258-35712C9FA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954E65-2FF8-CC40-177C-CC7C9F98D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099218-2263-8A33-0D92-651C5D0CAE2F}"/>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5" name="Footer Placeholder 4">
            <a:extLst>
              <a:ext uri="{FF2B5EF4-FFF2-40B4-BE49-F238E27FC236}">
                <a16:creationId xmlns:a16="http://schemas.microsoft.com/office/drawing/2014/main" id="{B2E04B13-C801-996C-C694-D57CEA0D8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358A1-A1FA-92B7-E21D-A086699931A8}"/>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7860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C046-E128-3387-24DC-71338DC879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81E75-213F-4C7C-7AFC-CD0E0249E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C39A7-6C87-C3DE-B7AB-408340BCE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A14469-2274-F368-D20B-EB27CDA09F71}"/>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6" name="Footer Placeholder 5">
            <a:extLst>
              <a:ext uri="{FF2B5EF4-FFF2-40B4-BE49-F238E27FC236}">
                <a16:creationId xmlns:a16="http://schemas.microsoft.com/office/drawing/2014/main" id="{A46FCCCE-FCC7-3B91-B317-ECF719F90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0898A-D8F3-D725-BAB8-6B244966E8E6}"/>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225285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095D-D8F7-4397-DDE3-82F3C918C9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8BE44E-17E3-22E6-7A69-2FC6B3796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849F2-9EA5-0066-26BD-D8489F0608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6FA441-5F93-FCE2-88E7-4AB6DEE6D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B57764-F97D-5BAF-8A8E-B0281379B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E8FDD-E759-C55D-B1A9-789733DC89A5}"/>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8" name="Footer Placeholder 7">
            <a:extLst>
              <a:ext uri="{FF2B5EF4-FFF2-40B4-BE49-F238E27FC236}">
                <a16:creationId xmlns:a16="http://schemas.microsoft.com/office/drawing/2014/main" id="{642E8E3D-F21D-BA05-E9E1-9F44EAE44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16B6D8-420F-7F1D-0282-3D2690D69C87}"/>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98119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91F6-05FA-03EE-5D4D-F9A7684A2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FA5B50-F1CB-7763-4BF9-1015A94BBE6E}"/>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4" name="Footer Placeholder 3">
            <a:extLst>
              <a:ext uri="{FF2B5EF4-FFF2-40B4-BE49-F238E27FC236}">
                <a16:creationId xmlns:a16="http://schemas.microsoft.com/office/drawing/2014/main" id="{048A5662-BF08-54C4-57A1-21069E7466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7E865E-16F8-8B6A-8F9A-7E3657568944}"/>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276773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F57B6-385F-C850-1A1D-6BBA75A92F63}"/>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3" name="Footer Placeholder 2">
            <a:extLst>
              <a:ext uri="{FF2B5EF4-FFF2-40B4-BE49-F238E27FC236}">
                <a16:creationId xmlns:a16="http://schemas.microsoft.com/office/drawing/2014/main" id="{A8D6E9E4-34EE-F351-7732-B3DB7568C2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99DD04-8A93-C401-B689-22D1658BFC2D}"/>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73216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E346-A6AD-B429-DB14-989BCCA88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DDCD94-8A23-5B53-F8C1-068F3A4F4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DB41BE-A7D1-71FC-FEC4-5CBEE3084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73E5D-E24F-1629-3F01-5B02897CFE80}"/>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6" name="Footer Placeholder 5">
            <a:extLst>
              <a:ext uri="{FF2B5EF4-FFF2-40B4-BE49-F238E27FC236}">
                <a16:creationId xmlns:a16="http://schemas.microsoft.com/office/drawing/2014/main" id="{CFE20958-A33F-46CF-29B6-8FAF49FE3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E5903-D3AC-D73B-24D5-C9D4CBA1F328}"/>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19955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35A2-366E-9531-0A06-D2B718DCF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802EC2-2CA5-E787-9322-C241A57E8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63615F-1618-0BBF-CBE7-D6A72896B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25A35-B3E3-B37A-95D4-F14B36F782A2}"/>
              </a:ext>
            </a:extLst>
          </p:cNvPr>
          <p:cNvSpPr>
            <a:spLocks noGrp="1"/>
          </p:cNvSpPr>
          <p:nvPr>
            <p:ph type="dt" sz="half" idx="10"/>
          </p:nvPr>
        </p:nvSpPr>
        <p:spPr/>
        <p:txBody>
          <a:bodyPr/>
          <a:lstStyle/>
          <a:p>
            <a:fld id="{ECFA4854-A7EF-234D-BE44-23AFA438066B}" type="datetimeFigureOut">
              <a:rPr lang="en-US" smtClean="0"/>
              <a:t>3/4/24</a:t>
            </a:fld>
            <a:endParaRPr lang="en-US"/>
          </a:p>
        </p:txBody>
      </p:sp>
      <p:sp>
        <p:nvSpPr>
          <p:cNvPr id="6" name="Footer Placeholder 5">
            <a:extLst>
              <a:ext uri="{FF2B5EF4-FFF2-40B4-BE49-F238E27FC236}">
                <a16:creationId xmlns:a16="http://schemas.microsoft.com/office/drawing/2014/main" id="{70534F5C-20BD-3737-BCA5-E13A0E5D4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A78AA-6FB1-8D81-1366-A9F86C967FD3}"/>
              </a:ext>
            </a:extLst>
          </p:cNvPr>
          <p:cNvSpPr>
            <a:spLocks noGrp="1"/>
          </p:cNvSpPr>
          <p:nvPr>
            <p:ph type="sldNum" sz="quarter" idx="12"/>
          </p:nvPr>
        </p:nvSpPr>
        <p:spPr/>
        <p:txBody>
          <a:bodyPr/>
          <a:lstStyle/>
          <a:p>
            <a:fld id="{F6C9BDED-4491-ED40-8B2A-4AE60CF0C36F}" type="slidenum">
              <a:rPr lang="en-US" smtClean="0"/>
              <a:t>‹#›</a:t>
            </a:fld>
            <a:endParaRPr lang="en-US"/>
          </a:p>
        </p:txBody>
      </p:sp>
    </p:spTree>
    <p:extLst>
      <p:ext uri="{BB962C8B-B14F-4D97-AF65-F5344CB8AC3E}">
        <p14:creationId xmlns:p14="http://schemas.microsoft.com/office/powerpoint/2010/main" val="184379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95C6B-C9C9-E897-BC82-F4459DF9C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92A821-224D-F931-9976-9C1ED53D4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CFA1F-E975-ED50-7067-521D995B8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A4854-A7EF-234D-BE44-23AFA438066B}" type="datetimeFigureOut">
              <a:rPr lang="en-US" smtClean="0"/>
              <a:t>3/4/24</a:t>
            </a:fld>
            <a:endParaRPr lang="en-US"/>
          </a:p>
        </p:txBody>
      </p:sp>
      <p:sp>
        <p:nvSpPr>
          <p:cNvPr id="5" name="Footer Placeholder 4">
            <a:extLst>
              <a:ext uri="{FF2B5EF4-FFF2-40B4-BE49-F238E27FC236}">
                <a16:creationId xmlns:a16="http://schemas.microsoft.com/office/drawing/2014/main" id="{12564CCB-C254-FF7C-AC23-8D3F87D92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F9CA9A-4231-B9AE-B201-E3B61D622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9BDED-4491-ED40-8B2A-4AE60CF0C36F}" type="slidenum">
              <a:rPr lang="en-US" smtClean="0"/>
              <a:t>‹#›</a:t>
            </a:fld>
            <a:endParaRPr lang="en-US"/>
          </a:p>
        </p:txBody>
      </p:sp>
    </p:spTree>
    <p:extLst>
      <p:ext uri="{BB962C8B-B14F-4D97-AF65-F5344CB8AC3E}">
        <p14:creationId xmlns:p14="http://schemas.microsoft.com/office/powerpoint/2010/main" val="384776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pdf/2306.07906.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2306.07906.pdf"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loud.tsinghua.edu.cn/d/3927b67a834c475288e2/?p=%2F&amp;mode=list" TargetMode="External"/><Relationship Id="rId2" Type="http://schemas.openxmlformats.org/officeDocument/2006/relationships/hyperlink" Target="https://github.com/THUDM/WebGLM/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vellum.ai/blog/llm-hallucination-types-with-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211.12328"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html/2306.08302v3"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2306.08302.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FBD754-D60D-C364-F776-120D0936AB1F}"/>
              </a:ext>
            </a:extLst>
          </p:cNvPr>
          <p:cNvSpPr>
            <a:spLocks noGrp="1"/>
          </p:cNvSpPr>
          <p:nvPr>
            <p:ph type="subTitle" idx="1"/>
          </p:nvPr>
        </p:nvSpPr>
        <p:spPr>
          <a:xfrm>
            <a:off x="1124607" y="389157"/>
            <a:ext cx="9144000" cy="1655762"/>
          </a:xfrm>
        </p:spPr>
        <p:txBody>
          <a:bodyPr/>
          <a:lstStyle/>
          <a:p>
            <a:pPr algn="l"/>
            <a:r>
              <a:rPr lang="en-US" dirty="0"/>
              <a:t>Paper Reading Session (Jennifer Zhu, March 4, 2024)</a:t>
            </a:r>
          </a:p>
          <a:p>
            <a:pPr algn="l"/>
            <a:r>
              <a:rPr lang="en-US" dirty="0"/>
              <a:t>From KDD 2023 </a:t>
            </a:r>
            <a:r>
              <a:rPr lang="en-US" dirty="0">
                <a:hlinkClick r:id="rId2"/>
              </a:rPr>
              <a:t>https://arxiv.org/pdf/2306.07906.pdf</a:t>
            </a:r>
            <a:endParaRPr lang="en-US" dirty="0"/>
          </a:p>
          <a:p>
            <a:endParaRPr lang="en-US" dirty="0"/>
          </a:p>
          <a:p>
            <a:pPr algn="l"/>
            <a:endParaRPr lang="en-US" dirty="0"/>
          </a:p>
        </p:txBody>
      </p:sp>
      <p:pic>
        <p:nvPicPr>
          <p:cNvPr id="7" name="Picture 6">
            <a:extLst>
              <a:ext uri="{FF2B5EF4-FFF2-40B4-BE49-F238E27FC236}">
                <a16:creationId xmlns:a16="http://schemas.microsoft.com/office/drawing/2014/main" id="{C6794936-553F-7D90-183E-D7E09202F4E7}"/>
              </a:ext>
            </a:extLst>
          </p:cNvPr>
          <p:cNvPicPr>
            <a:picLocks noChangeAspect="1"/>
          </p:cNvPicPr>
          <p:nvPr/>
        </p:nvPicPr>
        <p:blipFill>
          <a:blip r:embed="rId3"/>
          <a:stretch>
            <a:fillRect/>
          </a:stretch>
        </p:blipFill>
        <p:spPr>
          <a:xfrm>
            <a:off x="2213705" y="1782161"/>
            <a:ext cx="7764589" cy="3538728"/>
          </a:xfrm>
          <a:prstGeom prst="rect">
            <a:avLst/>
          </a:prstGeom>
        </p:spPr>
      </p:pic>
    </p:spTree>
    <p:extLst>
      <p:ext uri="{BB962C8B-B14F-4D97-AF65-F5344CB8AC3E}">
        <p14:creationId xmlns:p14="http://schemas.microsoft.com/office/powerpoint/2010/main" val="312323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5FC6-E940-0292-C79D-5A7E18DDE051}"/>
              </a:ext>
            </a:extLst>
          </p:cNvPr>
          <p:cNvSpPr>
            <a:spLocks noGrp="1"/>
          </p:cNvSpPr>
          <p:nvPr>
            <p:ph type="title"/>
          </p:nvPr>
        </p:nvSpPr>
        <p:spPr/>
        <p:txBody>
          <a:bodyPr>
            <a:normAutofit/>
          </a:bodyPr>
          <a:lstStyle/>
          <a:p>
            <a:r>
              <a:rPr lang="en-US" sz="3600" dirty="0"/>
              <a:t>2. The combination of knowledge and large models</a:t>
            </a:r>
          </a:p>
        </p:txBody>
      </p:sp>
      <p:sp>
        <p:nvSpPr>
          <p:cNvPr id="3" name="Content Placeholder 2">
            <a:extLst>
              <a:ext uri="{FF2B5EF4-FFF2-40B4-BE49-F238E27FC236}">
                <a16:creationId xmlns:a16="http://schemas.microsoft.com/office/drawing/2014/main" id="{3E31F2E9-CBE6-D56D-41E1-ACE976AD1F3F}"/>
              </a:ext>
            </a:extLst>
          </p:cNvPr>
          <p:cNvSpPr>
            <a:spLocks noGrp="1"/>
          </p:cNvSpPr>
          <p:nvPr>
            <p:ph idx="1"/>
          </p:nvPr>
        </p:nvSpPr>
        <p:spPr/>
        <p:txBody>
          <a:bodyPr>
            <a:normAutofit fontScale="55000" lnSpcReduction="20000"/>
          </a:bodyPr>
          <a:lstStyle/>
          <a:p>
            <a:pPr marL="0" indent="0">
              <a:buNone/>
            </a:pPr>
            <a:r>
              <a:rPr lang="en-US" sz="3300" b="1" dirty="0"/>
              <a:t>Challenges and research directions</a:t>
            </a:r>
          </a:p>
          <a:p>
            <a:pPr marL="0" indent="0">
              <a:buNone/>
            </a:pPr>
            <a:r>
              <a:rPr lang="en-US" b="1" dirty="0"/>
              <a:t>Challenge: </a:t>
            </a:r>
            <a:r>
              <a:rPr lang="en-US" dirty="0"/>
              <a:t>Integrate knowledge graphs and large models to maintain real-time updates and accuracy of knowledge.</a:t>
            </a:r>
          </a:p>
          <a:p>
            <a:r>
              <a:rPr lang="en-US" dirty="0"/>
              <a:t>Research direction: Large model knowledge enhancement based on knowledge graph</a:t>
            </a:r>
          </a:p>
          <a:p>
            <a:r>
              <a:rPr lang="en-US" dirty="0"/>
              <a:t>Solution strategy: Develop a dynamic knowledge graph update mechanism to improve the interoperability between knowledge graphs and models</a:t>
            </a:r>
          </a:p>
          <a:p>
            <a:r>
              <a:rPr lang="en-US" dirty="0"/>
              <a:t>Paper: A Survey of Knowledge Enhanced Pre-Trained Language Models</a:t>
            </a:r>
          </a:p>
          <a:p>
            <a:pPr marL="0" indent="0">
              <a:buNone/>
            </a:pPr>
            <a:endParaRPr lang="en-US" dirty="0"/>
          </a:p>
          <a:p>
            <a:pPr marL="0" indent="0">
              <a:buNone/>
            </a:pPr>
            <a:r>
              <a:rPr lang="en-US" b="1" dirty="0"/>
              <a:t>Challenge: </a:t>
            </a:r>
            <a:r>
              <a:rPr lang="en-US" dirty="0"/>
              <a:t>Efficiently and accurately retrieve relevant knowledge from massive data.</a:t>
            </a:r>
          </a:p>
          <a:p>
            <a:r>
              <a:rPr lang="en-US" dirty="0"/>
              <a:t>Research direction: retrieval-based knowledge enhancement</a:t>
            </a:r>
          </a:p>
          <a:p>
            <a:r>
              <a:rPr lang="en-US" dirty="0"/>
              <a:t>Solution strategy: Use advanced retrieval algorithms and indexing technology to improve retrieval speed and accuracy. Then use retrieval enhancement methods to overcome LLM’ limitations, such as illusions and limited knowledge. The idea behind the retrieval enhancement method is to reference external data when asking questions and provide it to the LLM to enhance its generation accuracy and the ability to provide relevant answers.</a:t>
            </a:r>
          </a:p>
          <a:p>
            <a:r>
              <a:rPr lang="en-US" dirty="0"/>
              <a:t>Paper: Few-shot Learning with Retrieval Augmented Language Models</a:t>
            </a:r>
          </a:p>
          <a:p>
            <a:r>
              <a:rPr lang="en-US" dirty="0"/>
              <a:t>Paper: REPLUG: Retrieval-Augmented Black-Box Language Models</a:t>
            </a:r>
          </a:p>
          <a:p>
            <a:r>
              <a:rPr lang="en-US" dirty="0"/>
              <a:t>Paper: </a:t>
            </a:r>
            <a:r>
              <a:rPr lang="en-US" dirty="0" err="1"/>
              <a:t>YuLan</a:t>
            </a:r>
            <a:r>
              <a:rPr lang="en-US" dirty="0"/>
              <a:t>-Chat: An Open-Source Bilingual Chatbot</a:t>
            </a:r>
          </a:p>
        </p:txBody>
      </p:sp>
    </p:spTree>
    <p:extLst>
      <p:ext uri="{BB962C8B-B14F-4D97-AF65-F5344CB8AC3E}">
        <p14:creationId xmlns:p14="http://schemas.microsoft.com/office/powerpoint/2010/main" val="335821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0C4A-557D-C626-E699-3CFE46AEF180}"/>
              </a:ext>
            </a:extLst>
          </p:cNvPr>
          <p:cNvSpPr>
            <a:spLocks noGrp="1"/>
          </p:cNvSpPr>
          <p:nvPr>
            <p:ph type="title"/>
          </p:nvPr>
        </p:nvSpPr>
        <p:spPr/>
        <p:txBody>
          <a:bodyPr>
            <a:normAutofit/>
          </a:bodyPr>
          <a:lstStyle/>
          <a:p>
            <a:r>
              <a:rPr lang="en-US" sz="2800" dirty="0"/>
              <a:t>3. </a:t>
            </a:r>
            <a:r>
              <a:rPr lang="en-US" sz="2800" dirty="0" err="1"/>
              <a:t>WebGLM</a:t>
            </a:r>
            <a:r>
              <a:rPr lang="en-US" sz="2800" dirty="0"/>
              <a:t>: an practical example of knowledge-enhanced large models</a:t>
            </a:r>
          </a:p>
        </p:txBody>
      </p:sp>
      <p:pic>
        <p:nvPicPr>
          <p:cNvPr id="5" name="Content Placeholder 4">
            <a:extLst>
              <a:ext uri="{FF2B5EF4-FFF2-40B4-BE49-F238E27FC236}">
                <a16:creationId xmlns:a16="http://schemas.microsoft.com/office/drawing/2014/main" id="{B3CFEA6F-E687-8CAF-C124-691C0D3F415C}"/>
              </a:ext>
            </a:extLst>
          </p:cNvPr>
          <p:cNvPicPr>
            <a:picLocks noGrp="1" noChangeAspect="1"/>
          </p:cNvPicPr>
          <p:nvPr>
            <p:ph idx="1"/>
          </p:nvPr>
        </p:nvPicPr>
        <p:blipFill>
          <a:blip r:embed="rId2"/>
          <a:stretch>
            <a:fillRect/>
          </a:stretch>
        </p:blipFill>
        <p:spPr>
          <a:xfrm>
            <a:off x="838200" y="1765300"/>
            <a:ext cx="4279900" cy="3327400"/>
          </a:xfrm>
        </p:spPr>
      </p:pic>
      <p:sp>
        <p:nvSpPr>
          <p:cNvPr id="6" name="TextBox 5">
            <a:extLst>
              <a:ext uri="{FF2B5EF4-FFF2-40B4-BE49-F238E27FC236}">
                <a16:creationId xmlns:a16="http://schemas.microsoft.com/office/drawing/2014/main" id="{0C7564E4-E90A-09BC-359E-E26BD6471C6D}"/>
              </a:ext>
            </a:extLst>
          </p:cNvPr>
          <p:cNvSpPr txBox="1"/>
          <p:nvPr/>
        </p:nvSpPr>
        <p:spPr>
          <a:xfrm>
            <a:off x="8061434" y="6311900"/>
            <a:ext cx="6096000" cy="369332"/>
          </a:xfrm>
          <a:prstGeom prst="rect">
            <a:avLst/>
          </a:prstGeom>
          <a:noFill/>
        </p:spPr>
        <p:txBody>
          <a:bodyPr wrap="square">
            <a:spAutoFit/>
          </a:bodyPr>
          <a:lstStyle/>
          <a:p>
            <a:pPr algn="l"/>
            <a:r>
              <a:rPr lang="en-US" dirty="0">
                <a:hlinkClick r:id="rId3"/>
              </a:rPr>
              <a:t>https://arxiv.org/pdf/2306.07906.pdf</a:t>
            </a:r>
            <a:endParaRPr lang="en-US" dirty="0"/>
          </a:p>
        </p:txBody>
      </p:sp>
      <p:sp>
        <p:nvSpPr>
          <p:cNvPr id="7" name="TextBox 6">
            <a:extLst>
              <a:ext uri="{FF2B5EF4-FFF2-40B4-BE49-F238E27FC236}">
                <a16:creationId xmlns:a16="http://schemas.microsoft.com/office/drawing/2014/main" id="{E798E4CF-4425-B483-65E8-0243E53647E5}"/>
              </a:ext>
            </a:extLst>
          </p:cNvPr>
          <p:cNvSpPr txBox="1"/>
          <p:nvPr/>
        </p:nvSpPr>
        <p:spPr>
          <a:xfrm>
            <a:off x="5591505" y="1550075"/>
            <a:ext cx="5762295" cy="1938992"/>
          </a:xfrm>
          <a:prstGeom prst="rect">
            <a:avLst/>
          </a:prstGeom>
          <a:noFill/>
        </p:spPr>
        <p:txBody>
          <a:bodyPr wrap="square">
            <a:spAutoFit/>
          </a:bodyPr>
          <a:lstStyle/>
          <a:p>
            <a:r>
              <a:rPr lang="en-US" sz="1200" dirty="0"/>
              <a:t>Enhance pre-trained large language models:</a:t>
            </a:r>
          </a:p>
          <a:p>
            <a:pPr marL="171450" indent="-171450">
              <a:buFont typeface="Arial" panose="020B0604020202020204" pitchFamily="34" charset="0"/>
              <a:buChar char="•"/>
            </a:pPr>
            <a:r>
              <a:rPr lang="en-US" sz="1200" dirty="0"/>
              <a:t>The main goal of </a:t>
            </a:r>
            <a:r>
              <a:rPr lang="en-US" sz="1200" dirty="0" err="1">
                <a:solidFill>
                  <a:srgbClr val="FF0000"/>
                </a:solidFill>
              </a:rPr>
              <a:t>WebGLM</a:t>
            </a:r>
            <a:r>
              <a:rPr lang="en-US" sz="1200" dirty="0">
                <a:solidFill>
                  <a:srgbClr val="FF0000"/>
                </a:solidFill>
              </a:rPr>
              <a:t> (this paper)</a:t>
            </a:r>
            <a:r>
              <a:rPr lang="en-US" sz="1200" dirty="0"/>
              <a:t> is to enhance pre-trained large language models (LLM) with web search and retrieval capabilities. This enhancement is intended to enable language models to more effectively</a:t>
            </a:r>
          </a:p>
          <a:p>
            <a:r>
              <a:rPr lang="en-US" sz="1200" dirty="0"/>
              <a:t>     Process and answer web-based inquiries.</a:t>
            </a:r>
          </a:p>
          <a:p>
            <a:endParaRPr lang="en-US" sz="1200" dirty="0"/>
          </a:p>
          <a:p>
            <a:r>
              <a:rPr lang="en-US" sz="1200" dirty="0"/>
              <a:t>Solve the limitations of existing systems:</a:t>
            </a:r>
          </a:p>
          <a:p>
            <a:pPr marL="171450" indent="-171450">
              <a:buFont typeface="Arial" panose="020B0604020202020204" pitchFamily="34" charset="0"/>
              <a:buChar char="•"/>
            </a:pPr>
            <a:r>
              <a:rPr lang="en-US" sz="1200" dirty="0" err="1"/>
              <a:t>WebGLM</a:t>
            </a:r>
            <a:r>
              <a:rPr lang="en-US" sz="1200" dirty="0"/>
              <a:t> aims to solve the limitations of existing systems such as </a:t>
            </a:r>
            <a:r>
              <a:rPr lang="en-US" sz="1200" dirty="0" err="1">
                <a:solidFill>
                  <a:srgbClr val="FF0000"/>
                </a:solidFill>
              </a:rPr>
              <a:t>WebGPT</a:t>
            </a:r>
            <a:r>
              <a:rPr lang="en-US" sz="1200" dirty="0">
                <a:solidFill>
                  <a:srgbClr val="FF0000"/>
                </a:solidFill>
              </a:rPr>
              <a:t> (</a:t>
            </a:r>
            <a:r>
              <a:rPr lang="en-US" sz="1200" dirty="0" err="1">
                <a:solidFill>
                  <a:srgbClr val="FF0000"/>
                </a:solidFill>
              </a:rPr>
              <a:t>openAI</a:t>
            </a:r>
            <a:r>
              <a:rPr lang="en-US" sz="1200" dirty="0">
                <a:solidFill>
                  <a:srgbClr val="FF0000"/>
                </a:solidFill>
              </a:rPr>
              <a:t>)</a:t>
            </a:r>
            <a:r>
              <a:rPr lang="en-US" sz="1200" dirty="0"/>
              <a:t> and provide a more optimized and efficient network-enhanced question and answer solution.</a:t>
            </a:r>
          </a:p>
        </p:txBody>
      </p:sp>
      <p:pic>
        <p:nvPicPr>
          <p:cNvPr id="9" name="Picture 8">
            <a:extLst>
              <a:ext uri="{FF2B5EF4-FFF2-40B4-BE49-F238E27FC236}">
                <a16:creationId xmlns:a16="http://schemas.microsoft.com/office/drawing/2014/main" id="{E869FC2D-6AB1-8461-3432-FD9D7550382C}"/>
              </a:ext>
            </a:extLst>
          </p:cNvPr>
          <p:cNvPicPr>
            <a:picLocks noChangeAspect="1"/>
          </p:cNvPicPr>
          <p:nvPr/>
        </p:nvPicPr>
        <p:blipFill>
          <a:blip r:embed="rId4"/>
          <a:stretch>
            <a:fillRect/>
          </a:stretch>
        </p:blipFill>
        <p:spPr>
          <a:xfrm>
            <a:off x="6321096" y="3733800"/>
            <a:ext cx="4216400" cy="2273300"/>
          </a:xfrm>
          <a:prstGeom prst="rect">
            <a:avLst/>
          </a:prstGeom>
        </p:spPr>
      </p:pic>
    </p:spTree>
    <p:extLst>
      <p:ext uri="{BB962C8B-B14F-4D97-AF65-F5344CB8AC3E}">
        <p14:creationId xmlns:p14="http://schemas.microsoft.com/office/powerpoint/2010/main" val="41499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753A-0B8F-AFBC-1834-E1C4DA9D1D57}"/>
              </a:ext>
            </a:extLst>
          </p:cNvPr>
          <p:cNvSpPr>
            <a:spLocks noGrp="1"/>
          </p:cNvSpPr>
          <p:nvPr>
            <p:ph type="title"/>
          </p:nvPr>
        </p:nvSpPr>
        <p:spPr/>
        <p:txBody>
          <a:bodyPr>
            <a:normAutofit/>
          </a:bodyPr>
          <a:lstStyle/>
          <a:p>
            <a:r>
              <a:rPr lang="en-US" sz="2800" dirty="0"/>
              <a:t>3. </a:t>
            </a:r>
            <a:r>
              <a:rPr lang="en-US" sz="2800" dirty="0" err="1"/>
              <a:t>WebGLM</a:t>
            </a:r>
            <a:r>
              <a:rPr lang="en-US" sz="2800" dirty="0"/>
              <a:t>: an practical example of knowledge-enhanced large models</a:t>
            </a:r>
          </a:p>
        </p:txBody>
      </p:sp>
      <p:pic>
        <p:nvPicPr>
          <p:cNvPr id="7" name="Picture 6">
            <a:extLst>
              <a:ext uri="{FF2B5EF4-FFF2-40B4-BE49-F238E27FC236}">
                <a16:creationId xmlns:a16="http://schemas.microsoft.com/office/drawing/2014/main" id="{E453CF1D-7F81-802F-6D5A-DD4E9EBA631A}"/>
              </a:ext>
            </a:extLst>
          </p:cNvPr>
          <p:cNvPicPr>
            <a:picLocks noChangeAspect="1"/>
          </p:cNvPicPr>
          <p:nvPr/>
        </p:nvPicPr>
        <p:blipFill>
          <a:blip r:embed="rId2"/>
          <a:stretch>
            <a:fillRect/>
          </a:stretch>
        </p:blipFill>
        <p:spPr>
          <a:xfrm>
            <a:off x="197070" y="1874520"/>
            <a:ext cx="7772400" cy="3108960"/>
          </a:xfrm>
          <a:prstGeom prst="rect">
            <a:avLst/>
          </a:prstGeom>
        </p:spPr>
      </p:pic>
      <p:sp>
        <p:nvSpPr>
          <p:cNvPr id="9" name="TextBox 8">
            <a:extLst>
              <a:ext uri="{FF2B5EF4-FFF2-40B4-BE49-F238E27FC236}">
                <a16:creationId xmlns:a16="http://schemas.microsoft.com/office/drawing/2014/main" id="{2E0730A7-25A2-8CDC-1C8F-CDE981059372}"/>
              </a:ext>
            </a:extLst>
          </p:cNvPr>
          <p:cNvSpPr txBox="1"/>
          <p:nvPr/>
        </p:nvSpPr>
        <p:spPr>
          <a:xfrm>
            <a:off x="7969470" y="1402500"/>
            <a:ext cx="3933496" cy="5047536"/>
          </a:xfrm>
          <a:prstGeom prst="rect">
            <a:avLst/>
          </a:prstGeom>
          <a:noFill/>
        </p:spPr>
        <p:txBody>
          <a:bodyPr wrap="square">
            <a:spAutoFit/>
          </a:bodyPr>
          <a:lstStyle/>
          <a:p>
            <a:r>
              <a:rPr lang="en-US" sz="1400" b="1" dirty="0"/>
              <a:t>LLM-retrieval</a:t>
            </a:r>
          </a:p>
          <a:p>
            <a:pPr marL="285750" indent="-285750">
              <a:buFont typeface="Arial" panose="020B0604020202020204" pitchFamily="34" charset="0"/>
              <a:buChar char="•"/>
            </a:pPr>
            <a:r>
              <a:rPr lang="en-US" sz="1400" dirty="0"/>
              <a:t>This component is responsible for understanding user queries and retrieving relevant information from the network. It utilizes the power of large language models (LLM) to parse queries and combines it with web search technology to find relevant web resources.</a:t>
            </a:r>
          </a:p>
          <a:p>
            <a:r>
              <a:rPr lang="en-US" sz="1400" b="1" dirty="0"/>
              <a:t>Generator</a:t>
            </a:r>
          </a:p>
          <a:p>
            <a:pPr marL="285750" indent="-285750">
              <a:buFont typeface="Arial" panose="020B0604020202020204" pitchFamily="34" charset="0"/>
              <a:buChar char="•"/>
            </a:pPr>
            <a:r>
              <a:rPr lang="en-US" sz="1400" dirty="0"/>
              <a:t>Once relevant information is retrieved, the self-service generator is responsible for extracting and synthesizing answers from this information. This process may involve analyzing the retrieved text, extracting key information, and combining this information to produce a coherent and accurate answer.</a:t>
            </a:r>
          </a:p>
          <a:p>
            <a:r>
              <a:rPr lang="en-US" sz="1400" b="1" dirty="0"/>
              <a:t>Scorer that considers human preferences</a:t>
            </a:r>
          </a:p>
          <a:p>
            <a:pPr marL="285750" indent="-285750">
              <a:buFont typeface="Arial" panose="020B0604020202020204" pitchFamily="34" charset="0"/>
              <a:buChar char="•"/>
            </a:pPr>
            <a:r>
              <a:rPr lang="en-US" sz="1400" dirty="0"/>
              <a:t>This component is used to evaluate the generated answers to ensure that they are not only accurate but also consistent with the user's preferences and expectations. This may involve analyzing historical user feedback, preferences, etc., to adjust answer generation.</a:t>
            </a:r>
          </a:p>
        </p:txBody>
      </p:sp>
    </p:spTree>
    <p:extLst>
      <p:ext uri="{BB962C8B-B14F-4D97-AF65-F5344CB8AC3E}">
        <p14:creationId xmlns:p14="http://schemas.microsoft.com/office/powerpoint/2010/main" val="362645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0C4A-557D-C626-E699-3CFE46AEF180}"/>
              </a:ext>
            </a:extLst>
          </p:cNvPr>
          <p:cNvSpPr>
            <a:spLocks noGrp="1"/>
          </p:cNvSpPr>
          <p:nvPr>
            <p:ph type="title"/>
          </p:nvPr>
        </p:nvSpPr>
        <p:spPr/>
        <p:txBody>
          <a:bodyPr>
            <a:normAutofit/>
          </a:bodyPr>
          <a:lstStyle/>
          <a:p>
            <a:r>
              <a:rPr lang="en-US" sz="2800" dirty="0"/>
              <a:t>3. </a:t>
            </a:r>
            <a:r>
              <a:rPr lang="en-US" sz="2800" dirty="0" err="1"/>
              <a:t>WebGLM</a:t>
            </a:r>
            <a:r>
              <a:rPr lang="en-US" sz="2800" dirty="0"/>
              <a:t>: an practical example of knowledge-enhanced large models</a:t>
            </a:r>
          </a:p>
        </p:txBody>
      </p:sp>
      <p:sp>
        <p:nvSpPr>
          <p:cNvPr id="3" name="Content Placeholder 2">
            <a:extLst>
              <a:ext uri="{FF2B5EF4-FFF2-40B4-BE49-F238E27FC236}">
                <a16:creationId xmlns:a16="http://schemas.microsoft.com/office/drawing/2014/main" id="{394D5C12-D30F-67A4-380F-B4D056DA5C08}"/>
              </a:ext>
            </a:extLst>
          </p:cNvPr>
          <p:cNvSpPr>
            <a:spLocks noGrp="1"/>
          </p:cNvSpPr>
          <p:nvPr>
            <p:ph idx="1"/>
          </p:nvPr>
        </p:nvSpPr>
        <p:spPr/>
        <p:txBody>
          <a:bodyPr/>
          <a:lstStyle/>
          <a:p>
            <a:r>
              <a:rPr lang="en-US" dirty="0"/>
              <a:t>Retriever</a:t>
            </a:r>
          </a:p>
        </p:txBody>
      </p:sp>
      <p:pic>
        <p:nvPicPr>
          <p:cNvPr id="5" name="Picture 4">
            <a:extLst>
              <a:ext uri="{FF2B5EF4-FFF2-40B4-BE49-F238E27FC236}">
                <a16:creationId xmlns:a16="http://schemas.microsoft.com/office/drawing/2014/main" id="{02CCC71A-AFA6-FE30-3B6B-BAB346006E01}"/>
              </a:ext>
            </a:extLst>
          </p:cNvPr>
          <p:cNvPicPr>
            <a:picLocks noChangeAspect="1"/>
          </p:cNvPicPr>
          <p:nvPr/>
        </p:nvPicPr>
        <p:blipFill>
          <a:blip r:embed="rId2"/>
          <a:stretch>
            <a:fillRect/>
          </a:stretch>
        </p:blipFill>
        <p:spPr>
          <a:xfrm>
            <a:off x="1328464" y="2754587"/>
            <a:ext cx="4279900" cy="2336800"/>
          </a:xfrm>
          <a:prstGeom prst="rect">
            <a:avLst/>
          </a:prstGeom>
        </p:spPr>
      </p:pic>
      <p:pic>
        <p:nvPicPr>
          <p:cNvPr id="7" name="Picture 6">
            <a:extLst>
              <a:ext uri="{FF2B5EF4-FFF2-40B4-BE49-F238E27FC236}">
                <a16:creationId xmlns:a16="http://schemas.microsoft.com/office/drawing/2014/main" id="{F3093DAB-6730-F8D0-225F-6BC8A0F357AD}"/>
              </a:ext>
            </a:extLst>
          </p:cNvPr>
          <p:cNvPicPr>
            <a:picLocks noChangeAspect="1"/>
          </p:cNvPicPr>
          <p:nvPr/>
        </p:nvPicPr>
        <p:blipFill>
          <a:blip r:embed="rId3"/>
          <a:stretch>
            <a:fillRect/>
          </a:stretch>
        </p:blipFill>
        <p:spPr>
          <a:xfrm>
            <a:off x="7232869" y="3184853"/>
            <a:ext cx="1930400" cy="1308100"/>
          </a:xfrm>
          <a:prstGeom prst="rect">
            <a:avLst/>
          </a:prstGeom>
        </p:spPr>
      </p:pic>
    </p:spTree>
    <p:extLst>
      <p:ext uri="{BB962C8B-B14F-4D97-AF65-F5344CB8AC3E}">
        <p14:creationId xmlns:p14="http://schemas.microsoft.com/office/powerpoint/2010/main" val="26656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0C4A-557D-C626-E699-3CFE46AEF180}"/>
              </a:ext>
            </a:extLst>
          </p:cNvPr>
          <p:cNvSpPr>
            <a:spLocks noGrp="1"/>
          </p:cNvSpPr>
          <p:nvPr>
            <p:ph type="title"/>
          </p:nvPr>
        </p:nvSpPr>
        <p:spPr/>
        <p:txBody>
          <a:bodyPr>
            <a:normAutofit/>
          </a:bodyPr>
          <a:lstStyle/>
          <a:p>
            <a:r>
              <a:rPr lang="en-US" sz="2800" dirty="0"/>
              <a:t>3. </a:t>
            </a:r>
            <a:r>
              <a:rPr lang="en-US" sz="2800" dirty="0" err="1"/>
              <a:t>WebGLM</a:t>
            </a:r>
            <a:r>
              <a:rPr lang="en-US" sz="2800" dirty="0"/>
              <a:t>: an practical example of knowledge-enhanced large models</a:t>
            </a:r>
          </a:p>
        </p:txBody>
      </p:sp>
      <p:sp>
        <p:nvSpPr>
          <p:cNvPr id="3" name="Content Placeholder 2">
            <a:extLst>
              <a:ext uri="{FF2B5EF4-FFF2-40B4-BE49-F238E27FC236}">
                <a16:creationId xmlns:a16="http://schemas.microsoft.com/office/drawing/2014/main" id="{394D5C12-D30F-67A4-380F-B4D056DA5C08}"/>
              </a:ext>
            </a:extLst>
          </p:cNvPr>
          <p:cNvSpPr>
            <a:spLocks noGrp="1"/>
          </p:cNvSpPr>
          <p:nvPr>
            <p:ph idx="1"/>
          </p:nvPr>
        </p:nvSpPr>
        <p:spPr/>
        <p:txBody>
          <a:bodyPr/>
          <a:lstStyle/>
          <a:p>
            <a:r>
              <a:rPr lang="en-US" dirty="0"/>
              <a:t>generator training</a:t>
            </a:r>
          </a:p>
        </p:txBody>
      </p:sp>
      <p:pic>
        <p:nvPicPr>
          <p:cNvPr id="5" name="Picture 4">
            <a:extLst>
              <a:ext uri="{FF2B5EF4-FFF2-40B4-BE49-F238E27FC236}">
                <a16:creationId xmlns:a16="http://schemas.microsoft.com/office/drawing/2014/main" id="{655F47A1-8960-E412-68B1-0519B41EAC50}"/>
              </a:ext>
            </a:extLst>
          </p:cNvPr>
          <p:cNvPicPr>
            <a:picLocks noChangeAspect="1"/>
          </p:cNvPicPr>
          <p:nvPr/>
        </p:nvPicPr>
        <p:blipFill>
          <a:blip r:embed="rId2"/>
          <a:stretch>
            <a:fillRect/>
          </a:stretch>
        </p:blipFill>
        <p:spPr>
          <a:xfrm>
            <a:off x="1925583" y="2542628"/>
            <a:ext cx="7772400" cy="3464022"/>
          </a:xfrm>
          <a:prstGeom prst="rect">
            <a:avLst/>
          </a:prstGeom>
        </p:spPr>
      </p:pic>
    </p:spTree>
    <p:extLst>
      <p:ext uri="{BB962C8B-B14F-4D97-AF65-F5344CB8AC3E}">
        <p14:creationId xmlns:p14="http://schemas.microsoft.com/office/powerpoint/2010/main" val="4198614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0C4A-557D-C626-E699-3CFE46AEF180}"/>
              </a:ext>
            </a:extLst>
          </p:cNvPr>
          <p:cNvSpPr>
            <a:spLocks noGrp="1"/>
          </p:cNvSpPr>
          <p:nvPr>
            <p:ph type="title"/>
          </p:nvPr>
        </p:nvSpPr>
        <p:spPr/>
        <p:txBody>
          <a:bodyPr>
            <a:normAutofit/>
          </a:bodyPr>
          <a:lstStyle/>
          <a:p>
            <a:r>
              <a:rPr lang="en-US" sz="2800" dirty="0"/>
              <a:t>3. </a:t>
            </a:r>
            <a:r>
              <a:rPr lang="en-US" sz="2800" dirty="0" err="1"/>
              <a:t>WebGLM</a:t>
            </a:r>
            <a:r>
              <a:rPr lang="en-US" sz="2800" dirty="0"/>
              <a:t>: an practical example of knowledge-enhanced large models</a:t>
            </a:r>
          </a:p>
        </p:txBody>
      </p:sp>
      <p:pic>
        <p:nvPicPr>
          <p:cNvPr id="5" name="Content Placeholder 4">
            <a:extLst>
              <a:ext uri="{FF2B5EF4-FFF2-40B4-BE49-F238E27FC236}">
                <a16:creationId xmlns:a16="http://schemas.microsoft.com/office/drawing/2014/main" id="{B93908CB-8536-6F53-927A-C136FCAE8301}"/>
              </a:ext>
            </a:extLst>
          </p:cNvPr>
          <p:cNvPicPr>
            <a:picLocks noGrp="1" noChangeAspect="1"/>
          </p:cNvPicPr>
          <p:nvPr>
            <p:ph idx="1"/>
          </p:nvPr>
        </p:nvPicPr>
        <p:blipFill>
          <a:blip r:embed="rId2"/>
          <a:stretch>
            <a:fillRect/>
          </a:stretch>
        </p:blipFill>
        <p:spPr>
          <a:xfrm>
            <a:off x="1778000" y="1381016"/>
            <a:ext cx="8636000" cy="2451100"/>
          </a:xfrm>
        </p:spPr>
      </p:pic>
      <p:pic>
        <p:nvPicPr>
          <p:cNvPr id="7" name="Picture 6">
            <a:extLst>
              <a:ext uri="{FF2B5EF4-FFF2-40B4-BE49-F238E27FC236}">
                <a16:creationId xmlns:a16="http://schemas.microsoft.com/office/drawing/2014/main" id="{E0493CE3-7E2F-10AD-2C92-405130B20544}"/>
              </a:ext>
            </a:extLst>
          </p:cNvPr>
          <p:cNvPicPr>
            <a:picLocks noChangeAspect="1"/>
          </p:cNvPicPr>
          <p:nvPr/>
        </p:nvPicPr>
        <p:blipFill>
          <a:blip r:embed="rId3"/>
          <a:stretch>
            <a:fillRect/>
          </a:stretch>
        </p:blipFill>
        <p:spPr>
          <a:xfrm>
            <a:off x="1605894" y="4041227"/>
            <a:ext cx="3192099" cy="2606566"/>
          </a:xfrm>
          <a:prstGeom prst="rect">
            <a:avLst/>
          </a:prstGeom>
        </p:spPr>
      </p:pic>
      <p:pic>
        <p:nvPicPr>
          <p:cNvPr id="9" name="Picture 8">
            <a:extLst>
              <a:ext uri="{FF2B5EF4-FFF2-40B4-BE49-F238E27FC236}">
                <a16:creationId xmlns:a16="http://schemas.microsoft.com/office/drawing/2014/main" id="{4FC7F311-4D11-9D39-8BE9-AAF83B3D8692}"/>
              </a:ext>
            </a:extLst>
          </p:cNvPr>
          <p:cNvPicPr>
            <a:picLocks noChangeAspect="1"/>
          </p:cNvPicPr>
          <p:nvPr/>
        </p:nvPicPr>
        <p:blipFill>
          <a:blip r:embed="rId4"/>
          <a:stretch>
            <a:fillRect/>
          </a:stretch>
        </p:blipFill>
        <p:spPr>
          <a:xfrm>
            <a:off x="6306206" y="4398580"/>
            <a:ext cx="4279900" cy="1676400"/>
          </a:xfrm>
          <a:prstGeom prst="rect">
            <a:avLst/>
          </a:prstGeom>
        </p:spPr>
      </p:pic>
    </p:spTree>
    <p:extLst>
      <p:ext uri="{BB962C8B-B14F-4D97-AF65-F5344CB8AC3E}">
        <p14:creationId xmlns:p14="http://schemas.microsoft.com/office/powerpoint/2010/main" val="327013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0C4A-557D-C626-E699-3CFE46AEF180}"/>
              </a:ext>
            </a:extLst>
          </p:cNvPr>
          <p:cNvSpPr>
            <a:spLocks noGrp="1"/>
          </p:cNvSpPr>
          <p:nvPr>
            <p:ph type="title"/>
          </p:nvPr>
        </p:nvSpPr>
        <p:spPr/>
        <p:txBody>
          <a:bodyPr>
            <a:normAutofit/>
          </a:bodyPr>
          <a:lstStyle/>
          <a:p>
            <a:r>
              <a:rPr lang="en-US" sz="2800" dirty="0"/>
              <a:t>3. </a:t>
            </a:r>
            <a:r>
              <a:rPr lang="en-US" sz="2800" dirty="0" err="1"/>
              <a:t>WebGLM</a:t>
            </a:r>
            <a:r>
              <a:rPr lang="en-US" sz="2800" dirty="0"/>
              <a:t>: an practical example of knowledge-enhanced large models</a:t>
            </a:r>
          </a:p>
        </p:txBody>
      </p:sp>
      <p:pic>
        <p:nvPicPr>
          <p:cNvPr id="5" name="Content Placeholder 4">
            <a:extLst>
              <a:ext uri="{FF2B5EF4-FFF2-40B4-BE49-F238E27FC236}">
                <a16:creationId xmlns:a16="http://schemas.microsoft.com/office/drawing/2014/main" id="{A5434581-6A40-653D-92C3-04994BA694F2}"/>
              </a:ext>
            </a:extLst>
          </p:cNvPr>
          <p:cNvPicPr>
            <a:picLocks noGrp="1" noChangeAspect="1"/>
          </p:cNvPicPr>
          <p:nvPr>
            <p:ph idx="1"/>
          </p:nvPr>
        </p:nvPicPr>
        <p:blipFill>
          <a:blip r:embed="rId2"/>
          <a:stretch>
            <a:fillRect/>
          </a:stretch>
        </p:blipFill>
        <p:spPr>
          <a:xfrm>
            <a:off x="2280605" y="1690688"/>
            <a:ext cx="7630790" cy="4716025"/>
          </a:xfrm>
        </p:spPr>
      </p:pic>
    </p:spTree>
    <p:extLst>
      <p:ext uri="{BB962C8B-B14F-4D97-AF65-F5344CB8AC3E}">
        <p14:creationId xmlns:p14="http://schemas.microsoft.com/office/powerpoint/2010/main" val="216401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0C4A-557D-C626-E699-3CFE46AEF180}"/>
              </a:ext>
            </a:extLst>
          </p:cNvPr>
          <p:cNvSpPr>
            <a:spLocks noGrp="1"/>
          </p:cNvSpPr>
          <p:nvPr>
            <p:ph type="title"/>
          </p:nvPr>
        </p:nvSpPr>
        <p:spPr/>
        <p:txBody>
          <a:bodyPr>
            <a:normAutofit/>
          </a:bodyPr>
          <a:lstStyle/>
          <a:p>
            <a:r>
              <a:rPr lang="en-US" sz="2800" dirty="0"/>
              <a:t>3. </a:t>
            </a:r>
            <a:r>
              <a:rPr lang="en-US" sz="2800" dirty="0" err="1"/>
              <a:t>WebGLM</a:t>
            </a:r>
            <a:r>
              <a:rPr lang="en-US" sz="2800" dirty="0"/>
              <a:t>: an practical example of knowledge-enhanced large models</a:t>
            </a:r>
          </a:p>
        </p:txBody>
      </p:sp>
      <p:sp>
        <p:nvSpPr>
          <p:cNvPr id="3" name="Content Placeholder 2">
            <a:extLst>
              <a:ext uri="{FF2B5EF4-FFF2-40B4-BE49-F238E27FC236}">
                <a16:creationId xmlns:a16="http://schemas.microsoft.com/office/drawing/2014/main" id="{394D5C12-D30F-67A4-380F-B4D056DA5C08}"/>
              </a:ext>
            </a:extLst>
          </p:cNvPr>
          <p:cNvSpPr>
            <a:spLocks noGrp="1"/>
          </p:cNvSpPr>
          <p:nvPr>
            <p:ph idx="1"/>
          </p:nvPr>
        </p:nvSpPr>
        <p:spPr/>
        <p:txBody>
          <a:bodyPr>
            <a:normAutofit/>
          </a:bodyPr>
          <a:lstStyle/>
          <a:p>
            <a:pPr marL="0" indent="0">
              <a:buNone/>
            </a:pPr>
            <a:r>
              <a:rPr lang="en-US" sz="2000" b="1" dirty="0" err="1"/>
              <a:t>WebGLM</a:t>
            </a:r>
            <a:r>
              <a:rPr lang="en-US" sz="2000" b="1" dirty="0"/>
              <a:t> summary</a:t>
            </a:r>
          </a:p>
          <a:p>
            <a:r>
              <a:rPr lang="en-US" sz="2000" dirty="0"/>
              <a:t>Here we take </a:t>
            </a:r>
            <a:r>
              <a:rPr lang="en-US" sz="2000" dirty="0" err="1"/>
              <a:t>WebGLM</a:t>
            </a:r>
            <a:r>
              <a:rPr lang="en-US" sz="2000" dirty="0"/>
              <a:t> (the architecture is still the </a:t>
            </a:r>
            <a:r>
              <a:rPr lang="en-US" sz="2000" dirty="0" err="1"/>
              <a:t>chatglm</a:t>
            </a:r>
            <a:r>
              <a:rPr lang="en-US" sz="2000" dirty="0"/>
              <a:t> architecture) as an example. They try an efficient and low-cost network-enhanced question and answer form, which combines network search and recall functions. </a:t>
            </a:r>
          </a:p>
          <a:p>
            <a:r>
              <a:rPr lang="en-US" sz="2000" dirty="0"/>
              <a:t>It can be integrated into large language models, which is very helpful for </a:t>
            </a:r>
            <a:r>
              <a:rPr lang="en-US" altLang="zh-CN" sz="2000" dirty="0"/>
              <a:t>those</a:t>
            </a:r>
            <a:r>
              <a:rPr lang="zh-CN" altLang="en-US" sz="2000" dirty="0"/>
              <a:t> </a:t>
            </a:r>
            <a:r>
              <a:rPr lang="en-US" sz="2000" dirty="0"/>
              <a:t>who want to do research in vertical fields such as finance and education.</a:t>
            </a:r>
          </a:p>
          <a:p>
            <a:r>
              <a:rPr lang="en-US" sz="2000" dirty="0"/>
              <a:t>Code address: </a:t>
            </a:r>
            <a:r>
              <a:rPr lang="en-US" sz="2000" dirty="0">
                <a:hlinkClick r:id="rId2"/>
              </a:rPr>
              <a:t>https://github.com/THUDM/WebGLM/tree/main</a:t>
            </a:r>
            <a:endParaRPr lang="en-US" sz="2000" dirty="0"/>
          </a:p>
          <a:p>
            <a:r>
              <a:rPr lang="en-US" sz="2000" dirty="0"/>
              <a:t>Related data sets: </a:t>
            </a:r>
            <a:r>
              <a:rPr lang="en-US" sz="2000" dirty="0">
                <a:hlinkClick r:id="rId3"/>
              </a:rPr>
              <a:t>https://cloud.tsinghua.edu.cn/d/3927b67a834c475288e2/?p=%2F&amp;mode=list</a:t>
            </a:r>
            <a:endParaRPr lang="en-US" sz="2000" dirty="0"/>
          </a:p>
          <a:p>
            <a:r>
              <a:rPr lang="en-US" sz="2000" dirty="0"/>
              <a:t>In this area, as a means of data enhancement, Internet search is faster than building a professional knowledge graph, but it is more noisy. I recommend that </a:t>
            </a:r>
            <a:r>
              <a:rPr lang="en-US" altLang="zh-CN" sz="2000" dirty="0"/>
              <a:t>you</a:t>
            </a:r>
            <a:r>
              <a:rPr lang="en-US" sz="2000" dirty="0"/>
              <a:t> package the retrieval module into a third-party package. Introducing it in the form of an interface is important for tasks with high data timeliness requirements.</a:t>
            </a:r>
          </a:p>
        </p:txBody>
      </p:sp>
    </p:spTree>
    <p:extLst>
      <p:ext uri="{BB962C8B-B14F-4D97-AF65-F5344CB8AC3E}">
        <p14:creationId xmlns:p14="http://schemas.microsoft.com/office/powerpoint/2010/main" val="345971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413A-F0B0-4CB4-3081-F346B2DD044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5F7B401-D814-ADF1-0BBE-7A3268F6D2A4}"/>
              </a:ext>
            </a:extLst>
          </p:cNvPr>
          <p:cNvSpPr>
            <a:spLocks noGrp="1"/>
          </p:cNvSpPr>
          <p:nvPr>
            <p:ph idx="1"/>
          </p:nvPr>
        </p:nvSpPr>
        <p:spPr/>
        <p:txBody>
          <a:bodyPr/>
          <a:lstStyle/>
          <a:p>
            <a:pPr marL="514350" indent="-514350">
              <a:buFont typeface="+mj-lt"/>
              <a:buAutoNum type="arabicPeriod"/>
            </a:pPr>
            <a:r>
              <a:rPr lang="en-US" dirty="0"/>
              <a:t>Challenges in the context of large models</a:t>
            </a:r>
          </a:p>
          <a:p>
            <a:pPr marL="514350" indent="-514350">
              <a:buFont typeface="+mj-lt"/>
              <a:buAutoNum type="arabicPeriod"/>
            </a:pPr>
            <a:r>
              <a:rPr lang="en-US" dirty="0"/>
              <a:t>The combination of knowledge and large models</a:t>
            </a:r>
          </a:p>
          <a:p>
            <a:pPr marL="514350" indent="-514350">
              <a:buFont typeface="+mj-lt"/>
              <a:buAutoNum type="arabicPeriod"/>
            </a:pPr>
            <a:r>
              <a:rPr lang="en-US" dirty="0" err="1"/>
              <a:t>WebGLM</a:t>
            </a:r>
            <a:r>
              <a:rPr lang="en-US" dirty="0"/>
              <a:t>: an practical example of knowledge-enhanced large models</a:t>
            </a:r>
          </a:p>
        </p:txBody>
      </p:sp>
    </p:spTree>
    <p:extLst>
      <p:ext uri="{BB962C8B-B14F-4D97-AF65-F5344CB8AC3E}">
        <p14:creationId xmlns:p14="http://schemas.microsoft.com/office/powerpoint/2010/main" val="160019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684-55FA-3A7A-C18F-E554A82E3A13}"/>
              </a:ext>
            </a:extLst>
          </p:cNvPr>
          <p:cNvSpPr>
            <a:spLocks noGrp="1"/>
          </p:cNvSpPr>
          <p:nvPr>
            <p:ph type="title"/>
          </p:nvPr>
        </p:nvSpPr>
        <p:spPr/>
        <p:txBody>
          <a:bodyPr/>
          <a:lstStyle/>
          <a:p>
            <a:r>
              <a:rPr lang="en-US" dirty="0"/>
              <a:t>1. Challenges in the context of large models</a:t>
            </a:r>
          </a:p>
        </p:txBody>
      </p:sp>
      <p:sp>
        <p:nvSpPr>
          <p:cNvPr id="7" name="TextBox 6">
            <a:extLst>
              <a:ext uri="{FF2B5EF4-FFF2-40B4-BE49-F238E27FC236}">
                <a16:creationId xmlns:a16="http://schemas.microsoft.com/office/drawing/2014/main" id="{958E1382-8F5A-089C-75A6-8BD9E1190781}"/>
              </a:ext>
            </a:extLst>
          </p:cNvPr>
          <p:cNvSpPr txBox="1"/>
          <p:nvPr/>
        </p:nvSpPr>
        <p:spPr>
          <a:xfrm>
            <a:off x="6316717" y="6211669"/>
            <a:ext cx="6096000" cy="338554"/>
          </a:xfrm>
          <a:prstGeom prst="rect">
            <a:avLst/>
          </a:prstGeom>
          <a:noFill/>
        </p:spPr>
        <p:txBody>
          <a:bodyPr wrap="square">
            <a:spAutoFit/>
          </a:bodyPr>
          <a:lstStyle/>
          <a:p>
            <a:r>
              <a:rPr lang="en-US" sz="1600" dirty="0">
                <a:hlinkClick r:id="rId2"/>
              </a:rPr>
              <a:t>https://www.vellum.ai/blog/llm-hallucination-types-with-examples</a:t>
            </a:r>
            <a:endParaRPr lang="en-US" sz="1600" dirty="0"/>
          </a:p>
        </p:txBody>
      </p:sp>
      <p:pic>
        <p:nvPicPr>
          <p:cNvPr id="9" name="Picture 8">
            <a:extLst>
              <a:ext uri="{FF2B5EF4-FFF2-40B4-BE49-F238E27FC236}">
                <a16:creationId xmlns:a16="http://schemas.microsoft.com/office/drawing/2014/main" id="{B090B40B-6C92-C497-A358-01433038A758}"/>
              </a:ext>
            </a:extLst>
          </p:cNvPr>
          <p:cNvPicPr>
            <a:picLocks noChangeAspect="1"/>
          </p:cNvPicPr>
          <p:nvPr/>
        </p:nvPicPr>
        <p:blipFill>
          <a:blip r:embed="rId3"/>
          <a:stretch>
            <a:fillRect/>
          </a:stretch>
        </p:blipFill>
        <p:spPr>
          <a:xfrm>
            <a:off x="6096000" y="3426417"/>
            <a:ext cx="6029347" cy="2582842"/>
          </a:xfrm>
          <a:prstGeom prst="rect">
            <a:avLst/>
          </a:prstGeom>
        </p:spPr>
      </p:pic>
      <p:pic>
        <p:nvPicPr>
          <p:cNvPr id="13" name="Picture 12">
            <a:extLst>
              <a:ext uri="{FF2B5EF4-FFF2-40B4-BE49-F238E27FC236}">
                <a16:creationId xmlns:a16="http://schemas.microsoft.com/office/drawing/2014/main" id="{FC2946C8-3DE0-3363-9331-EBA04DF52F95}"/>
              </a:ext>
            </a:extLst>
          </p:cNvPr>
          <p:cNvPicPr>
            <a:picLocks noChangeAspect="1"/>
          </p:cNvPicPr>
          <p:nvPr/>
        </p:nvPicPr>
        <p:blipFill>
          <a:blip r:embed="rId4"/>
          <a:stretch>
            <a:fillRect/>
          </a:stretch>
        </p:blipFill>
        <p:spPr>
          <a:xfrm>
            <a:off x="66653" y="1690688"/>
            <a:ext cx="5685908" cy="2815804"/>
          </a:xfrm>
          <a:prstGeom prst="rect">
            <a:avLst/>
          </a:prstGeom>
        </p:spPr>
      </p:pic>
      <p:sp>
        <p:nvSpPr>
          <p:cNvPr id="15" name="TextBox 14">
            <a:extLst>
              <a:ext uri="{FF2B5EF4-FFF2-40B4-BE49-F238E27FC236}">
                <a16:creationId xmlns:a16="http://schemas.microsoft.com/office/drawing/2014/main" id="{6B83FDA4-01E7-AFB8-7905-336351A0B2F2}"/>
              </a:ext>
            </a:extLst>
          </p:cNvPr>
          <p:cNvSpPr txBox="1"/>
          <p:nvPr/>
        </p:nvSpPr>
        <p:spPr>
          <a:xfrm>
            <a:off x="1137744" y="4731062"/>
            <a:ext cx="6206358" cy="369332"/>
          </a:xfrm>
          <a:prstGeom prst="rect">
            <a:avLst/>
          </a:prstGeom>
          <a:noFill/>
        </p:spPr>
        <p:txBody>
          <a:bodyPr wrap="square">
            <a:spAutoFit/>
          </a:bodyPr>
          <a:lstStyle/>
          <a:p>
            <a:pPr algn="l"/>
            <a:r>
              <a:rPr lang="en-US" b="1" i="0" dirty="0">
                <a:effectLst/>
                <a:latin typeface="Inter"/>
              </a:rPr>
              <a:t>Context-Conflicting Hallucination</a:t>
            </a:r>
          </a:p>
        </p:txBody>
      </p:sp>
      <p:sp>
        <p:nvSpPr>
          <p:cNvPr id="17" name="TextBox 16">
            <a:extLst>
              <a:ext uri="{FF2B5EF4-FFF2-40B4-BE49-F238E27FC236}">
                <a16:creationId xmlns:a16="http://schemas.microsoft.com/office/drawing/2014/main" id="{E6CD2F52-21AC-B0D1-71DD-62FBBABEFFDC}"/>
              </a:ext>
            </a:extLst>
          </p:cNvPr>
          <p:cNvSpPr txBox="1"/>
          <p:nvPr/>
        </p:nvSpPr>
        <p:spPr>
          <a:xfrm>
            <a:off x="7549055" y="2955880"/>
            <a:ext cx="6206358" cy="369332"/>
          </a:xfrm>
          <a:prstGeom prst="rect">
            <a:avLst/>
          </a:prstGeom>
          <a:noFill/>
        </p:spPr>
        <p:txBody>
          <a:bodyPr wrap="square">
            <a:spAutoFit/>
          </a:bodyPr>
          <a:lstStyle/>
          <a:p>
            <a:pPr algn="l"/>
            <a:r>
              <a:rPr lang="en-US" b="1" i="0" dirty="0">
                <a:effectLst/>
                <a:latin typeface="Inter"/>
              </a:rPr>
              <a:t>Fact-Conflicting Hallucination</a:t>
            </a:r>
          </a:p>
        </p:txBody>
      </p:sp>
    </p:spTree>
    <p:extLst>
      <p:ext uri="{BB962C8B-B14F-4D97-AF65-F5344CB8AC3E}">
        <p14:creationId xmlns:p14="http://schemas.microsoft.com/office/powerpoint/2010/main" val="139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5572-9FEF-170A-C5CF-80DD07BFC4E4}"/>
              </a:ext>
            </a:extLst>
          </p:cNvPr>
          <p:cNvSpPr>
            <a:spLocks noGrp="1"/>
          </p:cNvSpPr>
          <p:nvPr>
            <p:ph type="title"/>
          </p:nvPr>
        </p:nvSpPr>
        <p:spPr/>
        <p:txBody>
          <a:bodyPr/>
          <a:lstStyle/>
          <a:p>
            <a:r>
              <a:rPr lang="en-US" dirty="0"/>
              <a:t>1. Challenges in the context of large models</a:t>
            </a:r>
          </a:p>
        </p:txBody>
      </p:sp>
      <p:sp>
        <p:nvSpPr>
          <p:cNvPr id="3" name="Content Placeholder 2">
            <a:extLst>
              <a:ext uri="{FF2B5EF4-FFF2-40B4-BE49-F238E27FC236}">
                <a16:creationId xmlns:a16="http://schemas.microsoft.com/office/drawing/2014/main" id="{4378E5E0-66B7-849B-DF91-3C87172D85F7}"/>
              </a:ext>
            </a:extLst>
          </p:cNvPr>
          <p:cNvSpPr>
            <a:spLocks noGrp="1"/>
          </p:cNvSpPr>
          <p:nvPr>
            <p:ph idx="1"/>
          </p:nvPr>
        </p:nvSpPr>
        <p:spPr>
          <a:xfrm>
            <a:off x="838199" y="1825625"/>
            <a:ext cx="10515599" cy="4351338"/>
          </a:xfrm>
        </p:spPr>
        <p:txBody>
          <a:bodyPr/>
          <a:lstStyle/>
          <a:p>
            <a:r>
              <a:rPr lang="en-US" dirty="0"/>
              <a:t>Prone to hallucinations</a:t>
            </a:r>
          </a:p>
          <a:p>
            <a:pPr marL="457200" lvl="1" indent="0">
              <a:buNone/>
            </a:pPr>
            <a:r>
              <a:rPr lang="en-US" dirty="0"/>
              <a:t>The knowledge stored in parameters acquired during the pre-training phase is difficult to update and verify, leading to hallucinations.</a:t>
            </a:r>
          </a:p>
          <a:p>
            <a:r>
              <a:rPr lang="en-US" dirty="0"/>
              <a:t>Poor stability of results</a:t>
            </a:r>
          </a:p>
          <a:p>
            <a:pPr marL="457200" lvl="1" indent="0">
              <a:buNone/>
            </a:pPr>
            <a:r>
              <a:rPr lang="en-US" dirty="0"/>
              <a:t>It is possible to make predictions using "surface clues" that are only relevant to the task label, resulting in poor stability of the results.</a:t>
            </a:r>
          </a:p>
          <a:p>
            <a:r>
              <a:rPr lang="en-US" dirty="0"/>
              <a:t>There is a bias</a:t>
            </a:r>
          </a:p>
          <a:p>
            <a:pPr marL="457200" lvl="1" indent="0">
              <a:buNone/>
            </a:pPr>
            <a:r>
              <a:rPr lang="en-US" dirty="0"/>
              <a:t>Large models have special preferences for certain types of labels, and relying on preferences to make predictions will lead to performance losses.</a:t>
            </a:r>
          </a:p>
        </p:txBody>
      </p:sp>
    </p:spTree>
    <p:extLst>
      <p:ext uri="{BB962C8B-B14F-4D97-AF65-F5344CB8AC3E}">
        <p14:creationId xmlns:p14="http://schemas.microsoft.com/office/powerpoint/2010/main" val="189747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B7D5-3D77-ABF2-0A69-F619580D4AD8}"/>
              </a:ext>
            </a:extLst>
          </p:cNvPr>
          <p:cNvSpPr>
            <a:spLocks noGrp="1"/>
          </p:cNvSpPr>
          <p:nvPr>
            <p:ph type="title"/>
          </p:nvPr>
        </p:nvSpPr>
        <p:spPr/>
        <p:txBody>
          <a:bodyPr/>
          <a:lstStyle/>
          <a:p>
            <a:r>
              <a:rPr lang="en-US" dirty="0"/>
              <a:t>1. Challenges in the context of large models</a:t>
            </a:r>
          </a:p>
        </p:txBody>
      </p:sp>
      <p:sp>
        <p:nvSpPr>
          <p:cNvPr id="3" name="Content Placeholder 2">
            <a:extLst>
              <a:ext uri="{FF2B5EF4-FFF2-40B4-BE49-F238E27FC236}">
                <a16:creationId xmlns:a16="http://schemas.microsoft.com/office/drawing/2014/main" id="{58A2F35D-6EDD-E888-6B10-B6C88C0AE5FA}"/>
              </a:ext>
            </a:extLst>
          </p:cNvPr>
          <p:cNvSpPr>
            <a:spLocks noGrp="1"/>
          </p:cNvSpPr>
          <p:nvPr>
            <p:ph idx="1"/>
          </p:nvPr>
        </p:nvSpPr>
        <p:spPr/>
        <p:txBody>
          <a:bodyPr>
            <a:normAutofit lnSpcReduction="10000"/>
          </a:bodyPr>
          <a:lstStyle/>
          <a:p>
            <a:r>
              <a:rPr lang="en-US" dirty="0"/>
              <a:t>Reasons</a:t>
            </a:r>
          </a:p>
          <a:p>
            <a:pPr lvl="1"/>
            <a:r>
              <a:rPr lang="en-US" dirty="0"/>
              <a:t>In fact, large models are better at memorizing facts than at summarizing them. This is because:</a:t>
            </a:r>
          </a:p>
          <a:p>
            <a:pPr lvl="2"/>
            <a:r>
              <a:rPr lang="en-US" dirty="0"/>
              <a:t>Large models treat all data equally during the training process and do not emphasize specific important parts.</a:t>
            </a:r>
          </a:p>
          <a:p>
            <a:pPr lvl="2"/>
            <a:r>
              <a:rPr lang="en-US" dirty="0"/>
              <a:t>Large models do not go through the cycle of observation </a:t>
            </a:r>
            <a:r>
              <a:rPr lang="en-US" dirty="0">
                <a:sym typeface="Wingdings" pitchFamily="2" charset="2"/>
              </a:rPr>
              <a:t> </a:t>
            </a:r>
            <a:r>
              <a:rPr lang="en-US" dirty="0"/>
              <a:t>induction </a:t>
            </a:r>
            <a:r>
              <a:rPr lang="en-US" dirty="0">
                <a:sym typeface="Wingdings" pitchFamily="2" charset="2"/>
              </a:rPr>
              <a:t> </a:t>
            </a:r>
            <a:r>
              <a:rPr lang="en-US" dirty="0"/>
              <a:t>deduction </a:t>
            </a:r>
            <a:r>
              <a:rPr lang="en-US" dirty="0">
                <a:sym typeface="Wingdings" pitchFamily="2" charset="2"/>
              </a:rPr>
              <a:t> </a:t>
            </a:r>
            <a:r>
              <a:rPr lang="en-US" dirty="0"/>
              <a:t>correction.</a:t>
            </a:r>
          </a:p>
          <a:p>
            <a:r>
              <a:rPr lang="en-US" dirty="0"/>
              <a:t>Solutions</a:t>
            </a:r>
          </a:p>
          <a:p>
            <a:pPr lvl="1"/>
            <a:r>
              <a:rPr lang="en-US" dirty="0"/>
              <a:t>Data screening and optimization</a:t>
            </a:r>
          </a:p>
          <a:p>
            <a:pPr lvl="1"/>
            <a:r>
              <a:rPr lang="en-US" dirty="0"/>
              <a:t>Introducing external knowledge to enhance model induction and deduction capabilities. </a:t>
            </a:r>
          </a:p>
          <a:p>
            <a:pPr lvl="1"/>
            <a:r>
              <a:rPr lang="en-US" dirty="0"/>
              <a:t>Add interactive learning and correction mechanisms.</a:t>
            </a:r>
          </a:p>
        </p:txBody>
      </p:sp>
    </p:spTree>
    <p:extLst>
      <p:ext uri="{BB962C8B-B14F-4D97-AF65-F5344CB8AC3E}">
        <p14:creationId xmlns:p14="http://schemas.microsoft.com/office/powerpoint/2010/main" val="14996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8E85-D15B-3F79-10DB-DA8DCAC9A60C}"/>
              </a:ext>
            </a:extLst>
          </p:cNvPr>
          <p:cNvSpPr>
            <a:spLocks noGrp="1"/>
          </p:cNvSpPr>
          <p:nvPr>
            <p:ph type="title"/>
          </p:nvPr>
        </p:nvSpPr>
        <p:spPr/>
        <p:txBody>
          <a:bodyPr>
            <a:normAutofit/>
          </a:bodyPr>
          <a:lstStyle/>
          <a:p>
            <a:r>
              <a:rPr lang="en-US" sz="3600" dirty="0"/>
              <a:t>2. The combination of knowledge and large models</a:t>
            </a:r>
          </a:p>
        </p:txBody>
      </p:sp>
      <p:pic>
        <p:nvPicPr>
          <p:cNvPr id="5" name="Content Placeholder 4">
            <a:extLst>
              <a:ext uri="{FF2B5EF4-FFF2-40B4-BE49-F238E27FC236}">
                <a16:creationId xmlns:a16="http://schemas.microsoft.com/office/drawing/2014/main" id="{F8F2EE06-A59E-19AA-D4A4-A7A89C55A2A7}"/>
              </a:ext>
            </a:extLst>
          </p:cNvPr>
          <p:cNvPicPr>
            <a:picLocks noGrp="1" noChangeAspect="1"/>
          </p:cNvPicPr>
          <p:nvPr>
            <p:ph idx="1"/>
          </p:nvPr>
        </p:nvPicPr>
        <p:blipFill>
          <a:blip r:embed="rId2"/>
          <a:stretch>
            <a:fillRect/>
          </a:stretch>
        </p:blipFill>
        <p:spPr>
          <a:xfrm>
            <a:off x="2298700" y="1962944"/>
            <a:ext cx="7594600" cy="4076700"/>
          </a:xfrm>
        </p:spPr>
      </p:pic>
      <p:sp>
        <p:nvSpPr>
          <p:cNvPr id="7" name="TextBox 6">
            <a:extLst>
              <a:ext uri="{FF2B5EF4-FFF2-40B4-BE49-F238E27FC236}">
                <a16:creationId xmlns:a16="http://schemas.microsoft.com/office/drawing/2014/main" id="{4BE109B4-4FF4-60DF-6FCD-83EE837512F4}"/>
              </a:ext>
            </a:extLst>
          </p:cNvPr>
          <p:cNvSpPr txBox="1"/>
          <p:nvPr/>
        </p:nvSpPr>
        <p:spPr>
          <a:xfrm>
            <a:off x="838200" y="1506022"/>
            <a:ext cx="6096000" cy="369332"/>
          </a:xfrm>
          <a:prstGeom prst="rect">
            <a:avLst/>
          </a:prstGeom>
          <a:noFill/>
        </p:spPr>
        <p:txBody>
          <a:bodyPr wrap="square">
            <a:spAutoFit/>
          </a:bodyPr>
          <a:lstStyle/>
          <a:p>
            <a:r>
              <a:rPr lang="en-US" dirty="0"/>
              <a:t>Model architectures</a:t>
            </a:r>
          </a:p>
        </p:txBody>
      </p:sp>
      <p:sp>
        <p:nvSpPr>
          <p:cNvPr id="9" name="TextBox 8">
            <a:extLst>
              <a:ext uri="{FF2B5EF4-FFF2-40B4-BE49-F238E27FC236}">
                <a16:creationId xmlns:a16="http://schemas.microsoft.com/office/drawing/2014/main" id="{42FD1350-9E41-41B1-6C47-8C1DA77FBD95}"/>
              </a:ext>
            </a:extLst>
          </p:cNvPr>
          <p:cNvSpPr txBox="1"/>
          <p:nvPr/>
        </p:nvSpPr>
        <p:spPr>
          <a:xfrm>
            <a:off x="8198069" y="6308209"/>
            <a:ext cx="6096000" cy="369332"/>
          </a:xfrm>
          <a:prstGeom prst="rect">
            <a:avLst/>
          </a:prstGeom>
          <a:noFill/>
        </p:spPr>
        <p:txBody>
          <a:bodyPr wrap="square">
            <a:spAutoFit/>
          </a:bodyPr>
          <a:lstStyle/>
          <a:p>
            <a:r>
              <a:rPr lang="en-US" dirty="0">
                <a:hlinkClick r:id="rId3"/>
              </a:rPr>
              <a:t>https://arxiv.org/abs/2211.12328</a:t>
            </a:r>
            <a:endParaRPr lang="en-US" dirty="0"/>
          </a:p>
        </p:txBody>
      </p:sp>
    </p:spTree>
    <p:extLst>
      <p:ext uri="{BB962C8B-B14F-4D97-AF65-F5344CB8AC3E}">
        <p14:creationId xmlns:p14="http://schemas.microsoft.com/office/powerpoint/2010/main" val="33308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DCE9-2971-B820-074C-95D8415DDAFB}"/>
              </a:ext>
            </a:extLst>
          </p:cNvPr>
          <p:cNvSpPr>
            <a:spLocks noGrp="1"/>
          </p:cNvSpPr>
          <p:nvPr>
            <p:ph type="title"/>
          </p:nvPr>
        </p:nvSpPr>
        <p:spPr/>
        <p:txBody>
          <a:bodyPr>
            <a:normAutofit/>
          </a:bodyPr>
          <a:lstStyle/>
          <a:p>
            <a:r>
              <a:rPr lang="en-US" sz="3600" dirty="0"/>
              <a:t>2. The combination of knowledge and large models</a:t>
            </a:r>
          </a:p>
        </p:txBody>
      </p:sp>
      <p:sp>
        <p:nvSpPr>
          <p:cNvPr id="3" name="Content Placeholder 2">
            <a:extLst>
              <a:ext uri="{FF2B5EF4-FFF2-40B4-BE49-F238E27FC236}">
                <a16:creationId xmlns:a16="http://schemas.microsoft.com/office/drawing/2014/main" id="{19C089E6-88B7-4253-408F-8F2B485D1DC0}"/>
              </a:ext>
            </a:extLst>
          </p:cNvPr>
          <p:cNvSpPr>
            <a:spLocks noGrp="1"/>
          </p:cNvSpPr>
          <p:nvPr>
            <p:ph idx="1"/>
          </p:nvPr>
        </p:nvSpPr>
        <p:spPr/>
        <p:txBody>
          <a:bodyPr>
            <a:normAutofit/>
          </a:bodyPr>
          <a:lstStyle/>
          <a:p>
            <a:pPr marL="0" indent="0">
              <a:buNone/>
            </a:pPr>
            <a:r>
              <a:rPr lang="en-US" sz="2000" b="1" dirty="0"/>
              <a:t>Knowledge-augmented large language model category</a:t>
            </a:r>
          </a:p>
          <a:p>
            <a:r>
              <a:rPr lang="en-US" sz="1600" b="1" dirty="0"/>
              <a:t>External knowledge: </a:t>
            </a:r>
            <a:r>
              <a:rPr lang="en-US" sz="1600" dirty="0"/>
              <a:t>This refers to knowledge obtained from external knowledge sources (such as knowledge graphs), which can explicitly provide missing information and unlock new capabilities of large models and multi-modal large models. External knowledge can be further broken down into:</a:t>
            </a:r>
          </a:p>
          <a:p>
            <a:pPr lvl="1"/>
            <a:r>
              <a:rPr lang="en-US" sz="1400" dirty="0"/>
              <a:t>Factual knowledge: This refers to objective facts about entities, attributes, relationships, events, etc., which are usually stored in structured knowledge graphs.</a:t>
            </a:r>
          </a:p>
          <a:p>
            <a:pPr lvl="1"/>
            <a:r>
              <a:rPr lang="en-US" sz="1400" dirty="0"/>
              <a:t>Common sense knowledge: This refers to general and implicit knowledge about the world, which is usually not easy to obtain directly from text or images, but requires reasoning or logical inference. </a:t>
            </a:r>
          </a:p>
          <a:p>
            <a:pPr lvl="1"/>
            <a:r>
              <a:rPr lang="en-US" sz="1400" dirty="0"/>
              <a:t>Language knowledge: This refers to knowledge about the grammar, semantics, rhetoric, etc. of language, usually from online texts or language resources.</a:t>
            </a:r>
          </a:p>
          <a:p>
            <a:r>
              <a:rPr lang="en-US" sz="1600" b="1" dirty="0"/>
              <a:t>Internal knowledge: </a:t>
            </a:r>
            <a:r>
              <a:rPr lang="en-US" sz="1600" dirty="0"/>
              <a:t>This refers to the knowledge that large models and multi-modal large models automatically extract from single or multi-modal data and does not rely on external knowledge sources. Internal knowledge can be further broken down into:</a:t>
            </a:r>
          </a:p>
          <a:p>
            <a:pPr lvl="1"/>
            <a:r>
              <a:rPr lang="en-US" sz="1400" dirty="0"/>
              <a:t>Implicit knowledge: This refers to the knowledge stored in the weights of the neural network, which is not easily understood or interpreted by humans and is usually obtained through pre-training or adversarial training.</a:t>
            </a:r>
          </a:p>
          <a:p>
            <a:pPr lvl="1"/>
            <a:r>
              <a:rPr lang="en-US" sz="1400" dirty="0"/>
              <a:t>Explicit knowledge: This refers to knowledge expressed in interpretable forms (such as diagrams, tables, trees, etc.), which can help humans understand or verify the behavior of the model, and is usually obtained through visualization or analysis.</a:t>
            </a:r>
          </a:p>
          <a:p>
            <a:pPr lvl="1"/>
            <a:endParaRPr lang="en-US" sz="1400" dirty="0"/>
          </a:p>
        </p:txBody>
      </p:sp>
    </p:spTree>
    <p:extLst>
      <p:ext uri="{BB962C8B-B14F-4D97-AF65-F5344CB8AC3E}">
        <p14:creationId xmlns:p14="http://schemas.microsoft.com/office/powerpoint/2010/main" val="88334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DCE9-2971-B820-074C-95D8415DDAFB}"/>
              </a:ext>
            </a:extLst>
          </p:cNvPr>
          <p:cNvSpPr>
            <a:spLocks noGrp="1"/>
          </p:cNvSpPr>
          <p:nvPr>
            <p:ph type="title"/>
          </p:nvPr>
        </p:nvSpPr>
        <p:spPr/>
        <p:txBody>
          <a:bodyPr>
            <a:normAutofit/>
          </a:bodyPr>
          <a:lstStyle/>
          <a:p>
            <a:r>
              <a:rPr lang="en-US" sz="3600" dirty="0"/>
              <a:t>2. The combination of knowledge and large models</a:t>
            </a:r>
          </a:p>
        </p:txBody>
      </p:sp>
      <p:sp>
        <p:nvSpPr>
          <p:cNvPr id="3" name="Content Placeholder 2">
            <a:extLst>
              <a:ext uri="{FF2B5EF4-FFF2-40B4-BE49-F238E27FC236}">
                <a16:creationId xmlns:a16="http://schemas.microsoft.com/office/drawing/2014/main" id="{19C089E6-88B7-4253-408F-8F2B485D1DC0}"/>
              </a:ext>
            </a:extLst>
          </p:cNvPr>
          <p:cNvSpPr>
            <a:spLocks noGrp="1"/>
          </p:cNvSpPr>
          <p:nvPr>
            <p:ph idx="1"/>
          </p:nvPr>
        </p:nvSpPr>
        <p:spPr>
          <a:xfrm>
            <a:off x="315310" y="1418897"/>
            <a:ext cx="6789683" cy="5089634"/>
          </a:xfrm>
        </p:spPr>
        <p:txBody>
          <a:bodyPr>
            <a:normAutofit/>
          </a:bodyPr>
          <a:lstStyle/>
          <a:p>
            <a:pPr marL="0" indent="0">
              <a:buNone/>
            </a:pPr>
            <a:r>
              <a:rPr lang="en-US" sz="1200" dirty="0"/>
              <a:t>Take knowledge graph as an example</a:t>
            </a:r>
          </a:p>
          <a:p>
            <a:r>
              <a:rPr lang="en-US" sz="1200" dirty="0"/>
              <a:t>Encyclopedic Knowledge Graph (Encyclopedic KG)</a:t>
            </a:r>
          </a:p>
          <a:p>
            <a:pPr marL="0" indent="0">
              <a:buNone/>
            </a:pPr>
            <a:r>
              <a:rPr lang="en-US" sz="1200" dirty="0"/>
              <a:t>Encyclopedia-type knowledge graphs are the most common KG and are constructed by integrating information from a variety of broad sources, including experts, encyclopedias, and databases. </a:t>
            </a:r>
            <a:r>
              <a:rPr lang="en-US" sz="1200" dirty="0" err="1"/>
              <a:t>Wikidata</a:t>
            </a:r>
            <a:r>
              <a:rPr lang="en-US" sz="1200" dirty="0"/>
              <a:t> is one of the most widely used encyclopedia-type knowledge graphs, incorporating various knowledge extracted from Wikipedia articles. Other typical encyclopedia-type knowledge graphs, such as Freebase, </a:t>
            </a:r>
            <a:r>
              <a:rPr lang="en-US" sz="1200" dirty="0" err="1"/>
              <a:t>Dbpedia</a:t>
            </a:r>
            <a:r>
              <a:rPr lang="en-US" sz="1200" dirty="0"/>
              <a:t> and YAGO, are also derived from Wikipedia.</a:t>
            </a:r>
          </a:p>
          <a:p>
            <a:r>
              <a:rPr lang="en-US" sz="1200" dirty="0"/>
              <a:t>Commonsense KG</a:t>
            </a:r>
          </a:p>
          <a:p>
            <a:pPr marL="0" indent="0">
              <a:buNone/>
            </a:pPr>
            <a:r>
              <a:rPr lang="en-US" sz="1200" dirty="0"/>
              <a:t>Common sense knowledge graphs represent everyday concepts and their relationships as knowledge. </a:t>
            </a:r>
            <a:r>
              <a:rPr lang="en-US" sz="1200" dirty="0" err="1"/>
              <a:t>ConceptNet</a:t>
            </a:r>
            <a:r>
              <a:rPr lang="en-US" sz="1200" dirty="0"/>
              <a:t> contains a wide range of common sense concepts and relationships that help computers understand the meaning of words. ATOMIC and ASER focus on causal connections between events and can be used for common sense reasoning.</a:t>
            </a:r>
          </a:p>
          <a:p>
            <a:r>
              <a:rPr lang="en-US" sz="1200" dirty="0"/>
              <a:t>Domain-specific knowledge graph (Domain-specific KG)</a:t>
            </a:r>
          </a:p>
          <a:p>
            <a:pPr marL="0" indent="0">
              <a:buNone/>
            </a:pPr>
            <a:r>
              <a:rPr lang="en-US" sz="1200" dirty="0"/>
              <a:t>Domain-specific knowledge graphs are usually used to represent knowledge in specific fields (such as medicine, biology, finance, etc.). Compared with encyclopedic knowledge graphs, domain-specific knowledge graphs are usually smaller but more accurate and reliable. For example, UMLS is a domain-specific knowledge graph in the medical field, containing biomedical concepts and their relationships. In addition, there are some domain-specific knowledge graphs in other fields, such as finance, geology, biology, chemistry, etc.</a:t>
            </a:r>
          </a:p>
          <a:p>
            <a:r>
              <a:rPr lang="en-US" sz="1200" dirty="0"/>
              <a:t>Multi-modal knowledge graph (Multi-modal KG)</a:t>
            </a:r>
          </a:p>
          <a:p>
            <a:pPr marL="0" indent="0">
              <a:buNone/>
            </a:pPr>
            <a:r>
              <a:rPr lang="en-US" sz="1200" dirty="0"/>
              <a:t>Different from traditional knowledge graphs that only contain text information, multimodal knowledge graphs use multiple modalities (such as pictures, sounds, and videos) to represent facts and can be used for various multimodal tasks, such as image-text matching, visual question answering systems and recommendations.</a:t>
            </a:r>
          </a:p>
        </p:txBody>
      </p:sp>
      <p:pic>
        <p:nvPicPr>
          <p:cNvPr id="5" name="Picture 4">
            <a:extLst>
              <a:ext uri="{FF2B5EF4-FFF2-40B4-BE49-F238E27FC236}">
                <a16:creationId xmlns:a16="http://schemas.microsoft.com/office/drawing/2014/main" id="{CA1BF81C-F5BE-F002-20E2-EE8DECEB174F}"/>
              </a:ext>
            </a:extLst>
          </p:cNvPr>
          <p:cNvPicPr>
            <a:picLocks noChangeAspect="1"/>
          </p:cNvPicPr>
          <p:nvPr/>
        </p:nvPicPr>
        <p:blipFill>
          <a:blip r:embed="rId2"/>
          <a:stretch>
            <a:fillRect/>
          </a:stretch>
        </p:blipFill>
        <p:spPr>
          <a:xfrm>
            <a:off x="7361183" y="1223963"/>
            <a:ext cx="4343400" cy="4953000"/>
          </a:xfrm>
          <a:prstGeom prst="rect">
            <a:avLst/>
          </a:prstGeom>
        </p:spPr>
      </p:pic>
      <p:sp>
        <p:nvSpPr>
          <p:cNvPr id="7" name="TextBox 6">
            <a:extLst>
              <a:ext uri="{FF2B5EF4-FFF2-40B4-BE49-F238E27FC236}">
                <a16:creationId xmlns:a16="http://schemas.microsoft.com/office/drawing/2014/main" id="{1F00D10D-CF30-E462-528B-748FB86EBF1A}"/>
              </a:ext>
            </a:extLst>
          </p:cNvPr>
          <p:cNvSpPr txBox="1"/>
          <p:nvPr/>
        </p:nvSpPr>
        <p:spPr>
          <a:xfrm>
            <a:off x="8113987" y="6308209"/>
            <a:ext cx="6096000" cy="369332"/>
          </a:xfrm>
          <a:prstGeom prst="rect">
            <a:avLst/>
          </a:prstGeom>
          <a:noFill/>
        </p:spPr>
        <p:txBody>
          <a:bodyPr wrap="square">
            <a:spAutoFit/>
          </a:bodyPr>
          <a:lstStyle/>
          <a:p>
            <a:r>
              <a:rPr lang="en-US" dirty="0">
                <a:hlinkClick r:id="rId3"/>
              </a:rPr>
              <a:t>https://arxiv.org/html/2306.08302v3</a:t>
            </a:r>
            <a:endParaRPr lang="en-US" dirty="0"/>
          </a:p>
        </p:txBody>
      </p:sp>
    </p:spTree>
    <p:extLst>
      <p:ext uri="{BB962C8B-B14F-4D97-AF65-F5344CB8AC3E}">
        <p14:creationId xmlns:p14="http://schemas.microsoft.com/office/powerpoint/2010/main" val="426178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DCE9-2971-B820-074C-95D8415DDAFB}"/>
              </a:ext>
            </a:extLst>
          </p:cNvPr>
          <p:cNvSpPr>
            <a:spLocks noGrp="1"/>
          </p:cNvSpPr>
          <p:nvPr>
            <p:ph type="title"/>
          </p:nvPr>
        </p:nvSpPr>
        <p:spPr/>
        <p:txBody>
          <a:bodyPr>
            <a:normAutofit/>
          </a:bodyPr>
          <a:lstStyle/>
          <a:p>
            <a:r>
              <a:rPr lang="en-US" sz="3600" dirty="0"/>
              <a:t>2. The combination of knowledge and large models</a:t>
            </a:r>
          </a:p>
        </p:txBody>
      </p:sp>
      <p:sp>
        <p:nvSpPr>
          <p:cNvPr id="5" name="TextBox 4">
            <a:extLst>
              <a:ext uri="{FF2B5EF4-FFF2-40B4-BE49-F238E27FC236}">
                <a16:creationId xmlns:a16="http://schemas.microsoft.com/office/drawing/2014/main" id="{3A2E7BB4-45D1-4835-FD38-C1CC365BE2E2}"/>
              </a:ext>
            </a:extLst>
          </p:cNvPr>
          <p:cNvSpPr txBox="1"/>
          <p:nvPr/>
        </p:nvSpPr>
        <p:spPr>
          <a:xfrm>
            <a:off x="756745" y="1506022"/>
            <a:ext cx="6096000" cy="369332"/>
          </a:xfrm>
          <a:prstGeom prst="rect">
            <a:avLst/>
          </a:prstGeom>
          <a:noFill/>
        </p:spPr>
        <p:txBody>
          <a:bodyPr wrap="square">
            <a:spAutoFit/>
          </a:bodyPr>
          <a:lstStyle/>
          <a:p>
            <a:pPr marL="0" indent="0">
              <a:buNone/>
            </a:pPr>
            <a:r>
              <a:rPr lang="en-US" sz="1800" dirty="0"/>
              <a:t>Take knowledge graph as an example</a:t>
            </a:r>
          </a:p>
        </p:txBody>
      </p:sp>
      <p:pic>
        <p:nvPicPr>
          <p:cNvPr id="7" name="Picture 6">
            <a:extLst>
              <a:ext uri="{FF2B5EF4-FFF2-40B4-BE49-F238E27FC236}">
                <a16:creationId xmlns:a16="http://schemas.microsoft.com/office/drawing/2014/main" id="{6F26BA14-8DEA-41C7-0126-8A30AF9D2E88}"/>
              </a:ext>
            </a:extLst>
          </p:cNvPr>
          <p:cNvPicPr>
            <a:picLocks noChangeAspect="1"/>
          </p:cNvPicPr>
          <p:nvPr/>
        </p:nvPicPr>
        <p:blipFill>
          <a:blip r:embed="rId2"/>
          <a:stretch>
            <a:fillRect/>
          </a:stretch>
        </p:blipFill>
        <p:spPr>
          <a:xfrm>
            <a:off x="3155950" y="2020176"/>
            <a:ext cx="5880100" cy="2565400"/>
          </a:xfrm>
          <a:prstGeom prst="rect">
            <a:avLst/>
          </a:prstGeom>
        </p:spPr>
      </p:pic>
      <p:sp>
        <p:nvSpPr>
          <p:cNvPr id="9" name="TextBox 8">
            <a:extLst>
              <a:ext uri="{FF2B5EF4-FFF2-40B4-BE49-F238E27FC236}">
                <a16:creationId xmlns:a16="http://schemas.microsoft.com/office/drawing/2014/main" id="{40C5360E-7D54-BA97-D183-34B8A4552402}"/>
              </a:ext>
            </a:extLst>
          </p:cNvPr>
          <p:cNvSpPr txBox="1"/>
          <p:nvPr/>
        </p:nvSpPr>
        <p:spPr>
          <a:xfrm>
            <a:off x="7840717" y="6308209"/>
            <a:ext cx="6096000" cy="369332"/>
          </a:xfrm>
          <a:prstGeom prst="rect">
            <a:avLst/>
          </a:prstGeom>
          <a:noFill/>
        </p:spPr>
        <p:txBody>
          <a:bodyPr wrap="square">
            <a:spAutoFit/>
          </a:bodyPr>
          <a:lstStyle/>
          <a:p>
            <a:r>
              <a:rPr lang="en-US" dirty="0">
                <a:hlinkClick r:id="rId3"/>
              </a:rPr>
              <a:t>https://arxiv.org/pdf/2306.08302.pdf</a:t>
            </a:r>
            <a:endParaRPr lang="en-US" dirty="0"/>
          </a:p>
        </p:txBody>
      </p:sp>
      <p:sp>
        <p:nvSpPr>
          <p:cNvPr id="11" name="TextBox 10">
            <a:extLst>
              <a:ext uri="{FF2B5EF4-FFF2-40B4-BE49-F238E27FC236}">
                <a16:creationId xmlns:a16="http://schemas.microsoft.com/office/drawing/2014/main" id="{2C430761-D6DA-46BD-5256-4D363EBE9122}"/>
              </a:ext>
            </a:extLst>
          </p:cNvPr>
          <p:cNvSpPr txBox="1"/>
          <p:nvPr/>
        </p:nvSpPr>
        <p:spPr>
          <a:xfrm>
            <a:off x="520262" y="4830871"/>
            <a:ext cx="6968358" cy="1815882"/>
          </a:xfrm>
          <a:prstGeom prst="rect">
            <a:avLst/>
          </a:prstGeom>
          <a:noFill/>
        </p:spPr>
        <p:txBody>
          <a:bodyPr wrap="square">
            <a:spAutoFit/>
          </a:bodyPr>
          <a:lstStyle/>
          <a:p>
            <a:pPr marL="285750" indent="-285750">
              <a:buFont typeface="Arial" panose="020B0604020202020204" pitchFamily="34" charset="0"/>
              <a:buChar char="•"/>
            </a:pPr>
            <a:r>
              <a:rPr lang="en-US" sz="1400" dirty="0"/>
              <a:t>Use knowledge graphs to enhance large language models, then knowledge graphs can not only be integrated into the pre-training and inference stages of LLM to provide external knowledge, but can also be used to analyze LLM to provide interpretability.</a:t>
            </a:r>
          </a:p>
          <a:p>
            <a:pPr marL="285750" indent="-285750">
              <a:buFont typeface="Arial" panose="020B0604020202020204" pitchFamily="34" charset="0"/>
              <a:buChar char="•"/>
            </a:pPr>
            <a:r>
              <a:rPr lang="en-US" sz="1400" dirty="0"/>
              <a:t>Using large language models to enhance knowledge graphs, LLM has been used in a variety of knowledge graph-related applications, such as knowledge graph embedding, knowledge graph completion, knowledge graph construction, knowledge graph to text generation, and knowledge graph question and answer. LLM can improve the performance of knowledge graphs and facilitate their applications.</a:t>
            </a:r>
          </a:p>
        </p:txBody>
      </p:sp>
    </p:spTree>
    <p:extLst>
      <p:ext uri="{BB962C8B-B14F-4D97-AF65-F5344CB8AC3E}">
        <p14:creationId xmlns:p14="http://schemas.microsoft.com/office/powerpoint/2010/main" val="2305346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1912</Words>
  <Application>Microsoft Macintosh PowerPoint</Application>
  <PresentationFormat>Widescreen</PresentationFormat>
  <Paragraphs>103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Inter</vt:lpstr>
      <vt:lpstr>Arial</vt:lpstr>
      <vt:lpstr>Calibri</vt:lpstr>
      <vt:lpstr>Calibri Light</vt:lpstr>
      <vt:lpstr>Wingdings</vt:lpstr>
      <vt:lpstr>Office Theme</vt:lpstr>
      <vt:lpstr>PowerPoint Presentation</vt:lpstr>
      <vt:lpstr>Agenda</vt:lpstr>
      <vt:lpstr>1. Challenges in the context of large models</vt:lpstr>
      <vt:lpstr>1. Challenges in the context of large models</vt:lpstr>
      <vt:lpstr>1. Challenges in the context of large models</vt:lpstr>
      <vt:lpstr>2. The combination of knowledge and large models</vt:lpstr>
      <vt:lpstr>2. The combination of knowledge and large models</vt:lpstr>
      <vt:lpstr>2. The combination of knowledge and large models</vt:lpstr>
      <vt:lpstr>2. The combination of knowledge and large models</vt:lpstr>
      <vt:lpstr>2. The combination of knowledge and large models</vt:lpstr>
      <vt:lpstr>3. WebGLM: an practical example of knowledge-enhanced large models</vt:lpstr>
      <vt:lpstr>3. WebGLM: an practical example of knowledge-enhanced large models</vt:lpstr>
      <vt:lpstr>3. WebGLM: an practical example of knowledge-enhanced large models</vt:lpstr>
      <vt:lpstr>3. WebGLM: an practical example of knowledge-enhanced large models</vt:lpstr>
      <vt:lpstr>3. WebGLM: an practical example of knowledge-enhanced large models</vt:lpstr>
      <vt:lpstr>3. WebGLM: an practical example of knowledge-enhanced large models</vt:lpstr>
      <vt:lpstr>3. WebGLM: an practical example of knowledge-enhanced large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 Jennifer</dc:creator>
  <cp:lastModifiedBy>Zhu, Jennifer</cp:lastModifiedBy>
  <cp:revision>90</cp:revision>
  <dcterms:created xsi:type="dcterms:W3CDTF">2024-03-04T00:11:19Z</dcterms:created>
  <dcterms:modified xsi:type="dcterms:W3CDTF">2024-03-05T02:40:51Z</dcterms:modified>
</cp:coreProperties>
</file>