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y="5143500" cx="9144000"/>
  <p:notesSz cx="6858000" cy="9144000"/>
  <p:embeddedFontLst>
    <p:embeddedFont>
      <p:font typeface="Open San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0FF75E-9996-48F1-B01C-130D83B89A10}">
  <a:tblStyle styleId="{D40FF75E-9996-48F1-B01C-130D83B89A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29C9512-54C4-4A51-AE68-F486482E658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OpenSans-italic.fntdata"/><Relationship Id="rId81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OpenSans-bold.fntdata"/><Relationship Id="rId34" Type="http://schemas.openxmlformats.org/officeDocument/2006/relationships/slide" Target="slides/slide27.xml"/><Relationship Id="rId78" Type="http://schemas.openxmlformats.org/officeDocument/2006/relationships/font" Target="fonts/OpenSans-regular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Color coded by difficulty. </a:t>
            </a:r>
            <a:b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Intuition and domain understanding are very important! Pick a problem that you find exciting. Don’t be afraid to skip ahead in the course readings &amp; async to learn more about a topic of interest.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Semantics, NLI, and dialog aren’t covered in this course - but we’re happy to talk about them!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Lots of text that has some structure associated with is, which often lends itself to rich machine learning tasks. For example: summarization data is (historically) often derived from news headlines, paired with the articles. Or reddit, which has upvotes and comment thread structure.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collection &amp; processing takes more time than you think - don’t leave it to the last minute and find yourself without time to do the fun parts (experiments)!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f8c6b1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g259f8c6b18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f1d26e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4" name="Google Shape;264;g23f1d26ecf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2753ef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52753ef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b306ed7e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b306ed7e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4d2e739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24d2e739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Pink = input (4 observations)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H1 = blue (4 hidden states but W and b are same size as they get re-used for each observation)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H2 = yellow (4 hidden states </a:t>
            </a:r>
            <a:r>
              <a:rPr lang="en">
                <a:solidFill>
                  <a:schemeClr val="dk1"/>
                </a:solidFill>
              </a:rPr>
              <a:t>but W and b are same size as they get re-used for each observation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Output = green (4 predictions)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1" name="Google Shape;65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1" name="Google Shape;70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39f3c35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39f3c35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e955e19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1fe955e19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Talk through the architecture. Details of initial word-embeddings from running a CNN over character-level embeddings not crucial here.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8" name="Google Shape;80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5" name="Google Shape;85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9d66d8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139d66d8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ecbe2a30e6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g1ecbe2a30e6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Pink = input (4 observations)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H1 = blue (4 hidden states but W and b are same size as they get re-used for each observation)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H2 = yellow (4 hidden states </a:t>
            </a:r>
            <a:r>
              <a:rPr lang="en">
                <a:solidFill>
                  <a:schemeClr val="dk1"/>
                </a:solidFill>
              </a:rPr>
              <a:t>but W and b are same size as they get re-used for each observation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Output = green (4 predictions)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ecbe2a30e6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5" name="Google Shape;1065;g1ecbe2a30e6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Pink = input (4 observations)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H1 = blue (4 hidden states but W and b are same size as they get re-used for each observation)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H2 = yellow (4 hidden states </a:t>
            </a:r>
            <a:r>
              <a:rPr lang="en">
                <a:solidFill>
                  <a:schemeClr val="dk1"/>
                </a:solidFill>
              </a:rPr>
              <a:t>but W and b are same size as they get re-used for each observation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Output = green (4 predictions)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ecbe2a30e6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6" name="Google Shape;1156;g1ecbe2a30e6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Pink = input (4 observations)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H1 = blue (4 hidden states but W and b are same size as they get re-used for each observation)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H2 = yellow (4 hidden states </a:t>
            </a:r>
            <a:r>
              <a:rPr lang="en">
                <a:solidFill>
                  <a:schemeClr val="dk1"/>
                </a:solidFill>
              </a:rPr>
              <a:t>but W and b are same size as they get re-used for each observation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Output = green (4 predictions)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ecbe2a30e6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5" name="Google Shape;1285;g1ecbe2a30e6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Pink = input (4 observations)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H1 = blue (4 hidden states but W and b are same size as they get re-used for each observation)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H2 = yellow (4 hidden states </a:t>
            </a:r>
            <a:r>
              <a:rPr lang="en">
                <a:solidFill>
                  <a:schemeClr val="dk1"/>
                </a:solidFill>
              </a:rPr>
              <a:t>but W and b are same size as they get re-used for each observation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Output = green (4 predictions)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ecbe2a30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g1ecbe2a30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9d66d85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7" name="Google Shape;1387;g139d66d852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39d66d85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4" name="Google Shape;1394;g139d66d852c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39d66d85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1" name="Google Shape;1401;g139d66d852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452bb3aec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2452bb3a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 blind to everything outside of the window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better: RNNs &amp; Attention based models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3f1d26ecf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And Stride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OUT = (IN - F +2*P)/S  +1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128 = (256 - 4 +2*P) /S  +1</a:t>
            </a:r>
            <a:endParaRPr/>
          </a:p>
        </p:txBody>
      </p:sp>
      <p:sp>
        <p:nvSpPr>
          <p:cNvPr id="1418" name="Google Shape;1418;g23f1d26ecfa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Applied projects more common, but you’re encouraged to explore more abstract or fundamental computational linguistics tasks! (these tend to be fun projects)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All projects will require reading the literature for background, related work, and importantly, ideas.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d08074c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d08074c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6" name="Google Shape;56;p13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238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cxnSp>
        <p:nvCxnSpPr>
          <p:cNvPr id="69" name="Google Shape;69;p1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2313" y="154305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2" name="Google Shape;72;p17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7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7" name="Google Shape;77;p1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4645026" y="1779984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22313" y="154305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2" name="Google Shape;32;p7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7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cxnSp>
        <p:nvCxnSpPr>
          <p:cNvPr id="38" name="Google Shape;38;p8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9"/>
          <p:cNvSpPr txBox="1"/>
          <p:nvPr>
            <p:ph idx="4" type="body"/>
          </p:nvPr>
        </p:nvSpPr>
        <p:spPr>
          <a:xfrm>
            <a:off x="4645026" y="1779984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cxnSp>
        <p:nvCxnSpPr>
          <p:cNvPr id="45" name="Google Shape;45;p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://cs224d.stanford.edu/reports_2015.html" TargetMode="External"/><Relationship Id="rId11" Type="http://schemas.openxmlformats.org/officeDocument/2006/relationships/hyperlink" Target="https://scholar.google.com/" TargetMode="External"/><Relationship Id="rId22" Type="http://schemas.openxmlformats.org/officeDocument/2006/relationships/hyperlink" Target="https://web.stanford.edu/class/archive/cs/cs224n/cs224n.1174/reports.html" TargetMode="External"/><Relationship Id="rId10" Type="http://schemas.openxmlformats.org/officeDocument/2006/relationships/hyperlink" Target="http://www.wsdm-conference.org/" TargetMode="External"/><Relationship Id="rId21" Type="http://schemas.openxmlformats.org/officeDocument/2006/relationships/hyperlink" Target="http://cs224d.stanford.edu/reports_2016.html" TargetMode="External"/><Relationship Id="rId13" Type="http://schemas.openxmlformats.org/officeDocument/2006/relationships/hyperlink" Target="https://github.com/datasci-w266/2024-spring-main/tree/master/project#project-proposal" TargetMode="External"/><Relationship Id="rId1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aclweb.org/anthology/" TargetMode="External"/><Relationship Id="rId4" Type="http://schemas.openxmlformats.org/officeDocument/2006/relationships/hyperlink" Target="https://www.aclweb.org/anthology/events/acl-2023/" TargetMode="External"/><Relationship Id="rId9" Type="http://schemas.openxmlformats.org/officeDocument/2006/relationships/hyperlink" Target="http://www.kdd.org/" TargetMode="External"/><Relationship Id="rId15" Type="http://schemas.openxmlformats.org/officeDocument/2006/relationships/hyperlink" Target="http://nlp.stanford.edu/courses/cs224n/" TargetMode="External"/><Relationship Id="rId14" Type="http://schemas.openxmlformats.org/officeDocument/2006/relationships/hyperlink" Target="https://web.stanford.edu/class/cs224n/index.html" TargetMode="External"/><Relationship Id="rId17" Type="http://schemas.openxmlformats.org/officeDocument/2006/relationships/hyperlink" Target="https://web.stanford.edu/class/archive/cs/cs224n/cs224n.1224/project.html" TargetMode="External"/><Relationship Id="rId16" Type="http://schemas.openxmlformats.org/officeDocument/2006/relationships/hyperlink" Target="https://web.stanford.edu/class/archive/cs/cs224n/cs224n.1214/project.html" TargetMode="External"/><Relationship Id="rId5" Type="http://schemas.openxmlformats.org/officeDocument/2006/relationships/hyperlink" Target="https://www.aclweb.org/anthology/events/naacl-2022/" TargetMode="External"/><Relationship Id="rId19" Type="http://schemas.openxmlformats.org/officeDocument/2006/relationships/hyperlink" Target="http://cs224d.stanford.edu/" TargetMode="External"/><Relationship Id="rId6" Type="http://schemas.openxmlformats.org/officeDocument/2006/relationships/hyperlink" Target="https://www.aclweb.org/anthology/events/emnlp-2022/" TargetMode="External"/><Relationship Id="rId18" Type="http://schemas.openxmlformats.org/officeDocument/2006/relationships/hyperlink" Target="https://web.stanford.edu/class/cs224n/project.html" TargetMode="External"/><Relationship Id="rId7" Type="http://schemas.openxmlformats.org/officeDocument/2006/relationships/hyperlink" Target="https://papers.nips.cc/" TargetMode="External"/><Relationship Id="rId8" Type="http://schemas.openxmlformats.org/officeDocument/2006/relationships/hyperlink" Target="https://icml.cc/virtual/2022/papers.html?filter=keyword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.rochester.edu/nlp/rocstories/" TargetMode="External"/><Relationship Id="rId4" Type="http://schemas.openxmlformats.org/officeDocument/2006/relationships/hyperlink" Target="https://rajpurkar.github.io/SQuAD-explorer/" TargetMode="External"/><Relationship Id="rId5" Type="http://schemas.openxmlformats.org/officeDocument/2006/relationships/hyperlink" Target="https://nlp.stanford.edu/projects/tacre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setsearch.research.google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earch.library.berkeley.edu/discovery/search?query=any,contains,LDC2013T19&amp;tab=LibraryCatalog&amp;search_scope=MyInstitution&amp;vid=01UCS_BER:UCB&amp;offset=0" TargetMode="External"/><Relationship Id="rId4" Type="http://schemas.openxmlformats.org/officeDocument/2006/relationships/hyperlink" Target="http://blc.berkeley.edu/collections_and_archive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drive/folders/16FOcwnr-DFFKtny0BpoVgsxeXLHbCwky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hyperlink" Target="https://arxiv.org/pdf/1510.03820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hyperlink" Target="https://colah.github.io/posts/2015-08-Understanding-LSTMs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olah.github.io/posts/2015-08-Understanding-LSTMs/" TargetMode="External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olah.github.io/posts/2015-08-Understanding-LSTMs/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olah.github.io/posts/2015-08-Understanding-LSTMs/" TargetMode="External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datasci-w266/2024-spring-main/blob/master/materials/lesson_notebooks/lesson_3_adding_RNNs_and_attention_to_classification_notebook.ipynb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istill.pub/2016/augmented-rnns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istill.pub/2016/augmented-rnns/" TargetMode="External"/><Relationship Id="rId4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cr.sigcomm.org/online/files/p83-keshavA.pdf" TargetMode="External"/><Relationship Id="rId4" Type="http://schemas.openxmlformats.org/officeDocument/2006/relationships/hyperlink" Target="https://arxiv.org/abs/1510.03820" TargetMode="External"/><Relationship Id="rId5" Type="http://schemas.openxmlformats.org/officeDocument/2006/relationships/hyperlink" Target="https://aclanthology.org/2020.tacl-1.48.pdf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Relationship Id="rId4" Type="http://schemas.openxmlformats.org/officeDocument/2006/relationships/hyperlink" Target="https://arxiv.org/pdf/1810.04805.pdf" TargetMode="External"/><Relationship Id="rId5" Type="http://schemas.openxmlformats.org/officeDocument/2006/relationships/hyperlink" Target="https://arxiv.org/pdf/1802.05365.pdf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Relationship Id="rId4" Type="http://schemas.openxmlformats.org/officeDocument/2006/relationships/hyperlink" Target="https://arxiv.org/pdf/1802.05365.pdf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Relationship Id="rId4" Type="http://schemas.openxmlformats.org/officeDocument/2006/relationships/hyperlink" Target="https://arxiv.org/pdf/1802.05365.pdf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towardsdatascience.com/illustrated-guide-to-lstms-and-gru-s-a-step-by-step-explanation-44e9eb85bf21" TargetMode="External"/><Relationship Id="rId4" Type="http://schemas.openxmlformats.org/officeDocument/2006/relationships/image" Target="../media/image2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0.png"/><Relationship Id="rId4" Type="http://schemas.openxmlformats.org/officeDocument/2006/relationships/hyperlink" Target="https://codesachin.wordpress.com/2017/01/18/understanding-the-new-google-translate/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www.analyticsvidhya.com/blog/2021/03/introduction-to-long-short-term-memory-lstm/" TargetMode="External"/><Relationship Id="rId4" Type="http://schemas.openxmlformats.org/officeDocument/2006/relationships/image" Target="../media/image1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hyperlink" Target="http://www.jmlr.org/papers/volume3/bengio03a/bengio03a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atasci-w266/2024-spring-main/tree/master/projec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atasci-w266/2024-spring-main/tree/master/project#rubric-dimen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266 Natural Language Processing</a:t>
            </a:r>
            <a:endParaRPr/>
          </a:p>
        </p:txBody>
      </p:sp>
      <p:sp>
        <p:nvSpPr>
          <p:cNvPr id="103" name="Google Shape;103;p24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Week 3 Live Session: Language and Context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Final Project: Timeline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Project proposal</a:t>
            </a:r>
            <a:r>
              <a:rPr lang="en"/>
              <a:t> (Feb 18)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Write-up Milestone</a:t>
            </a:r>
            <a:r>
              <a:rPr lang="en"/>
              <a:t> (Optional - Mar 18)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Project write up</a:t>
            </a:r>
            <a:r>
              <a:rPr lang="en"/>
              <a:t> (due Apr 14 - HARD DEADLINE)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Final presentations</a:t>
            </a:r>
            <a:r>
              <a:rPr lang="en"/>
              <a:t> (in-class Apr 15 - 19)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In total, </a:t>
            </a:r>
            <a:r>
              <a:rPr b="1" lang="en"/>
              <a:t>55%</a:t>
            </a:r>
            <a:r>
              <a:rPr lang="en"/>
              <a:t> of course grade! Important to start early.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Finding Ideas </a:t>
            </a:r>
            <a:r>
              <a:rPr lang="en" u="sng"/>
              <a:t>and</a:t>
            </a:r>
            <a:r>
              <a:rPr lang="en"/>
              <a:t> Datasets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Best source: </a:t>
            </a:r>
            <a:r>
              <a:rPr b="1" lang="en"/>
              <a:t>read papers! </a:t>
            </a:r>
            <a:r>
              <a:rPr lang="en"/>
              <a:t>See what people have tried, what data they used.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The Association of Computational Linguistics (ACL) Anthology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b="1" lang="en" sz="2000" u="sng">
                <a:solidFill>
                  <a:schemeClr val="hlink"/>
                </a:solidFill>
                <a:hlinkClick r:id="rId4"/>
              </a:rPr>
              <a:t>ACL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NAACL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EMNLP</a:t>
            </a:r>
            <a:r>
              <a:rPr lang="en" sz="2000"/>
              <a:t>, </a:t>
            </a:r>
            <a:r>
              <a:rPr b="1" lang="en" sz="2000" u="sng">
                <a:solidFill>
                  <a:schemeClr val="hlink"/>
                </a:solidFill>
                <a:hlinkClick r:id="rId7"/>
              </a:rPr>
              <a:t>NeurIPS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8"/>
              </a:rPr>
              <a:t>ICML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9"/>
              </a:rPr>
              <a:t>SigKDD</a:t>
            </a:r>
            <a:r>
              <a:rPr lang="en" sz="2000"/>
              <a:t>,  </a:t>
            </a:r>
            <a:r>
              <a:rPr lang="en" sz="2000" u="sng">
                <a:solidFill>
                  <a:schemeClr val="hlink"/>
                </a:solidFill>
                <a:hlinkClick r:id="rId10"/>
              </a:rPr>
              <a:t>WSDM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 u="sng">
                <a:solidFill>
                  <a:schemeClr val="hlink"/>
                </a:solidFill>
                <a:hlinkClick r:id="rId11"/>
              </a:rPr>
              <a:t>Google Scholar</a:t>
            </a:r>
            <a:r>
              <a:rPr lang="en" sz="2000"/>
              <a:t> and the </a:t>
            </a:r>
            <a:r>
              <a:rPr lang="en" sz="2000" u="sng">
                <a:solidFill>
                  <a:schemeClr val="hlink"/>
                </a:solidFill>
                <a:hlinkClick r:id="rId12"/>
              </a:rPr>
              <a:t>arXiv</a:t>
            </a:r>
            <a:r>
              <a:rPr lang="en" sz="2000"/>
              <a:t> (quality may vary)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More here: </a:t>
            </a:r>
            <a:r>
              <a:rPr lang="en" sz="2000" u="sng">
                <a:solidFill>
                  <a:schemeClr val="hlink"/>
                </a:solidFill>
                <a:hlinkClick r:id="rId13"/>
              </a:rPr>
              <a:t>Project Proposal Guidelines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Stanford posts open lists of class projects: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 u="sng">
                <a:solidFill>
                  <a:schemeClr val="hlink"/>
                </a:solidFill>
                <a:hlinkClick r:id="rId14"/>
              </a:rPr>
              <a:t>cs224n</a:t>
            </a:r>
            <a:r>
              <a:rPr lang="en" sz="2000"/>
              <a:t> (</a:t>
            </a:r>
            <a:r>
              <a:rPr lang="en" sz="2000" u="sng">
                <a:solidFill>
                  <a:schemeClr val="hlink"/>
                </a:solidFill>
                <a:hlinkClick r:id="rId15"/>
              </a:rPr>
              <a:t>2000-2017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16"/>
              </a:rPr>
              <a:t>2021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17"/>
              </a:rPr>
              <a:t>2022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18"/>
              </a:rPr>
              <a:t>2023</a:t>
            </a:r>
            <a:r>
              <a:rPr lang="en" sz="2000"/>
              <a:t>), </a:t>
            </a:r>
            <a:r>
              <a:rPr lang="en" sz="2000" u="sng">
                <a:solidFill>
                  <a:schemeClr val="hlink"/>
                </a:solidFill>
                <a:hlinkClick r:id="rId19"/>
              </a:rPr>
              <a:t>cs224d</a:t>
            </a:r>
            <a:r>
              <a:rPr lang="en" sz="2000"/>
              <a:t> (</a:t>
            </a:r>
            <a:r>
              <a:rPr lang="en" sz="2000" u="sng">
                <a:solidFill>
                  <a:schemeClr val="hlink"/>
                </a:solidFill>
                <a:hlinkClick r:id="rId20"/>
              </a:rPr>
              <a:t>2015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21"/>
              </a:rPr>
              <a:t>2016</a:t>
            </a:r>
            <a:r>
              <a:rPr lang="en" sz="2000"/>
              <a:t>, </a:t>
            </a:r>
            <a:r>
              <a:rPr lang="en" sz="2000" u="sng">
                <a:solidFill>
                  <a:schemeClr val="hlink"/>
                </a:solidFill>
                <a:hlinkClick r:id="rId22"/>
              </a:rPr>
              <a:t>2017</a:t>
            </a:r>
            <a:r>
              <a:rPr lang="en" sz="2000"/>
              <a:t>)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Types of Problems/Tasks</a:t>
            </a:r>
            <a:endParaRPr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NLP ≈ (machine learning) + (linguistics) + (all sorts of algorithms) + (data)</a:t>
            </a:r>
            <a:endParaRPr sz="2000"/>
          </a:p>
          <a:p>
            <a:pPr indent="-3619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3C47D"/>
              </a:buClr>
              <a:buSzPts val="2100"/>
              <a:buChar char="•"/>
            </a:pPr>
            <a:r>
              <a:rPr lang="en" sz="2100">
                <a:solidFill>
                  <a:srgbClr val="93C47D"/>
                </a:solidFill>
              </a:rPr>
              <a:t>Text classification / regression</a:t>
            </a:r>
            <a:endParaRPr sz="2100">
              <a:solidFill>
                <a:srgbClr val="93C47D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100"/>
              <a:buChar char="•"/>
            </a:pPr>
            <a:r>
              <a:rPr lang="en" sz="2100">
                <a:solidFill>
                  <a:srgbClr val="93C47D"/>
                </a:solidFill>
              </a:rPr>
              <a:t>Textual similarity</a:t>
            </a:r>
            <a:endParaRPr sz="2100">
              <a:solidFill>
                <a:srgbClr val="93C47D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100"/>
              <a:buChar char="•"/>
            </a:pPr>
            <a:r>
              <a:rPr lang="en" sz="2100">
                <a:solidFill>
                  <a:srgbClr val="93C47D"/>
                </a:solidFill>
              </a:rPr>
              <a:t>Sequence labeling</a:t>
            </a:r>
            <a:endParaRPr sz="2100">
              <a:solidFill>
                <a:srgbClr val="93C47D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100"/>
              <a:buChar char="•"/>
            </a:pPr>
            <a:r>
              <a:rPr lang="en" sz="2100">
                <a:solidFill>
                  <a:srgbClr val="F1C232"/>
                </a:solidFill>
              </a:rPr>
              <a:t>Information retrieval / information extraction</a:t>
            </a:r>
            <a:endParaRPr sz="2100">
              <a:solidFill>
                <a:srgbClr val="F1C232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100"/>
              <a:buChar char="•"/>
            </a:pPr>
            <a:r>
              <a:rPr lang="en" sz="2100">
                <a:solidFill>
                  <a:srgbClr val="F1C232"/>
                </a:solidFill>
              </a:rPr>
              <a:t>Question answering</a:t>
            </a:r>
            <a:endParaRPr sz="2100">
              <a:solidFill>
                <a:srgbClr val="F1C232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>
                <a:solidFill>
                  <a:srgbClr val="F1C232"/>
                </a:solidFill>
              </a:rPr>
              <a:t>Semantics,</a:t>
            </a:r>
            <a:r>
              <a:rPr lang="en" sz="2100"/>
              <a:t> </a:t>
            </a:r>
            <a:r>
              <a:rPr lang="en" sz="2100">
                <a:solidFill>
                  <a:srgbClr val="6AA84F"/>
                </a:solidFill>
              </a:rPr>
              <a:t>natural language inference</a:t>
            </a:r>
            <a:endParaRPr sz="2100">
              <a:solidFill>
                <a:srgbClr val="6AA84F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00"/>
              <a:buChar char="•"/>
            </a:pPr>
            <a:r>
              <a:rPr lang="en" sz="2100">
                <a:solidFill>
                  <a:srgbClr val="CC0000"/>
                </a:solidFill>
              </a:rPr>
              <a:t>Summarization</a:t>
            </a:r>
            <a:endParaRPr sz="2100">
              <a:solidFill>
                <a:srgbClr val="CC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00"/>
              <a:buChar char="•"/>
            </a:pPr>
            <a:r>
              <a:rPr lang="en" sz="2100">
                <a:solidFill>
                  <a:srgbClr val="CC0000"/>
                </a:solidFill>
              </a:rPr>
              <a:t>Machine translation</a:t>
            </a:r>
            <a:endParaRPr sz="2100">
              <a:solidFill>
                <a:srgbClr val="CC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00"/>
              <a:buChar char="•"/>
            </a:pPr>
            <a:r>
              <a:rPr lang="en" sz="2100">
                <a:solidFill>
                  <a:srgbClr val="CC0000"/>
                </a:solidFill>
              </a:rPr>
              <a:t>Dialog </a:t>
            </a:r>
            <a:endParaRPr sz="21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0" y="17145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Tasks -&gt; problem structures -&gt; Architectures*</a:t>
            </a:r>
            <a:endParaRPr/>
          </a:p>
        </p:txBody>
      </p:sp>
      <p:graphicFrame>
        <p:nvGraphicFramePr>
          <p:cNvPr id="177" name="Google Shape;177;p36"/>
          <p:cNvGraphicFramePr/>
          <p:nvPr/>
        </p:nvGraphicFramePr>
        <p:xfrm>
          <a:off x="392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{929C9512-54C4-4A51-AE68-F486482E6586}</a:tableStyleId>
              </a:tblPr>
              <a:tblGrid>
                <a:gridCol w="2813375"/>
                <a:gridCol w="2813375"/>
                <a:gridCol w="2813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Task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Standard Problem Structure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Architectures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1C232"/>
                          </a:solidFill>
                        </a:rPr>
                        <a:t>Question Answering</a:t>
                      </a:r>
                      <a:endParaRPr sz="1200" u="none" cap="none" strike="noStrike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Span Detection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Transformers, Sequence labeling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CC0000"/>
                          </a:solidFill>
                        </a:rPr>
                        <a:t>Machine translation</a:t>
                      </a:r>
                      <a:endParaRPr sz="12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Sequence to sequence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Transformers, </a:t>
                      </a:r>
                      <a:r>
                        <a:rPr lang="en" sz="1400" u="none" cap="none" strike="noStrike"/>
                        <a:t>Encoder - decoder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CC0000"/>
                          </a:solidFill>
                        </a:rPr>
                        <a:t>Abstractive Summarization</a:t>
                      </a:r>
                      <a:endParaRPr sz="12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Sequence to sequence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Transformers, </a:t>
                      </a:r>
                      <a:r>
                        <a:rPr lang="en" sz="1400" u="none" cap="none" strike="noStrike"/>
                        <a:t>Encoder - decoder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Natural Language Inference (NLI)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Text Pair Classification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Various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Sentiment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Classification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Transformers, </a:t>
                      </a:r>
                      <a:r>
                        <a:rPr lang="en" sz="1400" u="none" cap="none" strike="noStrike"/>
                        <a:t>CNN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1C232"/>
                          </a:solidFill>
                        </a:rPr>
                        <a:t>Semantic Role Labeling (SRL)</a:t>
                      </a:r>
                      <a:endParaRPr sz="1200" u="none" cap="none" strike="noStrike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Sequence Labeling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LSTM, Transformers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1C232"/>
                          </a:solidFill>
                        </a:rPr>
                        <a:t>Relation Extraction</a:t>
                      </a:r>
                      <a:endParaRPr sz="1200" u="none" cap="none" strike="noStrike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Classification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various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CC0000"/>
                          </a:solidFill>
                        </a:rPr>
                        <a:t>Goal Directed Dialog</a:t>
                      </a:r>
                      <a:endParaRPr sz="12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Sequence to sequence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Encoder - decoder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36"/>
          <p:cNvSpPr txBox="1"/>
          <p:nvPr/>
        </p:nvSpPr>
        <p:spPr>
          <a:xfrm>
            <a:off x="497425" y="4785350"/>
            <a:ext cx="6984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*No claim of completeness is made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Three labelled datasets to consider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If you don’t have a topic in mind, here are three labelled data sets from which you can choose: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Story Ending Classification –  ROC Stories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Question Answering – SQUAD 2.0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Supervised Relation Extraction – TACRED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Finding Data</a:t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Data is usually the limiting factor in NLP problems (as with most ML)</a:t>
            </a:r>
            <a:endParaRPr sz="2100"/>
          </a:p>
          <a:p>
            <a:pPr indent="-3492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Most tasks in the async have lots of data available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Interested in a new domain? </a:t>
            </a:r>
            <a:r>
              <a:rPr lang="en" sz="1900" u="sng"/>
              <a:t>Be sure you can get data</a:t>
            </a:r>
            <a:r>
              <a:rPr lang="en" sz="1900"/>
              <a:t>!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Potential data types / sources: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Labeled corpora (Penn Treebank, sentiment data, much, much more)*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Large corpora (Gigaword, Wikipedia, Common Crawl, Google Web 1T)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News articles (NYT, WSJ, Reuters, etc.)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Social media (reddit, Twitter, etc.)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https://datasetsearch.research.google.com/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You may </a:t>
            </a:r>
            <a:r>
              <a:rPr b="1" lang="en" sz="1900">
                <a:solidFill>
                  <a:srgbClr val="FF0000"/>
                </a:solidFill>
              </a:rPr>
              <a:t>NOT</a:t>
            </a:r>
            <a:r>
              <a:rPr lang="en" sz="1900">
                <a:solidFill>
                  <a:srgbClr val="FF0000"/>
                </a:solidFill>
              </a:rPr>
              <a:t> use your company’s </a:t>
            </a:r>
            <a:r>
              <a:rPr lang="en" sz="1900">
                <a:solidFill>
                  <a:srgbClr val="FF0000"/>
                </a:solidFill>
              </a:rPr>
              <a:t>proprietary</a:t>
            </a:r>
            <a:r>
              <a:rPr lang="en" sz="1900">
                <a:solidFill>
                  <a:srgbClr val="FF0000"/>
                </a:solidFill>
              </a:rPr>
              <a:t> data. Your dataset </a:t>
            </a:r>
            <a:r>
              <a:rPr b="1" lang="en" sz="1900">
                <a:solidFill>
                  <a:srgbClr val="FF0000"/>
                </a:solidFill>
              </a:rPr>
              <a:t>MUST</a:t>
            </a:r>
            <a:r>
              <a:rPr lang="en" sz="1900">
                <a:solidFill>
                  <a:srgbClr val="FF0000"/>
                </a:solidFill>
              </a:rPr>
              <a:t> be viewable by the instructors without an NDA.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Getting Data</a:t>
            </a:r>
            <a:endParaRPr/>
          </a:p>
        </p:txBody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Have access to many paywalled corpora through UC Berkeley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Linguistic Data Consortium corpora: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Recent corpora in UC Library Search: </a:t>
            </a:r>
            <a:r>
              <a:rPr lang="en" u="sng">
                <a:solidFill>
                  <a:schemeClr val="hlink"/>
                </a:solidFill>
                <a:hlinkClick r:id="rId3"/>
              </a:rPr>
              <a:t>LDC Ontonotes5 data set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Lookup the LDC catalog number (LDC2013T19 for OntoNotes)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Berkeley Language Center: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Collections and Archives</a:t>
            </a:r>
            <a:r>
              <a:rPr lang="en"/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Common pitfalls</a:t>
            </a:r>
            <a:endParaRPr/>
          </a:p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If you only remember one thing…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FFFF00"/>
                </a:highlight>
              </a:rPr>
              <a:t>Read existing research</a:t>
            </a:r>
            <a:r>
              <a:rPr lang="en"/>
              <a:t>.  (Do not start from scratch!)</a:t>
            </a:r>
            <a:endParaRPr/>
          </a:p>
          <a:p>
            <a:pPr indent="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FF9900"/>
                </a:highlight>
              </a:rPr>
              <a:t>Look at your data before you submit your proposal</a:t>
            </a:r>
            <a:r>
              <a:rPr lang="en"/>
              <a:t>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(Corollary: if you want to scrape data, start working on that now)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Previous sample projects</a:t>
            </a:r>
            <a:endParaRPr/>
          </a:p>
        </p:txBody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folder</a:t>
            </a:r>
            <a:r>
              <a:rPr lang="en"/>
              <a:t> (using your @berkeley.edu login) contains copies of very successful project papers from earlier semesters that the authors agreed to share: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Comparison of Unsupervised Data Augmentation with BERT and XLNet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Evaluating World Knowledge Representation in Language Models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Transformers to the Rescue: Extracting Insight and Understanding from a RoBERTa Model Tuned for Classifying Disaster Information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Propaganda Span Identification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Semantic Similarity and Response Prediction for Programming QandA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Unsupervised Data Augmentation Experimentation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BERTVision - A Parameter-Efficient Approach for Question Answering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DeBERTa Model Fine-tuned for Commonsense Validation and Explanation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StackReQA: Stack Overflow Retrieval Question Answering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Review of Last Week’s Material</a:t>
            </a:r>
            <a:endParaRPr/>
          </a:p>
        </p:txBody>
      </p:sp>
      <p:sp>
        <p:nvSpPr>
          <p:cNvPr id="214" name="Google Shape;214;p42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Language &amp; Context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endParaRPr/>
          </a:p>
          <a:p>
            <a:pPr indent="-266700" lvl="0" marL="2667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Understand how sequence and context can affect </a:t>
            </a:r>
            <a:r>
              <a:rPr lang="en"/>
              <a:t>approaches</a:t>
            </a:r>
            <a:r>
              <a:rPr lang="en"/>
              <a:t> to processing language</a:t>
            </a:r>
            <a:endParaRPr/>
          </a:p>
          <a:p>
            <a:pPr indent="-266700" lvl="0" marL="2667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Understand how different neural architectures </a:t>
            </a:r>
            <a:r>
              <a:rPr lang="en"/>
              <a:t>can be leveraged to </a:t>
            </a:r>
            <a:r>
              <a:rPr lang="en"/>
              <a:t>understand</a:t>
            </a:r>
            <a:r>
              <a:rPr lang="en"/>
              <a:t> language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Deep Averaging Networks</a:t>
            </a:r>
            <a:endParaRPr/>
          </a:p>
        </p:txBody>
      </p:sp>
      <p:cxnSp>
        <p:nvCxnSpPr>
          <p:cNvPr id="220" name="Google Shape;220;p43"/>
          <p:cNvCxnSpPr>
            <a:stCxn id="221" idx="0"/>
          </p:cNvCxnSpPr>
          <p:nvPr/>
        </p:nvCxnSpPr>
        <p:spPr>
          <a:xfrm rot="10800000">
            <a:off x="5080360" y="1701398"/>
            <a:ext cx="4800" cy="22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p43"/>
          <p:cNvSpPr/>
          <p:nvPr/>
        </p:nvSpPr>
        <p:spPr>
          <a:xfrm>
            <a:off x="4555810" y="1921898"/>
            <a:ext cx="1058700" cy="226800"/>
          </a:xfrm>
          <a:prstGeom prst="rect">
            <a:avLst/>
          </a:prstGeom>
          <a:solidFill>
            <a:srgbClr val="7EAE78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Sigmoid/Softmax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3"/>
          <p:cNvSpPr/>
          <p:nvPr/>
        </p:nvSpPr>
        <p:spPr>
          <a:xfrm>
            <a:off x="4555810" y="2148698"/>
            <a:ext cx="1058700" cy="226800"/>
          </a:xfrm>
          <a:prstGeom prst="rect">
            <a:avLst/>
          </a:prstGeom>
          <a:solidFill>
            <a:srgbClr val="D4E4D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3"/>
          <p:cNvSpPr txBox="1"/>
          <p:nvPr/>
        </p:nvSpPr>
        <p:spPr>
          <a:xfrm>
            <a:off x="3859650" y="4638010"/>
            <a:ext cx="26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is of great use”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3"/>
          <p:cNvSpPr/>
          <p:nvPr/>
        </p:nvSpPr>
        <p:spPr>
          <a:xfrm>
            <a:off x="38596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‘this’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3"/>
          <p:cNvSpPr/>
          <p:nvPr/>
        </p:nvSpPr>
        <p:spPr>
          <a:xfrm>
            <a:off x="46597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3"/>
          <p:cNvSpPr/>
          <p:nvPr/>
        </p:nvSpPr>
        <p:spPr>
          <a:xfrm>
            <a:off x="59170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‘use’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3"/>
          <p:cNvSpPr txBox="1"/>
          <p:nvPr/>
        </p:nvSpPr>
        <p:spPr>
          <a:xfrm>
            <a:off x="5470444" y="4288167"/>
            <a:ext cx="32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38596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3"/>
          <p:cNvSpPr/>
          <p:nvPr/>
        </p:nvSpPr>
        <p:spPr>
          <a:xfrm>
            <a:off x="39974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3"/>
          <p:cNvSpPr/>
          <p:nvPr/>
        </p:nvSpPr>
        <p:spPr>
          <a:xfrm>
            <a:off x="41382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3"/>
          <p:cNvSpPr/>
          <p:nvPr/>
        </p:nvSpPr>
        <p:spPr>
          <a:xfrm>
            <a:off x="42760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3"/>
          <p:cNvSpPr/>
          <p:nvPr/>
        </p:nvSpPr>
        <p:spPr>
          <a:xfrm>
            <a:off x="46597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3"/>
          <p:cNvSpPr/>
          <p:nvPr/>
        </p:nvSpPr>
        <p:spPr>
          <a:xfrm>
            <a:off x="47975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3"/>
          <p:cNvSpPr/>
          <p:nvPr/>
        </p:nvSpPr>
        <p:spPr>
          <a:xfrm>
            <a:off x="49383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3"/>
          <p:cNvSpPr/>
          <p:nvPr/>
        </p:nvSpPr>
        <p:spPr>
          <a:xfrm>
            <a:off x="50761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59170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60548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61956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/>
          <p:nvPr/>
        </p:nvSpPr>
        <p:spPr>
          <a:xfrm>
            <a:off x="63334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43"/>
          <p:cNvCxnSpPr>
            <a:stCxn id="224" idx="0"/>
          </p:cNvCxnSpPr>
          <p:nvPr/>
        </p:nvCxnSpPr>
        <p:spPr>
          <a:xfrm rot="10800000">
            <a:off x="4137000" y="4192730"/>
            <a:ext cx="1500" cy="1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43"/>
          <p:cNvCxnSpPr/>
          <p:nvPr/>
        </p:nvCxnSpPr>
        <p:spPr>
          <a:xfrm rot="10800000">
            <a:off x="49371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43"/>
          <p:cNvCxnSpPr/>
          <p:nvPr/>
        </p:nvCxnSpPr>
        <p:spPr>
          <a:xfrm rot="10800000">
            <a:off x="61944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43"/>
          <p:cNvCxnSpPr/>
          <p:nvPr/>
        </p:nvCxnSpPr>
        <p:spPr>
          <a:xfrm rot="10800000">
            <a:off x="5165738" y="457801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43"/>
          <p:cNvSpPr/>
          <p:nvPr/>
        </p:nvSpPr>
        <p:spPr>
          <a:xfrm>
            <a:off x="4795481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3"/>
          <p:cNvSpPr/>
          <p:nvPr/>
        </p:nvSpPr>
        <p:spPr>
          <a:xfrm>
            <a:off x="4933322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/>
          <p:nvPr/>
        </p:nvSpPr>
        <p:spPr>
          <a:xfrm>
            <a:off x="507408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3"/>
          <p:cNvSpPr/>
          <p:nvPr/>
        </p:nvSpPr>
        <p:spPr>
          <a:xfrm>
            <a:off x="521192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43"/>
          <p:cNvCxnSpPr/>
          <p:nvPr/>
        </p:nvCxnSpPr>
        <p:spPr>
          <a:xfrm flipH="1" rot="10800000">
            <a:off x="4138613" y="3474867"/>
            <a:ext cx="932400" cy="5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43"/>
          <p:cNvCxnSpPr/>
          <p:nvPr/>
        </p:nvCxnSpPr>
        <p:spPr>
          <a:xfrm rot="10800000">
            <a:off x="5071013" y="3474867"/>
            <a:ext cx="1126800" cy="5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43"/>
          <p:cNvCxnSpPr/>
          <p:nvPr/>
        </p:nvCxnSpPr>
        <p:spPr>
          <a:xfrm rot="10800000">
            <a:off x="5071013" y="3474867"/>
            <a:ext cx="466200" cy="5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43"/>
          <p:cNvCxnSpPr/>
          <p:nvPr/>
        </p:nvCxnSpPr>
        <p:spPr>
          <a:xfrm flipH="1" rot="10800000">
            <a:off x="4944788" y="3474717"/>
            <a:ext cx="126300" cy="5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43"/>
          <p:cNvCxnSpPr>
            <a:endCxn id="222" idx="2"/>
          </p:cNvCxnSpPr>
          <p:nvPr/>
        </p:nvCxnSpPr>
        <p:spPr>
          <a:xfrm rot="10800000">
            <a:off x="5085160" y="2375498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43"/>
          <p:cNvSpPr txBox="1"/>
          <p:nvPr/>
        </p:nvSpPr>
        <p:spPr>
          <a:xfrm>
            <a:off x="2457450" y="1085850"/>
            <a:ext cx="187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distribution over class labels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2673261" y="2902655"/>
            <a:ext cx="1626900" cy="9282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Averaging word vectors element-wise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(“bag of words”)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43"/>
          <p:cNvCxnSpPr>
            <a:stCxn id="254" idx="3"/>
            <a:endCxn id="244" idx="1"/>
          </p:cNvCxnSpPr>
          <p:nvPr/>
        </p:nvCxnSpPr>
        <p:spPr>
          <a:xfrm>
            <a:off x="4300161" y="3366755"/>
            <a:ext cx="495300" cy="21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56" name="Google Shape;256;p43"/>
          <p:cNvSpPr/>
          <p:nvPr/>
        </p:nvSpPr>
        <p:spPr>
          <a:xfrm>
            <a:off x="4555810" y="2829582"/>
            <a:ext cx="1058700" cy="226800"/>
          </a:xfrm>
          <a:prstGeom prst="rect">
            <a:avLst/>
          </a:prstGeom>
          <a:solidFill>
            <a:srgbClr val="A8CDE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4555810" y="2598533"/>
            <a:ext cx="1058700" cy="226800"/>
          </a:xfrm>
          <a:prstGeom prst="rect">
            <a:avLst/>
          </a:prstGeom>
          <a:solidFill>
            <a:srgbClr val="7EB4D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Nonlinearity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43"/>
          <p:cNvCxnSpPr/>
          <p:nvPr/>
        </p:nvCxnSpPr>
        <p:spPr>
          <a:xfrm rot="10800000">
            <a:off x="5086350" y="3076884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hart, bar chart&#10;&#10;Description automatically generated"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096080"/>
            <a:ext cx="981403" cy="58609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1317671" y="4649537"/>
            <a:ext cx="214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6444465" y="1462350"/>
            <a:ext cx="2612100" cy="169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vector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all tokens equally important? What </a:t>
            </a:r>
            <a:r>
              <a:rPr lang="en"/>
              <a:t>else would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 nice</a:t>
            </a:r>
            <a:r>
              <a:rPr lang="en"/>
              <a:t> to have here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4"/>
          <p:cNvPicPr preferRelativeResize="0"/>
          <p:nvPr/>
        </p:nvPicPr>
        <p:blipFill rotWithShape="1">
          <a:blip r:embed="rId3">
            <a:alphaModFix/>
          </a:blip>
          <a:srcRect b="2111" l="7420" r="6992" t="3628"/>
          <a:stretch/>
        </p:blipFill>
        <p:spPr>
          <a:xfrm>
            <a:off x="289538" y="1085850"/>
            <a:ext cx="3734288" cy="386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4"/>
          <p:cNvSpPr txBox="1"/>
          <p:nvPr/>
        </p:nvSpPr>
        <p:spPr>
          <a:xfrm>
            <a:off x="457200" y="4725814"/>
            <a:ext cx="8229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b="0" i="0" lang="en" sz="9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 Zhang, Wallace, </a:t>
            </a:r>
            <a:r>
              <a:rPr b="0" i="1" lang="en" sz="9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A Sensitivity Analysis of (and Practitioners’ Guide to)</a:t>
            </a:r>
            <a:br>
              <a:rPr b="0" i="1" lang="en" sz="9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9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Convolutional Neural Networks for Sentence Classification</a:t>
            </a:r>
            <a:r>
              <a:rPr b="0" i="0" lang="en" sz="9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900" u="sng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https://arxiv.org/pdf/1510.03820.pdf</a:t>
            </a:r>
            <a:endParaRPr b="0" i="0" sz="9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4648200" y="118008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Questions</a:t>
            </a:r>
            <a:endParaRPr sz="2000"/>
          </a:p>
          <a:p>
            <a:pPr indent="-228600" lvl="1" marL="55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What is the use of word vectors here?</a:t>
            </a:r>
            <a:endParaRPr sz="1600"/>
          </a:p>
          <a:p>
            <a:pPr indent="-228600" lvl="1" marL="55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Why are there multiple filters of the same size?</a:t>
            </a:r>
            <a:endParaRPr sz="1600"/>
          </a:p>
          <a:p>
            <a:pPr indent="-228600" lvl="1" marL="55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How are the feature maps being calculated? Why do they have different lengths?</a:t>
            </a:r>
            <a:endParaRPr sz="1600"/>
          </a:p>
          <a:p>
            <a:pPr indent="-228600" lvl="1" marL="55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Is max pooling here applied in the same way as in the image-inspired scenario?</a:t>
            </a:r>
            <a:endParaRPr sz="1600"/>
          </a:p>
          <a:p>
            <a:pPr indent="-228600" lvl="1" marL="55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Would we use pre-trained word vectors or train our own?</a:t>
            </a:r>
            <a:endParaRPr sz="1600"/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600"/>
              <a:t>CNNs and</a:t>
            </a:r>
            <a:r>
              <a:rPr lang="en" sz="2600"/>
              <a:t> Text Classification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Modeling Context 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Language &amp; Context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 Context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NLP problems where context matters - come up with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 Entity Recognition [determination of location, organization,..., other]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?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Next-word prediction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Spelling correction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rPr lang="en" sz="1800"/>
              <a:t>… context is critical all over! Translation, Question Answering, Information </a:t>
            </a:r>
            <a:br>
              <a:rPr lang="en" sz="1800"/>
            </a:br>
            <a:r>
              <a:rPr lang="en" sz="1800"/>
              <a:t>     Extraction, …, everywhere! 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 Context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NLP problems where context matters - come up with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 Entity Recognition [determination of location, organization,..., other]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“I bought a computer from </a:t>
            </a:r>
            <a:r>
              <a:rPr b="1" lang="en" sz="1500"/>
              <a:t>apple</a:t>
            </a:r>
            <a:r>
              <a:rPr lang="en" sz="1500"/>
              <a:t>…”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Next-word prediction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Spelling correction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rPr lang="en" sz="1800"/>
              <a:t>… context is critical all over! Translation, Question Answering, Information </a:t>
            </a:r>
            <a:br>
              <a:rPr lang="en" sz="1800"/>
            </a:br>
            <a:r>
              <a:rPr lang="en" sz="1800"/>
              <a:t>     Extraction, …, everywhere! 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 Context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NLP problems where context matters - come up with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 Entity Recognition [determination of location, organization,..., other]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“I bought a computer from </a:t>
            </a:r>
            <a:r>
              <a:rPr b="1" lang="en" sz="1500"/>
              <a:t>apple</a:t>
            </a:r>
            <a:r>
              <a:rPr lang="en" sz="1500"/>
              <a:t>…”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Next-word prediction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“The sky is </a:t>
            </a:r>
            <a:r>
              <a:rPr b="1" lang="en" sz="1500"/>
              <a:t>…</a:t>
            </a:r>
            <a:r>
              <a:rPr lang="en" sz="1500"/>
              <a:t>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Spelling correction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rPr lang="en" sz="1800"/>
              <a:t>… context is critical all over! Translation, Question Answering, Information </a:t>
            </a:r>
            <a:br>
              <a:rPr lang="en" sz="1800"/>
            </a:br>
            <a:r>
              <a:rPr lang="en" sz="1800"/>
              <a:t>     Extraction, …, everywhere! 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 Context</a:t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NLP problems where context matters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 Entity Recognition [determination of location, organization,..., other]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“I bought a computer from </a:t>
            </a:r>
            <a:r>
              <a:rPr b="1" lang="en" sz="1500"/>
              <a:t>apple</a:t>
            </a:r>
            <a:r>
              <a:rPr lang="en" sz="1500"/>
              <a:t>…”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Next-word prediction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“The sky is </a:t>
            </a:r>
            <a:r>
              <a:rPr b="1" lang="en" sz="1500"/>
              <a:t>…</a:t>
            </a:r>
            <a:r>
              <a:rPr lang="en" sz="1500"/>
              <a:t>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Spelling correction</a:t>
            </a:r>
            <a:br>
              <a:rPr lang="en" sz="1800"/>
            </a:br>
            <a:r>
              <a:rPr lang="en" sz="1800"/>
              <a:t>      </a:t>
            </a:r>
            <a:r>
              <a:rPr lang="en" sz="1500"/>
              <a:t>Example:  “The </a:t>
            </a:r>
            <a:r>
              <a:rPr b="1" lang="en" sz="1500"/>
              <a:t>sky</a:t>
            </a:r>
            <a:r>
              <a:rPr lang="en" sz="1500"/>
              <a:t> person gave a timid speech”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rPr lang="en" sz="1800"/>
              <a:t>… context is critical all over! Translation, Question Answering, Information </a:t>
            </a:r>
            <a:br>
              <a:rPr lang="en" sz="1800"/>
            </a:br>
            <a:r>
              <a:rPr lang="en" sz="1800"/>
              <a:t>     Extraction, …, everywhere! 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</a:t>
            </a:r>
            <a:endParaRPr sz="3000"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"/>
              <a:t>\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Language Models?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are they useful?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can we model them?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- An Example</a:t>
            </a:r>
            <a:endParaRPr sz="3000"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200"/>
              <a:t>P(“I”, “saw”, “her ”, “again”, “yesterday”) = ?</a:t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- An Example</a:t>
            </a:r>
            <a:endParaRPr sz="3000"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P(“I”, “saw”, “her ”, “again”, “yesterday”) = </a:t>
            </a:r>
            <a:endParaRPr sz="2200"/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P(“I”) x </a:t>
            </a:r>
            <a:endParaRPr sz="2100"/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P(“saw” | “I”) x </a:t>
            </a:r>
            <a:endParaRPr sz="2100"/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	P(“her” | “I”, “saw”) x </a:t>
            </a:r>
            <a:endParaRPr sz="2100"/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		P(“again” | “I”, “saw”, “her”) x </a:t>
            </a:r>
            <a:endParaRPr sz="2100"/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			P(“yesterday” | “I”, “</a:t>
            </a:r>
            <a:r>
              <a:rPr b="1" lang="en" sz="2100"/>
              <a:t>saw</a:t>
            </a:r>
            <a:r>
              <a:rPr lang="en" sz="2100"/>
              <a:t>”, “her”, “again”)</a:t>
            </a:r>
            <a:r>
              <a:rPr lang="en" sz="2300"/>
              <a:t> </a:t>
            </a:r>
            <a:endParaRPr sz="23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 txBox="1"/>
          <p:nvPr/>
        </p:nvSpPr>
        <p:spPr>
          <a:xfrm>
            <a:off x="626300" y="4346025"/>
            <a:ext cx="7625100" cy="67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it matter for the probability calculation whether this word is ‘saw’ vs ‘see’?”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52"/>
          <p:cNvCxnSpPr>
            <a:stCxn id="318" idx="0"/>
          </p:cNvCxnSpPr>
          <p:nvPr/>
        </p:nvCxnSpPr>
        <p:spPr>
          <a:xfrm flipH="1" rot="10800000">
            <a:off x="4438850" y="3984825"/>
            <a:ext cx="1746000" cy="36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Peeking Ahead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1: Introduction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2: Text Classification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9900"/>
                </a:solidFill>
              </a:rPr>
              <a:t>Week 3: Language and Context</a:t>
            </a:r>
            <a:endParaRPr sz="1600">
              <a:solidFill>
                <a:srgbClr val="FF99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4: Pretrained Transformers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5: Text Generation Models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6: Machine Translation </a:t>
            </a:r>
            <a:r>
              <a:rPr b="1" lang="en" sz="1600">
                <a:solidFill>
                  <a:srgbClr val="9900FF"/>
                </a:solidFill>
              </a:rPr>
              <a:t>PROJECT PROPOSAL DUE FEB 18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7: Question Answering &amp; Summarization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8: Linguistic Representation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9: Entities and Linking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10: Embedding-based Retrieval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11: Multimodality in NLP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12: ML Fairness and Privacy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13: NLP in the Real World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- Counting</a:t>
            </a:r>
            <a:endParaRPr sz="3000"/>
          </a:p>
        </p:txBody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What is going on here in this counting example?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What are the approximations?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How can we improve these models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27" name="Google Shape;32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13" y="1919950"/>
            <a:ext cx="7477175" cy="65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- RNNs</a:t>
            </a:r>
            <a:endParaRPr sz="3000"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What is going on here?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What are the h’s?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What are the arrows, what is their purpose?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And what has this to do with Language Models?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200" y="1796227"/>
            <a:ext cx="4648200" cy="134790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4"/>
          <p:cNvSpPr txBox="1"/>
          <p:nvPr/>
        </p:nvSpPr>
        <p:spPr>
          <a:xfrm>
            <a:off x="-1050" y="4795575"/>
            <a:ext cx="910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Image Source for LSTM Structure: Chris Olah, </a:t>
            </a:r>
            <a:r>
              <a:rPr b="0" i="1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Understanding LSTM Networks</a:t>
            </a:r>
            <a:r>
              <a:rPr b="0" i="0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https://colah.github.io/posts/2015-08-Understanding-LSTMs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4"/>
          <p:cNvSpPr txBox="1"/>
          <p:nvPr/>
        </p:nvSpPr>
        <p:spPr>
          <a:xfrm>
            <a:off x="6358325" y="35649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P(“again” | “I”, “saw”, “her”)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- RNNs</a:t>
            </a:r>
            <a:endParaRPr sz="3000"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Simple RNN - What is going on here?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What are the limitations of this simple RNN architecture?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3" name="Google Shape;343;p55"/>
          <p:cNvSpPr txBox="1"/>
          <p:nvPr/>
        </p:nvSpPr>
        <p:spPr>
          <a:xfrm>
            <a:off x="-1050" y="4795575"/>
            <a:ext cx="910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Image Source for LSTM Structure: Chris Olah, </a:t>
            </a:r>
            <a:r>
              <a:rPr b="0" i="1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Understanding LSTM Networks</a:t>
            </a:r>
            <a:r>
              <a:rPr b="0" i="0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https://colah.github.io/posts/2015-08-Understanding-LSTMs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7775" y="1654301"/>
            <a:ext cx="4739451" cy="18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- LSTMs</a:t>
            </a:r>
            <a:endParaRPr sz="3000"/>
          </a:p>
        </p:txBody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LSTM architecture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1" name="Google Shape;351;p56"/>
          <p:cNvSpPr txBox="1"/>
          <p:nvPr/>
        </p:nvSpPr>
        <p:spPr>
          <a:xfrm>
            <a:off x="-1050" y="4795575"/>
            <a:ext cx="910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Image Source for LSTM Structure: Chris Olah, </a:t>
            </a:r>
            <a:r>
              <a:rPr b="0" i="1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Understanding LSTM Networks</a:t>
            </a:r>
            <a:r>
              <a:rPr b="0" i="0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https://colah.github.io/posts/2015-08-Understanding-LSTMs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56"/>
          <p:cNvGrpSpPr/>
          <p:nvPr/>
        </p:nvGrpSpPr>
        <p:grpSpPr>
          <a:xfrm>
            <a:off x="1807679" y="1780661"/>
            <a:ext cx="2605686" cy="2813777"/>
            <a:chOff x="4457700" y="1527469"/>
            <a:chExt cx="3314700" cy="3549163"/>
          </a:xfrm>
        </p:grpSpPr>
        <p:pic>
          <p:nvPicPr>
            <p:cNvPr id="353" name="Google Shape;353;p56"/>
            <p:cNvPicPr preferRelativeResize="0"/>
            <p:nvPr/>
          </p:nvPicPr>
          <p:blipFill rotWithShape="1">
            <a:blip r:embed="rId4">
              <a:alphaModFix/>
            </a:blip>
            <a:srcRect b="2552" l="0" r="0" t="3593"/>
            <a:stretch/>
          </p:blipFill>
          <p:spPr>
            <a:xfrm>
              <a:off x="4457700" y="1527469"/>
              <a:ext cx="3276600" cy="3549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56"/>
            <p:cNvSpPr/>
            <p:nvPr/>
          </p:nvSpPr>
          <p:spPr>
            <a:xfrm>
              <a:off x="7620000" y="4572000"/>
              <a:ext cx="1524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56"/>
          <p:cNvSpPr txBox="1"/>
          <p:nvPr/>
        </p:nvSpPr>
        <p:spPr>
          <a:xfrm>
            <a:off x="5589875" y="1577225"/>
            <a:ext cx="2858700" cy="233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happening at each gate?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this architecture better than the simple RNN?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dimension of the RNN inputs are d=200, what is the dimension of the weight matrix in the forget gate?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6"/>
          <p:cNvSpPr txBox="1"/>
          <p:nvPr/>
        </p:nvSpPr>
        <p:spPr>
          <a:xfrm>
            <a:off x="2915250" y="4194450"/>
            <a:ext cx="24576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sigmoid([x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h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W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56"/>
          <p:cNvCxnSpPr>
            <a:stCxn id="356" idx="1"/>
          </p:cNvCxnSpPr>
          <p:nvPr/>
        </p:nvCxnSpPr>
        <p:spPr>
          <a:xfrm rot="10800000">
            <a:off x="2343750" y="3708750"/>
            <a:ext cx="571500" cy="685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- LSTMs</a:t>
            </a:r>
            <a:endParaRPr sz="3000"/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LSTM architecture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64" name="Google Shape;364;p57"/>
          <p:cNvSpPr txBox="1"/>
          <p:nvPr/>
        </p:nvSpPr>
        <p:spPr>
          <a:xfrm>
            <a:off x="-1050" y="4795575"/>
            <a:ext cx="910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Image Source for LSTM Structure: Chris Olah, </a:t>
            </a:r>
            <a:r>
              <a:rPr b="0" i="1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Understanding LSTM Networks</a:t>
            </a:r>
            <a:r>
              <a:rPr b="0" i="0" lang="en" sz="10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https://colah.github.io/posts/2015-08-Understanding-LSTMs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57"/>
          <p:cNvGrpSpPr/>
          <p:nvPr/>
        </p:nvGrpSpPr>
        <p:grpSpPr>
          <a:xfrm>
            <a:off x="1807679" y="1780661"/>
            <a:ext cx="2605686" cy="2813777"/>
            <a:chOff x="4457700" y="1527469"/>
            <a:chExt cx="3314700" cy="3549163"/>
          </a:xfrm>
        </p:grpSpPr>
        <p:pic>
          <p:nvPicPr>
            <p:cNvPr id="366" name="Google Shape;366;p57"/>
            <p:cNvPicPr preferRelativeResize="0"/>
            <p:nvPr/>
          </p:nvPicPr>
          <p:blipFill rotWithShape="1">
            <a:blip r:embed="rId4">
              <a:alphaModFix/>
            </a:blip>
            <a:srcRect b="2552" l="0" r="0" t="3594"/>
            <a:stretch/>
          </p:blipFill>
          <p:spPr>
            <a:xfrm>
              <a:off x="4457700" y="1527469"/>
              <a:ext cx="3276600" cy="3549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57"/>
            <p:cNvSpPr/>
            <p:nvPr/>
          </p:nvSpPr>
          <p:spPr>
            <a:xfrm>
              <a:off x="7620000" y="4572000"/>
              <a:ext cx="1524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57"/>
          <p:cNvSpPr txBox="1"/>
          <p:nvPr/>
        </p:nvSpPr>
        <p:spPr>
          <a:xfrm>
            <a:off x="2915250" y="4194450"/>
            <a:ext cx="24576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sigmoid([x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h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W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57"/>
          <p:cNvCxnSpPr>
            <a:stCxn id="368" idx="1"/>
          </p:cNvCxnSpPr>
          <p:nvPr/>
        </p:nvCxnSpPr>
        <p:spPr>
          <a:xfrm rot="10800000">
            <a:off x="2343750" y="3708750"/>
            <a:ext cx="571500" cy="685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70" name="Google Shape;370;p57"/>
          <p:cNvGraphicFramePr/>
          <p:nvPr/>
        </p:nvGraphicFramePr>
        <p:xfrm>
          <a:off x="4489775" y="193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{D40FF75E-9996-48F1-B01C-130D83B89A10}</a:tableStyleId>
              </a:tblPr>
              <a:tblGrid>
                <a:gridCol w="3188275"/>
                <a:gridCol w="770525"/>
              </a:tblGrid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σ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xf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hf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	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σ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f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⋅ c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⋅ tanh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xc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hc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σ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xo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t−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aseline="-25000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o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⋅ tanh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i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&amp; LSTMs</a:t>
            </a:r>
            <a:endParaRPr sz="3000"/>
          </a:p>
        </p:txBody>
      </p:sp>
      <p:pic>
        <p:nvPicPr>
          <p:cNvPr id="376" name="Google Shape;37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50" y="1790850"/>
            <a:ext cx="5645448" cy="28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8"/>
          <p:cNvSpPr/>
          <p:nvPr/>
        </p:nvSpPr>
        <p:spPr>
          <a:xfrm>
            <a:off x="200025" y="1752600"/>
            <a:ext cx="6105600" cy="11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8"/>
          <p:cNvSpPr/>
          <p:nvPr/>
        </p:nvSpPr>
        <p:spPr>
          <a:xfrm>
            <a:off x="352425" y="4086225"/>
            <a:ext cx="6105600" cy="4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8"/>
          <p:cNvSpPr/>
          <p:nvPr/>
        </p:nvSpPr>
        <p:spPr>
          <a:xfrm>
            <a:off x="504825" y="3752850"/>
            <a:ext cx="2028900" cy="4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8"/>
          <p:cNvSpPr txBox="1"/>
          <p:nvPr/>
        </p:nvSpPr>
        <p:spPr>
          <a:xfrm>
            <a:off x="3838575" y="1851000"/>
            <a:ext cx="55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8"/>
          <p:cNvSpPr txBox="1"/>
          <p:nvPr/>
        </p:nvSpPr>
        <p:spPr>
          <a:xfrm>
            <a:off x="3838575" y="3832200"/>
            <a:ext cx="55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How could we use an LSTM/RNN to actually build a Language Model? (Imagine the training example “I like this book”)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Language Models &amp; LSTMs</a:t>
            </a:r>
            <a:endParaRPr sz="3000"/>
          </a:p>
        </p:txBody>
      </p:sp>
      <p:pic>
        <p:nvPicPr>
          <p:cNvPr id="388" name="Google Shape;38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50" y="1492900"/>
            <a:ext cx="6231898" cy="31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9"/>
          <p:cNvSpPr txBox="1"/>
          <p:nvPr/>
        </p:nvSpPr>
        <p:spPr>
          <a:xfrm>
            <a:off x="6494750" y="2529725"/>
            <a:ext cx="2622600" cy="104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usually train these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inference done?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409500" y="276226"/>
            <a:ext cx="8229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Build This!</a:t>
            </a:r>
            <a:endParaRPr/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457200" y="2476501"/>
            <a:ext cx="8229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Joint Notebook Work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</a:t>
            </a:r>
            <a:endParaRPr sz="3000"/>
          </a:p>
        </p:txBody>
      </p:sp>
      <p:sp>
        <p:nvSpPr>
          <p:cNvPr id="402" name="Google Shape;402;p61"/>
          <p:cNvSpPr txBox="1"/>
          <p:nvPr>
            <p:ph idx="1" type="body"/>
          </p:nvPr>
        </p:nvSpPr>
        <p:spPr>
          <a:xfrm>
            <a:off x="76200" y="14287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"/>
              <a:t>\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03" name="Google Shape;4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00" y="2452052"/>
            <a:ext cx="4648200" cy="134790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1"/>
          <p:cNvSpPr txBox="1"/>
          <p:nvPr/>
        </p:nvSpPr>
        <p:spPr>
          <a:xfrm>
            <a:off x="1724025" y="1419225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in RNNs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61"/>
          <p:cNvCxnSpPr>
            <a:stCxn id="404" idx="2"/>
          </p:cNvCxnSpPr>
          <p:nvPr/>
        </p:nvCxnSpPr>
        <p:spPr>
          <a:xfrm flipH="1">
            <a:off x="2543025" y="1819425"/>
            <a:ext cx="143100" cy="116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</a:t>
            </a:r>
            <a:endParaRPr sz="3000"/>
          </a:p>
        </p:txBody>
      </p:sp>
      <p:sp>
        <p:nvSpPr>
          <p:cNvPr id="411" name="Google Shape;411;p62"/>
          <p:cNvSpPr txBox="1"/>
          <p:nvPr>
            <p:ph idx="1" type="body"/>
          </p:nvPr>
        </p:nvSpPr>
        <p:spPr>
          <a:xfrm>
            <a:off x="76200" y="14287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"/>
              <a:t>\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12" name="Google Shape;41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00" y="2452052"/>
            <a:ext cx="4648200" cy="134790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2"/>
          <p:cNvSpPr txBox="1"/>
          <p:nvPr/>
        </p:nvSpPr>
        <p:spPr>
          <a:xfrm>
            <a:off x="5048250" y="1556663"/>
            <a:ext cx="19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don’t these vectors also contain context?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2"/>
          <p:cNvSpPr/>
          <p:nvPr/>
        </p:nvSpPr>
        <p:spPr>
          <a:xfrm>
            <a:off x="1838325" y="2371725"/>
            <a:ext cx="2152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62"/>
          <p:cNvCxnSpPr>
            <a:stCxn id="413" idx="1"/>
            <a:endCxn id="414" idx="3"/>
          </p:cNvCxnSpPr>
          <p:nvPr/>
        </p:nvCxnSpPr>
        <p:spPr>
          <a:xfrm flipH="1">
            <a:off x="3990750" y="1833713"/>
            <a:ext cx="1057500" cy="80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b="1" lang="en" sz="2000"/>
              <a:t>Assignment 1</a:t>
            </a:r>
            <a:r>
              <a:rPr lang="en" sz="2000"/>
              <a:t> (NN) released last Friday 01/19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Due Sunday, 01/28 (Tuesday 01/30 if you use late days)</a:t>
            </a:r>
            <a:endParaRPr b="1"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b="1" lang="en" sz="2000"/>
              <a:t>Assignment 2</a:t>
            </a:r>
            <a:r>
              <a:rPr lang="en" sz="2000"/>
              <a:t> (Classification) -  released Friday 01/26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" sz="1600"/>
              <a:t>Two weeks to complete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/>
              <a:t>Due Sunday, 02/11 (Tuesday 02/13 if you use late days) 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" sz="2000"/>
              <a:t>Project Proposals </a:t>
            </a:r>
            <a:r>
              <a:rPr b="1" lang="en" sz="2000">
                <a:solidFill>
                  <a:srgbClr val="9900FF"/>
                </a:solidFill>
              </a:rPr>
              <a:t>- Due Saturday 02/18!</a:t>
            </a:r>
            <a:endParaRPr b="1" sz="2000">
              <a:solidFill>
                <a:srgbClr val="9900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Arial"/>
              <a:buChar char="-"/>
            </a:pPr>
            <a:r>
              <a:rPr b="1" lang="en" sz="1600">
                <a:solidFill>
                  <a:srgbClr val="9900FF"/>
                </a:solidFill>
              </a:rPr>
              <a:t>Will discuss this week</a:t>
            </a:r>
            <a:endParaRPr b="1" sz="1600">
              <a:solidFill>
                <a:srgbClr val="9900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b="1" lang="en" sz="1600">
                <a:solidFill>
                  <a:srgbClr val="9900FF"/>
                </a:solidFill>
              </a:rPr>
              <a:t>Questions?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" sz="2000"/>
              <a:t>Concerns?</a:t>
            </a:r>
            <a:endParaRPr sz="2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</a:t>
            </a:r>
            <a:endParaRPr sz="3000"/>
          </a:p>
        </p:txBody>
      </p:sp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76200" y="14287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"/>
              <a:t>\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22" name="Google Shape;42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00" y="2452052"/>
            <a:ext cx="4648200" cy="134790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3"/>
          <p:cNvSpPr/>
          <p:nvPr/>
        </p:nvSpPr>
        <p:spPr>
          <a:xfrm>
            <a:off x="1838325" y="3362325"/>
            <a:ext cx="2152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3"/>
          <p:cNvSpPr txBox="1"/>
          <p:nvPr/>
        </p:nvSpPr>
        <p:spPr>
          <a:xfrm>
            <a:off x="4591050" y="3918875"/>
            <a:ext cx="21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also these…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63"/>
          <p:cNvCxnSpPr>
            <a:stCxn id="424" idx="1"/>
          </p:cNvCxnSpPr>
          <p:nvPr/>
        </p:nvCxnSpPr>
        <p:spPr>
          <a:xfrm rot="10800000">
            <a:off x="3875250" y="3906425"/>
            <a:ext cx="715800" cy="1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https://distill.pub/2016/augmented-rnns/</a:t>
            </a:r>
            <a:r>
              <a:rPr lang="en" sz="2300"/>
              <a:t> </a:t>
            </a:r>
            <a:endParaRPr sz="2300"/>
          </a:p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457200" y="1200150"/>
            <a:ext cx="8229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In general maybe: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32" name="Google Shape;432;p64"/>
          <p:cNvCxnSpPr/>
          <p:nvPr/>
        </p:nvCxnSpPr>
        <p:spPr>
          <a:xfrm flipH="1" rot="10800000">
            <a:off x="9018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64"/>
          <p:cNvCxnSpPr/>
          <p:nvPr/>
        </p:nvCxnSpPr>
        <p:spPr>
          <a:xfrm flipH="1" rot="10800000">
            <a:off x="18162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64"/>
          <p:cNvCxnSpPr/>
          <p:nvPr/>
        </p:nvCxnSpPr>
        <p:spPr>
          <a:xfrm flipH="1" rot="10800000">
            <a:off x="27306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64"/>
          <p:cNvCxnSpPr/>
          <p:nvPr/>
        </p:nvCxnSpPr>
        <p:spPr>
          <a:xfrm flipH="1" rot="10800000">
            <a:off x="36450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64"/>
          <p:cNvCxnSpPr/>
          <p:nvPr/>
        </p:nvCxnSpPr>
        <p:spPr>
          <a:xfrm flipH="1" rot="10800000">
            <a:off x="45594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7" name="Google Shape;437;p64"/>
          <p:cNvSpPr txBox="1"/>
          <p:nvPr/>
        </p:nvSpPr>
        <p:spPr>
          <a:xfrm>
            <a:off x="548025" y="3949875"/>
            <a:ext cx="4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                like             this            book           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4"/>
          <p:cNvSpPr txBox="1"/>
          <p:nvPr/>
        </p:nvSpPr>
        <p:spPr>
          <a:xfrm>
            <a:off x="3614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4"/>
          <p:cNvSpPr txBox="1"/>
          <p:nvPr/>
        </p:nvSpPr>
        <p:spPr>
          <a:xfrm>
            <a:off x="12758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4"/>
          <p:cNvSpPr txBox="1"/>
          <p:nvPr/>
        </p:nvSpPr>
        <p:spPr>
          <a:xfrm>
            <a:off x="21902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4"/>
          <p:cNvSpPr txBox="1"/>
          <p:nvPr/>
        </p:nvSpPr>
        <p:spPr>
          <a:xfrm>
            <a:off x="31046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4"/>
          <p:cNvSpPr txBox="1"/>
          <p:nvPr/>
        </p:nvSpPr>
        <p:spPr>
          <a:xfrm>
            <a:off x="40190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4"/>
          <p:cNvSpPr/>
          <p:nvPr/>
        </p:nvSpPr>
        <p:spPr>
          <a:xfrm>
            <a:off x="5581404" y="2466050"/>
            <a:ext cx="2497800" cy="368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need the context of what was said to make some prediction”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</a:t>
            </a:r>
            <a:endParaRPr sz="3000"/>
          </a:p>
        </p:txBody>
      </p:sp>
      <p:sp>
        <p:nvSpPr>
          <p:cNvPr id="449" name="Google Shape;449;p65"/>
          <p:cNvSpPr txBox="1"/>
          <p:nvPr>
            <p:ph idx="1" type="body"/>
          </p:nvPr>
        </p:nvSpPr>
        <p:spPr>
          <a:xfrm>
            <a:off x="457200" y="1200150"/>
            <a:ext cx="8229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In general maybe: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50" name="Google Shape;450;p65"/>
          <p:cNvCxnSpPr/>
          <p:nvPr/>
        </p:nvCxnSpPr>
        <p:spPr>
          <a:xfrm flipH="1" rot="10800000">
            <a:off x="9018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65"/>
          <p:cNvCxnSpPr/>
          <p:nvPr/>
        </p:nvCxnSpPr>
        <p:spPr>
          <a:xfrm flipH="1" rot="10800000">
            <a:off x="18162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65"/>
          <p:cNvCxnSpPr/>
          <p:nvPr/>
        </p:nvCxnSpPr>
        <p:spPr>
          <a:xfrm flipH="1" rot="10800000">
            <a:off x="27306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65"/>
          <p:cNvCxnSpPr/>
          <p:nvPr/>
        </p:nvCxnSpPr>
        <p:spPr>
          <a:xfrm flipH="1" rot="10800000">
            <a:off x="36450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65"/>
          <p:cNvCxnSpPr/>
          <p:nvPr/>
        </p:nvCxnSpPr>
        <p:spPr>
          <a:xfrm flipH="1" rot="10800000">
            <a:off x="45594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5" name="Google Shape;455;p65"/>
          <p:cNvSpPr txBox="1"/>
          <p:nvPr/>
        </p:nvSpPr>
        <p:spPr>
          <a:xfrm>
            <a:off x="548025" y="3949875"/>
            <a:ext cx="4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                like             this            book           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65"/>
          <p:cNvCxnSpPr/>
          <p:nvPr/>
        </p:nvCxnSpPr>
        <p:spPr>
          <a:xfrm flipH="1">
            <a:off x="4980739" y="2650100"/>
            <a:ext cx="5088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p65"/>
          <p:cNvSpPr txBox="1"/>
          <p:nvPr/>
        </p:nvSpPr>
        <p:spPr>
          <a:xfrm>
            <a:off x="4448827" y="1869500"/>
            <a:ext cx="158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and send a query vector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5"/>
          <p:cNvSpPr txBox="1"/>
          <p:nvPr/>
        </p:nvSpPr>
        <p:spPr>
          <a:xfrm>
            <a:off x="3614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5"/>
          <p:cNvSpPr txBox="1"/>
          <p:nvPr/>
        </p:nvSpPr>
        <p:spPr>
          <a:xfrm>
            <a:off x="12758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5"/>
          <p:cNvSpPr txBox="1"/>
          <p:nvPr/>
        </p:nvSpPr>
        <p:spPr>
          <a:xfrm>
            <a:off x="21902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5"/>
          <p:cNvSpPr txBox="1"/>
          <p:nvPr/>
        </p:nvSpPr>
        <p:spPr>
          <a:xfrm>
            <a:off x="31046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5"/>
          <p:cNvSpPr txBox="1"/>
          <p:nvPr/>
        </p:nvSpPr>
        <p:spPr>
          <a:xfrm>
            <a:off x="40190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5"/>
          <p:cNvSpPr txBox="1"/>
          <p:nvPr/>
        </p:nvSpPr>
        <p:spPr>
          <a:xfrm>
            <a:off x="4814171" y="2344936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0" baseline="-2500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5"/>
          <p:cNvSpPr/>
          <p:nvPr/>
        </p:nvSpPr>
        <p:spPr>
          <a:xfrm>
            <a:off x="5581404" y="2466050"/>
            <a:ext cx="2497800" cy="368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need the context of what was said to make some prediction”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</a:t>
            </a:r>
            <a:endParaRPr sz="3000"/>
          </a:p>
        </p:txBody>
      </p:sp>
      <p:sp>
        <p:nvSpPr>
          <p:cNvPr id="470" name="Google Shape;470;p66"/>
          <p:cNvSpPr txBox="1"/>
          <p:nvPr>
            <p:ph idx="1" type="body"/>
          </p:nvPr>
        </p:nvSpPr>
        <p:spPr>
          <a:xfrm>
            <a:off x="457200" y="1200150"/>
            <a:ext cx="8229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In general maybe: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71" name="Google Shape;471;p66"/>
          <p:cNvCxnSpPr/>
          <p:nvPr/>
        </p:nvCxnSpPr>
        <p:spPr>
          <a:xfrm flipH="1" rot="10800000">
            <a:off x="9018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66"/>
          <p:cNvCxnSpPr/>
          <p:nvPr/>
        </p:nvCxnSpPr>
        <p:spPr>
          <a:xfrm flipH="1" rot="10800000">
            <a:off x="18162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3" name="Google Shape;473;p66"/>
          <p:cNvCxnSpPr/>
          <p:nvPr/>
        </p:nvCxnSpPr>
        <p:spPr>
          <a:xfrm flipH="1" rot="10800000">
            <a:off x="27306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p66"/>
          <p:cNvCxnSpPr/>
          <p:nvPr/>
        </p:nvCxnSpPr>
        <p:spPr>
          <a:xfrm flipH="1" rot="10800000">
            <a:off x="36450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Google Shape;475;p66"/>
          <p:cNvCxnSpPr/>
          <p:nvPr/>
        </p:nvCxnSpPr>
        <p:spPr>
          <a:xfrm flipH="1" rot="10800000">
            <a:off x="45594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66"/>
          <p:cNvSpPr txBox="1"/>
          <p:nvPr/>
        </p:nvSpPr>
        <p:spPr>
          <a:xfrm>
            <a:off x="548025" y="3949875"/>
            <a:ext cx="4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                like             this            book           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6"/>
          <p:cNvSpPr/>
          <p:nvPr/>
        </p:nvSpPr>
        <p:spPr>
          <a:xfrm>
            <a:off x="5581404" y="2466050"/>
            <a:ext cx="2497800" cy="368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need the context of what was said to make some prediction”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66"/>
          <p:cNvCxnSpPr/>
          <p:nvPr/>
        </p:nvCxnSpPr>
        <p:spPr>
          <a:xfrm flipH="1">
            <a:off x="4980739" y="2650100"/>
            <a:ext cx="5088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Google Shape;479;p66"/>
          <p:cNvSpPr txBox="1"/>
          <p:nvPr/>
        </p:nvSpPr>
        <p:spPr>
          <a:xfrm>
            <a:off x="1638704" y="1984850"/>
            <a:ext cx="215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a weight for the weight of each position 𝛼(q, k</a:t>
            </a:r>
            <a:r>
              <a:rPr b="0" baseline="-2500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66"/>
          <p:cNvCxnSpPr/>
          <p:nvPr/>
        </p:nvCxnSpPr>
        <p:spPr>
          <a:xfrm flipH="1">
            <a:off x="4571950" y="2653950"/>
            <a:ext cx="313200" cy="250500"/>
          </a:xfrm>
          <a:prstGeom prst="bentConnector3">
            <a:avLst>
              <a:gd fmla="val 99984" name="adj1"/>
            </a:avLst>
          </a:prstGeom>
          <a:noFill/>
          <a:ln cap="flat" cmpd="sng" w="9525">
            <a:solidFill>
              <a:srgbClr val="3C78D8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481" name="Google Shape;481;p66"/>
          <p:cNvCxnSpPr/>
          <p:nvPr/>
        </p:nvCxnSpPr>
        <p:spPr>
          <a:xfrm flipH="1">
            <a:off x="3657525" y="2653954"/>
            <a:ext cx="1141500" cy="258300"/>
          </a:xfrm>
          <a:prstGeom prst="bentConnector3">
            <a:avLst>
              <a:gd fmla="val 99444" name="adj1"/>
            </a:avLst>
          </a:prstGeom>
          <a:noFill/>
          <a:ln cap="flat" cmpd="sng" w="9525">
            <a:solidFill>
              <a:srgbClr val="3C78D8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482" name="Google Shape;482;p66"/>
          <p:cNvCxnSpPr/>
          <p:nvPr/>
        </p:nvCxnSpPr>
        <p:spPr>
          <a:xfrm flipH="1">
            <a:off x="2735296" y="2653954"/>
            <a:ext cx="1141500" cy="258300"/>
          </a:xfrm>
          <a:prstGeom prst="bentConnector3">
            <a:avLst>
              <a:gd fmla="val 99444" name="adj1"/>
            </a:avLst>
          </a:prstGeom>
          <a:noFill/>
          <a:ln cap="flat" cmpd="sng" w="9525">
            <a:solidFill>
              <a:srgbClr val="3C78D8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483" name="Google Shape;483;p66"/>
          <p:cNvCxnSpPr/>
          <p:nvPr/>
        </p:nvCxnSpPr>
        <p:spPr>
          <a:xfrm flipH="1">
            <a:off x="1820896" y="2653954"/>
            <a:ext cx="1141500" cy="258300"/>
          </a:xfrm>
          <a:prstGeom prst="bentConnector3">
            <a:avLst>
              <a:gd fmla="val 99444" name="adj1"/>
            </a:avLst>
          </a:prstGeom>
          <a:noFill/>
          <a:ln cap="flat" cmpd="sng" w="9525">
            <a:solidFill>
              <a:srgbClr val="3C78D8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484" name="Google Shape;484;p66"/>
          <p:cNvCxnSpPr/>
          <p:nvPr/>
        </p:nvCxnSpPr>
        <p:spPr>
          <a:xfrm flipH="1">
            <a:off x="906496" y="2653954"/>
            <a:ext cx="1141500" cy="258300"/>
          </a:xfrm>
          <a:prstGeom prst="bentConnector3">
            <a:avLst>
              <a:gd fmla="val 99444" name="adj1"/>
            </a:avLst>
          </a:prstGeom>
          <a:noFill/>
          <a:ln cap="flat" cmpd="sng" w="9525">
            <a:solidFill>
              <a:srgbClr val="3C78D8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485" name="Google Shape;485;p66"/>
          <p:cNvSpPr txBox="1"/>
          <p:nvPr/>
        </p:nvSpPr>
        <p:spPr>
          <a:xfrm>
            <a:off x="3614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6"/>
          <p:cNvSpPr txBox="1"/>
          <p:nvPr/>
        </p:nvSpPr>
        <p:spPr>
          <a:xfrm>
            <a:off x="12758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6"/>
          <p:cNvSpPr txBox="1"/>
          <p:nvPr/>
        </p:nvSpPr>
        <p:spPr>
          <a:xfrm>
            <a:off x="21902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6"/>
          <p:cNvSpPr txBox="1"/>
          <p:nvPr/>
        </p:nvSpPr>
        <p:spPr>
          <a:xfrm>
            <a:off x="31046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6"/>
          <p:cNvSpPr txBox="1"/>
          <p:nvPr/>
        </p:nvSpPr>
        <p:spPr>
          <a:xfrm>
            <a:off x="40190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6"/>
          <p:cNvSpPr txBox="1"/>
          <p:nvPr/>
        </p:nvSpPr>
        <p:spPr>
          <a:xfrm>
            <a:off x="4814171" y="2344936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0" baseline="-2500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</a:t>
            </a:r>
            <a:endParaRPr sz="3000"/>
          </a:p>
        </p:txBody>
      </p:sp>
      <p:sp>
        <p:nvSpPr>
          <p:cNvPr id="496" name="Google Shape;496;p67"/>
          <p:cNvSpPr txBox="1"/>
          <p:nvPr>
            <p:ph idx="1" type="body"/>
          </p:nvPr>
        </p:nvSpPr>
        <p:spPr>
          <a:xfrm>
            <a:off x="457200" y="1200150"/>
            <a:ext cx="8229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000000"/>
                </a:solidFill>
              </a:rPr>
              <a:t>In general maybe: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b="1" lang="en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" sz="1800"/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97" name="Google Shape;497;p67"/>
          <p:cNvCxnSpPr/>
          <p:nvPr/>
        </p:nvCxnSpPr>
        <p:spPr>
          <a:xfrm flipH="1" rot="10800000">
            <a:off x="9018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67"/>
          <p:cNvCxnSpPr/>
          <p:nvPr/>
        </p:nvCxnSpPr>
        <p:spPr>
          <a:xfrm flipH="1" rot="10800000">
            <a:off x="18162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67"/>
          <p:cNvCxnSpPr/>
          <p:nvPr/>
        </p:nvCxnSpPr>
        <p:spPr>
          <a:xfrm flipH="1" rot="10800000">
            <a:off x="27306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p67"/>
          <p:cNvCxnSpPr/>
          <p:nvPr/>
        </p:nvCxnSpPr>
        <p:spPr>
          <a:xfrm flipH="1" rot="10800000">
            <a:off x="36450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p67"/>
          <p:cNvCxnSpPr/>
          <p:nvPr/>
        </p:nvCxnSpPr>
        <p:spPr>
          <a:xfrm flipH="1" rot="10800000">
            <a:off x="4559475" y="300000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2" name="Google Shape;502;p67"/>
          <p:cNvSpPr txBox="1"/>
          <p:nvPr/>
        </p:nvSpPr>
        <p:spPr>
          <a:xfrm>
            <a:off x="548025" y="3949875"/>
            <a:ext cx="4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                like             this            book           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7"/>
          <p:cNvSpPr/>
          <p:nvPr/>
        </p:nvSpPr>
        <p:spPr>
          <a:xfrm>
            <a:off x="5581396" y="2466050"/>
            <a:ext cx="1178100" cy="368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need the context of what was said to make some prediction”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67"/>
          <p:cNvCxnSpPr/>
          <p:nvPr/>
        </p:nvCxnSpPr>
        <p:spPr>
          <a:xfrm flipH="1">
            <a:off x="4980739" y="2650100"/>
            <a:ext cx="5088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5" name="Google Shape;505;p67"/>
          <p:cNvSpPr txBox="1"/>
          <p:nvPr/>
        </p:nvSpPr>
        <p:spPr>
          <a:xfrm>
            <a:off x="3614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7"/>
          <p:cNvSpPr txBox="1"/>
          <p:nvPr/>
        </p:nvSpPr>
        <p:spPr>
          <a:xfrm>
            <a:off x="12758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7"/>
          <p:cNvSpPr txBox="1"/>
          <p:nvPr/>
        </p:nvSpPr>
        <p:spPr>
          <a:xfrm>
            <a:off x="21902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7"/>
          <p:cNvSpPr txBox="1"/>
          <p:nvPr/>
        </p:nvSpPr>
        <p:spPr>
          <a:xfrm>
            <a:off x="31046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7"/>
          <p:cNvSpPr txBox="1"/>
          <p:nvPr/>
        </p:nvSpPr>
        <p:spPr>
          <a:xfrm>
            <a:off x="4019050" y="32228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7"/>
          <p:cNvSpPr txBox="1"/>
          <p:nvPr/>
        </p:nvSpPr>
        <p:spPr>
          <a:xfrm>
            <a:off x="4814171" y="2344936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0" baseline="-2500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67"/>
          <p:cNvCxnSpPr/>
          <p:nvPr/>
        </p:nvCxnSpPr>
        <p:spPr>
          <a:xfrm flipH="1" rot="10800000">
            <a:off x="2740125" y="1797050"/>
            <a:ext cx="78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2" name="Google Shape;512;p67"/>
          <p:cNvCxnSpPr/>
          <p:nvPr/>
        </p:nvCxnSpPr>
        <p:spPr>
          <a:xfrm flipH="1" rot="10800000">
            <a:off x="1041225" y="2387775"/>
            <a:ext cx="1385700" cy="407100"/>
          </a:xfrm>
          <a:prstGeom prst="straightConnector1">
            <a:avLst/>
          </a:prstGeom>
          <a:noFill/>
          <a:ln cap="flat" cmpd="sng" w="9525">
            <a:solidFill>
              <a:srgbClr val="A2C4C9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513" name="Google Shape;513;p67"/>
          <p:cNvCxnSpPr/>
          <p:nvPr/>
        </p:nvCxnSpPr>
        <p:spPr>
          <a:xfrm flipH="1" rot="10800000">
            <a:off x="1847579" y="2419000"/>
            <a:ext cx="767100" cy="383700"/>
          </a:xfrm>
          <a:prstGeom prst="straightConnector1">
            <a:avLst/>
          </a:prstGeom>
          <a:noFill/>
          <a:ln cap="flat" cmpd="sng" w="9525">
            <a:solidFill>
              <a:srgbClr val="45818E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514" name="Google Shape;514;p67"/>
          <p:cNvCxnSpPr/>
          <p:nvPr/>
        </p:nvCxnSpPr>
        <p:spPr>
          <a:xfrm flipH="1" rot="10800000">
            <a:off x="2747896" y="2552250"/>
            <a:ext cx="15600" cy="2661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515" name="Google Shape;515;p67"/>
          <p:cNvCxnSpPr/>
          <p:nvPr/>
        </p:nvCxnSpPr>
        <p:spPr>
          <a:xfrm rot="10800000">
            <a:off x="2861665" y="2419000"/>
            <a:ext cx="767100" cy="383700"/>
          </a:xfrm>
          <a:prstGeom prst="straightConnector1">
            <a:avLst/>
          </a:prstGeom>
          <a:noFill/>
          <a:ln cap="flat" cmpd="sng" w="9525">
            <a:solidFill>
              <a:srgbClr val="0C343D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67"/>
          <p:cNvCxnSpPr/>
          <p:nvPr/>
        </p:nvCxnSpPr>
        <p:spPr>
          <a:xfrm rot="10800000">
            <a:off x="3166996" y="2387775"/>
            <a:ext cx="1385700" cy="407100"/>
          </a:xfrm>
          <a:prstGeom prst="straightConnector1">
            <a:avLst/>
          </a:prstGeom>
          <a:noFill/>
          <a:ln cap="flat" cmpd="sng" w="9525">
            <a:solidFill>
              <a:srgbClr val="A2C4C9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517" name="Google Shape;517;p67"/>
          <p:cNvSpPr txBox="1"/>
          <p:nvPr/>
        </p:nvSpPr>
        <p:spPr>
          <a:xfrm>
            <a:off x="114704" y="1680050"/>
            <a:ext cx="215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context vector c as weighted average of value vectors v using the  𝛼(q, k</a:t>
            </a:r>
            <a:r>
              <a:rPr b="0" baseline="-2500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7"/>
          <p:cNvSpPr txBox="1"/>
          <p:nvPr/>
        </p:nvSpPr>
        <p:spPr>
          <a:xfrm>
            <a:off x="5858000" y="3721275"/>
            <a:ext cx="2998500" cy="87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b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 vectors v represent each position for context construction. Often, the k’s are used. But in general, k’s and v’s can be different. (And they can be learned as part of training)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Attention: Dot-Product Attention</a:t>
            </a:r>
            <a:endParaRPr sz="3000"/>
          </a:p>
        </p:txBody>
      </p:sp>
      <p:pic>
        <p:nvPicPr>
          <p:cNvPr id="524" name="Google Shape;52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1250"/>
            <a:ext cx="8839204" cy="362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Context &amp; Attention: Dot-Product Attention</a:t>
            </a:r>
            <a:endParaRPr sz="3000"/>
          </a:p>
        </p:txBody>
      </p:sp>
      <p:pic>
        <p:nvPicPr>
          <p:cNvPr id="530" name="Google Shape;53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650" y="1379050"/>
            <a:ext cx="4809100" cy="3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"/>
          <p:cNvSpPr/>
          <p:nvPr/>
        </p:nvSpPr>
        <p:spPr>
          <a:xfrm>
            <a:off x="7109975" y="2199175"/>
            <a:ext cx="1277700" cy="7731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0"/>
          <p:cNvSpPr/>
          <p:nvPr/>
        </p:nvSpPr>
        <p:spPr>
          <a:xfrm>
            <a:off x="2325550" y="1281125"/>
            <a:ext cx="4952700" cy="3486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0"/>
          <p:cNvSpPr/>
          <p:nvPr/>
        </p:nvSpPr>
        <p:spPr>
          <a:xfrm>
            <a:off x="3657600" y="2993125"/>
            <a:ext cx="1363800" cy="16428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Simple Attention</a:t>
            </a:r>
            <a:endParaRPr/>
          </a:p>
        </p:txBody>
      </p:sp>
      <p:grpSp>
        <p:nvGrpSpPr>
          <p:cNvPr id="539" name="Google Shape;539;p70"/>
          <p:cNvGrpSpPr/>
          <p:nvPr/>
        </p:nvGrpSpPr>
        <p:grpSpPr>
          <a:xfrm>
            <a:off x="1390563" y="2182967"/>
            <a:ext cx="613420" cy="276770"/>
            <a:chOff x="769775" y="2822500"/>
            <a:chExt cx="489600" cy="221700"/>
          </a:xfrm>
        </p:grpSpPr>
        <p:sp>
          <p:nvSpPr>
            <p:cNvPr id="540" name="Google Shape;540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70"/>
          <p:cNvGrpSpPr/>
          <p:nvPr/>
        </p:nvGrpSpPr>
        <p:grpSpPr>
          <a:xfrm>
            <a:off x="1390563" y="2450667"/>
            <a:ext cx="613420" cy="276770"/>
            <a:chOff x="769775" y="2822500"/>
            <a:chExt cx="489600" cy="221700"/>
          </a:xfrm>
        </p:grpSpPr>
        <p:sp>
          <p:nvSpPr>
            <p:cNvPr id="543" name="Google Shape;543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-1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70"/>
          <p:cNvGrpSpPr/>
          <p:nvPr/>
        </p:nvGrpSpPr>
        <p:grpSpPr>
          <a:xfrm>
            <a:off x="1390563" y="2727450"/>
            <a:ext cx="613420" cy="276770"/>
            <a:chOff x="769775" y="2822500"/>
            <a:chExt cx="489600" cy="221700"/>
          </a:xfrm>
        </p:grpSpPr>
        <p:sp>
          <p:nvSpPr>
            <p:cNvPr id="546" name="Google Shape;546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3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70"/>
          <p:cNvGrpSpPr/>
          <p:nvPr/>
        </p:nvGrpSpPr>
        <p:grpSpPr>
          <a:xfrm>
            <a:off x="1390563" y="3004233"/>
            <a:ext cx="613420" cy="276770"/>
            <a:chOff x="769775" y="2822500"/>
            <a:chExt cx="489600" cy="221700"/>
          </a:xfrm>
        </p:grpSpPr>
        <p:sp>
          <p:nvSpPr>
            <p:cNvPr id="549" name="Google Shape;549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-1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70"/>
          <p:cNvGrpSpPr/>
          <p:nvPr/>
        </p:nvGrpSpPr>
        <p:grpSpPr>
          <a:xfrm>
            <a:off x="1390563" y="3271933"/>
            <a:ext cx="613420" cy="276770"/>
            <a:chOff x="769775" y="2822500"/>
            <a:chExt cx="489600" cy="221700"/>
          </a:xfrm>
        </p:grpSpPr>
        <p:sp>
          <p:nvSpPr>
            <p:cNvPr id="552" name="Google Shape;552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-2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70"/>
          <p:cNvSpPr txBox="1"/>
          <p:nvPr/>
        </p:nvSpPr>
        <p:spPr>
          <a:xfrm>
            <a:off x="161550" y="2082625"/>
            <a:ext cx="9006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delightful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movie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laughs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70"/>
          <p:cNvSpPr txBox="1"/>
          <p:nvPr/>
        </p:nvSpPr>
        <p:spPr>
          <a:xfrm>
            <a:off x="1047850" y="1314023"/>
            <a:ext cx="12777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Word embeddings (keys/values)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56" name="Google Shape;556;p70"/>
          <p:cNvGrpSpPr/>
          <p:nvPr/>
        </p:nvGrpSpPr>
        <p:grpSpPr>
          <a:xfrm>
            <a:off x="7496675" y="2601500"/>
            <a:ext cx="803747" cy="276748"/>
            <a:chOff x="769773" y="2822499"/>
            <a:chExt cx="436938" cy="221700"/>
          </a:xfrm>
        </p:grpSpPr>
        <p:sp>
          <p:nvSpPr>
            <p:cNvPr id="557" name="Google Shape;557;p70"/>
            <p:cNvSpPr/>
            <p:nvPr/>
          </p:nvSpPr>
          <p:spPr>
            <a:xfrm>
              <a:off x="769773" y="2822499"/>
              <a:ext cx="218400" cy="22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1.9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0"/>
            <p:cNvSpPr/>
            <p:nvPr/>
          </p:nvSpPr>
          <p:spPr>
            <a:xfrm>
              <a:off x="988311" y="2822499"/>
              <a:ext cx="218400" cy="22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-1.7</a:t>
              </a:r>
              <a:endParaRPr sz="1200"/>
            </a:p>
          </p:txBody>
        </p:sp>
      </p:grpSp>
      <p:sp>
        <p:nvSpPr>
          <p:cNvPr id="559" name="Google Shape;559;p70"/>
          <p:cNvSpPr txBox="1"/>
          <p:nvPr/>
        </p:nvSpPr>
        <p:spPr>
          <a:xfrm>
            <a:off x="3965600" y="910575"/>
            <a:ext cx="2017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Attention layer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0" name="Google Shape;560;p70"/>
          <p:cNvCxnSpPr/>
          <p:nvPr/>
        </p:nvCxnSpPr>
        <p:spPr>
          <a:xfrm flipH="1" rot="10800000">
            <a:off x="1057275" y="2317250"/>
            <a:ext cx="347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70"/>
          <p:cNvCxnSpPr/>
          <p:nvPr/>
        </p:nvCxnSpPr>
        <p:spPr>
          <a:xfrm flipH="1" rot="10800000">
            <a:off x="1057275" y="2592538"/>
            <a:ext cx="347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70"/>
          <p:cNvCxnSpPr/>
          <p:nvPr/>
        </p:nvCxnSpPr>
        <p:spPr>
          <a:xfrm flipH="1" rot="10800000">
            <a:off x="1057275" y="2858775"/>
            <a:ext cx="347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70"/>
          <p:cNvCxnSpPr/>
          <p:nvPr/>
        </p:nvCxnSpPr>
        <p:spPr>
          <a:xfrm flipH="1" rot="10800000">
            <a:off x="1057275" y="3137025"/>
            <a:ext cx="347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70"/>
          <p:cNvCxnSpPr/>
          <p:nvPr/>
        </p:nvCxnSpPr>
        <p:spPr>
          <a:xfrm flipH="1" rot="10800000">
            <a:off x="1057275" y="3424350"/>
            <a:ext cx="347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5" name="Google Shape;565;p70"/>
          <p:cNvGrpSpPr/>
          <p:nvPr/>
        </p:nvGrpSpPr>
        <p:grpSpPr>
          <a:xfrm>
            <a:off x="1390563" y="4491133"/>
            <a:ext cx="613420" cy="276770"/>
            <a:chOff x="769775" y="2822500"/>
            <a:chExt cx="489600" cy="221700"/>
          </a:xfrm>
        </p:grpSpPr>
        <p:sp>
          <p:nvSpPr>
            <p:cNvPr id="566" name="Google Shape;566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-1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70"/>
          <p:cNvSpPr txBox="1"/>
          <p:nvPr/>
        </p:nvSpPr>
        <p:spPr>
          <a:xfrm>
            <a:off x="162700" y="4431325"/>
            <a:ext cx="1223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query vector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70"/>
          <p:cNvSpPr/>
          <p:nvPr/>
        </p:nvSpPr>
        <p:spPr>
          <a:xfrm>
            <a:off x="2990763" y="3173567"/>
            <a:ext cx="306600" cy="27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0"/>
          <p:cNvSpPr/>
          <p:nvPr/>
        </p:nvSpPr>
        <p:spPr>
          <a:xfrm>
            <a:off x="2990763" y="3441267"/>
            <a:ext cx="306600" cy="27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0"/>
          <p:cNvSpPr/>
          <p:nvPr/>
        </p:nvSpPr>
        <p:spPr>
          <a:xfrm>
            <a:off x="2990763" y="3718050"/>
            <a:ext cx="306600" cy="27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-3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0"/>
          <p:cNvSpPr/>
          <p:nvPr/>
        </p:nvSpPr>
        <p:spPr>
          <a:xfrm>
            <a:off x="2990763" y="3994833"/>
            <a:ext cx="306600" cy="27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-1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0"/>
          <p:cNvSpPr/>
          <p:nvPr/>
        </p:nvSpPr>
        <p:spPr>
          <a:xfrm>
            <a:off x="2990763" y="4262533"/>
            <a:ext cx="306600" cy="27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0"/>
          <p:cNvSpPr/>
          <p:nvPr/>
        </p:nvSpPr>
        <p:spPr>
          <a:xfrm>
            <a:off x="4438578" y="3173575"/>
            <a:ext cx="3954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0.03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0"/>
          <p:cNvSpPr/>
          <p:nvPr/>
        </p:nvSpPr>
        <p:spPr>
          <a:xfrm>
            <a:off x="4438578" y="3441272"/>
            <a:ext cx="3954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0.26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0"/>
          <p:cNvSpPr/>
          <p:nvPr/>
        </p:nvSpPr>
        <p:spPr>
          <a:xfrm>
            <a:off x="4438578" y="3718052"/>
            <a:ext cx="3954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0.00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0"/>
          <p:cNvSpPr/>
          <p:nvPr/>
        </p:nvSpPr>
        <p:spPr>
          <a:xfrm>
            <a:off x="4438578" y="3994831"/>
            <a:ext cx="3954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0.00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0"/>
          <p:cNvSpPr/>
          <p:nvPr/>
        </p:nvSpPr>
        <p:spPr>
          <a:xfrm>
            <a:off x="4438578" y="4262528"/>
            <a:ext cx="3954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0.70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70"/>
          <p:cNvCxnSpPr>
            <a:stCxn id="541" idx="3"/>
            <a:endCxn id="569" idx="1"/>
          </p:cNvCxnSpPr>
          <p:nvPr/>
        </p:nvCxnSpPr>
        <p:spPr>
          <a:xfrm>
            <a:off x="2003983" y="2321352"/>
            <a:ext cx="986700" cy="9906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70"/>
          <p:cNvCxnSpPr>
            <a:stCxn id="567" idx="3"/>
            <a:endCxn id="569" idx="1"/>
          </p:cNvCxnSpPr>
          <p:nvPr/>
        </p:nvCxnSpPr>
        <p:spPr>
          <a:xfrm flipH="1" rot="10800000">
            <a:off x="2003983" y="3311919"/>
            <a:ext cx="986700" cy="13176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70"/>
          <p:cNvCxnSpPr>
            <a:stCxn id="544" idx="3"/>
            <a:endCxn id="570" idx="1"/>
          </p:cNvCxnSpPr>
          <p:nvPr/>
        </p:nvCxnSpPr>
        <p:spPr>
          <a:xfrm>
            <a:off x="2003983" y="2589052"/>
            <a:ext cx="986700" cy="990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70"/>
          <p:cNvCxnSpPr>
            <a:stCxn id="567" idx="3"/>
            <a:endCxn id="570" idx="1"/>
          </p:cNvCxnSpPr>
          <p:nvPr/>
        </p:nvCxnSpPr>
        <p:spPr>
          <a:xfrm flipH="1" rot="10800000">
            <a:off x="2003983" y="3579819"/>
            <a:ext cx="986700" cy="1049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70"/>
          <p:cNvCxnSpPr>
            <a:stCxn id="547" idx="3"/>
            <a:endCxn id="571" idx="1"/>
          </p:cNvCxnSpPr>
          <p:nvPr/>
        </p:nvCxnSpPr>
        <p:spPr>
          <a:xfrm>
            <a:off x="2003983" y="2865835"/>
            <a:ext cx="986700" cy="990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70"/>
          <p:cNvCxnSpPr>
            <a:stCxn id="567" idx="3"/>
            <a:endCxn id="571" idx="1"/>
          </p:cNvCxnSpPr>
          <p:nvPr/>
        </p:nvCxnSpPr>
        <p:spPr>
          <a:xfrm flipH="1" rot="10800000">
            <a:off x="2003983" y="3856419"/>
            <a:ext cx="986700" cy="7731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70"/>
          <p:cNvCxnSpPr>
            <a:stCxn id="550" idx="3"/>
            <a:endCxn id="572" idx="1"/>
          </p:cNvCxnSpPr>
          <p:nvPr/>
        </p:nvCxnSpPr>
        <p:spPr>
          <a:xfrm>
            <a:off x="2003983" y="3142618"/>
            <a:ext cx="986700" cy="990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70"/>
          <p:cNvCxnSpPr>
            <a:stCxn id="567" idx="3"/>
            <a:endCxn id="572" idx="1"/>
          </p:cNvCxnSpPr>
          <p:nvPr/>
        </p:nvCxnSpPr>
        <p:spPr>
          <a:xfrm flipH="1" rot="10800000">
            <a:off x="2003983" y="4133319"/>
            <a:ext cx="986700" cy="4962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70"/>
          <p:cNvCxnSpPr>
            <a:stCxn id="553" idx="3"/>
            <a:endCxn id="573" idx="1"/>
          </p:cNvCxnSpPr>
          <p:nvPr/>
        </p:nvCxnSpPr>
        <p:spPr>
          <a:xfrm>
            <a:off x="2003983" y="3410319"/>
            <a:ext cx="986700" cy="990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70"/>
          <p:cNvCxnSpPr>
            <a:stCxn id="567" idx="3"/>
            <a:endCxn id="573" idx="1"/>
          </p:cNvCxnSpPr>
          <p:nvPr/>
        </p:nvCxnSpPr>
        <p:spPr>
          <a:xfrm flipH="1" rot="10800000">
            <a:off x="2003983" y="4400919"/>
            <a:ext cx="986700" cy="228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89" name="Google Shape;589;p70"/>
          <p:cNvSpPr/>
          <p:nvPr/>
        </p:nvSpPr>
        <p:spPr>
          <a:xfrm>
            <a:off x="2604900" y="2656375"/>
            <a:ext cx="804000" cy="8493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70"/>
          <p:cNvSpPr txBox="1"/>
          <p:nvPr/>
        </p:nvSpPr>
        <p:spPr>
          <a:xfrm rot="-838911">
            <a:off x="2565900" y="2575000"/>
            <a:ext cx="843078" cy="526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dot product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70"/>
          <p:cNvSpPr/>
          <p:nvPr/>
        </p:nvSpPr>
        <p:spPr>
          <a:xfrm>
            <a:off x="3632100" y="3622075"/>
            <a:ext cx="195000" cy="3990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70"/>
          <p:cNvCxnSpPr>
            <a:stCxn id="573" idx="3"/>
            <a:endCxn id="591" idx="1"/>
          </p:cNvCxnSpPr>
          <p:nvPr/>
        </p:nvCxnSpPr>
        <p:spPr>
          <a:xfrm flipH="1" rot="10800000">
            <a:off x="3297363" y="3821683"/>
            <a:ext cx="334800" cy="5793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70"/>
          <p:cNvCxnSpPr>
            <a:stCxn id="591" idx="3"/>
            <a:endCxn id="578" idx="1"/>
          </p:cNvCxnSpPr>
          <p:nvPr/>
        </p:nvCxnSpPr>
        <p:spPr>
          <a:xfrm>
            <a:off x="3827100" y="3821575"/>
            <a:ext cx="611400" cy="5793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70"/>
          <p:cNvCxnSpPr>
            <a:stCxn id="572" idx="3"/>
            <a:endCxn id="591" idx="1"/>
          </p:cNvCxnSpPr>
          <p:nvPr/>
        </p:nvCxnSpPr>
        <p:spPr>
          <a:xfrm flipH="1" rot="10800000">
            <a:off x="3297363" y="3821583"/>
            <a:ext cx="334800" cy="3117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70"/>
          <p:cNvCxnSpPr>
            <a:stCxn id="571" idx="3"/>
            <a:endCxn id="591" idx="1"/>
          </p:cNvCxnSpPr>
          <p:nvPr/>
        </p:nvCxnSpPr>
        <p:spPr>
          <a:xfrm flipH="1" rot="10800000">
            <a:off x="3297363" y="3821700"/>
            <a:ext cx="334800" cy="348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70"/>
          <p:cNvCxnSpPr>
            <a:stCxn id="570" idx="3"/>
            <a:endCxn id="591" idx="1"/>
          </p:cNvCxnSpPr>
          <p:nvPr/>
        </p:nvCxnSpPr>
        <p:spPr>
          <a:xfrm>
            <a:off x="3297363" y="3579717"/>
            <a:ext cx="334800" cy="2418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70"/>
          <p:cNvCxnSpPr>
            <a:stCxn id="591" idx="3"/>
            <a:endCxn id="577" idx="1"/>
          </p:cNvCxnSpPr>
          <p:nvPr/>
        </p:nvCxnSpPr>
        <p:spPr>
          <a:xfrm>
            <a:off x="3827100" y="3821575"/>
            <a:ext cx="611400" cy="3117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70"/>
          <p:cNvCxnSpPr>
            <a:stCxn id="591" idx="3"/>
            <a:endCxn id="576" idx="1"/>
          </p:cNvCxnSpPr>
          <p:nvPr/>
        </p:nvCxnSpPr>
        <p:spPr>
          <a:xfrm>
            <a:off x="3827100" y="3821575"/>
            <a:ext cx="611400" cy="348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70"/>
          <p:cNvCxnSpPr>
            <a:stCxn id="591" idx="3"/>
            <a:endCxn id="575" idx="1"/>
          </p:cNvCxnSpPr>
          <p:nvPr/>
        </p:nvCxnSpPr>
        <p:spPr>
          <a:xfrm flipH="1" rot="10800000">
            <a:off x="3827100" y="3579775"/>
            <a:ext cx="611400" cy="2418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70"/>
          <p:cNvCxnSpPr>
            <a:stCxn id="591" idx="3"/>
            <a:endCxn id="574" idx="1"/>
          </p:cNvCxnSpPr>
          <p:nvPr/>
        </p:nvCxnSpPr>
        <p:spPr>
          <a:xfrm flipH="1" rot="10800000">
            <a:off x="3827100" y="3312175"/>
            <a:ext cx="611400" cy="5094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70"/>
          <p:cNvCxnSpPr>
            <a:stCxn id="569" idx="3"/>
            <a:endCxn id="591" idx="1"/>
          </p:cNvCxnSpPr>
          <p:nvPr/>
        </p:nvCxnSpPr>
        <p:spPr>
          <a:xfrm>
            <a:off x="3297363" y="3312017"/>
            <a:ext cx="334800" cy="5097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70"/>
          <p:cNvSpPr txBox="1"/>
          <p:nvPr/>
        </p:nvSpPr>
        <p:spPr>
          <a:xfrm rot="-2700000">
            <a:off x="3767365" y="3018757"/>
            <a:ext cx="949503" cy="526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3" name="Google Shape;603;p70"/>
          <p:cNvCxnSpPr>
            <a:stCxn id="591" idx="1"/>
            <a:endCxn id="591" idx="3"/>
          </p:cNvCxnSpPr>
          <p:nvPr/>
        </p:nvCxnSpPr>
        <p:spPr>
          <a:xfrm>
            <a:off x="3632100" y="3821575"/>
            <a:ext cx="1950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4" name="Google Shape;604;p70"/>
          <p:cNvGrpSpPr/>
          <p:nvPr/>
        </p:nvGrpSpPr>
        <p:grpSpPr>
          <a:xfrm>
            <a:off x="5733963" y="2106767"/>
            <a:ext cx="613420" cy="276770"/>
            <a:chOff x="769775" y="2822500"/>
            <a:chExt cx="489600" cy="221700"/>
          </a:xfrm>
        </p:grpSpPr>
        <p:sp>
          <p:nvSpPr>
            <p:cNvPr id="605" name="Google Shape;605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70"/>
          <p:cNvGrpSpPr/>
          <p:nvPr/>
        </p:nvGrpSpPr>
        <p:grpSpPr>
          <a:xfrm>
            <a:off x="5733963" y="2374467"/>
            <a:ext cx="613420" cy="276770"/>
            <a:chOff x="769775" y="2822500"/>
            <a:chExt cx="489600" cy="221700"/>
          </a:xfrm>
        </p:grpSpPr>
        <p:sp>
          <p:nvSpPr>
            <p:cNvPr id="608" name="Google Shape;608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.5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-.3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70"/>
          <p:cNvGrpSpPr/>
          <p:nvPr/>
        </p:nvGrpSpPr>
        <p:grpSpPr>
          <a:xfrm>
            <a:off x="5733963" y="2651250"/>
            <a:ext cx="613420" cy="276770"/>
            <a:chOff x="769775" y="2822500"/>
            <a:chExt cx="489600" cy="221700"/>
          </a:xfrm>
        </p:grpSpPr>
        <p:sp>
          <p:nvSpPr>
            <p:cNvPr id="611" name="Google Shape;611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70"/>
          <p:cNvGrpSpPr/>
          <p:nvPr/>
        </p:nvGrpSpPr>
        <p:grpSpPr>
          <a:xfrm>
            <a:off x="5733963" y="2928033"/>
            <a:ext cx="613420" cy="276770"/>
            <a:chOff x="769775" y="2822500"/>
            <a:chExt cx="489600" cy="221700"/>
          </a:xfrm>
        </p:grpSpPr>
        <p:sp>
          <p:nvSpPr>
            <p:cNvPr id="614" name="Google Shape;614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0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616" name="Google Shape;616;p70"/>
          <p:cNvGrpSpPr/>
          <p:nvPr/>
        </p:nvGrpSpPr>
        <p:grpSpPr>
          <a:xfrm>
            <a:off x="5733963" y="3195733"/>
            <a:ext cx="613420" cy="276770"/>
            <a:chOff x="769775" y="2822500"/>
            <a:chExt cx="489600" cy="221700"/>
          </a:xfrm>
        </p:grpSpPr>
        <p:sp>
          <p:nvSpPr>
            <p:cNvPr id="617" name="Google Shape;617;p70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1.4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0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75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-1.4</a:t>
              </a:r>
              <a:endParaRPr sz="1200"/>
            </a:p>
          </p:txBody>
        </p:sp>
      </p:grpSp>
      <p:cxnSp>
        <p:nvCxnSpPr>
          <p:cNvPr id="619" name="Google Shape;619;p70"/>
          <p:cNvCxnSpPr>
            <a:stCxn id="574" idx="3"/>
            <a:endCxn id="605" idx="1"/>
          </p:cNvCxnSpPr>
          <p:nvPr/>
        </p:nvCxnSpPr>
        <p:spPr>
          <a:xfrm flipH="1" rot="10800000">
            <a:off x="4833978" y="2245225"/>
            <a:ext cx="900000" cy="10668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70"/>
          <p:cNvCxnSpPr>
            <a:stCxn id="575" idx="3"/>
            <a:endCxn id="608" idx="1"/>
          </p:cNvCxnSpPr>
          <p:nvPr/>
        </p:nvCxnSpPr>
        <p:spPr>
          <a:xfrm flipH="1" rot="10800000">
            <a:off x="4833978" y="2512922"/>
            <a:ext cx="900000" cy="1066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70"/>
          <p:cNvCxnSpPr>
            <a:stCxn id="576" idx="3"/>
            <a:endCxn id="611" idx="1"/>
          </p:cNvCxnSpPr>
          <p:nvPr/>
        </p:nvCxnSpPr>
        <p:spPr>
          <a:xfrm flipH="1" rot="10800000">
            <a:off x="4833978" y="2789702"/>
            <a:ext cx="900000" cy="1066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70"/>
          <p:cNvCxnSpPr>
            <a:stCxn id="577" idx="3"/>
            <a:endCxn id="614" idx="1"/>
          </p:cNvCxnSpPr>
          <p:nvPr/>
        </p:nvCxnSpPr>
        <p:spPr>
          <a:xfrm flipH="1" rot="10800000">
            <a:off x="4833978" y="3066481"/>
            <a:ext cx="900000" cy="1066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70"/>
          <p:cNvCxnSpPr>
            <a:stCxn id="578" idx="3"/>
            <a:endCxn id="617" idx="1"/>
          </p:cNvCxnSpPr>
          <p:nvPr/>
        </p:nvCxnSpPr>
        <p:spPr>
          <a:xfrm flipH="1" rot="10800000">
            <a:off x="4833978" y="3334178"/>
            <a:ext cx="900000" cy="1066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24" name="Google Shape;624;p70"/>
          <p:cNvSpPr/>
          <p:nvPr/>
        </p:nvSpPr>
        <p:spPr>
          <a:xfrm>
            <a:off x="2003975" y="1906900"/>
            <a:ext cx="3733907" cy="417164"/>
          </a:xfrm>
          <a:custGeom>
            <a:rect b="b" l="l" r="r" t="t"/>
            <a:pathLst>
              <a:path extrusionOk="0" h="23542" w="128016">
                <a:moveTo>
                  <a:pt x="0" y="23542"/>
                </a:moveTo>
                <a:cubicBezTo>
                  <a:pt x="4064" y="20113"/>
                  <a:pt x="9112" y="6556"/>
                  <a:pt x="24384" y="2968"/>
                </a:cubicBezTo>
                <a:cubicBezTo>
                  <a:pt x="39656" y="-620"/>
                  <a:pt x="74358" y="-937"/>
                  <a:pt x="91630" y="2016"/>
                </a:cubicBezTo>
                <a:cubicBezTo>
                  <a:pt x="108902" y="4969"/>
                  <a:pt x="121952" y="17574"/>
                  <a:pt x="128016" y="20685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5" name="Google Shape;625;p70"/>
          <p:cNvSpPr/>
          <p:nvPr/>
        </p:nvSpPr>
        <p:spPr>
          <a:xfrm>
            <a:off x="2009517" y="2023786"/>
            <a:ext cx="3733907" cy="571820"/>
          </a:xfrm>
          <a:custGeom>
            <a:rect b="b" l="l" r="r" t="t"/>
            <a:pathLst>
              <a:path extrusionOk="0" h="29008" w="128016">
                <a:moveTo>
                  <a:pt x="0" y="29008"/>
                </a:moveTo>
                <a:cubicBezTo>
                  <a:pt x="4032" y="24817"/>
                  <a:pt x="9589" y="8320"/>
                  <a:pt x="24194" y="3862"/>
                </a:cubicBezTo>
                <a:cubicBezTo>
                  <a:pt x="38799" y="-596"/>
                  <a:pt x="70326" y="-1281"/>
                  <a:pt x="87630" y="2258"/>
                </a:cubicBezTo>
                <a:cubicBezTo>
                  <a:pt x="104934" y="5797"/>
                  <a:pt x="121285" y="21288"/>
                  <a:pt x="128016" y="25094"/>
                </a:cubicBezTo>
              </a:path>
            </a:pathLst>
          </a:cu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626" name="Google Shape;626;p70"/>
          <p:cNvSpPr/>
          <p:nvPr/>
        </p:nvSpPr>
        <p:spPr>
          <a:xfrm>
            <a:off x="2009517" y="2120311"/>
            <a:ext cx="3728365" cy="746683"/>
          </a:xfrm>
          <a:custGeom>
            <a:rect b="b" l="l" r="r" t="t"/>
            <a:pathLst>
              <a:path extrusionOk="0" h="31971" w="127826">
                <a:moveTo>
                  <a:pt x="0" y="31971"/>
                </a:moveTo>
                <a:cubicBezTo>
                  <a:pt x="4032" y="27367"/>
                  <a:pt x="9621" y="9239"/>
                  <a:pt x="24194" y="4349"/>
                </a:cubicBezTo>
                <a:cubicBezTo>
                  <a:pt x="38767" y="-540"/>
                  <a:pt x="70168" y="-1525"/>
                  <a:pt x="87440" y="2634"/>
                </a:cubicBezTo>
                <a:cubicBezTo>
                  <a:pt x="104712" y="6793"/>
                  <a:pt x="121095" y="24859"/>
                  <a:pt x="127826" y="29304"/>
                </a:cubicBezTo>
              </a:path>
            </a:pathLst>
          </a:cu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627" name="Google Shape;627;p70"/>
          <p:cNvSpPr/>
          <p:nvPr/>
        </p:nvSpPr>
        <p:spPr>
          <a:xfrm>
            <a:off x="2009517" y="2226772"/>
            <a:ext cx="3733907" cy="916433"/>
          </a:xfrm>
          <a:custGeom>
            <a:rect b="b" l="l" r="r" t="t"/>
            <a:pathLst>
              <a:path extrusionOk="0" h="42266" w="128016">
                <a:moveTo>
                  <a:pt x="0" y="42266"/>
                </a:moveTo>
                <a:cubicBezTo>
                  <a:pt x="4413" y="36265"/>
                  <a:pt x="12637" y="12771"/>
                  <a:pt x="26480" y="6262"/>
                </a:cubicBezTo>
                <a:cubicBezTo>
                  <a:pt x="40323" y="-247"/>
                  <a:pt x="66135" y="-2310"/>
                  <a:pt x="83058" y="3214"/>
                </a:cubicBezTo>
                <a:cubicBezTo>
                  <a:pt x="99981" y="8739"/>
                  <a:pt x="120523" y="33377"/>
                  <a:pt x="128016" y="39409"/>
                </a:cubicBezTo>
              </a:path>
            </a:pathLst>
          </a:cu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628" name="Google Shape;628;p70"/>
          <p:cNvSpPr/>
          <p:nvPr/>
        </p:nvSpPr>
        <p:spPr>
          <a:xfrm>
            <a:off x="2009517" y="2317257"/>
            <a:ext cx="3728365" cy="1092801"/>
          </a:xfrm>
          <a:custGeom>
            <a:rect b="b" l="l" r="r" t="t"/>
            <a:pathLst>
              <a:path extrusionOk="0" h="49253" w="127826">
                <a:moveTo>
                  <a:pt x="0" y="49253"/>
                </a:moveTo>
                <a:cubicBezTo>
                  <a:pt x="4382" y="42332"/>
                  <a:pt x="12795" y="15344"/>
                  <a:pt x="26289" y="7724"/>
                </a:cubicBezTo>
                <a:cubicBezTo>
                  <a:pt x="39783" y="104"/>
                  <a:pt x="64040" y="-2944"/>
                  <a:pt x="80963" y="3533"/>
                </a:cubicBezTo>
                <a:cubicBezTo>
                  <a:pt x="97886" y="10010"/>
                  <a:pt x="120016" y="39411"/>
                  <a:pt x="127826" y="46586"/>
                </a:cubicBezTo>
              </a:path>
            </a:pathLst>
          </a:cu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629" name="Google Shape;629;p70"/>
          <p:cNvSpPr/>
          <p:nvPr/>
        </p:nvSpPr>
        <p:spPr>
          <a:xfrm>
            <a:off x="5447675" y="1665775"/>
            <a:ext cx="1043700" cy="7731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70"/>
          <p:cNvSpPr txBox="1"/>
          <p:nvPr/>
        </p:nvSpPr>
        <p:spPr>
          <a:xfrm rot="-698224">
            <a:off x="5535746" y="1647804"/>
            <a:ext cx="1009858" cy="38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multiply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70"/>
          <p:cNvSpPr txBox="1"/>
          <p:nvPr/>
        </p:nvSpPr>
        <p:spPr>
          <a:xfrm rot="-1516600">
            <a:off x="924728" y="3821789"/>
            <a:ext cx="1223215" cy="399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use embeds as keys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2" name="Google Shape;632;p70"/>
          <p:cNvCxnSpPr/>
          <p:nvPr/>
        </p:nvCxnSpPr>
        <p:spPr>
          <a:xfrm flipH="1" rot="10800000">
            <a:off x="2047875" y="3181400"/>
            <a:ext cx="200100" cy="7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70"/>
          <p:cNvSpPr txBox="1"/>
          <p:nvPr/>
        </p:nvSpPr>
        <p:spPr>
          <a:xfrm rot="-607506">
            <a:off x="3128410" y="1349989"/>
            <a:ext cx="1385680" cy="3992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reuse embeds as values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4" name="Google Shape;634;p70"/>
          <p:cNvCxnSpPr/>
          <p:nvPr/>
        </p:nvCxnSpPr>
        <p:spPr>
          <a:xfrm flipH="1">
            <a:off x="3524400" y="1709750"/>
            <a:ext cx="1332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70"/>
          <p:cNvSpPr txBox="1"/>
          <p:nvPr/>
        </p:nvSpPr>
        <p:spPr>
          <a:xfrm rot="-768755">
            <a:off x="5113373" y="4230695"/>
            <a:ext cx="1557070" cy="399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attention weights (alphas)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6" name="Google Shape;636;p70"/>
          <p:cNvCxnSpPr/>
          <p:nvPr/>
        </p:nvCxnSpPr>
        <p:spPr>
          <a:xfrm rot="10800000">
            <a:off x="4892028" y="4131128"/>
            <a:ext cx="6978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70"/>
          <p:cNvCxnSpPr>
            <a:stCxn id="618" idx="3"/>
            <a:endCxn id="557" idx="1"/>
          </p:cNvCxnSpPr>
          <p:nvPr/>
        </p:nvCxnSpPr>
        <p:spPr>
          <a:xfrm flipH="1" rot="10800000">
            <a:off x="6347383" y="2739819"/>
            <a:ext cx="1149300" cy="59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70"/>
          <p:cNvCxnSpPr>
            <a:endCxn id="557" idx="1"/>
          </p:cNvCxnSpPr>
          <p:nvPr/>
        </p:nvCxnSpPr>
        <p:spPr>
          <a:xfrm flipH="1" rot="10800000">
            <a:off x="6347375" y="2739874"/>
            <a:ext cx="1149300" cy="32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70"/>
          <p:cNvCxnSpPr>
            <a:stCxn id="612" idx="3"/>
            <a:endCxn id="557" idx="1"/>
          </p:cNvCxnSpPr>
          <p:nvPr/>
        </p:nvCxnSpPr>
        <p:spPr>
          <a:xfrm flipH="1" rot="10800000">
            <a:off x="6347383" y="2739835"/>
            <a:ext cx="1149300" cy="4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70"/>
          <p:cNvCxnSpPr>
            <a:stCxn id="609" idx="3"/>
            <a:endCxn id="557" idx="1"/>
          </p:cNvCxnSpPr>
          <p:nvPr/>
        </p:nvCxnSpPr>
        <p:spPr>
          <a:xfrm>
            <a:off x="6347383" y="2512852"/>
            <a:ext cx="1149300" cy="22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70"/>
          <p:cNvCxnSpPr>
            <a:endCxn id="557" idx="1"/>
          </p:cNvCxnSpPr>
          <p:nvPr/>
        </p:nvCxnSpPr>
        <p:spPr>
          <a:xfrm>
            <a:off x="6362675" y="2233474"/>
            <a:ext cx="1134000" cy="50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70"/>
          <p:cNvSpPr txBox="1"/>
          <p:nvPr/>
        </p:nvSpPr>
        <p:spPr>
          <a:xfrm rot="-697674">
            <a:off x="7444924" y="2222155"/>
            <a:ext cx="604302" cy="38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Attention: Dot-Product Attention</a:t>
            </a:r>
            <a:endParaRPr sz="3000"/>
          </a:p>
        </p:txBody>
      </p:sp>
      <p:sp>
        <p:nvSpPr>
          <p:cNvPr id="648" name="Google Shape;648;p7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200"/>
              <a:t>\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1" lang="en"/>
              <a:t>Class calculation using standard dot-product attention: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 = [1, 2] 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 = v = [[-1, 1], [5, -2]]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k.q, v.q = [1,1]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1" lang="en"/>
              <a:t> alpha = Softmax ([1,1]) = [½,½]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a</a:t>
            </a:r>
            <a:r>
              <a:rPr lang="en"/>
              <a:t>lpha_1 * </a:t>
            </a:r>
            <a:r>
              <a:rPr lang="en"/>
              <a:t>[-1, 1]</a:t>
            </a:r>
            <a:r>
              <a:rPr lang="en"/>
              <a:t> + </a:t>
            </a:r>
            <a:r>
              <a:rPr lang="en"/>
              <a:t>alpha_2 * [5, -2] =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[-</a:t>
            </a:r>
            <a:r>
              <a:rPr b="1" lang="en"/>
              <a:t>½</a:t>
            </a:r>
            <a:r>
              <a:rPr lang="en"/>
              <a:t>, </a:t>
            </a:r>
            <a:r>
              <a:rPr b="1" lang="en"/>
              <a:t>½</a:t>
            </a:r>
            <a:r>
              <a:rPr lang="en"/>
              <a:t>] + [2.5, -1] = [2, -.5]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2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Revisiting Averaging Networks</a:t>
            </a:r>
            <a:endParaRPr/>
          </a:p>
        </p:txBody>
      </p:sp>
      <p:cxnSp>
        <p:nvCxnSpPr>
          <p:cNvPr id="654" name="Google Shape;654;p72"/>
          <p:cNvCxnSpPr>
            <a:stCxn id="655" idx="0"/>
          </p:cNvCxnSpPr>
          <p:nvPr/>
        </p:nvCxnSpPr>
        <p:spPr>
          <a:xfrm rot="10800000">
            <a:off x="5080360" y="1701398"/>
            <a:ext cx="4800" cy="22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5" name="Google Shape;655;p72"/>
          <p:cNvSpPr/>
          <p:nvPr/>
        </p:nvSpPr>
        <p:spPr>
          <a:xfrm>
            <a:off x="4555810" y="1921898"/>
            <a:ext cx="1058700" cy="226800"/>
          </a:xfrm>
          <a:prstGeom prst="rect">
            <a:avLst/>
          </a:prstGeom>
          <a:solidFill>
            <a:srgbClr val="7EAE78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Sigmoid/Softmax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2"/>
          <p:cNvSpPr/>
          <p:nvPr/>
        </p:nvSpPr>
        <p:spPr>
          <a:xfrm>
            <a:off x="4555810" y="2148698"/>
            <a:ext cx="1058700" cy="226800"/>
          </a:xfrm>
          <a:prstGeom prst="rect">
            <a:avLst/>
          </a:prstGeom>
          <a:solidFill>
            <a:srgbClr val="D4E4D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72"/>
          <p:cNvSpPr txBox="1"/>
          <p:nvPr/>
        </p:nvSpPr>
        <p:spPr>
          <a:xfrm>
            <a:off x="3859650" y="4638010"/>
            <a:ext cx="26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is of great use”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72"/>
          <p:cNvSpPr/>
          <p:nvPr/>
        </p:nvSpPr>
        <p:spPr>
          <a:xfrm>
            <a:off x="38596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‘this’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72"/>
          <p:cNvSpPr/>
          <p:nvPr/>
        </p:nvSpPr>
        <p:spPr>
          <a:xfrm>
            <a:off x="46597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72"/>
          <p:cNvSpPr/>
          <p:nvPr/>
        </p:nvSpPr>
        <p:spPr>
          <a:xfrm>
            <a:off x="59170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‘use’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2"/>
          <p:cNvSpPr txBox="1"/>
          <p:nvPr/>
        </p:nvSpPr>
        <p:spPr>
          <a:xfrm>
            <a:off x="5470444" y="4288167"/>
            <a:ext cx="32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72"/>
          <p:cNvSpPr/>
          <p:nvPr/>
        </p:nvSpPr>
        <p:spPr>
          <a:xfrm>
            <a:off x="38596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2"/>
          <p:cNvSpPr/>
          <p:nvPr/>
        </p:nvSpPr>
        <p:spPr>
          <a:xfrm>
            <a:off x="39974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72"/>
          <p:cNvSpPr/>
          <p:nvPr/>
        </p:nvSpPr>
        <p:spPr>
          <a:xfrm>
            <a:off x="41382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72"/>
          <p:cNvSpPr/>
          <p:nvPr/>
        </p:nvSpPr>
        <p:spPr>
          <a:xfrm>
            <a:off x="42760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72"/>
          <p:cNvSpPr/>
          <p:nvPr/>
        </p:nvSpPr>
        <p:spPr>
          <a:xfrm>
            <a:off x="46597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72"/>
          <p:cNvSpPr/>
          <p:nvPr/>
        </p:nvSpPr>
        <p:spPr>
          <a:xfrm>
            <a:off x="47975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2"/>
          <p:cNvSpPr/>
          <p:nvPr/>
        </p:nvSpPr>
        <p:spPr>
          <a:xfrm>
            <a:off x="49383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2"/>
          <p:cNvSpPr/>
          <p:nvPr/>
        </p:nvSpPr>
        <p:spPr>
          <a:xfrm>
            <a:off x="50761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72"/>
          <p:cNvSpPr/>
          <p:nvPr/>
        </p:nvSpPr>
        <p:spPr>
          <a:xfrm>
            <a:off x="59170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2"/>
          <p:cNvSpPr/>
          <p:nvPr/>
        </p:nvSpPr>
        <p:spPr>
          <a:xfrm>
            <a:off x="60548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2"/>
          <p:cNvSpPr/>
          <p:nvPr/>
        </p:nvSpPr>
        <p:spPr>
          <a:xfrm>
            <a:off x="61956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2"/>
          <p:cNvSpPr/>
          <p:nvPr/>
        </p:nvSpPr>
        <p:spPr>
          <a:xfrm>
            <a:off x="63334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p72"/>
          <p:cNvCxnSpPr>
            <a:stCxn id="658" idx="0"/>
          </p:cNvCxnSpPr>
          <p:nvPr/>
        </p:nvCxnSpPr>
        <p:spPr>
          <a:xfrm rot="10800000">
            <a:off x="4137000" y="4192730"/>
            <a:ext cx="1500" cy="1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5" name="Google Shape;675;p72"/>
          <p:cNvCxnSpPr/>
          <p:nvPr/>
        </p:nvCxnSpPr>
        <p:spPr>
          <a:xfrm rot="10800000">
            <a:off x="49371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6" name="Google Shape;676;p72"/>
          <p:cNvCxnSpPr/>
          <p:nvPr/>
        </p:nvCxnSpPr>
        <p:spPr>
          <a:xfrm rot="10800000">
            <a:off x="61944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7" name="Google Shape;677;p72"/>
          <p:cNvCxnSpPr/>
          <p:nvPr/>
        </p:nvCxnSpPr>
        <p:spPr>
          <a:xfrm rot="10800000">
            <a:off x="5165738" y="457801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8" name="Google Shape;678;p72"/>
          <p:cNvSpPr/>
          <p:nvPr/>
        </p:nvSpPr>
        <p:spPr>
          <a:xfrm>
            <a:off x="4795481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2"/>
          <p:cNvSpPr/>
          <p:nvPr/>
        </p:nvSpPr>
        <p:spPr>
          <a:xfrm>
            <a:off x="4933322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2"/>
          <p:cNvSpPr/>
          <p:nvPr/>
        </p:nvSpPr>
        <p:spPr>
          <a:xfrm>
            <a:off x="507408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2"/>
          <p:cNvSpPr/>
          <p:nvPr/>
        </p:nvSpPr>
        <p:spPr>
          <a:xfrm>
            <a:off x="521192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72"/>
          <p:cNvCxnSpPr/>
          <p:nvPr/>
        </p:nvCxnSpPr>
        <p:spPr>
          <a:xfrm flipH="1" rot="10800000">
            <a:off x="4138613" y="3474867"/>
            <a:ext cx="932400" cy="5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3" name="Google Shape;683;p72"/>
          <p:cNvCxnSpPr/>
          <p:nvPr/>
        </p:nvCxnSpPr>
        <p:spPr>
          <a:xfrm rot="10800000">
            <a:off x="5071013" y="3474867"/>
            <a:ext cx="1126800" cy="5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4" name="Google Shape;684;p72"/>
          <p:cNvCxnSpPr/>
          <p:nvPr/>
        </p:nvCxnSpPr>
        <p:spPr>
          <a:xfrm rot="10800000">
            <a:off x="5071013" y="3474867"/>
            <a:ext cx="466200" cy="5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685" name="Google Shape;685;p72"/>
          <p:cNvCxnSpPr/>
          <p:nvPr/>
        </p:nvCxnSpPr>
        <p:spPr>
          <a:xfrm flipH="1" rot="10800000">
            <a:off x="4944788" y="3474717"/>
            <a:ext cx="126300" cy="5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6" name="Google Shape;686;p72"/>
          <p:cNvCxnSpPr>
            <a:endCxn id="656" idx="2"/>
          </p:cNvCxnSpPr>
          <p:nvPr/>
        </p:nvCxnSpPr>
        <p:spPr>
          <a:xfrm rot="10800000">
            <a:off x="5085160" y="2375498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7" name="Google Shape;687;p72"/>
          <p:cNvSpPr txBox="1"/>
          <p:nvPr/>
        </p:nvSpPr>
        <p:spPr>
          <a:xfrm>
            <a:off x="2457450" y="1085850"/>
            <a:ext cx="187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distribution over class labels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72"/>
          <p:cNvSpPr txBox="1"/>
          <p:nvPr/>
        </p:nvSpPr>
        <p:spPr>
          <a:xfrm>
            <a:off x="2673261" y="2902655"/>
            <a:ext cx="1626900" cy="9282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Averaging word vectors element-wise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(“bag of words”)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9" name="Google Shape;689;p72"/>
          <p:cNvCxnSpPr>
            <a:stCxn id="688" idx="3"/>
            <a:endCxn id="678" idx="1"/>
          </p:cNvCxnSpPr>
          <p:nvPr/>
        </p:nvCxnSpPr>
        <p:spPr>
          <a:xfrm>
            <a:off x="4300161" y="3366755"/>
            <a:ext cx="495300" cy="21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90" name="Google Shape;690;p72"/>
          <p:cNvSpPr/>
          <p:nvPr/>
        </p:nvSpPr>
        <p:spPr>
          <a:xfrm>
            <a:off x="4555810" y="2829582"/>
            <a:ext cx="1058700" cy="226800"/>
          </a:xfrm>
          <a:prstGeom prst="rect">
            <a:avLst/>
          </a:prstGeom>
          <a:solidFill>
            <a:srgbClr val="A8CDE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72"/>
          <p:cNvSpPr/>
          <p:nvPr/>
        </p:nvSpPr>
        <p:spPr>
          <a:xfrm>
            <a:off x="4555810" y="2598533"/>
            <a:ext cx="1058700" cy="226800"/>
          </a:xfrm>
          <a:prstGeom prst="rect">
            <a:avLst/>
          </a:prstGeom>
          <a:solidFill>
            <a:srgbClr val="7EB4D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Nonlinearity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72"/>
          <p:cNvCxnSpPr/>
          <p:nvPr/>
        </p:nvCxnSpPr>
        <p:spPr>
          <a:xfrm rot="10800000">
            <a:off x="5086350" y="3076884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hart, bar chart&#10;&#10;Description automatically generated" id="693" name="Google Shape;69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096080"/>
            <a:ext cx="981403" cy="58609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2"/>
          <p:cNvSpPr txBox="1"/>
          <p:nvPr/>
        </p:nvSpPr>
        <p:spPr>
          <a:xfrm>
            <a:off x="1317671" y="4649537"/>
            <a:ext cx="214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72"/>
          <p:cNvSpPr txBox="1"/>
          <p:nvPr/>
        </p:nvSpPr>
        <p:spPr>
          <a:xfrm>
            <a:off x="6444465" y="1462350"/>
            <a:ext cx="2612100" cy="18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Attention formalism… could we do this better?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we need?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(Hidden hint: </a:t>
            </a:r>
            <a:r>
              <a:rPr b="0" i="1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you’ll do that in your next assignment…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6" name="Google Shape;696;p72"/>
          <p:cNvCxnSpPr>
            <a:stCxn id="695" idx="1"/>
            <a:endCxn id="681" idx="3"/>
          </p:cNvCxnSpPr>
          <p:nvPr/>
        </p:nvCxnSpPr>
        <p:spPr>
          <a:xfrm flipH="1">
            <a:off x="5353365" y="2362800"/>
            <a:ext cx="1091100" cy="10062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97" name="Google Shape;697;p72"/>
          <p:cNvSpPr/>
          <p:nvPr/>
        </p:nvSpPr>
        <p:spPr>
          <a:xfrm>
            <a:off x="2262508" y="2878908"/>
            <a:ext cx="2053200" cy="9675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72"/>
          <p:cNvSpPr/>
          <p:nvPr/>
        </p:nvSpPr>
        <p:spPr>
          <a:xfrm>
            <a:off x="4336350" y="3247900"/>
            <a:ext cx="451200" cy="3003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b="1" lang="en" sz="2000"/>
              <a:t>Paper reading sessions:</a:t>
            </a:r>
            <a:r>
              <a:rPr lang="en" sz="2000"/>
              <a:t> </a:t>
            </a:r>
            <a:endParaRPr sz="20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-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How to read a paper</a:t>
            </a:r>
            <a:r>
              <a:rPr lang="en" sz="1900"/>
              <a:t> and </a:t>
            </a:r>
            <a:r>
              <a:rPr lang="en" sz="19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A Sensitivity Analysis of (and Practitioners' Guide to) Convolutional Neural Nets for Sentence Classification</a:t>
            </a:r>
            <a:r>
              <a:rPr lang="en" sz="1900"/>
              <a:t>  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-"/>
            </a:pPr>
            <a:r>
              <a:rPr lang="en" sz="1900"/>
              <a:t>Mark: Tuesday 01/23 5:30 pm PST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oLMpics-On What Language Model Pre-training Captures</a:t>
            </a:r>
            <a:r>
              <a:rPr lang="en" sz="1900"/>
              <a:t>  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900"/>
              <a:t>Mark: Tuesday 01/30 5:30 pm PST</a:t>
            </a:r>
            <a:endParaRPr sz="1900"/>
          </a:p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Notebook Walkthroughs:</a:t>
            </a:r>
            <a:r>
              <a:rPr b="1" lang="en" sz="2000">
                <a:solidFill>
                  <a:srgbClr val="9900FF"/>
                </a:solidFill>
              </a:rPr>
              <a:t> </a:t>
            </a:r>
            <a:endParaRPr b="1"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TBD</a:t>
            </a:r>
            <a:endParaRPr sz="16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b="1" lang="en" sz="1900"/>
              <a:t>Concerns?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3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Revisiting Averaging Networks</a:t>
            </a:r>
            <a:endParaRPr/>
          </a:p>
        </p:txBody>
      </p:sp>
      <p:cxnSp>
        <p:nvCxnSpPr>
          <p:cNvPr id="704" name="Google Shape;704;p73"/>
          <p:cNvCxnSpPr>
            <a:stCxn id="705" idx="0"/>
          </p:cNvCxnSpPr>
          <p:nvPr/>
        </p:nvCxnSpPr>
        <p:spPr>
          <a:xfrm rot="10800000">
            <a:off x="5080360" y="1701398"/>
            <a:ext cx="4800" cy="22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5" name="Google Shape;705;p73"/>
          <p:cNvSpPr/>
          <p:nvPr/>
        </p:nvSpPr>
        <p:spPr>
          <a:xfrm>
            <a:off x="4555810" y="1921898"/>
            <a:ext cx="1058700" cy="226800"/>
          </a:xfrm>
          <a:prstGeom prst="rect">
            <a:avLst/>
          </a:prstGeom>
          <a:solidFill>
            <a:srgbClr val="7EAE78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Sigmoid/Softmax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73"/>
          <p:cNvSpPr/>
          <p:nvPr/>
        </p:nvSpPr>
        <p:spPr>
          <a:xfrm>
            <a:off x="4555810" y="2148698"/>
            <a:ext cx="1058700" cy="226800"/>
          </a:xfrm>
          <a:prstGeom prst="rect">
            <a:avLst/>
          </a:prstGeom>
          <a:solidFill>
            <a:srgbClr val="D4E4D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3"/>
          <p:cNvSpPr txBox="1"/>
          <p:nvPr/>
        </p:nvSpPr>
        <p:spPr>
          <a:xfrm>
            <a:off x="3859650" y="4638010"/>
            <a:ext cx="26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is of great use”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3"/>
          <p:cNvSpPr/>
          <p:nvPr/>
        </p:nvSpPr>
        <p:spPr>
          <a:xfrm>
            <a:off x="38596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‘this’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73"/>
          <p:cNvSpPr/>
          <p:nvPr/>
        </p:nvSpPr>
        <p:spPr>
          <a:xfrm>
            <a:off x="46597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3"/>
          <p:cNvSpPr/>
          <p:nvPr/>
        </p:nvSpPr>
        <p:spPr>
          <a:xfrm>
            <a:off x="59170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‘use’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3"/>
          <p:cNvSpPr txBox="1"/>
          <p:nvPr/>
        </p:nvSpPr>
        <p:spPr>
          <a:xfrm>
            <a:off x="5470444" y="4288167"/>
            <a:ext cx="32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3"/>
          <p:cNvSpPr/>
          <p:nvPr/>
        </p:nvSpPr>
        <p:spPr>
          <a:xfrm>
            <a:off x="38596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3"/>
          <p:cNvSpPr/>
          <p:nvPr/>
        </p:nvSpPr>
        <p:spPr>
          <a:xfrm>
            <a:off x="39974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3"/>
          <p:cNvSpPr/>
          <p:nvPr/>
        </p:nvSpPr>
        <p:spPr>
          <a:xfrm>
            <a:off x="41382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3"/>
          <p:cNvSpPr/>
          <p:nvPr/>
        </p:nvSpPr>
        <p:spPr>
          <a:xfrm>
            <a:off x="42760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73"/>
          <p:cNvSpPr/>
          <p:nvPr/>
        </p:nvSpPr>
        <p:spPr>
          <a:xfrm>
            <a:off x="46597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3"/>
          <p:cNvSpPr/>
          <p:nvPr/>
        </p:nvSpPr>
        <p:spPr>
          <a:xfrm>
            <a:off x="47975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73"/>
          <p:cNvSpPr/>
          <p:nvPr/>
        </p:nvSpPr>
        <p:spPr>
          <a:xfrm>
            <a:off x="49383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73"/>
          <p:cNvSpPr/>
          <p:nvPr/>
        </p:nvSpPr>
        <p:spPr>
          <a:xfrm>
            <a:off x="50761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73"/>
          <p:cNvSpPr/>
          <p:nvPr/>
        </p:nvSpPr>
        <p:spPr>
          <a:xfrm>
            <a:off x="59170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73"/>
          <p:cNvSpPr/>
          <p:nvPr/>
        </p:nvSpPr>
        <p:spPr>
          <a:xfrm>
            <a:off x="60548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3"/>
          <p:cNvSpPr/>
          <p:nvPr/>
        </p:nvSpPr>
        <p:spPr>
          <a:xfrm>
            <a:off x="61956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73"/>
          <p:cNvSpPr/>
          <p:nvPr/>
        </p:nvSpPr>
        <p:spPr>
          <a:xfrm>
            <a:off x="63334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p73"/>
          <p:cNvCxnSpPr>
            <a:stCxn id="708" idx="0"/>
          </p:cNvCxnSpPr>
          <p:nvPr/>
        </p:nvCxnSpPr>
        <p:spPr>
          <a:xfrm rot="10800000">
            <a:off x="4137000" y="4192730"/>
            <a:ext cx="1500" cy="1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5" name="Google Shape;725;p73"/>
          <p:cNvCxnSpPr/>
          <p:nvPr/>
        </p:nvCxnSpPr>
        <p:spPr>
          <a:xfrm rot="10800000">
            <a:off x="49371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6" name="Google Shape;726;p73"/>
          <p:cNvCxnSpPr/>
          <p:nvPr/>
        </p:nvCxnSpPr>
        <p:spPr>
          <a:xfrm rot="10800000">
            <a:off x="61944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7" name="Google Shape;727;p73"/>
          <p:cNvCxnSpPr/>
          <p:nvPr/>
        </p:nvCxnSpPr>
        <p:spPr>
          <a:xfrm rot="10800000">
            <a:off x="5165738" y="457801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8" name="Google Shape;728;p73"/>
          <p:cNvSpPr/>
          <p:nvPr/>
        </p:nvSpPr>
        <p:spPr>
          <a:xfrm>
            <a:off x="4795481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73"/>
          <p:cNvSpPr/>
          <p:nvPr/>
        </p:nvSpPr>
        <p:spPr>
          <a:xfrm>
            <a:off x="4933322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3"/>
          <p:cNvSpPr/>
          <p:nvPr/>
        </p:nvSpPr>
        <p:spPr>
          <a:xfrm>
            <a:off x="507408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3"/>
          <p:cNvSpPr/>
          <p:nvPr/>
        </p:nvSpPr>
        <p:spPr>
          <a:xfrm>
            <a:off x="521192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73"/>
          <p:cNvCxnSpPr/>
          <p:nvPr/>
        </p:nvCxnSpPr>
        <p:spPr>
          <a:xfrm flipH="1" rot="10800000">
            <a:off x="4138613" y="3474867"/>
            <a:ext cx="932400" cy="5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3" name="Google Shape;733;p73"/>
          <p:cNvCxnSpPr/>
          <p:nvPr/>
        </p:nvCxnSpPr>
        <p:spPr>
          <a:xfrm rot="10800000">
            <a:off x="5071013" y="3474867"/>
            <a:ext cx="1126800" cy="5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4" name="Google Shape;734;p73"/>
          <p:cNvCxnSpPr/>
          <p:nvPr/>
        </p:nvCxnSpPr>
        <p:spPr>
          <a:xfrm rot="10800000">
            <a:off x="5071013" y="3474867"/>
            <a:ext cx="466200" cy="5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35" name="Google Shape;735;p73"/>
          <p:cNvCxnSpPr/>
          <p:nvPr/>
        </p:nvCxnSpPr>
        <p:spPr>
          <a:xfrm flipH="1" rot="10800000">
            <a:off x="4944788" y="3474717"/>
            <a:ext cx="126300" cy="5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6" name="Google Shape;736;p73"/>
          <p:cNvCxnSpPr>
            <a:endCxn id="706" idx="2"/>
          </p:cNvCxnSpPr>
          <p:nvPr/>
        </p:nvCxnSpPr>
        <p:spPr>
          <a:xfrm rot="10800000">
            <a:off x="5085160" y="2375498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7" name="Google Shape;737;p73"/>
          <p:cNvSpPr txBox="1"/>
          <p:nvPr/>
        </p:nvSpPr>
        <p:spPr>
          <a:xfrm>
            <a:off x="2457450" y="1085850"/>
            <a:ext cx="187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distribution over class labels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3"/>
          <p:cNvSpPr txBox="1"/>
          <p:nvPr/>
        </p:nvSpPr>
        <p:spPr>
          <a:xfrm>
            <a:off x="2673261" y="2902655"/>
            <a:ext cx="1626900" cy="9282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Averaging word vectors element-wise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(“bag of words”)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9" name="Google Shape;739;p73"/>
          <p:cNvCxnSpPr>
            <a:stCxn id="738" idx="3"/>
            <a:endCxn id="728" idx="1"/>
          </p:cNvCxnSpPr>
          <p:nvPr/>
        </p:nvCxnSpPr>
        <p:spPr>
          <a:xfrm>
            <a:off x="4300161" y="3366755"/>
            <a:ext cx="495300" cy="21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740" name="Google Shape;740;p73"/>
          <p:cNvSpPr/>
          <p:nvPr/>
        </p:nvSpPr>
        <p:spPr>
          <a:xfrm>
            <a:off x="4555810" y="2829582"/>
            <a:ext cx="1058700" cy="226800"/>
          </a:xfrm>
          <a:prstGeom prst="rect">
            <a:avLst/>
          </a:prstGeom>
          <a:solidFill>
            <a:srgbClr val="A8CDE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73"/>
          <p:cNvSpPr/>
          <p:nvPr/>
        </p:nvSpPr>
        <p:spPr>
          <a:xfrm>
            <a:off x="4555810" y="2598533"/>
            <a:ext cx="1058700" cy="226800"/>
          </a:xfrm>
          <a:prstGeom prst="rect">
            <a:avLst/>
          </a:prstGeom>
          <a:solidFill>
            <a:srgbClr val="7EB4D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Nonlinearity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73"/>
          <p:cNvCxnSpPr/>
          <p:nvPr/>
        </p:nvCxnSpPr>
        <p:spPr>
          <a:xfrm rot="10800000">
            <a:off x="5086350" y="3076884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hart, bar chart&#10;&#10;Description automatically generated" id="743" name="Google Shape;74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096080"/>
            <a:ext cx="981403" cy="586091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73"/>
          <p:cNvSpPr txBox="1"/>
          <p:nvPr/>
        </p:nvSpPr>
        <p:spPr>
          <a:xfrm>
            <a:off x="1317671" y="4649537"/>
            <a:ext cx="214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73"/>
          <p:cNvSpPr txBox="1"/>
          <p:nvPr/>
        </p:nvSpPr>
        <p:spPr>
          <a:xfrm>
            <a:off x="6909823" y="1617100"/>
            <a:ext cx="2053200" cy="201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do it: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“Learn” a query vector q and use attention calculation, with embedding vectors as keys (and values)!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(see upcoming assignment!)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73"/>
          <p:cNvCxnSpPr/>
          <p:nvPr/>
        </p:nvCxnSpPr>
        <p:spPr>
          <a:xfrm rot="10800000">
            <a:off x="5734228" y="3368883"/>
            <a:ext cx="897000" cy="108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7" name="Google Shape;747;p73"/>
          <p:cNvSpPr/>
          <p:nvPr/>
        </p:nvSpPr>
        <p:spPr>
          <a:xfrm>
            <a:off x="2262508" y="2878908"/>
            <a:ext cx="2053200" cy="9675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3"/>
          <p:cNvSpPr/>
          <p:nvPr/>
        </p:nvSpPr>
        <p:spPr>
          <a:xfrm>
            <a:off x="4336350" y="3247900"/>
            <a:ext cx="451200" cy="3003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3"/>
          <p:cNvSpPr txBox="1"/>
          <p:nvPr/>
        </p:nvSpPr>
        <p:spPr>
          <a:xfrm>
            <a:off x="3333250" y="40610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73"/>
          <p:cNvSpPr txBox="1"/>
          <p:nvPr/>
        </p:nvSpPr>
        <p:spPr>
          <a:xfrm>
            <a:off x="4216784" y="40610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73"/>
          <p:cNvSpPr txBox="1"/>
          <p:nvPr/>
        </p:nvSpPr>
        <p:spPr>
          <a:xfrm>
            <a:off x="5162050" y="40610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73"/>
          <p:cNvSpPr txBox="1"/>
          <p:nvPr/>
        </p:nvSpPr>
        <p:spPr>
          <a:xfrm>
            <a:off x="5543050" y="40610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3"/>
          <p:cNvSpPr txBox="1"/>
          <p:nvPr/>
        </p:nvSpPr>
        <p:spPr>
          <a:xfrm>
            <a:off x="5771650" y="3070450"/>
            <a:ext cx="8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0" baseline="-2500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Peeks/Recent Advances/Challenges</a:t>
            </a:r>
            <a:endParaRPr/>
          </a:p>
        </p:txBody>
      </p:sp>
      <p:sp>
        <p:nvSpPr>
          <p:cNvPr id="759" name="Google Shape;759;p7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Language &amp; Context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765" name="Google Shape;765;p75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Language &amp; Context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Context &amp; Attention: Dot-Product Attention</a:t>
            </a:r>
            <a:endParaRPr sz="3000"/>
          </a:p>
        </p:txBody>
      </p:sp>
      <p:pic>
        <p:nvPicPr>
          <p:cNvPr id="771" name="Google Shape;77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275" y="1181250"/>
            <a:ext cx="3071459" cy="38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76"/>
          <p:cNvSpPr txBox="1"/>
          <p:nvPr/>
        </p:nvSpPr>
        <p:spPr>
          <a:xfrm>
            <a:off x="173925" y="4335950"/>
            <a:ext cx="3329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Used in Transformers (next week)</a:t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Can We Do Now?</a:t>
            </a:r>
            <a:endParaRPr/>
          </a:p>
        </p:txBody>
      </p:sp>
      <p:sp>
        <p:nvSpPr>
          <p:cNvPr id="778" name="Google Shape;778;p7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i="1" lang="en" sz="2400"/>
              <a:t>“Hmmm… </a:t>
            </a:r>
            <a:br>
              <a:rPr i="1" lang="en" sz="1200"/>
            </a:b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i="1" lang="en" sz="2400"/>
              <a:t>   I am sending in a sequence of word embeddings… </a:t>
            </a:r>
            <a:br>
              <a:rPr i="1" lang="en" sz="1200"/>
            </a:b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i="1" lang="en" sz="1200"/>
              <a:t>    </a:t>
            </a:r>
            <a:r>
              <a:rPr i="1" lang="en" sz="2400"/>
              <a:t>from the LSTM I get a sequence of vectors mapped 1:1     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i="1" lang="en" sz="2400"/>
              <a:t>        to input words... </a:t>
            </a:r>
            <a:br>
              <a:rPr i="1" lang="en" sz="1200"/>
            </a:b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i="1" lang="en" sz="2400"/>
              <a:t>   Could I maybe interpret these output vectors (with a bit</a:t>
            </a:r>
            <a:br>
              <a:rPr i="1" lang="en" sz="2400"/>
            </a:br>
            <a:r>
              <a:rPr i="1" lang="en" sz="2400"/>
              <a:t>        more work) as </a:t>
            </a:r>
            <a:r>
              <a:rPr b="1" i="1" lang="en" sz="2400"/>
              <a:t>context-dependent word embeddings?”</a:t>
            </a:r>
            <a:endParaRPr b="1" i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Introducing ELMo</a:t>
            </a:r>
            <a:endParaRPr/>
          </a:p>
        </p:txBody>
      </p:sp>
      <p:pic>
        <p:nvPicPr>
          <p:cNvPr id="784" name="Google Shape;78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75" y="1935050"/>
            <a:ext cx="5515099" cy="26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78"/>
          <p:cNvSpPr txBox="1"/>
          <p:nvPr>
            <p:ph idx="1" type="body"/>
          </p:nvPr>
        </p:nvSpPr>
        <p:spPr>
          <a:xfrm>
            <a:off x="5894675" y="1955325"/>
            <a:ext cx="31731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Bi-directional LSTM architecture, trained on 1bn+ word corpus on LM task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Final forward/backward vectors are concatenated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Model also returns output for intermediate layers </a:t>
            </a:r>
            <a:endParaRPr sz="1600"/>
          </a:p>
        </p:txBody>
      </p:sp>
      <p:sp>
        <p:nvSpPr>
          <p:cNvPr id="786" name="Google Shape;786;p78"/>
          <p:cNvSpPr txBox="1"/>
          <p:nvPr/>
        </p:nvSpPr>
        <p:spPr>
          <a:xfrm>
            <a:off x="203675" y="4577475"/>
            <a:ext cx="894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b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”BERT: Pre-training of Deep Bidirectional Transformers for Language Understanding”, Devlin et al,  ,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https://arxiv.org/pdf/1810.04805.pdf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8"/>
          <p:cNvSpPr txBox="1"/>
          <p:nvPr/>
        </p:nvSpPr>
        <p:spPr>
          <a:xfrm>
            <a:off x="311700" y="1147225"/>
            <a:ext cx="86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Paper with deep insight: </a:t>
            </a:r>
            <a:br>
              <a:rPr b="1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”Deep contextualized word representations”, Peters et al, </a:t>
            </a:r>
            <a:r>
              <a:rPr b="1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https://arxiv.org/pdf/1802.05365.pdf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8"/>
          <p:cNvSpPr/>
          <p:nvPr/>
        </p:nvSpPr>
        <p:spPr>
          <a:xfrm>
            <a:off x="1705275" y="2340075"/>
            <a:ext cx="2664000" cy="43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p78"/>
          <p:cNvCxnSpPr/>
          <p:nvPr/>
        </p:nvCxnSpPr>
        <p:spPr>
          <a:xfrm>
            <a:off x="1381575" y="2385525"/>
            <a:ext cx="247500" cy="9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0" name="Google Shape;790;p78"/>
          <p:cNvSpPr txBox="1"/>
          <p:nvPr/>
        </p:nvSpPr>
        <p:spPr>
          <a:xfrm>
            <a:off x="235500" y="1987922"/>
            <a:ext cx="2035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Word vectors with context!</a:t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700"/>
              <a:t>Some ELMo Results: GloVe vs Context Embeddings</a:t>
            </a:r>
            <a:endParaRPr sz="2700"/>
          </a:p>
        </p:txBody>
      </p:sp>
      <p:pic>
        <p:nvPicPr>
          <p:cNvPr id="796" name="Google Shape;79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5825"/>
            <a:ext cx="85153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79"/>
          <p:cNvSpPr txBox="1"/>
          <p:nvPr/>
        </p:nvSpPr>
        <p:spPr>
          <a:xfrm>
            <a:off x="311700" y="4423825"/>
            <a:ext cx="86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br>
              <a:rPr b="1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”Deep contextualized word representations”, Peters et al, </a:t>
            </a:r>
            <a:r>
              <a:rPr b="1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https://arxiv.org/pdf/1802.05365.pdf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803" name="Google Shape;803;p8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 sz="1400"/>
              <a:t>ELMo is available for download - full model is downloaded, not just the few embedding vectors!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Critical - Very useful for downstream NLP tasks! 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Notes: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Language tasks use </a:t>
            </a:r>
            <a:br>
              <a:rPr lang="en" sz="1600"/>
            </a:br>
            <a:r>
              <a:rPr lang="en" sz="1600"/>
              <a:t>additional layers on top</a:t>
            </a:r>
            <a:br>
              <a:rPr lang="en" sz="1600"/>
            </a:br>
            <a:r>
              <a:rPr lang="en" sz="1600"/>
              <a:t>of ELMo.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Pre-trained models were</a:t>
            </a:r>
            <a:br>
              <a:rPr lang="en" sz="1600"/>
            </a:br>
            <a:r>
              <a:rPr lang="en" sz="1600"/>
              <a:t>fine-tuned for task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States from LSTM layers</a:t>
            </a:r>
            <a:br>
              <a:rPr lang="en" sz="1600"/>
            </a:br>
            <a:r>
              <a:rPr lang="en" sz="1600"/>
              <a:t>were actually mixed in for</a:t>
            </a:r>
            <a:br>
              <a:rPr lang="en" sz="1600"/>
            </a:br>
            <a:r>
              <a:rPr lang="en" sz="1600"/>
              <a:t>some models.</a:t>
            </a:r>
            <a:endParaRPr/>
          </a:p>
        </p:txBody>
      </p:sp>
      <p:pic>
        <p:nvPicPr>
          <p:cNvPr id="804" name="Google Shape;80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9675" y="2740875"/>
            <a:ext cx="5155924" cy="16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80"/>
          <p:cNvSpPr txBox="1"/>
          <p:nvPr/>
        </p:nvSpPr>
        <p:spPr>
          <a:xfrm>
            <a:off x="3474725" y="4594050"/>
            <a:ext cx="5779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ELMo paper: </a:t>
            </a:r>
            <a:r>
              <a:rPr b="0" i="0" lang="en" sz="14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https://arxiv.org/pdf/1802.05365.pdf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1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Deep Averaging Networks</a:t>
            </a:r>
            <a:endParaRPr/>
          </a:p>
        </p:txBody>
      </p:sp>
      <p:cxnSp>
        <p:nvCxnSpPr>
          <p:cNvPr id="811" name="Google Shape;811;p81"/>
          <p:cNvCxnSpPr>
            <a:stCxn id="812" idx="0"/>
          </p:cNvCxnSpPr>
          <p:nvPr/>
        </p:nvCxnSpPr>
        <p:spPr>
          <a:xfrm rot="10800000">
            <a:off x="5080360" y="1701398"/>
            <a:ext cx="4800" cy="22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81"/>
          <p:cNvSpPr/>
          <p:nvPr/>
        </p:nvSpPr>
        <p:spPr>
          <a:xfrm>
            <a:off x="4555810" y="1921898"/>
            <a:ext cx="1058700" cy="226800"/>
          </a:xfrm>
          <a:prstGeom prst="rect">
            <a:avLst/>
          </a:prstGeom>
          <a:solidFill>
            <a:srgbClr val="7EAE78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Sigmoid/Softmax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81"/>
          <p:cNvSpPr/>
          <p:nvPr/>
        </p:nvSpPr>
        <p:spPr>
          <a:xfrm>
            <a:off x="4555810" y="2148698"/>
            <a:ext cx="1058700" cy="226800"/>
          </a:xfrm>
          <a:prstGeom prst="rect">
            <a:avLst/>
          </a:prstGeom>
          <a:solidFill>
            <a:srgbClr val="D4E4D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81"/>
          <p:cNvSpPr txBox="1"/>
          <p:nvPr/>
        </p:nvSpPr>
        <p:spPr>
          <a:xfrm>
            <a:off x="3859650" y="4638010"/>
            <a:ext cx="26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is of great use”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81"/>
          <p:cNvSpPr/>
          <p:nvPr/>
        </p:nvSpPr>
        <p:spPr>
          <a:xfrm>
            <a:off x="38596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‘this’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81"/>
          <p:cNvSpPr/>
          <p:nvPr/>
        </p:nvSpPr>
        <p:spPr>
          <a:xfrm>
            <a:off x="46597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81"/>
          <p:cNvSpPr/>
          <p:nvPr/>
        </p:nvSpPr>
        <p:spPr>
          <a:xfrm>
            <a:off x="59170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‘use’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81"/>
          <p:cNvSpPr txBox="1"/>
          <p:nvPr/>
        </p:nvSpPr>
        <p:spPr>
          <a:xfrm>
            <a:off x="5470444" y="4288167"/>
            <a:ext cx="32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81"/>
          <p:cNvSpPr/>
          <p:nvPr/>
        </p:nvSpPr>
        <p:spPr>
          <a:xfrm>
            <a:off x="38596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81"/>
          <p:cNvSpPr/>
          <p:nvPr/>
        </p:nvSpPr>
        <p:spPr>
          <a:xfrm>
            <a:off x="39974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81"/>
          <p:cNvSpPr/>
          <p:nvPr/>
        </p:nvSpPr>
        <p:spPr>
          <a:xfrm>
            <a:off x="41382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81"/>
          <p:cNvSpPr/>
          <p:nvPr/>
        </p:nvSpPr>
        <p:spPr>
          <a:xfrm>
            <a:off x="42760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81"/>
          <p:cNvSpPr/>
          <p:nvPr/>
        </p:nvSpPr>
        <p:spPr>
          <a:xfrm>
            <a:off x="46597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1"/>
          <p:cNvSpPr/>
          <p:nvPr/>
        </p:nvSpPr>
        <p:spPr>
          <a:xfrm>
            <a:off x="47975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81"/>
          <p:cNvSpPr/>
          <p:nvPr/>
        </p:nvSpPr>
        <p:spPr>
          <a:xfrm>
            <a:off x="49383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81"/>
          <p:cNvSpPr/>
          <p:nvPr/>
        </p:nvSpPr>
        <p:spPr>
          <a:xfrm>
            <a:off x="50761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81"/>
          <p:cNvSpPr/>
          <p:nvPr/>
        </p:nvSpPr>
        <p:spPr>
          <a:xfrm>
            <a:off x="59170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81"/>
          <p:cNvSpPr/>
          <p:nvPr/>
        </p:nvSpPr>
        <p:spPr>
          <a:xfrm>
            <a:off x="60548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81"/>
          <p:cNvSpPr/>
          <p:nvPr/>
        </p:nvSpPr>
        <p:spPr>
          <a:xfrm>
            <a:off x="61956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81"/>
          <p:cNvSpPr/>
          <p:nvPr/>
        </p:nvSpPr>
        <p:spPr>
          <a:xfrm>
            <a:off x="63334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1" name="Google Shape;831;p81"/>
          <p:cNvCxnSpPr>
            <a:stCxn id="815" idx="0"/>
          </p:cNvCxnSpPr>
          <p:nvPr/>
        </p:nvCxnSpPr>
        <p:spPr>
          <a:xfrm rot="10800000">
            <a:off x="4137000" y="4192730"/>
            <a:ext cx="1500" cy="1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2" name="Google Shape;832;p81"/>
          <p:cNvCxnSpPr/>
          <p:nvPr/>
        </p:nvCxnSpPr>
        <p:spPr>
          <a:xfrm rot="10800000">
            <a:off x="49371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3" name="Google Shape;833;p81"/>
          <p:cNvCxnSpPr/>
          <p:nvPr/>
        </p:nvCxnSpPr>
        <p:spPr>
          <a:xfrm rot="10800000">
            <a:off x="61944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4" name="Google Shape;834;p81"/>
          <p:cNvCxnSpPr/>
          <p:nvPr/>
        </p:nvCxnSpPr>
        <p:spPr>
          <a:xfrm rot="10800000">
            <a:off x="5165738" y="457801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5" name="Google Shape;835;p81"/>
          <p:cNvSpPr/>
          <p:nvPr/>
        </p:nvSpPr>
        <p:spPr>
          <a:xfrm>
            <a:off x="4795481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81"/>
          <p:cNvSpPr/>
          <p:nvPr/>
        </p:nvSpPr>
        <p:spPr>
          <a:xfrm>
            <a:off x="4933322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81"/>
          <p:cNvSpPr/>
          <p:nvPr/>
        </p:nvSpPr>
        <p:spPr>
          <a:xfrm>
            <a:off x="507408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81"/>
          <p:cNvSpPr/>
          <p:nvPr/>
        </p:nvSpPr>
        <p:spPr>
          <a:xfrm>
            <a:off x="521192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p81"/>
          <p:cNvCxnSpPr/>
          <p:nvPr/>
        </p:nvCxnSpPr>
        <p:spPr>
          <a:xfrm flipH="1" rot="10800000">
            <a:off x="4138613" y="3474867"/>
            <a:ext cx="932400" cy="5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0" name="Google Shape;840;p81"/>
          <p:cNvCxnSpPr/>
          <p:nvPr/>
        </p:nvCxnSpPr>
        <p:spPr>
          <a:xfrm rot="10800000">
            <a:off x="5071013" y="3474867"/>
            <a:ext cx="1126800" cy="5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1" name="Google Shape;841;p81"/>
          <p:cNvCxnSpPr/>
          <p:nvPr/>
        </p:nvCxnSpPr>
        <p:spPr>
          <a:xfrm rot="10800000">
            <a:off x="5071013" y="3474867"/>
            <a:ext cx="466200" cy="5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42" name="Google Shape;842;p81"/>
          <p:cNvCxnSpPr/>
          <p:nvPr/>
        </p:nvCxnSpPr>
        <p:spPr>
          <a:xfrm flipH="1" rot="10800000">
            <a:off x="4944788" y="3474717"/>
            <a:ext cx="126300" cy="5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3" name="Google Shape;843;p81"/>
          <p:cNvCxnSpPr>
            <a:endCxn id="813" idx="2"/>
          </p:cNvCxnSpPr>
          <p:nvPr/>
        </p:nvCxnSpPr>
        <p:spPr>
          <a:xfrm rot="10800000">
            <a:off x="5085160" y="2375498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4" name="Google Shape;844;p81"/>
          <p:cNvSpPr txBox="1"/>
          <p:nvPr/>
        </p:nvSpPr>
        <p:spPr>
          <a:xfrm>
            <a:off x="2457450" y="1085850"/>
            <a:ext cx="187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distribution over class labels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81"/>
          <p:cNvSpPr txBox="1"/>
          <p:nvPr/>
        </p:nvSpPr>
        <p:spPr>
          <a:xfrm>
            <a:off x="2673261" y="2902655"/>
            <a:ext cx="1626900" cy="9282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Averaging word vectors element-wise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(“bag of words”)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p81"/>
          <p:cNvCxnSpPr>
            <a:stCxn id="845" idx="3"/>
            <a:endCxn id="835" idx="1"/>
          </p:cNvCxnSpPr>
          <p:nvPr/>
        </p:nvCxnSpPr>
        <p:spPr>
          <a:xfrm>
            <a:off x="4300161" y="3366755"/>
            <a:ext cx="495300" cy="21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47" name="Google Shape;847;p81"/>
          <p:cNvSpPr/>
          <p:nvPr/>
        </p:nvSpPr>
        <p:spPr>
          <a:xfrm>
            <a:off x="4555810" y="2829582"/>
            <a:ext cx="1058700" cy="226800"/>
          </a:xfrm>
          <a:prstGeom prst="rect">
            <a:avLst/>
          </a:prstGeom>
          <a:solidFill>
            <a:srgbClr val="A8CDE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81"/>
          <p:cNvSpPr/>
          <p:nvPr/>
        </p:nvSpPr>
        <p:spPr>
          <a:xfrm>
            <a:off x="4555810" y="2598533"/>
            <a:ext cx="1058700" cy="226800"/>
          </a:xfrm>
          <a:prstGeom prst="rect">
            <a:avLst/>
          </a:prstGeom>
          <a:solidFill>
            <a:srgbClr val="7EB4D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Nonlinearity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9" name="Google Shape;849;p81"/>
          <p:cNvCxnSpPr/>
          <p:nvPr/>
        </p:nvCxnSpPr>
        <p:spPr>
          <a:xfrm rot="10800000">
            <a:off x="5086350" y="3076884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hart, bar chart&#10;&#10;Description automatically generated" id="850" name="Google Shape;85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096080"/>
            <a:ext cx="981403" cy="586091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81"/>
          <p:cNvSpPr txBox="1"/>
          <p:nvPr/>
        </p:nvSpPr>
        <p:spPr>
          <a:xfrm>
            <a:off x="1317671" y="4649537"/>
            <a:ext cx="214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81"/>
          <p:cNvSpPr txBox="1"/>
          <p:nvPr/>
        </p:nvSpPr>
        <p:spPr>
          <a:xfrm>
            <a:off x="6444465" y="1462350"/>
            <a:ext cx="2612100" cy="147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vector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all tokens equally important? What would be nice if we could do it?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2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Revisiting Averaging Networks</a:t>
            </a:r>
            <a:endParaRPr/>
          </a:p>
        </p:txBody>
      </p:sp>
      <p:cxnSp>
        <p:nvCxnSpPr>
          <p:cNvPr id="858" name="Google Shape;858;p82"/>
          <p:cNvCxnSpPr>
            <a:stCxn id="859" idx="0"/>
          </p:cNvCxnSpPr>
          <p:nvPr/>
        </p:nvCxnSpPr>
        <p:spPr>
          <a:xfrm rot="10800000">
            <a:off x="5080360" y="1701398"/>
            <a:ext cx="4800" cy="22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9" name="Google Shape;859;p82"/>
          <p:cNvSpPr/>
          <p:nvPr/>
        </p:nvSpPr>
        <p:spPr>
          <a:xfrm>
            <a:off x="4555810" y="1921898"/>
            <a:ext cx="1058700" cy="226800"/>
          </a:xfrm>
          <a:prstGeom prst="rect">
            <a:avLst/>
          </a:prstGeom>
          <a:solidFill>
            <a:srgbClr val="7EAE78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Sigmoid/Softmax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82"/>
          <p:cNvSpPr/>
          <p:nvPr/>
        </p:nvSpPr>
        <p:spPr>
          <a:xfrm>
            <a:off x="4555810" y="2148698"/>
            <a:ext cx="1058700" cy="226800"/>
          </a:xfrm>
          <a:prstGeom prst="rect">
            <a:avLst/>
          </a:prstGeom>
          <a:solidFill>
            <a:srgbClr val="D4E4D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82"/>
          <p:cNvSpPr txBox="1"/>
          <p:nvPr/>
        </p:nvSpPr>
        <p:spPr>
          <a:xfrm>
            <a:off x="3859650" y="4638010"/>
            <a:ext cx="26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is of great use”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82"/>
          <p:cNvSpPr/>
          <p:nvPr/>
        </p:nvSpPr>
        <p:spPr>
          <a:xfrm>
            <a:off x="38596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‘this’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82"/>
          <p:cNvSpPr/>
          <p:nvPr/>
        </p:nvSpPr>
        <p:spPr>
          <a:xfrm>
            <a:off x="46597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‘is’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82"/>
          <p:cNvSpPr/>
          <p:nvPr/>
        </p:nvSpPr>
        <p:spPr>
          <a:xfrm>
            <a:off x="5917050" y="4343630"/>
            <a:ext cx="557700" cy="210300"/>
          </a:xfrm>
          <a:prstGeom prst="rect">
            <a:avLst/>
          </a:prstGeom>
          <a:solidFill>
            <a:srgbClr val="D7DC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‘use’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82"/>
          <p:cNvSpPr txBox="1"/>
          <p:nvPr/>
        </p:nvSpPr>
        <p:spPr>
          <a:xfrm>
            <a:off x="5470444" y="4288167"/>
            <a:ext cx="32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82"/>
          <p:cNvSpPr/>
          <p:nvPr/>
        </p:nvSpPr>
        <p:spPr>
          <a:xfrm>
            <a:off x="38596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82"/>
          <p:cNvSpPr/>
          <p:nvPr/>
        </p:nvSpPr>
        <p:spPr>
          <a:xfrm>
            <a:off x="39974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82"/>
          <p:cNvSpPr/>
          <p:nvPr/>
        </p:nvSpPr>
        <p:spPr>
          <a:xfrm>
            <a:off x="41382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82"/>
          <p:cNvSpPr/>
          <p:nvPr/>
        </p:nvSpPr>
        <p:spPr>
          <a:xfrm>
            <a:off x="42760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82"/>
          <p:cNvSpPr/>
          <p:nvPr/>
        </p:nvSpPr>
        <p:spPr>
          <a:xfrm>
            <a:off x="46597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82"/>
          <p:cNvSpPr/>
          <p:nvPr/>
        </p:nvSpPr>
        <p:spPr>
          <a:xfrm>
            <a:off x="47975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82"/>
          <p:cNvSpPr/>
          <p:nvPr/>
        </p:nvSpPr>
        <p:spPr>
          <a:xfrm>
            <a:off x="49383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82"/>
          <p:cNvSpPr/>
          <p:nvPr/>
        </p:nvSpPr>
        <p:spPr>
          <a:xfrm>
            <a:off x="50761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82"/>
          <p:cNvSpPr/>
          <p:nvPr/>
        </p:nvSpPr>
        <p:spPr>
          <a:xfrm>
            <a:off x="591705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82"/>
          <p:cNvSpPr/>
          <p:nvPr/>
        </p:nvSpPr>
        <p:spPr>
          <a:xfrm>
            <a:off x="6054890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2"/>
          <p:cNvSpPr/>
          <p:nvPr/>
        </p:nvSpPr>
        <p:spPr>
          <a:xfrm>
            <a:off x="6195656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82"/>
          <p:cNvSpPr/>
          <p:nvPr/>
        </p:nvSpPr>
        <p:spPr>
          <a:xfrm>
            <a:off x="6333497" y="4037611"/>
            <a:ext cx="141300" cy="141300"/>
          </a:xfrm>
          <a:prstGeom prst="rect">
            <a:avLst/>
          </a:prstGeom>
          <a:solidFill>
            <a:srgbClr val="319AF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8" name="Google Shape;878;p82"/>
          <p:cNvCxnSpPr>
            <a:stCxn id="862" idx="0"/>
          </p:cNvCxnSpPr>
          <p:nvPr/>
        </p:nvCxnSpPr>
        <p:spPr>
          <a:xfrm rot="10800000">
            <a:off x="4137000" y="4192730"/>
            <a:ext cx="1500" cy="1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9" name="Google Shape;879;p82"/>
          <p:cNvCxnSpPr/>
          <p:nvPr/>
        </p:nvCxnSpPr>
        <p:spPr>
          <a:xfrm rot="10800000">
            <a:off x="49371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0" name="Google Shape;880;p82"/>
          <p:cNvCxnSpPr/>
          <p:nvPr/>
        </p:nvCxnSpPr>
        <p:spPr>
          <a:xfrm rot="10800000">
            <a:off x="6194438" y="419363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1" name="Google Shape;881;p82"/>
          <p:cNvCxnSpPr/>
          <p:nvPr/>
        </p:nvCxnSpPr>
        <p:spPr>
          <a:xfrm rot="10800000">
            <a:off x="5165738" y="4578010"/>
            <a:ext cx="15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2" name="Google Shape;882;p82"/>
          <p:cNvSpPr/>
          <p:nvPr/>
        </p:nvSpPr>
        <p:spPr>
          <a:xfrm>
            <a:off x="4795481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82"/>
          <p:cNvSpPr/>
          <p:nvPr/>
        </p:nvSpPr>
        <p:spPr>
          <a:xfrm>
            <a:off x="4933322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82"/>
          <p:cNvSpPr/>
          <p:nvPr/>
        </p:nvSpPr>
        <p:spPr>
          <a:xfrm>
            <a:off x="507408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82"/>
          <p:cNvSpPr/>
          <p:nvPr/>
        </p:nvSpPr>
        <p:spPr>
          <a:xfrm>
            <a:off x="5211928" y="3298233"/>
            <a:ext cx="141300" cy="141300"/>
          </a:xfrm>
          <a:prstGeom prst="rect">
            <a:avLst/>
          </a:prstGeom>
          <a:solidFill>
            <a:srgbClr val="CFC39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6" name="Google Shape;886;p82"/>
          <p:cNvCxnSpPr/>
          <p:nvPr/>
        </p:nvCxnSpPr>
        <p:spPr>
          <a:xfrm flipH="1" rot="10800000">
            <a:off x="4138613" y="3474867"/>
            <a:ext cx="932400" cy="5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7" name="Google Shape;887;p82"/>
          <p:cNvCxnSpPr/>
          <p:nvPr/>
        </p:nvCxnSpPr>
        <p:spPr>
          <a:xfrm rot="10800000">
            <a:off x="5071013" y="3474867"/>
            <a:ext cx="1126800" cy="5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8" name="Google Shape;888;p82"/>
          <p:cNvCxnSpPr/>
          <p:nvPr/>
        </p:nvCxnSpPr>
        <p:spPr>
          <a:xfrm rot="10800000">
            <a:off x="5071013" y="3474867"/>
            <a:ext cx="466200" cy="5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89" name="Google Shape;889;p82"/>
          <p:cNvCxnSpPr/>
          <p:nvPr/>
        </p:nvCxnSpPr>
        <p:spPr>
          <a:xfrm flipH="1" rot="10800000">
            <a:off x="4944788" y="3474717"/>
            <a:ext cx="126300" cy="5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0" name="Google Shape;890;p82"/>
          <p:cNvCxnSpPr>
            <a:endCxn id="860" idx="2"/>
          </p:cNvCxnSpPr>
          <p:nvPr/>
        </p:nvCxnSpPr>
        <p:spPr>
          <a:xfrm rot="10800000">
            <a:off x="5085160" y="2375498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p82"/>
          <p:cNvSpPr txBox="1"/>
          <p:nvPr/>
        </p:nvSpPr>
        <p:spPr>
          <a:xfrm>
            <a:off x="2457450" y="1085850"/>
            <a:ext cx="187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distribution over class labels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82"/>
          <p:cNvSpPr txBox="1"/>
          <p:nvPr/>
        </p:nvSpPr>
        <p:spPr>
          <a:xfrm>
            <a:off x="2673261" y="2902655"/>
            <a:ext cx="1626900" cy="9282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Averaging word vectors element-wise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(“bag of words”)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82"/>
          <p:cNvCxnSpPr>
            <a:stCxn id="892" idx="3"/>
            <a:endCxn id="882" idx="1"/>
          </p:cNvCxnSpPr>
          <p:nvPr/>
        </p:nvCxnSpPr>
        <p:spPr>
          <a:xfrm>
            <a:off x="4300161" y="3366755"/>
            <a:ext cx="495300" cy="21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94" name="Google Shape;894;p82"/>
          <p:cNvSpPr/>
          <p:nvPr/>
        </p:nvSpPr>
        <p:spPr>
          <a:xfrm>
            <a:off x="4555810" y="2829582"/>
            <a:ext cx="1058700" cy="226800"/>
          </a:xfrm>
          <a:prstGeom prst="rect">
            <a:avLst/>
          </a:prstGeom>
          <a:solidFill>
            <a:srgbClr val="A8CDE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82"/>
          <p:cNvSpPr/>
          <p:nvPr/>
        </p:nvSpPr>
        <p:spPr>
          <a:xfrm>
            <a:off x="4555810" y="2598533"/>
            <a:ext cx="1058700" cy="226800"/>
          </a:xfrm>
          <a:prstGeom prst="rect">
            <a:avLst/>
          </a:prstGeom>
          <a:solidFill>
            <a:srgbClr val="7EB4D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Nonlinearity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p82"/>
          <p:cNvCxnSpPr/>
          <p:nvPr/>
        </p:nvCxnSpPr>
        <p:spPr>
          <a:xfrm rot="10800000">
            <a:off x="5086350" y="3076884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hart, bar chart&#10;&#10;Description automatically generated" id="897" name="Google Shape;89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096080"/>
            <a:ext cx="981403" cy="58609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82"/>
          <p:cNvSpPr txBox="1"/>
          <p:nvPr/>
        </p:nvSpPr>
        <p:spPr>
          <a:xfrm>
            <a:off x="1317671" y="4649537"/>
            <a:ext cx="214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82"/>
          <p:cNvSpPr txBox="1"/>
          <p:nvPr/>
        </p:nvSpPr>
        <p:spPr>
          <a:xfrm>
            <a:off x="6444465" y="1462350"/>
            <a:ext cx="2612100" cy="18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Attention formalism… could we do this better?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we need?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(Hidden hint: </a:t>
            </a:r>
            <a:r>
              <a:rPr b="0" i="1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you’ll do that in your next assignment…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0" name="Google Shape;900;p82"/>
          <p:cNvCxnSpPr>
            <a:stCxn id="899" idx="1"/>
            <a:endCxn id="885" idx="3"/>
          </p:cNvCxnSpPr>
          <p:nvPr/>
        </p:nvCxnSpPr>
        <p:spPr>
          <a:xfrm flipH="1">
            <a:off x="5353365" y="2362800"/>
            <a:ext cx="1091100" cy="10062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01" name="Google Shape;901;p82"/>
          <p:cNvSpPr/>
          <p:nvPr/>
        </p:nvSpPr>
        <p:spPr>
          <a:xfrm>
            <a:off x="2262508" y="2878908"/>
            <a:ext cx="2053200" cy="9675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82"/>
          <p:cNvSpPr/>
          <p:nvPr/>
        </p:nvSpPr>
        <p:spPr>
          <a:xfrm>
            <a:off x="4336350" y="3247900"/>
            <a:ext cx="451200" cy="3003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82"/>
          <p:cNvSpPr txBox="1"/>
          <p:nvPr/>
        </p:nvSpPr>
        <p:spPr>
          <a:xfrm>
            <a:off x="7257125" y="3439525"/>
            <a:ext cx="4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82"/>
          <p:cNvCxnSpPr/>
          <p:nvPr/>
        </p:nvCxnSpPr>
        <p:spPr>
          <a:xfrm flipH="1">
            <a:off x="6090900" y="3654600"/>
            <a:ext cx="96840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57200" y="290525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The Plan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457200" y="1200150"/>
            <a:ext cx="6343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 sz="2100"/>
              <a:t>Structure of Class</a:t>
            </a:r>
            <a:br>
              <a:rPr b="1" lang="en" sz="700"/>
            </a:br>
            <a:endParaRPr sz="1300"/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Project Discussion</a:t>
            </a:r>
            <a:endParaRPr sz="2000"/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Review of Last Week’s Material</a:t>
            </a:r>
            <a:endParaRPr sz="2000"/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Language &amp; Context - Theory &amp; Notebooks: </a:t>
            </a:r>
            <a:endParaRPr sz="2000"/>
          </a:p>
          <a:p>
            <a:pPr indent="-254000" lvl="1" marL="55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RNNs</a:t>
            </a:r>
            <a:endParaRPr sz="2000"/>
          </a:p>
          <a:p>
            <a:pPr indent="-254000" lvl="1" marL="55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Attention</a:t>
            </a:r>
            <a:endParaRPr sz="2000"/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Outlook: Self-Attention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3"/>
          <p:cNvSpPr txBox="1"/>
          <p:nvPr>
            <p:ph type="title"/>
          </p:nvPr>
        </p:nvSpPr>
        <p:spPr>
          <a:xfrm>
            <a:off x="722313" y="26955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RNN and LSTM detailed matrix diagrams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RNN</a:t>
            </a:r>
            <a:endParaRPr/>
          </a:p>
        </p:txBody>
      </p:sp>
      <p:grpSp>
        <p:nvGrpSpPr>
          <p:cNvPr id="915" name="Google Shape;915;p84"/>
          <p:cNvGrpSpPr/>
          <p:nvPr/>
        </p:nvGrpSpPr>
        <p:grpSpPr>
          <a:xfrm>
            <a:off x="1085763" y="2030567"/>
            <a:ext cx="613420" cy="276770"/>
            <a:chOff x="769775" y="2822500"/>
            <a:chExt cx="489600" cy="221700"/>
          </a:xfrm>
        </p:grpSpPr>
        <p:sp>
          <p:nvSpPr>
            <p:cNvPr id="916" name="Google Shape;916;p84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4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84"/>
          <p:cNvGrpSpPr/>
          <p:nvPr/>
        </p:nvGrpSpPr>
        <p:grpSpPr>
          <a:xfrm>
            <a:off x="3409393" y="3048695"/>
            <a:ext cx="489600" cy="221700"/>
            <a:chOff x="1942050" y="2268800"/>
            <a:chExt cx="489600" cy="221700"/>
          </a:xfrm>
        </p:grpSpPr>
        <p:sp>
          <p:nvSpPr>
            <p:cNvPr id="919" name="Google Shape;919;p84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4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Google Shape;921;p84"/>
          <p:cNvSpPr/>
          <p:nvPr/>
        </p:nvSpPr>
        <p:spPr>
          <a:xfrm>
            <a:off x="6866500" y="3032950"/>
            <a:ext cx="1610100" cy="1912500"/>
          </a:xfrm>
          <a:prstGeom prst="roundRect">
            <a:avLst>
              <a:gd fmla="val 16667" name="adj"/>
            </a:avLst>
          </a:prstGeom>
          <a:solidFill>
            <a:srgbClr val="B6D7A8">
              <a:alpha val="12160"/>
            </a:srgbClr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84"/>
          <p:cNvGrpSpPr/>
          <p:nvPr/>
        </p:nvGrpSpPr>
        <p:grpSpPr>
          <a:xfrm>
            <a:off x="7883920" y="4013582"/>
            <a:ext cx="528572" cy="260897"/>
            <a:chOff x="6546825" y="3578904"/>
            <a:chExt cx="489600" cy="221700"/>
          </a:xfrm>
        </p:grpSpPr>
        <p:sp>
          <p:nvSpPr>
            <p:cNvPr id="923" name="Google Shape;923;p84"/>
            <p:cNvSpPr/>
            <p:nvPr/>
          </p:nvSpPr>
          <p:spPr>
            <a:xfrm>
              <a:off x="6546825" y="3578904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4"/>
            <p:cNvSpPr/>
            <p:nvPr/>
          </p:nvSpPr>
          <p:spPr>
            <a:xfrm>
              <a:off x="6791625" y="3578904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5" name="Google Shape;925;p84"/>
          <p:cNvGrpSpPr/>
          <p:nvPr/>
        </p:nvGrpSpPr>
        <p:grpSpPr>
          <a:xfrm>
            <a:off x="7064412" y="3065660"/>
            <a:ext cx="743305" cy="926362"/>
            <a:chOff x="7335650" y="2665438"/>
            <a:chExt cx="688500" cy="787187"/>
          </a:xfrm>
        </p:grpSpPr>
        <p:sp>
          <p:nvSpPr>
            <p:cNvPr id="926" name="Google Shape;926;p84"/>
            <p:cNvSpPr/>
            <p:nvPr/>
          </p:nvSpPr>
          <p:spPr>
            <a:xfrm>
              <a:off x="7626300" y="3230925"/>
              <a:ext cx="244800" cy="221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7" name="Google Shape;927;p84"/>
            <p:cNvGrpSpPr/>
            <p:nvPr/>
          </p:nvGrpSpPr>
          <p:grpSpPr>
            <a:xfrm>
              <a:off x="7335650" y="2665438"/>
              <a:ext cx="688500" cy="787187"/>
              <a:chOff x="5963050" y="2618788"/>
              <a:chExt cx="688500" cy="787187"/>
            </a:xfrm>
          </p:grpSpPr>
          <p:sp>
            <p:nvSpPr>
              <p:cNvPr id="928" name="Google Shape;928;p84"/>
              <p:cNvSpPr/>
              <p:nvPr/>
            </p:nvSpPr>
            <p:spPr>
              <a:xfrm>
                <a:off x="6008900" y="2962575"/>
                <a:ext cx="244800" cy="2217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84"/>
              <p:cNvSpPr/>
              <p:nvPr/>
            </p:nvSpPr>
            <p:spPr>
              <a:xfrm>
                <a:off x="6253700" y="2962575"/>
                <a:ext cx="244800" cy="2217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84"/>
              <p:cNvSpPr/>
              <p:nvPr/>
            </p:nvSpPr>
            <p:spPr>
              <a:xfrm>
                <a:off x="6008900" y="3184275"/>
                <a:ext cx="244800" cy="2217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84"/>
              <p:cNvSpPr txBox="1"/>
              <p:nvPr/>
            </p:nvSpPr>
            <p:spPr>
              <a:xfrm>
                <a:off x="5963050" y="2618788"/>
                <a:ext cx="688500" cy="1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32" name="Google Shape;932;p84"/>
          <p:cNvSpPr txBox="1"/>
          <p:nvPr/>
        </p:nvSpPr>
        <p:spPr>
          <a:xfrm>
            <a:off x="7460713" y="3147726"/>
            <a:ext cx="12324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softmax(z)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84"/>
          <p:cNvSpPr txBox="1"/>
          <p:nvPr/>
        </p:nvSpPr>
        <p:spPr>
          <a:xfrm>
            <a:off x="8042600" y="4232525"/>
            <a:ext cx="410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34" name="Google Shape;934;p84"/>
          <p:cNvGrpSpPr/>
          <p:nvPr/>
        </p:nvGrpSpPr>
        <p:grpSpPr>
          <a:xfrm>
            <a:off x="7154633" y="4259904"/>
            <a:ext cx="509087" cy="262188"/>
            <a:chOff x="6942288" y="3918851"/>
            <a:chExt cx="509087" cy="262188"/>
          </a:xfrm>
        </p:grpSpPr>
        <p:sp>
          <p:nvSpPr>
            <p:cNvPr id="935" name="Google Shape;935;p84"/>
            <p:cNvSpPr/>
            <p:nvPr/>
          </p:nvSpPr>
          <p:spPr>
            <a:xfrm>
              <a:off x="6942288" y="3918851"/>
              <a:ext cx="264300" cy="261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4"/>
            <p:cNvSpPr/>
            <p:nvPr/>
          </p:nvSpPr>
          <p:spPr>
            <a:xfrm>
              <a:off x="7206575" y="3920039"/>
              <a:ext cx="244800" cy="261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84"/>
          <p:cNvSpPr txBox="1"/>
          <p:nvPr/>
        </p:nvSpPr>
        <p:spPr>
          <a:xfrm>
            <a:off x="6648327" y="3469500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p84"/>
          <p:cNvSpPr txBox="1"/>
          <p:nvPr/>
        </p:nvSpPr>
        <p:spPr>
          <a:xfrm>
            <a:off x="7064927" y="4053719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39" name="Google Shape;939;p84"/>
          <p:cNvGrpSpPr/>
          <p:nvPr/>
        </p:nvGrpSpPr>
        <p:grpSpPr>
          <a:xfrm>
            <a:off x="8559083" y="3580045"/>
            <a:ext cx="514276" cy="221700"/>
            <a:chOff x="6546825" y="3449400"/>
            <a:chExt cx="489600" cy="221700"/>
          </a:xfrm>
        </p:grpSpPr>
        <p:sp>
          <p:nvSpPr>
            <p:cNvPr id="940" name="Google Shape;940;p84"/>
            <p:cNvSpPr/>
            <p:nvPr/>
          </p:nvSpPr>
          <p:spPr>
            <a:xfrm>
              <a:off x="65468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4"/>
            <p:cNvSpPr/>
            <p:nvPr/>
          </p:nvSpPr>
          <p:spPr>
            <a:xfrm>
              <a:off x="67916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2" name="Google Shape;942;p84"/>
          <p:cNvSpPr txBox="1"/>
          <p:nvPr/>
        </p:nvSpPr>
        <p:spPr>
          <a:xfrm>
            <a:off x="8656413" y="3738125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84"/>
          <p:cNvSpPr/>
          <p:nvPr/>
        </p:nvSpPr>
        <p:spPr>
          <a:xfrm>
            <a:off x="7963450" y="3513912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84"/>
          <p:cNvSpPr txBox="1"/>
          <p:nvPr/>
        </p:nvSpPr>
        <p:spPr>
          <a:xfrm>
            <a:off x="7043159" y="4648490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45" name="Google Shape;945;p84"/>
          <p:cNvGrpSpPr/>
          <p:nvPr/>
        </p:nvGrpSpPr>
        <p:grpSpPr>
          <a:xfrm>
            <a:off x="1085763" y="2298267"/>
            <a:ext cx="613420" cy="276770"/>
            <a:chOff x="769775" y="2822500"/>
            <a:chExt cx="489600" cy="221700"/>
          </a:xfrm>
        </p:grpSpPr>
        <p:sp>
          <p:nvSpPr>
            <p:cNvPr id="946" name="Google Shape;946;p84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4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84"/>
          <p:cNvGrpSpPr/>
          <p:nvPr/>
        </p:nvGrpSpPr>
        <p:grpSpPr>
          <a:xfrm>
            <a:off x="1085763" y="2575050"/>
            <a:ext cx="613420" cy="276770"/>
            <a:chOff x="769775" y="2822500"/>
            <a:chExt cx="489600" cy="221700"/>
          </a:xfrm>
        </p:grpSpPr>
        <p:sp>
          <p:nvSpPr>
            <p:cNvPr id="949" name="Google Shape;949;p84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4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84"/>
          <p:cNvGrpSpPr/>
          <p:nvPr/>
        </p:nvGrpSpPr>
        <p:grpSpPr>
          <a:xfrm>
            <a:off x="1085763" y="2851833"/>
            <a:ext cx="613420" cy="276770"/>
            <a:chOff x="769775" y="2822500"/>
            <a:chExt cx="489600" cy="221700"/>
          </a:xfrm>
        </p:grpSpPr>
        <p:sp>
          <p:nvSpPr>
            <p:cNvPr id="952" name="Google Shape;952;p84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4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Google Shape;954;p84"/>
          <p:cNvSpPr txBox="1"/>
          <p:nvPr/>
        </p:nvSpPr>
        <p:spPr>
          <a:xfrm>
            <a:off x="7423663" y="4053700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55" name="Google Shape;955;p84"/>
          <p:cNvGrpSpPr/>
          <p:nvPr/>
        </p:nvGrpSpPr>
        <p:grpSpPr>
          <a:xfrm>
            <a:off x="1085763" y="3119533"/>
            <a:ext cx="613420" cy="276770"/>
            <a:chOff x="769775" y="2822500"/>
            <a:chExt cx="489600" cy="221700"/>
          </a:xfrm>
        </p:grpSpPr>
        <p:sp>
          <p:nvSpPr>
            <p:cNvPr id="956" name="Google Shape;956;p84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4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8" name="Google Shape;958;p84"/>
          <p:cNvSpPr/>
          <p:nvPr/>
        </p:nvSpPr>
        <p:spPr>
          <a:xfrm>
            <a:off x="4174950" y="2807775"/>
            <a:ext cx="1750500" cy="19689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9" name="Google Shape;959;p84"/>
          <p:cNvGrpSpPr/>
          <p:nvPr/>
        </p:nvGrpSpPr>
        <p:grpSpPr>
          <a:xfrm>
            <a:off x="5367522" y="4129934"/>
            <a:ext cx="489600" cy="221700"/>
            <a:chOff x="4761450" y="2839800"/>
            <a:chExt cx="489600" cy="221700"/>
          </a:xfrm>
        </p:grpSpPr>
        <p:sp>
          <p:nvSpPr>
            <p:cNvPr id="960" name="Google Shape;960;p84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4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2" name="Google Shape;962;p84"/>
          <p:cNvSpPr/>
          <p:nvPr/>
        </p:nvSpPr>
        <p:spPr>
          <a:xfrm>
            <a:off x="4759987" y="38164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84"/>
          <p:cNvSpPr/>
          <p:nvPr/>
        </p:nvSpPr>
        <p:spPr>
          <a:xfrm>
            <a:off x="4515187" y="35947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4"/>
          <p:cNvSpPr/>
          <p:nvPr/>
        </p:nvSpPr>
        <p:spPr>
          <a:xfrm>
            <a:off x="4759987" y="35947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4"/>
          <p:cNvSpPr/>
          <p:nvPr/>
        </p:nvSpPr>
        <p:spPr>
          <a:xfrm>
            <a:off x="4515187" y="38164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4"/>
          <p:cNvSpPr/>
          <p:nvPr/>
        </p:nvSpPr>
        <p:spPr>
          <a:xfrm>
            <a:off x="4515187" y="42535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84"/>
          <p:cNvSpPr txBox="1"/>
          <p:nvPr/>
        </p:nvSpPr>
        <p:spPr>
          <a:xfrm>
            <a:off x="4515187" y="276897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8" name="Google Shape;968;p84"/>
          <p:cNvSpPr txBox="1"/>
          <p:nvPr/>
        </p:nvSpPr>
        <p:spPr>
          <a:xfrm>
            <a:off x="5460686" y="4239925"/>
            <a:ext cx="30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9" name="Google Shape;969;p84"/>
          <p:cNvSpPr/>
          <p:nvPr/>
        </p:nvSpPr>
        <p:spPr>
          <a:xfrm>
            <a:off x="4759963" y="42535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84"/>
          <p:cNvSpPr txBox="1"/>
          <p:nvPr/>
        </p:nvSpPr>
        <p:spPr>
          <a:xfrm>
            <a:off x="4469934" y="453661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84"/>
          <p:cNvSpPr txBox="1"/>
          <p:nvPr/>
        </p:nvSpPr>
        <p:spPr>
          <a:xfrm>
            <a:off x="3966517" y="3071904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84"/>
          <p:cNvSpPr txBox="1"/>
          <p:nvPr/>
        </p:nvSpPr>
        <p:spPr>
          <a:xfrm>
            <a:off x="4437050" y="4049100"/>
            <a:ext cx="629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84"/>
          <p:cNvSpPr txBox="1"/>
          <p:nvPr/>
        </p:nvSpPr>
        <p:spPr>
          <a:xfrm>
            <a:off x="4836913" y="416217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84"/>
          <p:cNvSpPr txBox="1"/>
          <p:nvPr/>
        </p:nvSpPr>
        <p:spPr>
          <a:xfrm>
            <a:off x="5068237" y="3206916"/>
            <a:ext cx="94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tanh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(z)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84"/>
          <p:cNvSpPr/>
          <p:nvPr/>
        </p:nvSpPr>
        <p:spPr>
          <a:xfrm>
            <a:off x="5513475" y="3607437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6" name="Google Shape;976;p84"/>
          <p:cNvGrpSpPr/>
          <p:nvPr/>
        </p:nvGrpSpPr>
        <p:grpSpPr>
          <a:xfrm>
            <a:off x="6955338" y="1731940"/>
            <a:ext cx="1819939" cy="828908"/>
            <a:chOff x="7222238" y="1343623"/>
            <a:chExt cx="1490044" cy="828908"/>
          </a:xfrm>
        </p:grpSpPr>
        <p:sp>
          <p:nvSpPr>
            <p:cNvPr id="977" name="Google Shape;977;p84"/>
            <p:cNvSpPr/>
            <p:nvPr/>
          </p:nvSpPr>
          <p:spPr>
            <a:xfrm>
              <a:off x="8311182" y="1343623"/>
              <a:ext cx="401100" cy="399000"/>
            </a:xfrm>
            <a:prstGeom prst="flowChartConnector">
              <a:avLst/>
            </a:prstGeom>
            <a:solidFill>
              <a:srgbClr val="B6D7A8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/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4"/>
            <p:cNvSpPr/>
            <p:nvPr/>
          </p:nvSpPr>
          <p:spPr>
            <a:xfrm>
              <a:off x="8311125" y="1773531"/>
              <a:ext cx="401100" cy="399000"/>
            </a:xfrm>
            <a:prstGeom prst="flowChartConnector">
              <a:avLst/>
            </a:prstGeom>
            <a:solidFill>
              <a:srgbClr val="B6D7A8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/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9" name="Google Shape;979;p84"/>
            <p:cNvCxnSpPr>
              <a:stCxn id="980" idx="7"/>
              <a:endCxn id="977" idx="2"/>
            </p:cNvCxnSpPr>
            <p:nvPr/>
          </p:nvCxnSpPr>
          <p:spPr>
            <a:xfrm>
              <a:off x="7222238" y="1518556"/>
              <a:ext cx="1089000" cy="246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1" name="Google Shape;981;p84"/>
            <p:cNvCxnSpPr>
              <a:stCxn id="980" idx="7"/>
              <a:endCxn id="978" idx="2"/>
            </p:cNvCxnSpPr>
            <p:nvPr/>
          </p:nvCxnSpPr>
          <p:spPr>
            <a:xfrm>
              <a:off x="7222238" y="1518556"/>
              <a:ext cx="1089000" cy="4545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2" name="Google Shape;982;p84"/>
            <p:cNvCxnSpPr>
              <a:stCxn id="983" idx="4"/>
              <a:endCxn id="977" idx="2"/>
            </p:cNvCxnSpPr>
            <p:nvPr/>
          </p:nvCxnSpPr>
          <p:spPr>
            <a:xfrm flipH="1" rot="10800000">
              <a:off x="7382158" y="1543224"/>
              <a:ext cx="929100" cy="5445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4" name="Google Shape;984;p84"/>
            <p:cNvCxnSpPr>
              <a:stCxn id="983" idx="6"/>
              <a:endCxn id="978" idx="2"/>
            </p:cNvCxnSpPr>
            <p:nvPr/>
          </p:nvCxnSpPr>
          <p:spPr>
            <a:xfrm>
              <a:off x="7574478" y="1888224"/>
              <a:ext cx="736500" cy="84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85" name="Google Shape;985;p84"/>
          <p:cNvSpPr txBox="1"/>
          <p:nvPr/>
        </p:nvSpPr>
        <p:spPr>
          <a:xfrm>
            <a:off x="4117988" y="2434575"/>
            <a:ext cx="2261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RNN Layer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84"/>
          <p:cNvSpPr txBox="1"/>
          <p:nvPr/>
        </p:nvSpPr>
        <p:spPr>
          <a:xfrm>
            <a:off x="6866500" y="2654900"/>
            <a:ext cx="1974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84"/>
          <p:cNvSpPr txBox="1"/>
          <p:nvPr/>
        </p:nvSpPr>
        <p:spPr>
          <a:xfrm>
            <a:off x="9150" y="1930225"/>
            <a:ext cx="9006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delightful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movie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laughs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84"/>
          <p:cNvSpPr txBox="1"/>
          <p:nvPr/>
        </p:nvSpPr>
        <p:spPr>
          <a:xfrm>
            <a:off x="666850" y="1366523"/>
            <a:ext cx="12777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Word embeddings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84"/>
          <p:cNvSpPr/>
          <p:nvPr/>
        </p:nvSpPr>
        <p:spPr>
          <a:xfrm>
            <a:off x="3316100" y="324450"/>
            <a:ext cx="5619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i="0" lang="en" sz="1200" u="none" cap="none" strike="noStrike">
                <a:solidFill>
                  <a:srgbClr val="000000"/>
                </a:solidFill>
              </a:rPr>
              <a:t>11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90" name="Google Shape;990;p84"/>
          <p:cNvSpPr/>
          <p:nvPr/>
        </p:nvSpPr>
        <p:spPr>
          <a:xfrm>
            <a:off x="3316100" y="1086450"/>
            <a:ext cx="5619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lang="en" sz="1200"/>
              <a:t>2</a:t>
            </a:r>
            <a:r>
              <a:rPr b="1" baseline="-25000" i="0" lang="en" sz="1200" u="none" cap="none" strike="noStrike">
                <a:solidFill>
                  <a:srgbClr val="000000"/>
                </a:solidFill>
              </a:rPr>
              <a:t>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91" name="Google Shape;991;p84"/>
          <p:cNvSpPr/>
          <p:nvPr/>
        </p:nvSpPr>
        <p:spPr>
          <a:xfrm>
            <a:off x="3316100" y="1772250"/>
            <a:ext cx="5619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lang="en" sz="1200"/>
              <a:t>3</a:t>
            </a:r>
            <a:r>
              <a:rPr b="1" baseline="-25000" i="0" lang="en" sz="1200" u="none" cap="none" strike="noStrike">
                <a:solidFill>
                  <a:srgbClr val="000000"/>
                </a:solidFill>
              </a:rPr>
              <a:t>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92" name="Google Shape;992;p84"/>
          <p:cNvSpPr/>
          <p:nvPr/>
        </p:nvSpPr>
        <p:spPr>
          <a:xfrm>
            <a:off x="3697175" y="1773950"/>
            <a:ext cx="5616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lang="en" sz="1200">
                <a:solidFill>
                  <a:schemeClr val="dk1"/>
                </a:solidFill>
              </a:rPr>
              <a:t>32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93" name="Google Shape;993;p84"/>
          <p:cNvSpPr/>
          <p:nvPr/>
        </p:nvSpPr>
        <p:spPr>
          <a:xfrm>
            <a:off x="4515187" y="33661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84"/>
          <p:cNvSpPr/>
          <p:nvPr/>
        </p:nvSpPr>
        <p:spPr>
          <a:xfrm>
            <a:off x="4759987" y="33661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84"/>
          <p:cNvSpPr/>
          <p:nvPr/>
        </p:nvSpPr>
        <p:spPr>
          <a:xfrm>
            <a:off x="4515187" y="3137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84"/>
          <p:cNvSpPr/>
          <p:nvPr/>
        </p:nvSpPr>
        <p:spPr>
          <a:xfrm>
            <a:off x="4759987" y="3137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7" name="Google Shape;997;p84"/>
          <p:cNvGrpSpPr/>
          <p:nvPr/>
        </p:nvGrpSpPr>
        <p:grpSpPr>
          <a:xfrm>
            <a:off x="2847676" y="3048702"/>
            <a:ext cx="561718" cy="221700"/>
            <a:chOff x="748617" y="2822500"/>
            <a:chExt cx="489600" cy="221700"/>
          </a:xfrm>
        </p:grpSpPr>
        <p:sp>
          <p:nvSpPr>
            <p:cNvPr id="998" name="Google Shape;998;p84"/>
            <p:cNvSpPr/>
            <p:nvPr/>
          </p:nvSpPr>
          <p:spPr>
            <a:xfrm>
              <a:off x="748617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4"/>
            <p:cNvSpPr/>
            <p:nvPr/>
          </p:nvSpPr>
          <p:spPr>
            <a:xfrm>
              <a:off x="993417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0" name="Google Shape;1000;p84"/>
          <p:cNvCxnSpPr>
            <a:stCxn id="917" idx="3"/>
            <a:endCxn id="998" idx="1"/>
          </p:cNvCxnSpPr>
          <p:nvPr/>
        </p:nvCxnSpPr>
        <p:spPr>
          <a:xfrm>
            <a:off x="1699183" y="2168952"/>
            <a:ext cx="1148400" cy="990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001" name="Google Shape;1001;p84"/>
          <p:cNvGrpSpPr/>
          <p:nvPr/>
        </p:nvGrpSpPr>
        <p:grpSpPr>
          <a:xfrm>
            <a:off x="6053322" y="3520334"/>
            <a:ext cx="489600" cy="221700"/>
            <a:chOff x="4761450" y="2839800"/>
            <a:chExt cx="489600" cy="221700"/>
          </a:xfrm>
        </p:grpSpPr>
        <p:sp>
          <p:nvSpPr>
            <p:cNvPr id="1002" name="Google Shape;1002;p84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4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4" name="Google Shape;1004;p84"/>
          <p:cNvSpPr/>
          <p:nvPr/>
        </p:nvSpPr>
        <p:spPr>
          <a:xfrm>
            <a:off x="1604861" y="3156000"/>
            <a:ext cx="4887150" cy="1780025"/>
          </a:xfrm>
          <a:custGeom>
            <a:rect b="b" l="l" r="r" t="t"/>
            <a:pathLst>
              <a:path extrusionOk="0" h="71201" w="195486">
                <a:moveTo>
                  <a:pt x="188286" y="24000"/>
                </a:moveTo>
                <a:cubicBezTo>
                  <a:pt x="186846" y="31520"/>
                  <a:pt x="210234" y="63596"/>
                  <a:pt x="179646" y="69120"/>
                </a:cubicBezTo>
                <a:cubicBezTo>
                  <a:pt x="149058" y="74644"/>
                  <a:pt x="26438" y="68664"/>
                  <a:pt x="4758" y="57144"/>
                </a:cubicBezTo>
                <a:cubicBezTo>
                  <a:pt x="-16922" y="45624"/>
                  <a:pt x="42098" y="9524"/>
                  <a:pt x="49566" y="0"/>
                </a:cubicBez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05" name="Google Shape;1005;p84"/>
          <p:cNvSpPr/>
          <p:nvPr/>
        </p:nvSpPr>
        <p:spPr>
          <a:xfrm>
            <a:off x="2041350" y="2121975"/>
            <a:ext cx="509100" cy="176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84"/>
          <p:cNvSpPr txBox="1"/>
          <p:nvPr/>
        </p:nvSpPr>
        <p:spPr>
          <a:xfrm>
            <a:off x="1886050" y="3869250"/>
            <a:ext cx="1665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Concatenate next word embed with last RNN output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7" name="Google Shape;1007;p84"/>
          <p:cNvCxnSpPr>
            <a:stCxn id="1003" idx="3"/>
          </p:cNvCxnSpPr>
          <p:nvPr/>
        </p:nvCxnSpPr>
        <p:spPr>
          <a:xfrm>
            <a:off x="6542922" y="3631184"/>
            <a:ext cx="300900" cy="2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84"/>
          <p:cNvCxnSpPr>
            <a:stCxn id="920" idx="3"/>
          </p:cNvCxnSpPr>
          <p:nvPr/>
        </p:nvCxnSpPr>
        <p:spPr>
          <a:xfrm>
            <a:off x="3898993" y="3159545"/>
            <a:ext cx="273000" cy="7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84"/>
          <p:cNvSpPr/>
          <p:nvPr/>
        </p:nvSpPr>
        <p:spPr>
          <a:xfrm>
            <a:off x="4611500" y="324450"/>
            <a:ext cx="5619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i="0" lang="en" sz="1200" u="none" cap="none" strike="noStrike">
                <a:solidFill>
                  <a:srgbClr val="000000"/>
                </a:solidFill>
              </a:rPr>
              <a:t>11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0" name="Google Shape;1010;p84"/>
          <p:cNvSpPr/>
          <p:nvPr/>
        </p:nvSpPr>
        <p:spPr>
          <a:xfrm>
            <a:off x="4992576" y="476850"/>
            <a:ext cx="5616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i="0" lang="en" sz="1200" u="none" cap="none" strike="noStrike">
                <a:solidFill>
                  <a:srgbClr val="000000"/>
                </a:solidFill>
              </a:rPr>
              <a:t>1</a:t>
            </a:r>
            <a:r>
              <a:rPr b="1" baseline="-25000" lang="en" sz="1200"/>
              <a:t>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1" name="Google Shape;1011;p84"/>
          <p:cNvSpPr/>
          <p:nvPr/>
        </p:nvSpPr>
        <p:spPr>
          <a:xfrm>
            <a:off x="5382976" y="629241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01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2" name="Google Shape;1012;p84"/>
          <p:cNvSpPr/>
          <p:nvPr/>
        </p:nvSpPr>
        <p:spPr>
          <a:xfrm>
            <a:off x="5744401" y="781641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02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3" name="Google Shape;1013;p84"/>
          <p:cNvSpPr/>
          <p:nvPr/>
        </p:nvSpPr>
        <p:spPr>
          <a:xfrm>
            <a:off x="3702651" y="1092125"/>
            <a:ext cx="5616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lang="en" sz="1200">
                <a:solidFill>
                  <a:schemeClr val="dk1"/>
                </a:solidFill>
              </a:rPr>
              <a:t>22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4" name="Google Shape;1014;p84"/>
          <p:cNvSpPr/>
          <p:nvPr/>
        </p:nvSpPr>
        <p:spPr>
          <a:xfrm>
            <a:off x="6525976" y="324441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11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5" name="Google Shape;1015;p84"/>
          <p:cNvSpPr/>
          <p:nvPr/>
        </p:nvSpPr>
        <p:spPr>
          <a:xfrm>
            <a:off x="6887401" y="476841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12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6" name="Google Shape;1016;p84"/>
          <p:cNvSpPr/>
          <p:nvPr/>
        </p:nvSpPr>
        <p:spPr>
          <a:xfrm>
            <a:off x="4576125" y="1083600"/>
            <a:ext cx="5619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lang="en" sz="1200"/>
              <a:t>2</a:t>
            </a:r>
            <a:r>
              <a:rPr b="1" baseline="-25000" i="0" lang="en" sz="1200" u="none" cap="none" strike="noStrike">
                <a:solidFill>
                  <a:srgbClr val="000000"/>
                </a:solidFill>
              </a:rPr>
              <a:t>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7" name="Google Shape;1017;p84"/>
          <p:cNvSpPr/>
          <p:nvPr/>
        </p:nvSpPr>
        <p:spPr>
          <a:xfrm>
            <a:off x="4962676" y="1241675"/>
            <a:ext cx="5616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lang="en" sz="1200">
                <a:solidFill>
                  <a:schemeClr val="dk1"/>
                </a:solidFill>
              </a:rPr>
              <a:t>22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8" name="Google Shape;1018;p84"/>
          <p:cNvSpPr/>
          <p:nvPr/>
        </p:nvSpPr>
        <p:spPr>
          <a:xfrm>
            <a:off x="5411339" y="1396916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11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19" name="Google Shape;1019;p84"/>
          <p:cNvSpPr/>
          <p:nvPr/>
        </p:nvSpPr>
        <p:spPr>
          <a:xfrm>
            <a:off x="5772764" y="1549316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12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20" name="Google Shape;1020;p84"/>
          <p:cNvSpPr/>
          <p:nvPr/>
        </p:nvSpPr>
        <p:spPr>
          <a:xfrm>
            <a:off x="4611500" y="1774763"/>
            <a:ext cx="5619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lang="en" sz="1200"/>
              <a:t>3</a:t>
            </a:r>
            <a:r>
              <a:rPr b="1" baseline="-25000" i="0" lang="en" sz="1200" u="none" cap="none" strike="noStrike">
                <a:solidFill>
                  <a:srgbClr val="000000"/>
                </a:solidFill>
              </a:rPr>
              <a:t>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21" name="Google Shape;1021;p84"/>
          <p:cNvSpPr/>
          <p:nvPr/>
        </p:nvSpPr>
        <p:spPr>
          <a:xfrm>
            <a:off x="4992575" y="1928863"/>
            <a:ext cx="5616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lang="en" sz="1200">
                <a:solidFill>
                  <a:schemeClr val="dk1"/>
                </a:solidFill>
              </a:rPr>
              <a:t>32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22" name="Google Shape;1022;p84"/>
          <p:cNvSpPr/>
          <p:nvPr/>
        </p:nvSpPr>
        <p:spPr>
          <a:xfrm>
            <a:off x="6554339" y="1092116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21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23" name="Google Shape;1023;p84"/>
          <p:cNvSpPr/>
          <p:nvPr/>
        </p:nvSpPr>
        <p:spPr>
          <a:xfrm>
            <a:off x="6915764" y="1244516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22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24" name="Google Shape;1024;p84"/>
          <p:cNvSpPr/>
          <p:nvPr/>
        </p:nvSpPr>
        <p:spPr>
          <a:xfrm>
            <a:off x="5411339" y="2077041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21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025" name="Google Shape;1025;p84"/>
          <p:cNvSpPr/>
          <p:nvPr/>
        </p:nvSpPr>
        <p:spPr>
          <a:xfrm>
            <a:off x="5772764" y="2229441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22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80" name="Google Shape;980;p84"/>
          <p:cNvSpPr/>
          <p:nvPr/>
        </p:nvSpPr>
        <p:spPr>
          <a:xfrm>
            <a:off x="6554339" y="1848441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31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83" name="Google Shape;983;p84"/>
          <p:cNvSpPr/>
          <p:nvPr/>
        </p:nvSpPr>
        <p:spPr>
          <a:xfrm>
            <a:off x="6915764" y="2077041"/>
            <a:ext cx="469800" cy="3990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/>
              <a:t>H</a:t>
            </a:r>
            <a:r>
              <a:rPr b="1" baseline="-25000" lang="en" sz="1200"/>
              <a:t>32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026" name="Google Shape;1026;p84"/>
          <p:cNvCxnSpPr>
            <a:stCxn id="1013" idx="6"/>
            <a:endCxn id="1016" idx="2"/>
          </p:cNvCxnSpPr>
          <p:nvPr/>
        </p:nvCxnSpPr>
        <p:spPr>
          <a:xfrm flipH="1" rot="10800000">
            <a:off x="4264251" y="1283225"/>
            <a:ext cx="312000" cy="8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84"/>
          <p:cNvCxnSpPr>
            <a:stCxn id="992" idx="6"/>
            <a:endCxn id="1020" idx="2"/>
          </p:cNvCxnSpPr>
          <p:nvPr/>
        </p:nvCxnSpPr>
        <p:spPr>
          <a:xfrm>
            <a:off x="4258775" y="1973450"/>
            <a:ext cx="352800" cy="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84"/>
          <p:cNvSpPr/>
          <p:nvPr/>
        </p:nvSpPr>
        <p:spPr>
          <a:xfrm>
            <a:off x="3697100" y="324450"/>
            <a:ext cx="561900" cy="399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</a:rPr>
              <a:t>X</a:t>
            </a:r>
            <a:r>
              <a:rPr b="1" baseline="-25000" i="0" lang="en" sz="1200" u="none" cap="none" strike="noStrike">
                <a:solidFill>
                  <a:srgbClr val="000000"/>
                </a:solidFill>
              </a:rPr>
              <a:t>1</a:t>
            </a:r>
            <a:r>
              <a:rPr b="1" baseline="-25000" lang="en" sz="1200"/>
              <a:t>2</a:t>
            </a:r>
            <a:endParaRPr b="1" baseline="-25000"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029" name="Google Shape;1029;p84"/>
          <p:cNvCxnSpPr>
            <a:stCxn id="1028" idx="6"/>
            <a:endCxn id="1009" idx="2"/>
          </p:cNvCxnSpPr>
          <p:nvPr/>
        </p:nvCxnSpPr>
        <p:spPr>
          <a:xfrm>
            <a:off x="4259000" y="523950"/>
            <a:ext cx="352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84"/>
          <p:cNvCxnSpPr>
            <a:stCxn id="1009" idx="7"/>
            <a:endCxn id="1014" idx="2"/>
          </p:cNvCxnSpPr>
          <p:nvPr/>
        </p:nvCxnSpPr>
        <p:spPr>
          <a:xfrm>
            <a:off x="5091112" y="382882"/>
            <a:ext cx="1434900" cy="14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84"/>
          <p:cNvCxnSpPr>
            <a:stCxn id="1009" idx="7"/>
            <a:endCxn id="1015" idx="3"/>
          </p:cNvCxnSpPr>
          <p:nvPr/>
        </p:nvCxnSpPr>
        <p:spPr>
          <a:xfrm>
            <a:off x="5091112" y="382882"/>
            <a:ext cx="1865100" cy="43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84"/>
          <p:cNvCxnSpPr>
            <a:stCxn id="1010" idx="7"/>
            <a:endCxn id="1014" idx="2"/>
          </p:cNvCxnSpPr>
          <p:nvPr/>
        </p:nvCxnSpPr>
        <p:spPr>
          <a:xfrm flipH="1" rot="10800000">
            <a:off x="5471932" y="523882"/>
            <a:ext cx="1053900" cy="11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84"/>
          <p:cNvCxnSpPr>
            <a:stCxn id="1010" idx="7"/>
            <a:endCxn id="1015" idx="3"/>
          </p:cNvCxnSpPr>
          <p:nvPr/>
        </p:nvCxnSpPr>
        <p:spPr>
          <a:xfrm>
            <a:off x="5471932" y="535282"/>
            <a:ext cx="1484400" cy="28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84"/>
          <p:cNvCxnSpPr>
            <a:stCxn id="1011" idx="7"/>
            <a:endCxn id="1014" idx="2"/>
          </p:cNvCxnSpPr>
          <p:nvPr/>
        </p:nvCxnSpPr>
        <p:spPr>
          <a:xfrm flipH="1" rot="10800000">
            <a:off x="5783976" y="523873"/>
            <a:ext cx="741900" cy="163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84"/>
          <p:cNvCxnSpPr>
            <a:stCxn id="1011" idx="7"/>
            <a:endCxn id="1015" idx="3"/>
          </p:cNvCxnSpPr>
          <p:nvPr/>
        </p:nvCxnSpPr>
        <p:spPr>
          <a:xfrm>
            <a:off x="5783976" y="687673"/>
            <a:ext cx="1172100" cy="129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84"/>
          <p:cNvCxnSpPr>
            <a:stCxn id="1012" idx="7"/>
            <a:endCxn id="1014" idx="2"/>
          </p:cNvCxnSpPr>
          <p:nvPr/>
        </p:nvCxnSpPr>
        <p:spPr>
          <a:xfrm flipH="1" rot="10800000">
            <a:off x="6145401" y="523873"/>
            <a:ext cx="380700" cy="316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p84"/>
          <p:cNvCxnSpPr>
            <a:stCxn id="1012" idx="7"/>
            <a:endCxn id="1015" idx="3"/>
          </p:cNvCxnSpPr>
          <p:nvPr/>
        </p:nvCxnSpPr>
        <p:spPr>
          <a:xfrm flipH="1" rot="10800000">
            <a:off x="6145401" y="817273"/>
            <a:ext cx="810900" cy="2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84"/>
          <p:cNvCxnSpPr>
            <a:stCxn id="1016" idx="7"/>
            <a:endCxn id="1022" idx="2"/>
          </p:cNvCxnSpPr>
          <p:nvPr/>
        </p:nvCxnSpPr>
        <p:spPr>
          <a:xfrm>
            <a:off x="5055737" y="1142032"/>
            <a:ext cx="1498500" cy="14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84"/>
          <p:cNvCxnSpPr>
            <a:stCxn id="1016" idx="7"/>
            <a:endCxn id="1023" idx="3"/>
          </p:cNvCxnSpPr>
          <p:nvPr/>
        </p:nvCxnSpPr>
        <p:spPr>
          <a:xfrm>
            <a:off x="5055737" y="1142032"/>
            <a:ext cx="1928700" cy="443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84"/>
          <p:cNvCxnSpPr>
            <a:stCxn id="1017" idx="7"/>
            <a:endCxn id="1022" idx="2"/>
          </p:cNvCxnSpPr>
          <p:nvPr/>
        </p:nvCxnSpPr>
        <p:spPr>
          <a:xfrm flipH="1" rot="10800000">
            <a:off x="5442032" y="1291707"/>
            <a:ext cx="1112400" cy="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84"/>
          <p:cNvCxnSpPr>
            <a:stCxn id="1017" idx="7"/>
            <a:endCxn id="1023" idx="3"/>
          </p:cNvCxnSpPr>
          <p:nvPr/>
        </p:nvCxnSpPr>
        <p:spPr>
          <a:xfrm>
            <a:off x="5442032" y="1300107"/>
            <a:ext cx="1542600" cy="28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84"/>
          <p:cNvCxnSpPr>
            <a:stCxn id="1018" idx="7"/>
            <a:endCxn id="1022" idx="2"/>
          </p:cNvCxnSpPr>
          <p:nvPr/>
        </p:nvCxnSpPr>
        <p:spPr>
          <a:xfrm flipH="1" rot="10800000">
            <a:off x="5812338" y="1291548"/>
            <a:ext cx="741900" cy="163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84"/>
          <p:cNvCxnSpPr>
            <a:stCxn id="1018" idx="7"/>
            <a:endCxn id="1023" idx="3"/>
          </p:cNvCxnSpPr>
          <p:nvPr/>
        </p:nvCxnSpPr>
        <p:spPr>
          <a:xfrm>
            <a:off x="5812338" y="1455348"/>
            <a:ext cx="1172100" cy="129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84"/>
          <p:cNvCxnSpPr>
            <a:stCxn id="1019" idx="7"/>
            <a:endCxn id="1022" idx="2"/>
          </p:cNvCxnSpPr>
          <p:nvPr/>
        </p:nvCxnSpPr>
        <p:spPr>
          <a:xfrm flipH="1" rot="10800000">
            <a:off x="6173763" y="1291548"/>
            <a:ext cx="380700" cy="316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84"/>
          <p:cNvCxnSpPr>
            <a:stCxn id="1019" idx="7"/>
            <a:endCxn id="1023" idx="3"/>
          </p:cNvCxnSpPr>
          <p:nvPr/>
        </p:nvCxnSpPr>
        <p:spPr>
          <a:xfrm flipH="1" rot="10800000">
            <a:off x="6173763" y="1584948"/>
            <a:ext cx="810900" cy="2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84"/>
          <p:cNvCxnSpPr>
            <a:stCxn id="1020" idx="7"/>
            <a:endCxn id="980" idx="2"/>
          </p:cNvCxnSpPr>
          <p:nvPr/>
        </p:nvCxnSpPr>
        <p:spPr>
          <a:xfrm>
            <a:off x="5091112" y="1833195"/>
            <a:ext cx="1463100" cy="21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84"/>
          <p:cNvCxnSpPr>
            <a:stCxn id="1020" idx="7"/>
            <a:endCxn id="983" idx="3"/>
          </p:cNvCxnSpPr>
          <p:nvPr/>
        </p:nvCxnSpPr>
        <p:spPr>
          <a:xfrm>
            <a:off x="5091112" y="1833195"/>
            <a:ext cx="1893600" cy="58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84"/>
          <p:cNvCxnSpPr>
            <a:stCxn id="1021" idx="7"/>
            <a:endCxn id="980" idx="2"/>
          </p:cNvCxnSpPr>
          <p:nvPr/>
        </p:nvCxnSpPr>
        <p:spPr>
          <a:xfrm>
            <a:off x="5471931" y="1987295"/>
            <a:ext cx="1082400" cy="6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84"/>
          <p:cNvCxnSpPr>
            <a:stCxn id="1021" idx="7"/>
            <a:endCxn id="983" idx="3"/>
          </p:cNvCxnSpPr>
          <p:nvPr/>
        </p:nvCxnSpPr>
        <p:spPr>
          <a:xfrm>
            <a:off x="5471931" y="1987295"/>
            <a:ext cx="1512600" cy="430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84"/>
          <p:cNvCxnSpPr>
            <a:stCxn id="1024" idx="7"/>
            <a:endCxn id="980" idx="2"/>
          </p:cNvCxnSpPr>
          <p:nvPr/>
        </p:nvCxnSpPr>
        <p:spPr>
          <a:xfrm flipH="1" rot="10800000">
            <a:off x="5812338" y="2047873"/>
            <a:ext cx="741900" cy="87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84"/>
          <p:cNvCxnSpPr>
            <a:stCxn id="1024" idx="7"/>
            <a:endCxn id="983" idx="3"/>
          </p:cNvCxnSpPr>
          <p:nvPr/>
        </p:nvCxnSpPr>
        <p:spPr>
          <a:xfrm>
            <a:off x="5812338" y="2135473"/>
            <a:ext cx="1172100" cy="28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84"/>
          <p:cNvCxnSpPr>
            <a:stCxn id="1025" idx="7"/>
            <a:endCxn id="980" idx="2"/>
          </p:cNvCxnSpPr>
          <p:nvPr/>
        </p:nvCxnSpPr>
        <p:spPr>
          <a:xfrm flipH="1" rot="10800000">
            <a:off x="6173763" y="2047873"/>
            <a:ext cx="380700" cy="24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84"/>
          <p:cNvCxnSpPr>
            <a:stCxn id="1025" idx="7"/>
            <a:endCxn id="983" idx="3"/>
          </p:cNvCxnSpPr>
          <p:nvPr/>
        </p:nvCxnSpPr>
        <p:spPr>
          <a:xfrm>
            <a:off x="6173763" y="2287873"/>
            <a:ext cx="810900" cy="129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84"/>
          <p:cNvCxnSpPr>
            <a:stCxn id="1015" idx="4"/>
            <a:endCxn id="1019" idx="6"/>
          </p:cNvCxnSpPr>
          <p:nvPr/>
        </p:nvCxnSpPr>
        <p:spPr>
          <a:xfrm rot="5400000">
            <a:off x="6246001" y="872541"/>
            <a:ext cx="873000" cy="879600"/>
          </a:xfrm>
          <a:prstGeom prst="curvedConnector2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84"/>
          <p:cNvCxnSpPr>
            <a:stCxn id="1023" idx="4"/>
            <a:endCxn id="1025" idx="5"/>
          </p:cNvCxnSpPr>
          <p:nvPr/>
        </p:nvCxnSpPr>
        <p:spPr>
          <a:xfrm rot="5400000">
            <a:off x="6199064" y="1618316"/>
            <a:ext cx="926400" cy="976800"/>
          </a:xfrm>
          <a:prstGeom prst="curvedConnector3">
            <a:avLst>
              <a:gd fmla="val 132022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84"/>
          <p:cNvCxnSpPr>
            <a:stCxn id="947" idx="3"/>
            <a:endCxn id="998" idx="1"/>
          </p:cNvCxnSpPr>
          <p:nvPr/>
        </p:nvCxnSpPr>
        <p:spPr>
          <a:xfrm>
            <a:off x="1699183" y="2436652"/>
            <a:ext cx="1148400" cy="7230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84"/>
          <p:cNvCxnSpPr>
            <a:stCxn id="950" idx="3"/>
            <a:endCxn id="998" idx="1"/>
          </p:cNvCxnSpPr>
          <p:nvPr/>
        </p:nvCxnSpPr>
        <p:spPr>
          <a:xfrm>
            <a:off x="1699183" y="2713435"/>
            <a:ext cx="1148400" cy="4461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84"/>
          <p:cNvCxnSpPr>
            <a:stCxn id="953" idx="3"/>
            <a:endCxn id="998" idx="1"/>
          </p:cNvCxnSpPr>
          <p:nvPr/>
        </p:nvCxnSpPr>
        <p:spPr>
          <a:xfrm>
            <a:off x="1699183" y="2990218"/>
            <a:ext cx="1148400" cy="1692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84"/>
          <p:cNvCxnSpPr>
            <a:stCxn id="957" idx="3"/>
            <a:endCxn id="998" idx="1"/>
          </p:cNvCxnSpPr>
          <p:nvPr/>
        </p:nvCxnSpPr>
        <p:spPr>
          <a:xfrm flipH="1" rot="10800000">
            <a:off x="1699183" y="3159519"/>
            <a:ext cx="1148400" cy="984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0" name="Google Shape;1060;p84"/>
          <p:cNvSpPr txBox="1"/>
          <p:nvPr/>
        </p:nvSpPr>
        <p:spPr>
          <a:xfrm>
            <a:off x="6065613" y="3738125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1" name="Google Shape;1061;p84"/>
          <p:cNvSpPr txBox="1"/>
          <p:nvPr/>
        </p:nvSpPr>
        <p:spPr>
          <a:xfrm>
            <a:off x="2959875" y="3220050"/>
            <a:ext cx="944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h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2" name="Google Shape;1062;p84"/>
          <p:cNvSpPr txBox="1"/>
          <p:nvPr/>
        </p:nvSpPr>
        <p:spPr>
          <a:xfrm>
            <a:off x="1218513" y="3337350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1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85"/>
          <p:cNvSpPr/>
          <p:nvPr/>
        </p:nvSpPr>
        <p:spPr>
          <a:xfrm>
            <a:off x="3253775" y="826575"/>
            <a:ext cx="4667700" cy="40575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85"/>
          <p:cNvSpPr/>
          <p:nvPr/>
        </p:nvSpPr>
        <p:spPr>
          <a:xfrm>
            <a:off x="3405900" y="1321175"/>
            <a:ext cx="1746300" cy="2193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8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LSTM (step 1)</a:t>
            </a:r>
            <a:endParaRPr/>
          </a:p>
        </p:txBody>
      </p:sp>
      <p:grpSp>
        <p:nvGrpSpPr>
          <p:cNvPr id="1070" name="Google Shape;1070;p85"/>
          <p:cNvGrpSpPr/>
          <p:nvPr/>
        </p:nvGrpSpPr>
        <p:grpSpPr>
          <a:xfrm>
            <a:off x="628563" y="2030567"/>
            <a:ext cx="613420" cy="276770"/>
            <a:chOff x="769775" y="2822500"/>
            <a:chExt cx="489600" cy="221700"/>
          </a:xfrm>
        </p:grpSpPr>
        <p:sp>
          <p:nvSpPr>
            <p:cNvPr id="1071" name="Google Shape;1071;p85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5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85"/>
          <p:cNvGrpSpPr/>
          <p:nvPr/>
        </p:nvGrpSpPr>
        <p:grpSpPr>
          <a:xfrm>
            <a:off x="2647393" y="2439095"/>
            <a:ext cx="489600" cy="221700"/>
            <a:chOff x="1942050" y="2268800"/>
            <a:chExt cx="489600" cy="221700"/>
          </a:xfrm>
        </p:grpSpPr>
        <p:sp>
          <p:nvSpPr>
            <p:cNvPr id="1074" name="Google Shape;1074;p85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5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" name="Google Shape;1076;p85"/>
          <p:cNvGrpSpPr/>
          <p:nvPr/>
        </p:nvGrpSpPr>
        <p:grpSpPr>
          <a:xfrm>
            <a:off x="628563" y="2298267"/>
            <a:ext cx="613420" cy="276770"/>
            <a:chOff x="769775" y="2822500"/>
            <a:chExt cx="489600" cy="221700"/>
          </a:xfrm>
        </p:grpSpPr>
        <p:sp>
          <p:nvSpPr>
            <p:cNvPr id="1077" name="Google Shape;1077;p85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5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85"/>
          <p:cNvGrpSpPr/>
          <p:nvPr/>
        </p:nvGrpSpPr>
        <p:grpSpPr>
          <a:xfrm>
            <a:off x="628563" y="2575050"/>
            <a:ext cx="613420" cy="276770"/>
            <a:chOff x="769775" y="2822500"/>
            <a:chExt cx="489600" cy="221700"/>
          </a:xfrm>
        </p:grpSpPr>
        <p:sp>
          <p:nvSpPr>
            <p:cNvPr id="1080" name="Google Shape;1080;p85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5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2" name="Google Shape;1082;p85"/>
          <p:cNvGrpSpPr/>
          <p:nvPr/>
        </p:nvGrpSpPr>
        <p:grpSpPr>
          <a:xfrm>
            <a:off x="628563" y="2851833"/>
            <a:ext cx="613420" cy="276770"/>
            <a:chOff x="769775" y="2822500"/>
            <a:chExt cx="489600" cy="221700"/>
          </a:xfrm>
        </p:grpSpPr>
        <p:sp>
          <p:nvSpPr>
            <p:cNvPr id="1083" name="Google Shape;1083;p85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5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5" name="Google Shape;1085;p85"/>
          <p:cNvGrpSpPr/>
          <p:nvPr/>
        </p:nvGrpSpPr>
        <p:grpSpPr>
          <a:xfrm>
            <a:off x="628563" y="3119533"/>
            <a:ext cx="613420" cy="276770"/>
            <a:chOff x="769775" y="2822500"/>
            <a:chExt cx="489600" cy="221700"/>
          </a:xfrm>
        </p:grpSpPr>
        <p:sp>
          <p:nvSpPr>
            <p:cNvPr id="1086" name="Google Shape;1086;p85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5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8" name="Google Shape;1088;p85"/>
          <p:cNvGrpSpPr/>
          <p:nvPr/>
        </p:nvGrpSpPr>
        <p:grpSpPr>
          <a:xfrm>
            <a:off x="4423622" y="2808684"/>
            <a:ext cx="489600" cy="221700"/>
            <a:chOff x="4761450" y="2839800"/>
            <a:chExt cx="489600" cy="221700"/>
          </a:xfrm>
        </p:grpSpPr>
        <p:sp>
          <p:nvSpPr>
            <p:cNvPr id="1089" name="Google Shape;1089;p85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5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1" name="Google Shape;1091;p85"/>
          <p:cNvSpPr/>
          <p:nvPr/>
        </p:nvSpPr>
        <p:spPr>
          <a:xfrm>
            <a:off x="3997987" y="25972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85"/>
          <p:cNvSpPr/>
          <p:nvPr/>
        </p:nvSpPr>
        <p:spPr>
          <a:xfrm>
            <a:off x="3753187" y="2375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85"/>
          <p:cNvSpPr/>
          <p:nvPr/>
        </p:nvSpPr>
        <p:spPr>
          <a:xfrm>
            <a:off x="3997987" y="2375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85"/>
          <p:cNvSpPr/>
          <p:nvPr/>
        </p:nvSpPr>
        <p:spPr>
          <a:xfrm>
            <a:off x="3753187" y="25972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85"/>
          <p:cNvSpPr/>
          <p:nvPr/>
        </p:nvSpPr>
        <p:spPr>
          <a:xfrm>
            <a:off x="3753187" y="30343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85"/>
          <p:cNvSpPr txBox="1"/>
          <p:nvPr/>
        </p:nvSpPr>
        <p:spPr>
          <a:xfrm>
            <a:off x="3753187" y="154977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p85"/>
          <p:cNvSpPr txBox="1"/>
          <p:nvPr/>
        </p:nvSpPr>
        <p:spPr>
          <a:xfrm>
            <a:off x="4516786" y="2918675"/>
            <a:ext cx="30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8" name="Google Shape;1098;p85"/>
          <p:cNvSpPr/>
          <p:nvPr/>
        </p:nvSpPr>
        <p:spPr>
          <a:xfrm>
            <a:off x="3997963" y="30343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85"/>
          <p:cNvSpPr txBox="1"/>
          <p:nvPr/>
        </p:nvSpPr>
        <p:spPr>
          <a:xfrm>
            <a:off x="3707934" y="3317414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85"/>
          <p:cNvSpPr txBox="1"/>
          <p:nvPr/>
        </p:nvSpPr>
        <p:spPr>
          <a:xfrm>
            <a:off x="3204517" y="2462304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85"/>
          <p:cNvSpPr txBox="1"/>
          <p:nvPr/>
        </p:nvSpPr>
        <p:spPr>
          <a:xfrm>
            <a:off x="3675050" y="2829900"/>
            <a:ext cx="629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2" name="Google Shape;1102;p85"/>
          <p:cNvSpPr txBox="1"/>
          <p:nvPr/>
        </p:nvSpPr>
        <p:spPr>
          <a:xfrm>
            <a:off x="3970950" y="2848050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3" name="Google Shape;1103;p85"/>
          <p:cNvSpPr txBox="1"/>
          <p:nvPr/>
        </p:nvSpPr>
        <p:spPr>
          <a:xfrm>
            <a:off x="4172874" y="1909400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sigmoid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(z)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4" name="Google Shape;1104;p85"/>
          <p:cNvSpPr/>
          <p:nvPr/>
        </p:nvSpPr>
        <p:spPr>
          <a:xfrm>
            <a:off x="4599075" y="2312037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85"/>
          <p:cNvSpPr txBox="1"/>
          <p:nvPr/>
        </p:nvSpPr>
        <p:spPr>
          <a:xfrm>
            <a:off x="3584588" y="453375"/>
            <a:ext cx="2261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LSTM Layer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6" name="Google Shape;1106;p85"/>
          <p:cNvSpPr txBox="1"/>
          <p:nvPr/>
        </p:nvSpPr>
        <p:spPr>
          <a:xfrm>
            <a:off x="-7350" y="1930225"/>
            <a:ext cx="6885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movie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laughs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85"/>
          <p:cNvSpPr txBox="1"/>
          <p:nvPr/>
        </p:nvSpPr>
        <p:spPr>
          <a:xfrm>
            <a:off x="438250" y="1161613"/>
            <a:ext cx="12777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Word embeddings (X)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85"/>
          <p:cNvSpPr/>
          <p:nvPr/>
        </p:nvSpPr>
        <p:spPr>
          <a:xfrm>
            <a:off x="3753187" y="21469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85"/>
          <p:cNvSpPr/>
          <p:nvPr/>
        </p:nvSpPr>
        <p:spPr>
          <a:xfrm>
            <a:off x="3997987" y="21469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85"/>
          <p:cNvSpPr/>
          <p:nvPr/>
        </p:nvSpPr>
        <p:spPr>
          <a:xfrm>
            <a:off x="3753187" y="19183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85"/>
          <p:cNvSpPr/>
          <p:nvPr/>
        </p:nvSpPr>
        <p:spPr>
          <a:xfrm>
            <a:off x="3997987" y="19183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85"/>
          <p:cNvGrpSpPr/>
          <p:nvPr/>
        </p:nvGrpSpPr>
        <p:grpSpPr>
          <a:xfrm>
            <a:off x="2085676" y="2439102"/>
            <a:ext cx="561718" cy="221700"/>
            <a:chOff x="748617" y="2822500"/>
            <a:chExt cx="489600" cy="221700"/>
          </a:xfrm>
        </p:grpSpPr>
        <p:sp>
          <p:nvSpPr>
            <p:cNvPr id="1113" name="Google Shape;1113;p85"/>
            <p:cNvSpPr/>
            <p:nvPr/>
          </p:nvSpPr>
          <p:spPr>
            <a:xfrm>
              <a:off x="748617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85"/>
            <p:cNvSpPr/>
            <p:nvPr/>
          </p:nvSpPr>
          <p:spPr>
            <a:xfrm>
              <a:off x="993417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5" name="Google Shape;1115;p85"/>
          <p:cNvCxnSpPr>
            <a:stCxn id="1072" idx="3"/>
            <a:endCxn id="1113" idx="1"/>
          </p:cNvCxnSpPr>
          <p:nvPr/>
        </p:nvCxnSpPr>
        <p:spPr>
          <a:xfrm>
            <a:off x="1241983" y="2168952"/>
            <a:ext cx="843600" cy="3810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116" name="Google Shape;1116;p85"/>
          <p:cNvGrpSpPr/>
          <p:nvPr/>
        </p:nvGrpSpPr>
        <p:grpSpPr>
          <a:xfrm>
            <a:off x="8034522" y="4129934"/>
            <a:ext cx="489600" cy="221700"/>
            <a:chOff x="4761450" y="2839800"/>
            <a:chExt cx="489600" cy="221700"/>
          </a:xfrm>
        </p:grpSpPr>
        <p:sp>
          <p:nvSpPr>
            <p:cNvPr id="1117" name="Google Shape;1117;p85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5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9" name="Google Shape;1119;p85"/>
          <p:cNvSpPr/>
          <p:nvPr/>
        </p:nvSpPr>
        <p:spPr>
          <a:xfrm>
            <a:off x="854497" y="2556000"/>
            <a:ext cx="7644125" cy="2442125"/>
          </a:xfrm>
          <a:custGeom>
            <a:rect b="b" l="l" r="r" t="t"/>
            <a:pathLst>
              <a:path extrusionOk="0" h="97685" w="305765">
                <a:moveTo>
                  <a:pt x="297500" y="72000"/>
                </a:moveTo>
                <a:cubicBezTo>
                  <a:pt x="294529" y="75957"/>
                  <a:pt x="327337" y="93503"/>
                  <a:pt x="279676" y="95744"/>
                </a:cubicBezTo>
                <a:cubicBezTo>
                  <a:pt x="232015" y="97985"/>
                  <a:pt x="50002" y="101404"/>
                  <a:pt x="11533" y="85447"/>
                </a:cubicBezTo>
                <a:cubicBezTo>
                  <a:pt x="-26936" y="69490"/>
                  <a:pt x="42639" y="14241"/>
                  <a:pt x="48860" y="0"/>
                </a:cubicBez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20" name="Google Shape;1120;p85"/>
          <p:cNvSpPr/>
          <p:nvPr/>
        </p:nvSpPr>
        <p:spPr>
          <a:xfrm>
            <a:off x="1584150" y="2121975"/>
            <a:ext cx="300900" cy="176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85"/>
          <p:cNvSpPr txBox="1"/>
          <p:nvPr/>
        </p:nvSpPr>
        <p:spPr>
          <a:xfrm>
            <a:off x="1124050" y="3793050"/>
            <a:ext cx="1665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Concatenate next word embed with last RNN output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2" name="Google Shape;1122;p85"/>
          <p:cNvCxnSpPr>
            <a:stCxn id="1118" idx="3"/>
          </p:cNvCxnSpPr>
          <p:nvPr/>
        </p:nvCxnSpPr>
        <p:spPr>
          <a:xfrm>
            <a:off x="8524122" y="4240784"/>
            <a:ext cx="300900" cy="2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85"/>
          <p:cNvCxnSpPr>
            <a:stCxn id="1075" idx="3"/>
          </p:cNvCxnSpPr>
          <p:nvPr/>
        </p:nvCxnSpPr>
        <p:spPr>
          <a:xfrm>
            <a:off x="3136993" y="2549945"/>
            <a:ext cx="273000" cy="7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85"/>
          <p:cNvCxnSpPr>
            <a:stCxn id="1078" idx="3"/>
            <a:endCxn id="1113" idx="1"/>
          </p:cNvCxnSpPr>
          <p:nvPr/>
        </p:nvCxnSpPr>
        <p:spPr>
          <a:xfrm>
            <a:off x="1241983" y="2436652"/>
            <a:ext cx="843600" cy="1134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85"/>
          <p:cNvCxnSpPr>
            <a:stCxn id="1081" idx="3"/>
            <a:endCxn id="1113" idx="1"/>
          </p:cNvCxnSpPr>
          <p:nvPr/>
        </p:nvCxnSpPr>
        <p:spPr>
          <a:xfrm flipH="1" rot="10800000">
            <a:off x="1241983" y="2549935"/>
            <a:ext cx="843600" cy="1635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85"/>
          <p:cNvCxnSpPr>
            <a:stCxn id="1084" idx="3"/>
            <a:endCxn id="1113" idx="1"/>
          </p:cNvCxnSpPr>
          <p:nvPr/>
        </p:nvCxnSpPr>
        <p:spPr>
          <a:xfrm flipH="1" rot="10800000">
            <a:off x="1241983" y="2549818"/>
            <a:ext cx="843600" cy="4404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85"/>
          <p:cNvCxnSpPr>
            <a:stCxn id="1087" idx="3"/>
            <a:endCxn id="1113" idx="1"/>
          </p:cNvCxnSpPr>
          <p:nvPr/>
        </p:nvCxnSpPr>
        <p:spPr>
          <a:xfrm flipH="1" rot="10800000">
            <a:off x="1241983" y="2549919"/>
            <a:ext cx="843600" cy="7080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28" name="Google Shape;1128;p85"/>
          <p:cNvSpPr txBox="1"/>
          <p:nvPr/>
        </p:nvSpPr>
        <p:spPr>
          <a:xfrm>
            <a:off x="8046813" y="4347725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9" name="Google Shape;1129;p85"/>
          <p:cNvSpPr txBox="1"/>
          <p:nvPr/>
        </p:nvSpPr>
        <p:spPr>
          <a:xfrm>
            <a:off x="2197875" y="2610450"/>
            <a:ext cx="944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h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0" name="Google Shape;1130;p85"/>
          <p:cNvSpPr txBox="1"/>
          <p:nvPr/>
        </p:nvSpPr>
        <p:spPr>
          <a:xfrm>
            <a:off x="761313" y="3337350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1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1" name="Google Shape;1131;p85"/>
          <p:cNvGrpSpPr/>
          <p:nvPr/>
        </p:nvGrpSpPr>
        <p:grpSpPr>
          <a:xfrm>
            <a:off x="2398443" y="1088545"/>
            <a:ext cx="489600" cy="221700"/>
            <a:chOff x="1942050" y="2268800"/>
            <a:chExt cx="489600" cy="221700"/>
          </a:xfrm>
        </p:grpSpPr>
        <p:sp>
          <p:nvSpPr>
            <p:cNvPr id="1132" name="Google Shape;1132;p85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5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4" name="Google Shape;1134;p85"/>
          <p:cNvSpPr txBox="1"/>
          <p:nvPr/>
        </p:nvSpPr>
        <p:spPr>
          <a:xfrm>
            <a:off x="2109525" y="1216150"/>
            <a:ext cx="1168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t-1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5" name="Google Shape;1135;p85"/>
          <p:cNvSpPr txBox="1"/>
          <p:nvPr/>
        </p:nvSpPr>
        <p:spPr>
          <a:xfrm>
            <a:off x="8304000" y="3220050"/>
            <a:ext cx="8328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to output layer</a:t>
            </a:r>
            <a:endParaRPr b="0" sz="16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6" name="Google Shape;1136;p85"/>
          <p:cNvSpPr txBox="1"/>
          <p:nvPr/>
        </p:nvSpPr>
        <p:spPr>
          <a:xfrm>
            <a:off x="3486250" y="1278450"/>
            <a:ext cx="1665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Forget gate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7" name="Google Shape;1137;p85"/>
          <p:cNvSpPr/>
          <p:nvPr/>
        </p:nvSpPr>
        <p:spPr>
          <a:xfrm>
            <a:off x="3405900" y="3621688"/>
            <a:ext cx="1746300" cy="504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85"/>
          <p:cNvSpPr txBox="1"/>
          <p:nvPr/>
        </p:nvSpPr>
        <p:spPr>
          <a:xfrm>
            <a:off x="3410050" y="3578963"/>
            <a:ext cx="1665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gate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9" name="Google Shape;1139;p85"/>
          <p:cNvGrpSpPr/>
          <p:nvPr/>
        </p:nvGrpSpPr>
        <p:grpSpPr>
          <a:xfrm>
            <a:off x="5253443" y="2302470"/>
            <a:ext cx="489600" cy="221700"/>
            <a:chOff x="1942050" y="2268800"/>
            <a:chExt cx="489600" cy="221700"/>
          </a:xfrm>
        </p:grpSpPr>
        <p:sp>
          <p:nvSpPr>
            <p:cNvPr id="1140" name="Google Shape;1140;p85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5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2" name="Google Shape;1142;p85"/>
          <p:cNvSpPr/>
          <p:nvPr/>
        </p:nvSpPr>
        <p:spPr>
          <a:xfrm>
            <a:off x="3710700" y="4231300"/>
            <a:ext cx="1441500" cy="504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85"/>
          <p:cNvSpPr txBox="1"/>
          <p:nvPr/>
        </p:nvSpPr>
        <p:spPr>
          <a:xfrm>
            <a:off x="3714850" y="4188563"/>
            <a:ext cx="1665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gate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85"/>
          <p:cNvSpPr txBox="1"/>
          <p:nvPr/>
        </p:nvSpPr>
        <p:spPr>
          <a:xfrm>
            <a:off x="2004950" y="1515900"/>
            <a:ext cx="136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(last cell state)</a:t>
            </a:r>
            <a:endParaRPr i="1"/>
          </a:p>
        </p:txBody>
      </p:sp>
      <p:grpSp>
        <p:nvGrpSpPr>
          <p:cNvPr id="1145" name="Google Shape;1145;p85"/>
          <p:cNvGrpSpPr/>
          <p:nvPr/>
        </p:nvGrpSpPr>
        <p:grpSpPr>
          <a:xfrm>
            <a:off x="6994318" y="1075095"/>
            <a:ext cx="489600" cy="221700"/>
            <a:chOff x="1942050" y="2268800"/>
            <a:chExt cx="489600" cy="221700"/>
          </a:xfrm>
        </p:grpSpPr>
        <p:sp>
          <p:nvSpPr>
            <p:cNvPr id="1146" name="Google Shape;1146;p85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5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8" name="Google Shape;1148;p85"/>
          <p:cNvSpPr txBox="1"/>
          <p:nvPr/>
        </p:nvSpPr>
        <p:spPr>
          <a:xfrm>
            <a:off x="6548725" y="1523025"/>
            <a:ext cx="13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(new cell state after step 1)</a:t>
            </a:r>
            <a:endParaRPr i="1"/>
          </a:p>
        </p:txBody>
      </p:sp>
      <p:sp>
        <p:nvSpPr>
          <p:cNvPr id="1149" name="Google Shape;1149;p85"/>
          <p:cNvSpPr txBox="1"/>
          <p:nvPr/>
        </p:nvSpPr>
        <p:spPr>
          <a:xfrm>
            <a:off x="6993800" y="1202488"/>
            <a:ext cx="42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t’</a:t>
            </a:r>
            <a:endParaRPr/>
          </a:p>
        </p:txBody>
      </p:sp>
      <p:cxnSp>
        <p:nvCxnSpPr>
          <p:cNvPr id="1150" name="Google Shape;1150;p85"/>
          <p:cNvCxnSpPr>
            <a:stCxn id="1141" idx="3"/>
            <a:endCxn id="1146" idx="1"/>
          </p:cNvCxnSpPr>
          <p:nvPr/>
        </p:nvCxnSpPr>
        <p:spPr>
          <a:xfrm flipH="1" rot="10800000">
            <a:off x="5743043" y="1186020"/>
            <a:ext cx="1251300" cy="1227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85"/>
          <p:cNvCxnSpPr>
            <a:stCxn id="1133" idx="3"/>
            <a:endCxn id="1146" idx="1"/>
          </p:cNvCxnSpPr>
          <p:nvPr/>
        </p:nvCxnSpPr>
        <p:spPr>
          <a:xfrm flipH="1" rot="10800000">
            <a:off x="2888043" y="1185895"/>
            <a:ext cx="4106400" cy="135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2" name="Google Shape;1152;p85"/>
          <p:cNvSpPr/>
          <p:nvPr/>
        </p:nvSpPr>
        <p:spPr>
          <a:xfrm>
            <a:off x="5845700" y="1030925"/>
            <a:ext cx="843600" cy="6027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85"/>
          <p:cNvSpPr txBox="1"/>
          <p:nvPr/>
        </p:nvSpPr>
        <p:spPr>
          <a:xfrm>
            <a:off x="5586800" y="1111000"/>
            <a:ext cx="13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multiply</a:t>
            </a:r>
            <a:endParaRPr i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86"/>
          <p:cNvSpPr/>
          <p:nvPr/>
        </p:nvSpPr>
        <p:spPr>
          <a:xfrm>
            <a:off x="3253775" y="826575"/>
            <a:ext cx="4667700" cy="40575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86"/>
          <p:cNvSpPr/>
          <p:nvPr/>
        </p:nvSpPr>
        <p:spPr>
          <a:xfrm>
            <a:off x="3405900" y="1930775"/>
            <a:ext cx="1746300" cy="2193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8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LSTM (step 2)</a:t>
            </a:r>
            <a:endParaRPr/>
          </a:p>
        </p:txBody>
      </p:sp>
      <p:grpSp>
        <p:nvGrpSpPr>
          <p:cNvPr id="1161" name="Google Shape;1161;p86"/>
          <p:cNvGrpSpPr/>
          <p:nvPr/>
        </p:nvGrpSpPr>
        <p:grpSpPr>
          <a:xfrm>
            <a:off x="628563" y="2030567"/>
            <a:ext cx="613420" cy="276770"/>
            <a:chOff x="769775" y="2822500"/>
            <a:chExt cx="489600" cy="221700"/>
          </a:xfrm>
        </p:grpSpPr>
        <p:sp>
          <p:nvSpPr>
            <p:cNvPr id="1162" name="Google Shape;1162;p86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6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86"/>
          <p:cNvGrpSpPr/>
          <p:nvPr/>
        </p:nvGrpSpPr>
        <p:grpSpPr>
          <a:xfrm>
            <a:off x="2647393" y="2820095"/>
            <a:ext cx="489600" cy="221700"/>
            <a:chOff x="1942050" y="2268800"/>
            <a:chExt cx="489600" cy="221700"/>
          </a:xfrm>
        </p:grpSpPr>
        <p:sp>
          <p:nvSpPr>
            <p:cNvPr id="1165" name="Google Shape;1165;p86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6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86"/>
          <p:cNvGrpSpPr/>
          <p:nvPr/>
        </p:nvGrpSpPr>
        <p:grpSpPr>
          <a:xfrm>
            <a:off x="628563" y="2298267"/>
            <a:ext cx="613420" cy="276770"/>
            <a:chOff x="769775" y="2822500"/>
            <a:chExt cx="489600" cy="221700"/>
          </a:xfrm>
        </p:grpSpPr>
        <p:sp>
          <p:nvSpPr>
            <p:cNvPr id="1168" name="Google Shape;1168;p86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6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86"/>
          <p:cNvGrpSpPr/>
          <p:nvPr/>
        </p:nvGrpSpPr>
        <p:grpSpPr>
          <a:xfrm>
            <a:off x="628563" y="2575050"/>
            <a:ext cx="613420" cy="276770"/>
            <a:chOff x="769775" y="2822500"/>
            <a:chExt cx="489600" cy="221700"/>
          </a:xfrm>
        </p:grpSpPr>
        <p:sp>
          <p:nvSpPr>
            <p:cNvPr id="1171" name="Google Shape;1171;p86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6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86"/>
          <p:cNvGrpSpPr/>
          <p:nvPr/>
        </p:nvGrpSpPr>
        <p:grpSpPr>
          <a:xfrm>
            <a:off x="628563" y="2851833"/>
            <a:ext cx="613420" cy="276770"/>
            <a:chOff x="769775" y="2822500"/>
            <a:chExt cx="489600" cy="221700"/>
          </a:xfrm>
        </p:grpSpPr>
        <p:sp>
          <p:nvSpPr>
            <p:cNvPr id="1174" name="Google Shape;1174;p86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6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6" name="Google Shape;1176;p86"/>
          <p:cNvGrpSpPr/>
          <p:nvPr/>
        </p:nvGrpSpPr>
        <p:grpSpPr>
          <a:xfrm>
            <a:off x="628563" y="3119533"/>
            <a:ext cx="613420" cy="276770"/>
            <a:chOff x="769775" y="2822500"/>
            <a:chExt cx="489600" cy="221700"/>
          </a:xfrm>
        </p:grpSpPr>
        <p:sp>
          <p:nvSpPr>
            <p:cNvPr id="1177" name="Google Shape;1177;p86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6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9" name="Google Shape;1179;p86"/>
          <p:cNvGrpSpPr/>
          <p:nvPr/>
        </p:nvGrpSpPr>
        <p:grpSpPr>
          <a:xfrm>
            <a:off x="4347422" y="3418284"/>
            <a:ext cx="489600" cy="221700"/>
            <a:chOff x="4761450" y="2839800"/>
            <a:chExt cx="489600" cy="221700"/>
          </a:xfrm>
        </p:grpSpPr>
        <p:sp>
          <p:nvSpPr>
            <p:cNvPr id="1180" name="Google Shape;1180;p86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6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2" name="Google Shape;1182;p86"/>
          <p:cNvSpPr/>
          <p:nvPr/>
        </p:nvSpPr>
        <p:spPr>
          <a:xfrm>
            <a:off x="3921787" y="32068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86"/>
          <p:cNvSpPr/>
          <p:nvPr/>
        </p:nvSpPr>
        <p:spPr>
          <a:xfrm>
            <a:off x="3676987" y="29851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86"/>
          <p:cNvSpPr/>
          <p:nvPr/>
        </p:nvSpPr>
        <p:spPr>
          <a:xfrm>
            <a:off x="3921787" y="29851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86"/>
          <p:cNvSpPr/>
          <p:nvPr/>
        </p:nvSpPr>
        <p:spPr>
          <a:xfrm>
            <a:off x="3676987" y="32068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86"/>
          <p:cNvSpPr/>
          <p:nvPr/>
        </p:nvSpPr>
        <p:spPr>
          <a:xfrm>
            <a:off x="3676987" y="36439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86"/>
          <p:cNvSpPr txBox="1"/>
          <p:nvPr/>
        </p:nvSpPr>
        <p:spPr>
          <a:xfrm>
            <a:off x="3676987" y="215937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-25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8" name="Google Shape;1188;p86"/>
          <p:cNvSpPr txBox="1"/>
          <p:nvPr/>
        </p:nvSpPr>
        <p:spPr>
          <a:xfrm>
            <a:off x="4440586" y="3528275"/>
            <a:ext cx="30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9" name="Google Shape;1189;p86"/>
          <p:cNvSpPr/>
          <p:nvPr/>
        </p:nvSpPr>
        <p:spPr>
          <a:xfrm>
            <a:off x="3921763" y="36439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86"/>
          <p:cNvSpPr txBox="1"/>
          <p:nvPr/>
        </p:nvSpPr>
        <p:spPr>
          <a:xfrm>
            <a:off x="3631734" y="392701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1" name="Google Shape;1191;p86"/>
          <p:cNvSpPr txBox="1"/>
          <p:nvPr/>
        </p:nvSpPr>
        <p:spPr>
          <a:xfrm>
            <a:off x="3204517" y="2538504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2" name="Google Shape;1192;p86"/>
          <p:cNvSpPr txBox="1"/>
          <p:nvPr/>
        </p:nvSpPr>
        <p:spPr>
          <a:xfrm>
            <a:off x="3598850" y="3439500"/>
            <a:ext cx="629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3" name="Google Shape;1193;p86"/>
          <p:cNvSpPr txBox="1"/>
          <p:nvPr/>
        </p:nvSpPr>
        <p:spPr>
          <a:xfrm>
            <a:off x="3894750" y="3457650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4" name="Google Shape;1194;p86"/>
          <p:cNvSpPr txBox="1"/>
          <p:nvPr/>
        </p:nvSpPr>
        <p:spPr>
          <a:xfrm>
            <a:off x="4096674" y="2366600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sigmoid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(z)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5" name="Google Shape;1195;p86"/>
          <p:cNvSpPr/>
          <p:nvPr/>
        </p:nvSpPr>
        <p:spPr>
          <a:xfrm>
            <a:off x="4522875" y="2693037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86"/>
          <p:cNvSpPr txBox="1"/>
          <p:nvPr/>
        </p:nvSpPr>
        <p:spPr>
          <a:xfrm>
            <a:off x="3584588" y="453375"/>
            <a:ext cx="2261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LSTM Layer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7" name="Google Shape;1197;p86"/>
          <p:cNvSpPr txBox="1"/>
          <p:nvPr/>
        </p:nvSpPr>
        <p:spPr>
          <a:xfrm>
            <a:off x="-7350" y="1930225"/>
            <a:ext cx="6885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movie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laughs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8" name="Google Shape;1198;p86"/>
          <p:cNvSpPr txBox="1"/>
          <p:nvPr/>
        </p:nvSpPr>
        <p:spPr>
          <a:xfrm>
            <a:off x="438250" y="1161613"/>
            <a:ext cx="12777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Word embeddings (X)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9" name="Google Shape;1199;p86"/>
          <p:cNvSpPr/>
          <p:nvPr/>
        </p:nvSpPr>
        <p:spPr>
          <a:xfrm>
            <a:off x="3676987" y="2756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86"/>
          <p:cNvSpPr/>
          <p:nvPr/>
        </p:nvSpPr>
        <p:spPr>
          <a:xfrm>
            <a:off x="3921787" y="2756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86"/>
          <p:cNvSpPr/>
          <p:nvPr/>
        </p:nvSpPr>
        <p:spPr>
          <a:xfrm>
            <a:off x="3676987" y="25279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86"/>
          <p:cNvSpPr/>
          <p:nvPr/>
        </p:nvSpPr>
        <p:spPr>
          <a:xfrm>
            <a:off x="3921787" y="25279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3" name="Google Shape;1203;p86"/>
          <p:cNvGrpSpPr/>
          <p:nvPr/>
        </p:nvGrpSpPr>
        <p:grpSpPr>
          <a:xfrm>
            <a:off x="2085676" y="2820102"/>
            <a:ext cx="561718" cy="221700"/>
            <a:chOff x="748617" y="2822500"/>
            <a:chExt cx="489600" cy="221700"/>
          </a:xfrm>
        </p:grpSpPr>
        <p:sp>
          <p:nvSpPr>
            <p:cNvPr id="1204" name="Google Shape;1204;p86"/>
            <p:cNvSpPr/>
            <p:nvPr/>
          </p:nvSpPr>
          <p:spPr>
            <a:xfrm>
              <a:off x="748617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86"/>
            <p:cNvSpPr/>
            <p:nvPr/>
          </p:nvSpPr>
          <p:spPr>
            <a:xfrm>
              <a:off x="993417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6" name="Google Shape;1206;p86"/>
          <p:cNvCxnSpPr>
            <a:stCxn id="1163" idx="3"/>
            <a:endCxn id="1204" idx="1"/>
          </p:cNvCxnSpPr>
          <p:nvPr/>
        </p:nvCxnSpPr>
        <p:spPr>
          <a:xfrm>
            <a:off x="1241983" y="2168952"/>
            <a:ext cx="843600" cy="7620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207" name="Google Shape;1207;p86"/>
          <p:cNvGrpSpPr/>
          <p:nvPr/>
        </p:nvGrpSpPr>
        <p:grpSpPr>
          <a:xfrm>
            <a:off x="8034522" y="4129934"/>
            <a:ext cx="489600" cy="221700"/>
            <a:chOff x="4761450" y="2839800"/>
            <a:chExt cx="489600" cy="221700"/>
          </a:xfrm>
        </p:grpSpPr>
        <p:sp>
          <p:nvSpPr>
            <p:cNvPr id="1208" name="Google Shape;1208;p86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86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0" name="Google Shape;1210;p86"/>
          <p:cNvSpPr/>
          <p:nvPr/>
        </p:nvSpPr>
        <p:spPr>
          <a:xfrm>
            <a:off x="856487" y="2928000"/>
            <a:ext cx="7642150" cy="2054650"/>
          </a:xfrm>
          <a:custGeom>
            <a:rect b="b" l="l" r="r" t="t"/>
            <a:pathLst>
              <a:path extrusionOk="0" h="82186" w="305686">
                <a:moveTo>
                  <a:pt x="297421" y="57120"/>
                </a:moveTo>
                <a:cubicBezTo>
                  <a:pt x="294450" y="61077"/>
                  <a:pt x="327258" y="78623"/>
                  <a:pt x="279597" y="80864"/>
                </a:cubicBezTo>
                <a:cubicBezTo>
                  <a:pt x="231936" y="83105"/>
                  <a:pt x="49843" y="84044"/>
                  <a:pt x="11454" y="70567"/>
                </a:cubicBezTo>
                <a:cubicBezTo>
                  <a:pt x="-26935" y="57090"/>
                  <a:pt x="42960" y="11761"/>
                  <a:pt x="49261" y="0"/>
                </a:cubicBez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11" name="Google Shape;1211;p86"/>
          <p:cNvSpPr/>
          <p:nvPr/>
        </p:nvSpPr>
        <p:spPr>
          <a:xfrm>
            <a:off x="1584150" y="2121975"/>
            <a:ext cx="300900" cy="176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86"/>
          <p:cNvSpPr txBox="1"/>
          <p:nvPr/>
        </p:nvSpPr>
        <p:spPr>
          <a:xfrm>
            <a:off x="1124050" y="3793050"/>
            <a:ext cx="1665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Concatenate next word embed with last RNN output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13" name="Google Shape;1213;p86"/>
          <p:cNvCxnSpPr>
            <a:stCxn id="1209" idx="3"/>
          </p:cNvCxnSpPr>
          <p:nvPr/>
        </p:nvCxnSpPr>
        <p:spPr>
          <a:xfrm>
            <a:off x="8524122" y="4240784"/>
            <a:ext cx="300900" cy="2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p86"/>
          <p:cNvCxnSpPr/>
          <p:nvPr/>
        </p:nvCxnSpPr>
        <p:spPr>
          <a:xfrm flipH="1" rot="10800000">
            <a:off x="3136993" y="2651945"/>
            <a:ext cx="258900" cy="279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86"/>
          <p:cNvCxnSpPr>
            <a:stCxn id="1169" idx="3"/>
            <a:endCxn id="1204" idx="1"/>
          </p:cNvCxnSpPr>
          <p:nvPr/>
        </p:nvCxnSpPr>
        <p:spPr>
          <a:xfrm>
            <a:off x="1241983" y="2436652"/>
            <a:ext cx="843600" cy="4944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86"/>
          <p:cNvCxnSpPr>
            <a:stCxn id="1172" idx="3"/>
            <a:endCxn id="1204" idx="1"/>
          </p:cNvCxnSpPr>
          <p:nvPr/>
        </p:nvCxnSpPr>
        <p:spPr>
          <a:xfrm>
            <a:off x="1241983" y="2713435"/>
            <a:ext cx="843600" cy="2175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86"/>
          <p:cNvCxnSpPr>
            <a:stCxn id="1175" idx="3"/>
            <a:endCxn id="1204" idx="1"/>
          </p:cNvCxnSpPr>
          <p:nvPr/>
        </p:nvCxnSpPr>
        <p:spPr>
          <a:xfrm flipH="1" rot="10800000">
            <a:off x="1241983" y="2930818"/>
            <a:ext cx="843600" cy="594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86"/>
          <p:cNvCxnSpPr>
            <a:stCxn id="1178" idx="3"/>
            <a:endCxn id="1204" idx="1"/>
          </p:cNvCxnSpPr>
          <p:nvPr/>
        </p:nvCxnSpPr>
        <p:spPr>
          <a:xfrm flipH="1" rot="10800000">
            <a:off x="1241983" y="2930919"/>
            <a:ext cx="843600" cy="3270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9" name="Google Shape;1219;p86"/>
          <p:cNvSpPr txBox="1"/>
          <p:nvPr/>
        </p:nvSpPr>
        <p:spPr>
          <a:xfrm>
            <a:off x="8046813" y="4347725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0" name="Google Shape;1220;p86"/>
          <p:cNvSpPr txBox="1"/>
          <p:nvPr/>
        </p:nvSpPr>
        <p:spPr>
          <a:xfrm>
            <a:off x="2197875" y="2991450"/>
            <a:ext cx="944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h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1" name="Google Shape;1221;p86"/>
          <p:cNvSpPr txBox="1"/>
          <p:nvPr/>
        </p:nvSpPr>
        <p:spPr>
          <a:xfrm>
            <a:off x="761313" y="3337350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1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2" name="Google Shape;1222;p86"/>
          <p:cNvGrpSpPr/>
          <p:nvPr/>
        </p:nvGrpSpPr>
        <p:grpSpPr>
          <a:xfrm>
            <a:off x="2398443" y="1088545"/>
            <a:ext cx="489600" cy="221700"/>
            <a:chOff x="1942050" y="2268800"/>
            <a:chExt cx="489600" cy="221700"/>
          </a:xfrm>
        </p:grpSpPr>
        <p:sp>
          <p:nvSpPr>
            <p:cNvPr id="1223" name="Google Shape;1223;p86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86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86"/>
          <p:cNvSpPr txBox="1"/>
          <p:nvPr/>
        </p:nvSpPr>
        <p:spPr>
          <a:xfrm>
            <a:off x="2109525" y="1216150"/>
            <a:ext cx="1168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t-1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6" name="Google Shape;1226;p86"/>
          <p:cNvSpPr txBox="1"/>
          <p:nvPr/>
        </p:nvSpPr>
        <p:spPr>
          <a:xfrm>
            <a:off x="8304000" y="3220050"/>
            <a:ext cx="8328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to output layer</a:t>
            </a:r>
            <a:endParaRPr b="0" sz="16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7" name="Google Shape;1227;p86"/>
          <p:cNvSpPr txBox="1"/>
          <p:nvPr/>
        </p:nvSpPr>
        <p:spPr>
          <a:xfrm>
            <a:off x="3486250" y="1888050"/>
            <a:ext cx="1665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gate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8" name="Google Shape;1228;p86"/>
          <p:cNvSpPr/>
          <p:nvPr/>
        </p:nvSpPr>
        <p:spPr>
          <a:xfrm>
            <a:off x="3442400" y="1312775"/>
            <a:ext cx="1746300" cy="504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86"/>
          <p:cNvSpPr txBox="1"/>
          <p:nvPr/>
        </p:nvSpPr>
        <p:spPr>
          <a:xfrm>
            <a:off x="3446550" y="1270050"/>
            <a:ext cx="1665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Forget gate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30" name="Google Shape;1230;p86"/>
          <p:cNvGrpSpPr/>
          <p:nvPr/>
        </p:nvGrpSpPr>
        <p:grpSpPr>
          <a:xfrm>
            <a:off x="5253443" y="2531070"/>
            <a:ext cx="489600" cy="221700"/>
            <a:chOff x="1942050" y="2268800"/>
            <a:chExt cx="489600" cy="221700"/>
          </a:xfrm>
        </p:grpSpPr>
        <p:sp>
          <p:nvSpPr>
            <p:cNvPr id="1231" name="Google Shape;1231;p86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86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3" name="Google Shape;1233;p86"/>
          <p:cNvSpPr/>
          <p:nvPr/>
        </p:nvSpPr>
        <p:spPr>
          <a:xfrm>
            <a:off x="3710700" y="4231300"/>
            <a:ext cx="1441500" cy="504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86"/>
          <p:cNvSpPr txBox="1"/>
          <p:nvPr/>
        </p:nvSpPr>
        <p:spPr>
          <a:xfrm>
            <a:off x="3714850" y="4188563"/>
            <a:ext cx="1665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gate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5" name="Google Shape;1235;p86"/>
          <p:cNvSpPr txBox="1"/>
          <p:nvPr/>
        </p:nvSpPr>
        <p:spPr>
          <a:xfrm>
            <a:off x="2004950" y="1515900"/>
            <a:ext cx="136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(last cell state)</a:t>
            </a:r>
            <a:endParaRPr i="1"/>
          </a:p>
        </p:txBody>
      </p:sp>
      <p:grpSp>
        <p:nvGrpSpPr>
          <p:cNvPr id="1236" name="Google Shape;1236;p86"/>
          <p:cNvGrpSpPr/>
          <p:nvPr/>
        </p:nvGrpSpPr>
        <p:grpSpPr>
          <a:xfrm>
            <a:off x="7222918" y="1075095"/>
            <a:ext cx="489600" cy="221700"/>
            <a:chOff x="1942050" y="2268800"/>
            <a:chExt cx="489600" cy="221700"/>
          </a:xfrm>
        </p:grpSpPr>
        <p:sp>
          <p:nvSpPr>
            <p:cNvPr id="1237" name="Google Shape;1237;p86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86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9" name="Google Shape;1239;p86"/>
          <p:cNvSpPr txBox="1"/>
          <p:nvPr/>
        </p:nvSpPr>
        <p:spPr>
          <a:xfrm>
            <a:off x="7920325" y="913425"/>
            <a:ext cx="13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(new cell state after step 2)</a:t>
            </a:r>
            <a:endParaRPr i="1"/>
          </a:p>
        </p:txBody>
      </p:sp>
      <p:sp>
        <p:nvSpPr>
          <p:cNvPr id="1240" name="Google Shape;1240;p86"/>
          <p:cNvSpPr txBox="1"/>
          <p:nvPr/>
        </p:nvSpPr>
        <p:spPr>
          <a:xfrm>
            <a:off x="7800450" y="970388"/>
            <a:ext cx="42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/>
          </a:p>
        </p:txBody>
      </p:sp>
      <p:sp>
        <p:nvSpPr>
          <p:cNvPr id="1241" name="Google Shape;1241;p86"/>
          <p:cNvSpPr/>
          <p:nvPr/>
        </p:nvSpPr>
        <p:spPr>
          <a:xfrm>
            <a:off x="7064900" y="1507325"/>
            <a:ext cx="843600" cy="4311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86"/>
          <p:cNvSpPr txBox="1"/>
          <p:nvPr/>
        </p:nvSpPr>
        <p:spPr>
          <a:xfrm>
            <a:off x="6806000" y="1492000"/>
            <a:ext cx="13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</a:t>
            </a:r>
            <a:endParaRPr i="1"/>
          </a:p>
        </p:txBody>
      </p:sp>
      <p:sp>
        <p:nvSpPr>
          <p:cNvPr id="1243" name="Google Shape;1243;p86"/>
          <p:cNvSpPr/>
          <p:nvPr/>
        </p:nvSpPr>
        <p:spPr>
          <a:xfrm>
            <a:off x="5543700" y="2820100"/>
            <a:ext cx="1665900" cy="19140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4" name="Google Shape;1244;p86"/>
          <p:cNvGrpSpPr/>
          <p:nvPr/>
        </p:nvGrpSpPr>
        <p:grpSpPr>
          <a:xfrm>
            <a:off x="6481022" y="4027884"/>
            <a:ext cx="489600" cy="221700"/>
            <a:chOff x="4761450" y="2839800"/>
            <a:chExt cx="489600" cy="221700"/>
          </a:xfrm>
        </p:grpSpPr>
        <p:sp>
          <p:nvSpPr>
            <p:cNvPr id="1245" name="Google Shape;1245;p86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86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7" name="Google Shape;1247;p86"/>
          <p:cNvSpPr/>
          <p:nvPr/>
        </p:nvSpPr>
        <p:spPr>
          <a:xfrm>
            <a:off x="6055387" y="38164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86"/>
          <p:cNvSpPr/>
          <p:nvPr/>
        </p:nvSpPr>
        <p:spPr>
          <a:xfrm>
            <a:off x="5810587" y="35947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86"/>
          <p:cNvSpPr/>
          <p:nvPr/>
        </p:nvSpPr>
        <p:spPr>
          <a:xfrm>
            <a:off x="6055387" y="35947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86"/>
          <p:cNvSpPr/>
          <p:nvPr/>
        </p:nvSpPr>
        <p:spPr>
          <a:xfrm>
            <a:off x="5810587" y="38164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86"/>
          <p:cNvSpPr/>
          <p:nvPr/>
        </p:nvSpPr>
        <p:spPr>
          <a:xfrm>
            <a:off x="5810587" y="42535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86"/>
          <p:cNvSpPr txBox="1"/>
          <p:nvPr/>
        </p:nvSpPr>
        <p:spPr>
          <a:xfrm>
            <a:off x="5810587" y="276897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baseline="-25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3" name="Google Shape;1253;p86"/>
          <p:cNvSpPr txBox="1"/>
          <p:nvPr/>
        </p:nvSpPr>
        <p:spPr>
          <a:xfrm>
            <a:off x="6574186" y="4137875"/>
            <a:ext cx="30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4" name="Google Shape;1254;p86"/>
          <p:cNvSpPr/>
          <p:nvPr/>
        </p:nvSpPr>
        <p:spPr>
          <a:xfrm>
            <a:off x="6055363" y="42535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86"/>
          <p:cNvSpPr txBox="1"/>
          <p:nvPr/>
        </p:nvSpPr>
        <p:spPr>
          <a:xfrm>
            <a:off x="5765334" y="453661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6" name="Google Shape;1256;p86"/>
          <p:cNvSpPr txBox="1"/>
          <p:nvPr/>
        </p:nvSpPr>
        <p:spPr>
          <a:xfrm>
            <a:off x="5338117" y="3452904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7" name="Google Shape;1257;p86"/>
          <p:cNvSpPr txBox="1"/>
          <p:nvPr/>
        </p:nvSpPr>
        <p:spPr>
          <a:xfrm>
            <a:off x="5732450" y="4049100"/>
            <a:ext cx="629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8" name="Google Shape;1258;p86"/>
          <p:cNvSpPr txBox="1"/>
          <p:nvPr/>
        </p:nvSpPr>
        <p:spPr>
          <a:xfrm>
            <a:off x="6028350" y="4067250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9" name="Google Shape;1259;p86"/>
          <p:cNvSpPr txBox="1"/>
          <p:nvPr/>
        </p:nvSpPr>
        <p:spPr>
          <a:xfrm>
            <a:off x="6230274" y="3204800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tanh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(z)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0" name="Google Shape;1260;p86"/>
          <p:cNvSpPr/>
          <p:nvPr/>
        </p:nvSpPr>
        <p:spPr>
          <a:xfrm>
            <a:off x="6656475" y="3531237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86"/>
          <p:cNvSpPr/>
          <p:nvPr/>
        </p:nvSpPr>
        <p:spPr>
          <a:xfrm>
            <a:off x="5810587" y="33661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86"/>
          <p:cNvSpPr/>
          <p:nvPr/>
        </p:nvSpPr>
        <p:spPr>
          <a:xfrm>
            <a:off x="6055387" y="33661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86"/>
          <p:cNvSpPr/>
          <p:nvPr/>
        </p:nvSpPr>
        <p:spPr>
          <a:xfrm>
            <a:off x="5810587" y="3137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86"/>
          <p:cNvSpPr/>
          <p:nvPr/>
        </p:nvSpPr>
        <p:spPr>
          <a:xfrm>
            <a:off x="6055387" y="3137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5" name="Google Shape;1265;p86"/>
          <p:cNvGrpSpPr/>
          <p:nvPr/>
        </p:nvGrpSpPr>
        <p:grpSpPr>
          <a:xfrm>
            <a:off x="7387043" y="3369270"/>
            <a:ext cx="489600" cy="221700"/>
            <a:chOff x="1942050" y="2268800"/>
            <a:chExt cx="489600" cy="221700"/>
          </a:xfrm>
        </p:grpSpPr>
        <p:sp>
          <p:nvSpPr>
            <p:cNvPr id="1266" name="Google Shape;1266;p86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86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68" name="Google Shape;1268;p86"/>
          <p:cNvCxnSpPr/>
          <p:nvPr/>
        </p:nvCxnSpPr>
        <p:spPr>
          <a:xfrm>
            <a:off x="3136993" y="2930945"/>
            <a:ext cx="2392200" cy="63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9" name="Google Shape;1269;p86"/>
          <p:cNvSpPr/>
          <p:nvPr/>
        </p:nvSpPr>
        <p:spPr>
          <a:xfrm>
            <a:off x="6302900" y="2097725"/>
            <a:ext cx="843600" cy="6027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86"/>
          <p:cNvSpPr txBox="1"/>
          <p:nvPr/>
        </p:nvSpPr>
        <p:spPr>
          <a:xfrm>
            <a:off x="6044000" y="2025400"/>
            <a:ext cx="13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multiply</a:t>
            </a:r>
            <a:endParaRPr i="1"/>
          </a:p>
        </p:txBody>
      </p:sp>
      <p:grpSp>
        <p:nvGrpSpPr>
          <p:cNvPr id="1271" name="Google Shape;1271;p86"/>
          <p:cNvGrpSpPr/>
          <p:nvPr/>
        </p:nvGrpSpPr>
        <p:grpSpPr>
          <a:xfrm>
            <a:off x="7310843" y="2226270"/>
            <a:ext cx="489600" cy="221700"/>
            <a:chOff x="1942050" y="2268800"/>
            <a:chExt cx="489600" cy="221700"/>
          </a:xfrm>
        </p:grpSpPr>
        <p:sp>
          <p:nvSpPr>
            <p:cNvPr id="1272" name="Google Shape;1272;p86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86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4" name="Google Shape;1274;p86"/>
          <p:cNvCxnSpPr>
            <a:endCxn id="1272" idx="1"/>
          </p:cNvCxnSpPr>
          <p:nvPr/>
        </p:nvCxnSpPr>
        <p:spPr>
          <a:xfrm flipH="1" rot="10800000">
            <a:off x="5743043" y="2337120"/>
            <a:ext cx="15678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5" name="Google Shape;1275;p86"/>
          <p:cNvSpPr/>
          <p:nvPr/>
        </p:nvSpPr>
        <p:spPr>
          <a:xfrm>
            <a:off x="6578108" y="2328000"/>
            <a:ext cx="1065925" cy="1044000"/>
          </a:xfrm>
          <a:custGeom>
            <a:rect b="b" l="l" r="r" t="t"/>
            <a:pathLst>
              <a:path extrusionOk="0" h="41760" w="42637">
                <a:moveTo>
                  <a:pt x="42637" y="41760"/>
                </a:moveTo>
                <a:cubicBezTo>
                  <a:pt x="35552" y="38720"/>
                  <a:pt x="2284" y="30480"/>
                  <a:pt x="124" y="23520"/>
                </a:cubicBezTo>
                <a:cubicBezTo>
                  <a:pt x="-2036" y="16560"/>
                  <a:pt x="24751" y="3920"/>
                  <a:pt x="2967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6" name="Google Shape;1276;p86"/>
          <p:cNvSpPr/>
          <p:nvPr/>
        </p:nvSpPr>
        <p:spPr>
          <a:xfrm>
            <a:off x="2904000" y="1200000"/>
            <a:ext cx="4584000" cy="757025"/>
          </a:xfrm>
          <a:custGeom>
            <a:rect b="b" l="l" r="r" t="t"/>
            <a:pathLst>
              <a:path extrusionOk="0" h="30281" w="183360">
                <a:moveTo>
                  <a:pt x="0" y="0"/>
                </a:moveTo>
                <a:cubicBezTo>
                  <a:pt x="14320" y="1680"/>
                  <a:pt x="59040" y="5040"/>
                  <a:pt x="85920" y="10080"/>
                </a:cubicBezTo>
                <a:cubicBezTo>
                  <a:pt x="112800" y="15120"/>
                  <a:pt x="145040" y="31200"/>
                  <a:pt x="161280" y="30240"/>
                </a:cubicBezTo>
                <a:cubicBezTo>
                  <a:pt x="177520" y="29280"/>
                  <a:pt x="179680" y="8640"/>
                  <a:pt x="183360" y="432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7" name="Google Shape;1277;p86"/>
          <p:cNvSpPr/>
          <p:nvPr/>
        </p:nvSpPr>
        <p:spPr>
          <a:xfrm>
            <a:off x="7488000" y="1308000"/>
            <a:ext cx="315500" cy="912000"/>
          </a:xfrm>
          <a:custGeom>
            <a:rect b="b" l="l" r="r" t="t"/>
            <a:pathLst>
              <a:path extrusionOk="0" h="36480" w="12620">
                <a:moveTo>
                  <a:pt x="3360" y="36480"/>
                </a:moveTo>
                <a:cubicBezTo>
                  <a:pt x="4880" y="33360"/>
                  <a:pt x="13040" y="23840"/>
                  <a:pt x="12480" y="17760"/>
                </a:cubicBezTo>
                <a:cubicBezTo>
                  <a:pt x="11920" y="11680"/>
                  <a:pt x="2080" y="296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8" name="Google Shape;1278;p86"/>
          <p:cNvSpPr txBox="1"/>
          <p:nvPr/>
        </p:nvSpPr>
        <p:spPr>
          <a:xfrm>
            <a:off x="6458050" y="2802450"/>
            <a:ext cx="832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Inputs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79" name="Google Shape;1279;p86"/>
          <p:cNvGrpSpPr/>
          <p:nvPr/>
        </p:nvGrpSpPr>
        <p:grpSpPr>
          <a:xfrm>
            <a:off x="5370243" y="1469545"/>
            <a:ext cx="489600" cy="221700"/>
            <a:chOff x="1942050" y="2268800"/>
            <a:chExt cx="489600" cy="221700"/>
          </a:xfrm>
        </p:grpSpPr>
        <p:sp>
          <p:nvSpPr>
            <p:cNvPr id="1280" name="Google Shape;1280;p86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86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p86"/>
          <p:cNvSpPr txBox="1"/>
          <p:nvPr/>
        </p:nvSpPr>
        <p:spPr>
          <a:xfrm>
            <a:off x="5402150" y="1607150"/>
            <a:ext cx="42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t’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87"/>
          <p:cNvSpPr/>
          <p:nvPr/>
        </p:nvSpPr>
        <p:spPr>
          <a:xfrm>
            <a:off x="3253775" y="826575"/>
            <a:ext cx="4667700" cy="40575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87"/>
          <p:cNvSpPr/>
          <p:nvPr/>
        </p:nvSpPr>
        <p:spPr>
          <a:xfrm>
            <a:off x="3458575" y="2532025"/>
            <a:ext cx="1746300" cy="2193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8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LSTM (step 3)</a:t>
            </a:r>
            <a:endParaRPr/>
          </a:p>
        </p:txBody>
      </p:sp>
      <p:grpSp>
        <p:nvGrpSpPr>
          <p:cNvPr id="1290" name="Google Shape;1290;p87"/>
          <p:cNvGrpSpPr/>
          <p:nvPr/>
        </p:nvGrpSpPr>
        <p:grpSpPr>
          <a:xfrm>
            <a:off x="628563" y="2030567"/>
            <a:ext cx="613420" cy="276770"/>
            <a:chOff x="769775" y="2822500"/>
            <a:chExt cx="489600" cy="221700"/>
          </a:xfrm>
        </p:grpSpPr>
        <p:sp>
          <p:nvSpPr>
            <p:cNvPr id="1291" name="Google Shape;1291;p87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87"/>
          <p:cNvGrpSpPr/>
          <p:nvPr/>
        </p:nvGrpSpPr>
        <p:grpSpPr>
          <a:xfrm>
            <a:off x="2647393" y="3201095"/>
            <a:ext cx="489600" cy="221700"/>
            <a:chOff x="1942050" y="2268800"/>
            <a:chExt cx="489600" cy="221700"/>
          </a:xfrm>
        </p:grpSpPr>
        <p:sp>
          <p:nvSpPr>
            <p:cNvPr id="1294" name="Google Shape;1294;p87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87"/>
          <p:cNvGrpSpPr/>
          <p:nvPr/>
        </p:nvGrpSpPr>
        <p:grpSpPr>
          <a:xfrm>
            <a:off x="628563" y="2298267"/>
            <a:ext cx="613420" cy="276770"/>
            <a:chOff x="769775" y="2822500"/>
            <a:chExt cx="489600" cy="221700"/>
          </a:xfrm>
        </p:grpSpPr>
        <p:sp>
          <p:nvSpPr>
            <p:cNvPr id="1297" name="Google Shape;1297;p87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9" name="Google Shape;1299;p87"/>
          <p:cNvGrpSpPr/>
          <p:nvPr/>
        </p:nvGrpSpPr>
        <p:grpSpPr>
          <a:xfrm>
            <a:off x="628563" y="2575050"/>
            <a:ext cx="613420" cy="276770"/>
            <a:chOff x="769775" y="2822500"/>
            <a:chExt cx="489600" cy="221700"/>
          </a:xfrm>
        </p:grpSpPr>
        <p:sp>
          <p:nvSpPr>
            <p:cNvPr id="1300" name="Google Shape;1300;p87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87"/>
          <p:cNvGrpSpPr/>
          <p:nvPr/>
        </p:nvGrpSpPr>
        <p:grpSpPr>
          <a:xfrm>
            <a:off x="628563" y="2851833"/>
            <a:ext cx="613420" cy="276770"/>
            <a:chOff x="769775" y="2822500"/>
            <a:chExt cx="489600" cy="221700"/>
          </a:xfrm>
        </p:grpSpPr>
        <p:sp>
          <p:nvSpPr>
            <p:cNvPr id="1303" name="Google Shape;1303;p87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87"/>
          <p:cNvGrpSpPr/>
          <p:nvPr/>
        </p:nvGrpSpPr>
        <p:grpSpPr>
          <a:xfrm>
            <a:off x="628563" y="3119533"/>
            <a:ext cx="613420" cy="276770"/>
            <a:chOff x="769775" y="2822500"/>
            <a:chExt cx="489600" cy="221700"/>
          </a:xfrm>
        </p:grpSpPr>
        <p:sp>
          <p:nvSpPr>
            <p:cNvPr id="1306" name="Google Shape;1306;p87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87"/>
          <p:cNvGrpSpPr/>
          <p:nvPr/>
        </p:nvGrpSpPr>
        <p:grpSpPr>
          <a:xfrm>
            <a:off x="4423622" y="4027884"/>
            <a:ext cx="489600" cy="221700"/>
            <a:chOff x="4761450" y="2839800"/>
            <a:chExt cx="489600" cy="221700"/>
          </a:xfrm>
        </p:grpSpPr>
        <p:sp>
          <p:nvSpPr>
            <p:cNvPr id="1309" name="Google Shape;1309;p87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1" name="Google Shape;1311;p87"/>
          <p:cNvSpPr/>
          <p:nvPr/>
        </p:nvSpPr>
        <p:spPr>
          <a:xfrm>
            <a:off x="3997987" y="38164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87"/>
          <p:cNvSpPr/>
          <p:nvPr/>
        </p:nvSpPr>
        <p:spPr>
          <a:xfrm>
            <a:off x="3753187" y="35947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87"/>
          <p:cNvSpPr/>
          <p:nvPr/>
        </p:nvSpPr>
        <p:spPr>
          <a:xfrm>
            <a:off x="3997987" y="35947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87"/>
          <p:cNvSpPr/>
          <p:nvPr/>
        </p:nvSpPr>
        <p:spPr>
          <a:xfrm>
            <a:off x="3753187" y="38164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87"/>
          <p:cNvSpPr/>
          <p:nvPr/>
        </p:nvSpPr>
        <p:spPr>
          <a:xfrm>
            <a:off x="3753187" y="42535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87"/>
          <p:cNvSpPr txBox="1"/>
          <p:nvPr/>
        </p:nvSpPr>
        <p:spPr>
          <a:xfrm>
            <a:off x="3753187" y="276897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7" name="Google Shape;1317;p87"/>
          <p:cNvSpPr txBox="1"/>
          <p:nvPr/>
        </p:nvSpPr>
        <p:spPr>
          <a:xfrm>
            <a:off x="4516786" y="4137875"/>
            <a:ext cx="30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8" name="Google Shape;1318;p87"/>
          <p:cNvSpPr/>
          <p:nvPr/>
        </p:nvSpPr>
        <p:spPr>
          <a:xfrm>
            <a:off x="3997963" y="4253550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87"/>
          <p:cNvSpPr txBox="1"/>
          <p:nvPr/>
        </p:nvSpPr>
        <p:spPr>
          <a:xfrm>
            <a:off x="3707934" y="4536615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0" name="Google Shape;1320;p87"/>
          <p:cNvSpPr txBox="1"/>
          <p:nvPr/>
        </p:nvSpPr>
        <p:spPr>
          <a:xfrm>
            <a:off x="3204517" y="3681504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1" name="Google Shape;1321;p87"/>
          <p:cNvSpPr txBox="1"/>
          <p:nvPr/>
        </p:nvSpPr>
        <p:spPr>
          <a:xfrm>
            <a:off x="3675050" y="4049100"/>
            <a:ext cx="629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2" name="Google Shape;1322;p87"/>
          <p:cNvSpPr txBox="1"/>
          <p:nvPr/>
        </p:nvSpPr>
        <p:spPr>
          <a:xfrm>
            <a:off x="3970950" y="4067250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3" name="Google Shape;1323;p87"/>
          <p:cNvSpPr txBox="1"/>
          <p:nvPr/>
        </p:nvSpPr>
        <p:spPr>
          <a:xfrm>
            <a:off x="4172874" y="3128600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sigmoid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(z)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4" name="Google Shape;1324;p87"/>
          <p:cNvSpPr/>
          <p:nvPr/>
        </p:nvSpPr>
        <p:spPr>
          <a:xfrm>
            <a:off x="4599075" y="3531237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87"/>
          <p:cNvSpPr txBox="1"/>
          <p:nvPr/>
        </p:nvSpPr>
        <p:spPr>
          <a:xfrm>
            <a:off x="3584588" y="453375"/>
            <a:ext cx="2261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LSTM Layer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6" name="Google Shape;1326;p87"/>
          <p:cNvSpPr txBox="1"/>
          <p:nvPr/>
        </p:nvSpPr>
        <p:spPr>
          <a:xfrm>
            <a:off x="-7350" y="1930225"/>
            <a:ext cx="6885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movie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laughs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87"/>
          <p:cNvSpPr txBox="1"/>
          <p:nvPr/>
        </p:nvSpPr>
        <p:spPr>
          <a:xfrm>
            <a:off x="438250" y="1161613"/>
            <a:ext cx="12777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Word embeddings (X)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8" name="Google Shape;1328;p87"/>
          <p:cNvSpPr/>
          <p:nvPr/>
        </p:nvSpPr>
        <p:spPr>
          <a:xfrm>
            <a:off x="3753187" y="33661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87"/>
          <p:cNvSpPr/>
          <p:nvPr/>
        </p:nvSpPr>
        <p:spPr>
          <a:xfrm>
            <a:off x="3997987" y="33661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87"/>
          <p:cNvSpPr/>
          <p:nvPr/>
        </p:nvSpPr>
        <p:spPr>
          <a:xfrm>
            <a:off x="3753187" y="3137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87"/>
          <p:cNvSpPr/>
          <p:nvPr/>
        </p:nvSpPr>
        <p:spPr>
          <a:xfrm>
            <a:off x="3997987" y="3137575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2" name="Google Shape;1332;p87"/>
          <p:cNvGrpSpPr/>
          <p:nvPr/>
        </p:nvGrpSpPr>
        <p:grpSpPr>
          <a:xfrm>
            <a:off x="2085676" y="3201102"/>
            <a:ext cx="561718" cy="221700"/>
            <a:chOff x="748617" y="2822500"/>
            <a:chExt cx="489600" cy="221700"/>
          </a:xfrm>
        </p:grpSpPr>
        <p:sp>
          <p:nvSpPr>
            <p:cNvPr id="1333" name="Google Shape;1333;p87"/>
            <p:cNvSpPr/>
            <p:nvPr/>
          </p:nvSpPr>
          <p:spPr>
            <a:xfrm>
              <a:off x="748617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993417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5" name="Google Shape;1335;p87"/>
          <p:cNvCxnSpPr>
            <a:stCxn id="1292" idx="3"/>
            <a:endCxn id="1333" idx="1"/>
          </p:cNvCxnSpPr>
          <p:nvPr/>
        </p:nvCxnSpPr>
        <p:spPr>
          <a:xfrm>
            <a:off x="1241983" y="2168952"/>
            <a:ext cx="843600" cy="11430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336" name="Google Shape;1336;p87"/>
          <p:cNvGrpSpPr/>
          <p:nvPr/>
        </p:nvGrpSpPr>
        <p:grpSpPr>
          <a:xfrm>
            <a:off x="8034522" y="4129934"/>
            <a:ext cx="489600" cy="221700"/>
            <a:chOff x="4761450" y="2839800"/>
            <a:chExt cx="489600" cy="221700"/>
          </a:xfrm>
        </p:grpSpPr>
        <p:sp>
          <p:nvSpPr>
            <p:cNvPr id="1337" name="Google Shape;1337;p87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9" name="Google Shape;1339;p87"/>
          <p:cNvSpPr/>
          <p:nvPr/>
        </p:nvSpPr>
        <p:spPr>
          <a:xfrm>
            <a:off x="858464" y="3312000"/>
            <a:ext cx="7640175" cy="1659400"/>
          </a:xfrm>
          <a:custGeom>
            <a:rect b="b" l="l" r="r" t="t"/>
            <a:pathLst>
              <a:path extrusionOk="0" h="66376" w="305607">
                <a:moveTo>
                  <a:pt x="297341" y="41760"/>
                </a:moveTo>
                <a:cubicBezTo>
                  <a:pt x="294370" y="45717"/>
                  <a:pt x="327178" y="63263"/>
                  <a:pt x="279517" y="65504"/>
                </a:cubicBezTo>
                <a:cubicBezTo>
                  <a:pt x="231856" y="67745"/>
                  <a:pt x="49683" y="66124"/>
                  <a:pt x="11374" y="55207"/>
                </a:cubicBezTo>
                <a:cubicBezTo>
                  <a:pt x="-26935" y="44290"/>
                  <a:pt x="43280" y="9201"/>
                  <a:pt x="49661" y="0"/>
                </a:cubicBez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40" name="Google Shape;1340;p87"/>
          <p:cNvSpPr/>
          <p:nvPr/>
        </p:nvSpPr>
        <p:spPr>
          <a:xfrm>
            <a:off x="1584150" y="2121975"/>
            <a:ext cx="300900" cy="176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87"/>
          <p:cNvSpPr txBox="1"/>
          <p:nvPr/>
        </p:nvSpPr>
        <p:spPr>
          <a:xfrm>
            <a:off x="1124050" y="3869250"/>
            <a:ext cx="1665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Concatenate next word embed with last RNN output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2" name="Google Shape;1342;p87"/>
          <p:cNvCxnSpPr>
            <a:stCxn id="1338" idx="3"/>
          </p:cNvCxnSpPr>
          <p:nvPr/>
        </p:nvCxnSpPr>
        <p:spPr>
          <a:xfrm>
            <a:off x="8524122" y="4240784"/>
            <a:ext cx="300900" cy="2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3" name="Google Shape;1343;p87"/>
          <p:cNvCxnSpPr>
            <a:stCxn id="1295" idx="3"/>
          </p:cNvCxnSpPr>
          <p:nvPr/>
        </p:nvCxnSpPr>
        <p:spPr>
          <a:xfrm>
            <a:off x="3136993" y="3311945"/>
            <a:ext cx="330900" cy="12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4" name="Google Shape;1344;p87"/>
          <p:cNvCxnSpPr>
            <a:stCxn id="1298" idx="3"/>
            <a:endCxn id="1333" idx="1"/>
          </p:cNvCxnSpPr>
          <p:nvPr/>
        </p:nvCxnSpPr>
        <p:spPr>
          <a:xfrm>
            <a:off x="1241983" y="2436652"/>
            <a:ext cx="843600" cy="8754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7"/>
          <p:cNvCxnSpPr>
            <a:stCxn id="1301" idx="3"/>
            <a:endCxn id="1333" idx="1"/>
          </p:cNvCxnSpPr>
          <p:nvPr/>
        </p:nvCxnSpPr>
        <p:spPr>
          <a:xfrm>
            <a:off x="1241983" y="2713435"/>
            <a:ext cx="843600" cy="5985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7"/>
          <p:cNvCxnSpPr>
            <a:stCxn id="1304" idx="3"/>
            <a:endCxn id="1333" idx="1"/>
          </p:cNvCxnSpPr>
          <p:nvPr/>
        </p:nvCxnSpPr>
        <p:spPr>
          <a:xfrm>
            <a:off x="1241983" y="2990218"/>
            <a:ext cx="843600" cy="321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87"/>
          <p:cNvCxnSpPr>
            <a:stCxn id="1307" idx="3"/>
            <a:endCxn id="1333" idx="1"/>
          </p:cNvCxnSpPr>
          <p:nvPr/>
        </p:nvCxnSpPr>
        <p:spPr>
          <a:xfrm>
            <a:off x="1241983" y="3257919"/>
            <a:ext cx="843600" cy="540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99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8" name="Google Shape;1348;p87"/>
          <p:cNvSpPr txBox="1"/>
          <p:nvPr/>
        </p:nvSpPr>
        <p:spPr>
          <a:xfrm>
            <a:off x="8046813" y="4347725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9" name="Google Shape;1349;p87"/>
          <p:cNvSpPr txBox="1"/>
          <p:nvPr/>
        </p:nvSpPr>
        <p:spPr>
          <a:xfrm>
            <a:off x="2197875" y="3372450"/>
            <a:ext cx="944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h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0" name="Google Shape;1350;p87"/>
          <p:cNvSpPr txBox="1"/>
          <p:nvPr/>
        </p:nvSpPr>
        <p:spPr>
          <a:xfrm>
            <a:off x="761313" y="3337350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1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51" name="Google Shape;1351;p87"/>
          <p:cNvGrpSpPr/>
          <p:nvPr/>
        </p:nvGrpSpPr>
        <p:grpSpPr>
          <a:xfrm>
            <a:off x="2398443" y="1088545"/>
            <a:ext cx="489600" cy="221700"/>
            <a:chOff x="1942050" y="2268800"/>
            <a:chExt cx="489600" cy="221700"/>
          </a:xfrm>
        </p:grpSpPr>
        <p:sp>
          <p:nvSpPr>
            <p:cNvPr id="1352" name="Google Shape;1352;p87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7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4" name="Google Shape;1354;p87"/>
          <p:cNvSpPr txBox="1"/>
          <p:nvPr/>
        </p:nvSpPr>
        <p:spPr>
          <a:xfrm>
            <a:off x="2333325" y="1216150"/>
            <a:ext cx="613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t-1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5" name="Google Shape;1355;p87"/>
          <p:cNvSpPr txBox="1"/>
          <p:nvPr/>
        </p:nvSpPr>
        <p:spPr>
          <a:xfrm>
            <a:off x="8304000" y="3220050"/>
            <a:ext cx="8328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to output layer</a:t>
            </a:r>
            <a:endParaRPr b="0" sz="16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6" name="Google Shape;1356;p87"/>
          <p:cNvSpPr txBox="1"/>
          <p:nvPr/>
        </p:nvSpPr>
        <p:spPr>
          <a:xfrm>
            <a:off x="3486250" y="2497650"/>
            <a:ext cx="1665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gate</a:t>
            </a:r>
            <a:endParaRPr b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7" name="Google Shape;1357;p87"/>
          <p:cNvSpPr/>
          <p:nvPr/>
        </p:nvSpPr>
        <p:spPr>
          <a:xfrm>
            <a:off x="3444938" y="1312775"/>
            <a:ext cx="1746300" cy="504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87"/>
          <p:cNvSpPr txBox="1"/>
          <p:nvPr/>
        </p:nvSpPr>
        <p:spPr>
          <a:xfrm>
            <a:off x="3449088" y="1270050"/>
            <a:ext cx="1665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Forget gate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59" name="Google Shape;1359;p87"/>
          <p:cNvGrpSpPr/>
          <p:nvPr/>
        </p:nvGrpSpPr>
        <p:grpSpPr>
          <a:xfrm>
            <a:off x="5329643" y="3216870"/>
            <a:ext cx="489600" cy="221700"/>
            <a:chOff x="1942050" y="2268800"/>
            <a:chExt cx="489600" cy="221700"/>
          </a:xfrm>
        </p:grpSpPr>
        <p:sp>
          <p:nvSpPr>
            <p:cNvPr id="1360" name="Google Shape;1360;p87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87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2" name="Google Shape;1362;p87"/>
          <p:cNvSpPr/>
          <p:nvPr/>
        </p:nvSpPr>
        <p:spPr>
          <a:xfrm>
            <a:off x="3449088" y="1922388"/>
            <a:ext cx="1746300" cy="5046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87"/>
          <p:cNvSpPr txBox="1"/>
          <p:nvPr/>
        </p:nvSpPr>
        <p:spPr>
          <a:xfrm>
            <a:off x="3453985" y="1879663"/>
            <a:ext cx="1965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gate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87"/>
          <p:cNvSpPr txBox="1"/>
          <p:nvPr/>
        </p:nvSpPr>
        <p:spPr>
          <a:xfrm>
            <a:off x="2004950" y="1515900"/>
            <a:ext cx="136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(last cell state)</a:t>
            </a:r>
            <a:endParaRPr i="1"/>
          </a:p>
        </p:txBody>
      </p:sp>
      <p:cxnSp>
        <p:nvCxnSpPr>
          <p:cNvPr id="1365" name="Google Shape;1365;p87"/>
          <p:cNvCxnSpPr>
            <a:stCxn id="1361" idx="3"/>
            <a:endCxn id="1337" idx="1"/>
          </p:cNvCxnSpPr>
          <p:nvPr/>
        </p:nvCxnSpPr>
        <p:spPr>
          <a:xfrm>
            <a:off x="5819243" y="3327720"/>
            <a:ext cx="2215200" cy="913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87"/>
          <p:cNvCxnSpPr>
            <a:stCxn id="1353" idx="3"/>
            <a:endCxn id="1367" idx="1"/>
          </p:cNvCxnSpPr>
          <p:nvPr/>
        </p:nvCxnSpPr>
        <p:spPr>
          <a:xfrm>
            <a:off x="2888043" y="1199395"/>
            <a:ext cx="2482200" cy="106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8" name="Google Shape;1368;p87"/>
          <p:cNvSpPr/>
          <p:nvPr/>
        </p:nvSpPr>
        <p:spPr>
          <a:xfrm>
            <a:off x="6836300" y="3545525"/>
            <a:ext cx="843600" cy="6027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87"/>
          <p:cNvSpPr txBox="1"/>
          <p:nvPr/>
        </p:nvSpPr>
        <p:spPr>
          <a:xfrm>
            <a:off x="6577400" y="3625600"/>
            <a:ext cx="13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multiply</a:t>
            </a:r>
            <a:endParaRPr i="1"/>
          </a:p>
        </p:txBody>
      </p:sp>
      <p:grpSp>
        <p:nvGrpSpPr>
          <p:cNvPr id="1370" name="Google Shape;1370;p87"/>
          <p:cNvGrpSpPr/>
          <p:nvPr/>
        </p:nvGrpSpPr>
        <p:grpSpPr>
          <a:xfrm>
            <a:off x="7046643" y="2231545"/>
            <a:ext cx="489600" cy="221700"/>
            <a:chOff x="1942050" y="2268800"/>
            <a:chExt cx="489600" cy="221700"/>
          </a:xfrm>
        </p:grpSpPr>
        <p:sp>
          <p:nvSpPr>
            <p:cNvPr id="1371" name="Google Shape;1371;p87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81E0E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87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81E0E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3" name="Google Shape;1373;p87"/>
          <p:cNvSpPr/>
          <p:nvPr/>
        </p:nvSpPr>
        <p:spPr>
          <a:xfrm>
            <a:off x="5998100" y="1869125"/>
            <a:ext cx="843600" cy="602700"/>
          </a:xfrm>
          <a:prstGeom prst="roundRect">
            <a:avLst>
              <a:gd fmla="val 16667" name="adj"/>
            </a:avLst>
          </a:prstGeom>
          <a:solidFill>
            <a:srgbClr val="CFE2F3">
              <a:alpha val="10980"/>
            </a:srgbClr>
          </a:solidFill>
          <a:ln cap="flat" cmpd="sng" w="38100">
            <a:solidFill>
              <a:srgbClr val="BC8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87"/>
          <p:cNvSpPr txBox="1"/>
          <p:nvPr/>
        </p:nvSpPr>
        <p:spPr>
          <a:xfrm>
            <a:off x="5739200" y="1949200"/>
            <a:ext cx="13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tanh(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i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75" name="Google Shape;1375;p87"/>
          <p:cNvGrpSpPr/>
          <p:nvPr/>
        </p:nvGrpSpPr>
        <p:grpSpPr>
          <a:xfrm>
            <a:off x="5370243" y="2155345"/>
            <a:ext cx="489600" cy="221700"/>
            <a:chOff x="1942050" y="2268800"/>
            <a:chExt cx="489600" cy="221700"/>
          </a:xfrm>
        </p:grpSpPr>
        <p:sp>
          <p:nvSpPr>
            <p:cNvPr id="1367" name="Google Shape;1367;p87"/>
            <p:cNvSpPr/>
            <p:nvPr/>
          </p:nvSpPr>
          <p:spPr>
            <a:xfrm>
              <a:off x="19420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87"/>
            <p:cNvSpPr/>
            <p:nvPr/>
          </p:nvSpPr>
          <p:spPr>
            <a:xfrm>
              <a:off x="2186850" y="2268800"/>
              <a:ext cx="244800" cy="221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7" name="Google Shape;1377;p87"/>
          <p:cNvSpPr txBox="1"/>
          <p:nvPr/>
        </p:nvSpPr>
        <p:spPr>
          <a:xfrm>
            <a:off x="5294738" y="2308950"/>
            <a:ext cx="613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8" name="Google Shape;1378;p87"/>
          <p:cNvCxnSpPr>
            <a:stCxn id="1376" idx="3"/>
            <a:endCxn id="1371" idx="1"/>
          </p:cNvCxnSpPr>
          <p:nvPr/>
        </p:nvCxnSpPr>
        <p:spPr>
          <a:xfrm>
            <a:off x="5859843" y="2266195"/>
            <a:ext cx="1186800" cy="7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9" name="Google Shape;1379;p87"/>
          <p:cNvSpPr/>
          <p:nvPr/>
        </p:nvSpPr>
        <p:spPr>
          <a:xfrm>
            <a:off x="6913404" y="2448000"/>
            <a:ext cx="1126600" cy="1800000"/>
          </a:xfrm>
          <a:custGeom>
            <a:rect b="b" l="l" r="r" t="t"/>
            <a:pathLst>
              <a:path extrusionOk="0" h="72000" w="45064">
                <a:moveTo>
                  <a:pt x="15304" y="0"/>
                </a:moveTo>
                <a:cubicBezTo>
                  <a:pt x="12904" y="6160"/>
                  <a:pt x="-4056" y="24960"/>
                  <a:pt x="904" y="36960"/>
                </a:cubicBezTo>
                <a:cubicBezTo>
                  <a:pt x="5864" y="48960"/>
                  <a:pt x="37704" y="66160"/>
                  <a:pt x="45064" y="72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88"/>
          <p:cNvSpPr txBox="1"/>
          <p:nvPr>
            <p:ph type="title"/>
          </p:nvPr>
        </p:nvSpPr>
        <p:spPr>
          <a:xfrm>
            <a:off x="722313" y="26955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few more LSTM resources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89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LSTM Visual Walk-Through</a:t>
            </a:r>
            <a:endParaRPr/>
          </a:p>
        </p:txBody>
      </p:sp>
      <p:sp>
        <p:nvSpPr>
          <p:cNvPr id="1390" name="Google Shape;1390;p89"/>
          <p:cNvSpPr txBox="1"/>
          <p:nvPr/>
        </p:nvSpPr>
        <p:spPr>
          <a:xfrm>
            <a:off x="6038850" y="1390650"/>
            <a:ext cx="25590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blog post has an excellent visual walk-through of the LSTM architecture, with animated gifs of each step.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Source: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Illustrated Guide to LSTM’s and GRU’s: A step by step explanation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91" name="Google Shape;139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6600"/>
            <a:ext cx="5734050" cy="364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0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Stacked LSTMs</a:t>
            </a:r>
            <a:endParaRPr/>
          </a:p>
        </p:txBody>
      </p:sp>
      <p:pic>
        <p:nvPicPr>
          <p:cNvPr id="1397" name="Google Shape;139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600"/>
            <a:ext cx="5645913" cy="39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90"/>
          <p:cNvSpPr txBox="1"/>
          <p:nvPr/>
        </p:nvSpPr>
        <p:spPr>
          <a:xfrm>
            <a:off x="6038850" y="1390650"/>
            <a:ext cx="25590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output of the first LSTM is a sequence of more contextualized word embeddings.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That becomes the input embedding sequence for the second LSTM.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Source: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Understanding the new Google Translate</a:t>
            </a:r>
            <a:r>
              <a:rPr lang="en" sz="1800">
                <a:solidFill>
                  <a:schemeClr val="dk1"/>
                </a:solidFill>
              </a:rPr>
              <a:t> (2017)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91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Simple Explanation</a:t>
            </a:r>
            <a:endParaRPr/>
          </a:p>
        </p:txBody>
      </p:sp>
      <p:sp>
        <p:nvSpPr>
          <p:cNvPr id="1404" name="Google Shape;1404;p91"/>
          <p:cNvSpPr txBox="1"/>
          <p:nvPr/>
        </p:nvSpPr>
        <p:spPr>
          <a:xfrm>
            <a:off x="6038850" y="1390650"/>
            <a:ext cx="28062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blog post has a simpler explanation of LSTMs, with example: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“Bob is a nice person. Dan on the other hand is evil.” (When do we forget memory about Bob?)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Source: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Introduction to Long Short Term Memory (LSTM)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05" name="Google Shape;1405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6600"/>
            <a:ext cx="5734050" cy="238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9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Model: Older Approaches</a:t>
            </a:r>
            <a:endParaRPr/>
          </a:p>
        </p:txBody>
      </p:sp>
      <p:sp>
        <p:nvSpPr>
          <p:cNvPr id="1411" name="Google Shape;1411;p9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Build LM successively from prior sequences: </a:t>
            </a:r>
            <a:br>
              <a:rPr b="1" lang="en"/>
            </a:br>
            <a:br>
              <a:rPr lang="en"/>
            </a:br>
            <a:br>
              <a:rPr lang="en"/>
            </a:br>
            <a:r>
              <a:rPr b="1" lang="en"/>
              <a:t>Two approaches with limitations:</a:t>
            </a:r>
            <a:endParaRPr b="1" sz="1600"/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600" u="sng"/>
              <a:t>N-grams/Counting</a:t>
            </a:r>
            <a:r>
              <a:rPr lang="en" sz="1600"/>
              <a:t>: window size, sparsity, ...</a:t>
            </a:r>
            <a:br>
              <a:rPr lang="en" sz="1600"/>
            </a:b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600" u="sng"/>
              <a:t>Simple Neural Language Model:</a:t>
            </a:r>
            <a:endParaRPr sz="1600" u="sng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  window size still an issue</a:t>
            </a:r>
            <a:endParaRPr b="1" sz="2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CC0000"/>
                </a:solidFill>
              </a:rPr>
              <a:t>What are the limitations?</a:t>
            </a:r>
            <a:br>
              <a:rPr b="1" i="1" lang="en" sz="2400"/>
            </a:br>
            <a:r>
              <a:rPr b="1" i="1" lang="en" sz="2400">
                <a:solidFill>
                  <a:srgbClr val="57BB8A"/>
                </a:solidFill>
              </a:rPr>
              <a:t>Can we do better?</a:t>
            </a:r>
            <a:endParaRPr b="1" i="1" sz="2400">
              <a:solidFill>
                <a:srgbClr val="57BB8A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br>
              <a:rPr lang="en" sz="1200"/>
            </a:br>
            <a:endParaRPr sz="1200"/>
          </a:p>
        </p:txBody>
      </p:sp>
      <p:pic>
        <p:nvPicPr>
          <p:cNvPr id="1412" name="Google Shape;141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8925"/>
            <a:ext cx="4421899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plm.png" id="1413" name="Google Shape;141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150" y="1753975"/>
            <a:ext cx="3724226" cy="321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92"/>
          <p:cNvSpPr/>
          <p:nvPr/>
        </p:nvSpPr>
        <p:spPr>
          <a:xfrm>
            <a:off x="6203686" y="1753975"/>
            <a:ext cx="1923300" cy="29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92"/>
          <p:cNvSpPr txBox="1"/>
          <p:nvPr/>
        </p:nvSpPr>
        <p:spPr>
          <a:xfrm>
            <a:off x="106425" y="4694175"/>
            <a:ext cx="5060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Source: Neural Probabilistic Language Model (NPLM)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950" u="sng">
                <a:solidFill>
                  <a:srgbClr val="005580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(Bengio et al. 2003)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Discussion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Language &amp; Context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93"/>
          <p:cNvSpPr txBox="1"/>
          <p:nvPr>
            <p:ph type="title"/>
          </p:nvPr>
        </p:nvSpPr>
        <p:spPr>
          <a:xfrm>
            <a:off x="469725" y="281000"/>
            <a:ext cx="8204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Convolutional Neural Networks</a:t>
            </a:r>
            <a:endParaRPr/>
          </a:p>
        </p:txBody>
      </p:sp>
      <p:sp>
        <p:nvSpPr>
          <p:cNvPr id="1421" name="Google Shape;1421;p93"/>
          <p:cNvSpPr/>
          <p:nvPr/>
        </p:nvSpPr>
        <p:spPr>
          <a:xfrm>
            <a:off x="146125" y="1841325"/>
            <a:ext cx="1205700" cy="2740200"/>
          </a:xfrm>
          <a:prstGeom prst="cube">
            <a:avLst>
              <a:gd fmla="val 78394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93"/>
          <p:cNvSpPr/>
          <p:nvPr/>
        </p:nvSpPr>
        <p:spPr>
          <a:xfrm>
            <a:off x="2019900" y="2358025"/>
            <a:ext cx="1029600" cy="1628400"/>
          </a:xfrm>
          <a:prstGeom prst="cube">
            <a:avLst>
              <a:gd fmla="val 52685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93"/>
          <p:cNvSpPr/>
          <p:nvPr/>
        </p:nvSpPr>
        <p:spPr>
          <a:xfrm>
            <a:off x="3848700" y="2698825"/>
            <a:ext cx="695100" cy="976500"/>
          </a:xfrm>
          <a:prstGeom prst="cube">
            <a:avLst>
              <a:gd fmla="val 4411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93"/>
          <p:cNvSpPr txBox="1"/>
          <p:nvPr/>
        </p:nvSpPr>
        <p:spPr>
          <a:xfrm>
            <a:off x="146125" y="1099113"/>
            <a:ext cx="17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256 x 256 x 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93"/>
          <p:cNvSpPr txBox="1"/>
          <p:nvPr/>
        </p:nvSpPr>
        <p:spPr>
          <a:xfrm>
            <a:off x="1505725" y="4308375"/>
            <a:ext cx="191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Layer Output: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 x 128 x 100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93"/>
          <p:cNvSpPr txBox="1"/>
          <p:nvPr/>
        </p:nvSpPr>
        <p:spPr>
          <a:xfrm>
            <a:off x="3442550" y="1889300"/>
            <a:ext cx="161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Pooling Layer Output: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 x 64 x 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93"/>
          <p:cNvSpPr txBox="1"/>
          <p:nvPr/>
        </p:nvSpPr>
        <p:spPr>
          <a:xfrm>
            <a:off x="4968000" y="1350200"/>
            <a:ext cx="38238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 </a:t>
            </a:r>
            <a:b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622" lvl="0" marL="34747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filters in convolutional layer?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622" lvl="0" marL="34747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kernel size is </a:t>
            </a:r>
            <a:r>
              <a:rPr lang="en" sz="1700"/>
              <a:t>4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what are the dimensions of the filters?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622" lvl="0" marL="34747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padding used?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622" lvl="0" marL="34747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pooling layer?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622" lvl="0" marL="34747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‘What’ do filters learn?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93"/>
          <p:cNvSpPr/>
          <p:nvPr/>
        </p:nvSpPr>
        <p:spPr>
          <a:xfrm>
            <a:off x="1653946" y="3092375"/>
            <a:ext cx="213900" cy="15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93"/>
          <p:cNvSpPr/>
          <p:nvPr/>
        </p:nvSpPr>
        <p:spPr>
          <a:xfrm>
            <a:off x="3338175" y="3092375"/>
            <a:ext cx="213900" cy="15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93"/>
          <p:cNvSpPr txBox="1"/>
          <p:nvPr/>
        </p:nvSpPr>
        <p:spPr>
          <a:xfrm>
            <a:off x="1343425" y="2121075"/>
            <a:ext cx="8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Layer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93"/>
          <p:cNvSpPr txBox="1"/>
          <p:nvPr/>
        </p:nvSpPr>
        <p:spPr>
          <a:xfrm>
            <a:off x="3049052" y="2502075"/>
            <a:ext cx="82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Pooling Layer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457200" y="1200150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Open-ended final project - your chance to explore &amp; apply NLP!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"/>
              <a:t>Some project types: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Apply existing NLP algorithm(s) to a new dataset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Develop a new NLP algorithm or technique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Adapt techniques from a recent paper to a new domain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NLP algorithms to find patterns or trends in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</a:pPr>
            <a:r>
              <a:rPr lang="en"/>
              <a:t>One key requirement: </a:t>
            </a:r>
            <a:r>
              <a:rPr b="1" lang="en" u="sng"/>
              <a:t>language</a:t>
            </a:r>
            <a:r>
              <a:rPr lang="en"/>
              <a:t> must be the main part of your project.</a:t>
            </a:r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6243775" y="350125"/>
            <a:ext cx="35988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all on the course GitHub!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-&gt;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Final Project Guidelines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&lt;-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Grading Rubric</a:t>
            </a:r>
            <a:endParaRPr/>
          </a:p>
        </p:txBody>
      </p:sp>
      <p:graphicFrame>
        <p:nvGraphicFramePr>
          <p:cNvPr id="152" name="Google Shape;152;p32"/>
          <p:cNvGraphicFramePr/>
          <p:nvPr/>
        </p:nvGraphicFramePr>
        <p:xfrm>
          <a:off x="952500" y="12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{D40FF75E-9996-48F1-B01C-130D83B89A10}</a:tableStyleId>
              </a:tblPr>
              <a:tblGrid>
                <a:gridCol w="3085275"/>
                <a:gridCol w="415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 themes (10%):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clear statement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the problem you are trying to solve.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Novelty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your approach to the problem.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Crisp objective (20%):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"How will I know when my project is successful?", usually in the form of an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evaluation metric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Why is this the right objective?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Statement of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clear baseline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Methodology and analysis (50%):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you using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appropriate techniques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for the problem you're trying to solve?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did you take what you learned and use that to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 subsequent iterations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?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Technical communication (20%):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your paper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well organized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?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Succinct, interesting presentation explaining the above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3" name="Google Shape;153;p32"/>
          <p:cNvSpPr txBox="1"/>
          <p:nvPr/>
        </p:nvSpPr>
        <p:spPr>
          <a:xfrm>
            <a:off x="323025" y="4671400"/>
            <a:ext cx="8485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read this: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Class Syllabus Project Rubric Section - selections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