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5"/>
    <p:sldMasterId id="2147483687" r:id="rId6"/>
    <p:sldMasterId id="2147483688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</p:sldIdLst>
  <p:sldSz cy="5143500" cx="9144000"/>
  <p:notesSz cx="6858000" cy="9144000"/>
  <p:embeddedFontLst>
    <p:embeddedFont>
      <p:font typeface="Corsiva"/>
      <p:regular r:id="rId80"/>
      <p:bold r:id="rId81"/>
      <p:italic r:id="rId82"/>
      <p:boldItalic r:id="rId83"/>
    </p:embeddedFont>
    <p:embeddedFont>
      <p:font typeface="Raleway"/>
      <p:regular r:id="rId84"/>
      <p:bold r:id="rId85"/>
      <p:italic r:id="rId86"/>
      <p:boldItalic r:id="rId87"/>
    </p:embeddedFont>
    <p:embeddedFont>
      <p:font typeface="Lato"/>
      <p:regular r:id="rId88"/>
      <p:bold r:id="rId89"/>
      <p:italic r:id="rId90"/>
      <p:boldItalic r:id="rId91"/>
    </p:embeddedFont>
    <p:embeddedFont>
      <p:font typeface="Open Sans"/>
      <p:regular r:id="rId92"/>
      <p:bold r:id="rId93"/>
      <p:italic r:id="rId94"/>
      <p:boldItalic r:id="rId9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82B261-C2C3-44BB-B63A-54DAB4752249}">
  <a:tblStyle styleId="{9D82B261-C2C3-44BB-B63A-54DAB475224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CF0"/>
          </a:solidFill>
        </a:fill>
      </a:tcStyle>
    </a:wholeTbl>
    <a:band1H>
      <a:tcTxStyle/>
      <a:tcStyle>
        <a:fill>
          <a:solidFill>
            <a:srgbClr val="CDD7DF"/>
          </a:solidFill>
        </a:fill>
      </a:tcStyle>
    </a:band1H>
    <a:band2H>
      <a:tcTxStyle/>
    </a:band2H>
    <a:band1V>
      <a:tcTxStyle/>
      <a:tcStyle>
        <a:fill>
          <a:solidFill>
            <a:srgbClr val="CDD7DF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75A53665-8A86-4F5A-9AA9-07419C7665D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84" Type="http://schemas.openxmlformats.org/officeDocument/2006/relationships/font" Target="fonts/Raleway-regular.fntdata"/><Relationship Id="rId83" Type="http://schemas.openxmlformats.org/officeDocument/2006/relationships/font" Target="fonts/Corsiva-boldItalic.fntdata"/><Relationship Id="rId42" Type="http://schemas.openxmlformats.org/officeDocument/2006/relationships/slide" Target="slides/slide34.xml"/><Relationship Id="rId86" Type="http://schemas.openxmlformats.org/officeDocument/2006/relationships/font" Target="fonts/Raleway-italic.fntdata"/><Relationship Id="rId41" Type="http://schemas.openxmlformats.org/officeDocument/2006/relationships/slide" Target="slides/slide33.xml"/><Relationship Id="rId85" Type="http://schemas.openxmlformats.org/officeDocument/2006/relationships/font" Target="fonts/Raleway-bold.fntdata"/><Relationship Id="rId44" Type="http://schemas.openxmlformats.org/officeDocument/2006/relationships/slide" Target="slides/slide36.xml"/><Relationship Id="rId88" Type="http://schemas.openxmlformats.org/officeDocument/2006/relationships/font" Target="fonts/Lato-regular.fntdata"/><Relationship Id="rId43" Type="http://schemas.openxmlformats.org/officeDocument/2006/relationships/slide" Target="slides/slide35.xml"/><Relationship Id="rId87" Type="http://schemas.openxmlformats.org/officeDocument/2006/relationships/font" Target="fonts/Raleway-boldItalic.fntdata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89" Type="http://schemas.openxmlformats.org/officeDocument/2006/relationships/font" Target="fonts/Lato-bold.fntdata"/><Relationship Id="rId80" Type="http://schemas.openxmlformats.org/officeDocument/2006/relationships/font" Target="fonts/Corsiva-regular.fntdata"/><Relationship Id="rId82" Type="http://schemas.openxmlformats.org/officeDocument/2006/relationships/font" Target="fonts/Corsiva-italic.fntdata"/><Relationship Id="rId81" Type="http://schemas.openxmlformats.org/officeDocument/2006/relationships/font" Target="fonts/Corsiva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73" Type="http://schemas.openxmlformats.org/officeDocument/2006/relationships/slide" Target="slides/slide65.xml"/><Relationship Id="rId72" Type="http://schemas.openxmlformats.org/officeDocument/2006/relationships/slide" Target="slides/slide64.xml"/><Relationship Id="rId31" Type="http://schemas.openxmlformats.org/officeDocument/2006/relationships/slide" Target="slides/slide23.xml"/><Relationship Id="rId75" Type="http://schemas.openxmlformats.org/officeDocument/2006/relationships/slide" Target="slides/slide67.xml"/><Relationship Id="rId30" Type="http://schemas.openxmlformats.org/officeDocument/2006/relationships/slide" Target="slides/slide22.xml"/><Relationship Id="rId74" Type="http://schemas.openxmlformats.org/officeDocument/2006/relationships/slide" Target="slides/slide66.xml"/><Relationship Id="rId33" Type="http://schemas.openxmlformats.org/officeDocument/2006/relationships/slide" Target="slides/slide25.xml"/><Relationship Id="rId77" Type="http://schemas.openxmlformats.org/officeDocument/2006/relationships/slide" Target="slides/slide69.xml"/><Relationship Id="rId32" Type="http://schemas.openxmlformats.org/officeDocument/2006/relationships/slide" Target="slides/slide24.xml"/><Relationship Id="rId76" Type="http://schemas.openxmlformats.org/officeDocument/2006/relationships/slide" Target="slides/slide68.xml"/><Relationship Id="rId35" Type="http://schemas.openxmlformats.org/officeDocument/2006/relationships/slide" Target="slides/slide27.xml"/><Relationship Id="rId79" Type="http://schemas.openxmlformats.org/officeDocument/2006/relationships/slide" Target="slides/slide71.xml"/><Relationship Id="rId34" Type="http://schemas.openxmlformats.org/officeDocument/2006/relationships/slide" Target="slides/slide26.xml"/><Relationship Id="rId78" Type="http://schemas.openxmlformats.org/officeDocument/2006/relationships/slide" Target="slides/slide70.xml"/><Relationship Id="rId71" Type="http://schemas.openxmlformats.org/officeDocument/2006/relationships/slide" Target="slides/slide63.xml"/><Relationship Id="rId70" Type="http://schemas.openxmlformats.org/officeDocument/2006/relationships/slide" Target="slides/slide62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20" Type="http://schemas.openxmlformats.org/officeDocument/2006/relationships/slide" Target="slides/slide12.xml"/><Relationship Id="rId64" Type="http://schemas.openxmlformats.org/officeDocument/2006/relationships/slide" Target="slides/slide56.xml"/><Relationship Id="rId63" Type="http://schemas.openxmlformats.org/officeDocument/2006/relationships/slide" Target="slides/slide55.xml"/><Relationship Id="rId22" Type="http://schemas.openxmlformats.org/officeDocument/2006/relationships/slide" Target="slides/slide14.xml"/><Relationship Id="rId66" Type="http://schemas.openxmlformats.org/officeDocument/2006/relationships/slide" Target="slides/slide58.xml"/><Relationship Id="rId21" Type="http://schemas.openxmlformats.org/officeDocument/2006/relationships/slide" Target="slides/slide13.xml"/><Relationship Id="rId65" Type="http://schemas.openxmlformats.org/officeDocument/2006/relationships/slide" Target="slides/slide57.xml"/><Relationship Id="rId24" Type="http://schemas.openxmlformats.org/officeDocument/2006/relationships/slide" Target="slides/slide16.xml"/><Relationship Id="rId68" Type="http://schemas.openxmlformats.org/officeDocument/2006/relationships/slide" Target="slides/slide60.xml"/><Relationship Id="rId23" Type="http://schemas.openxmlformats.org/officeDocument/2006/relationships/slide" Target="slides/slide15.xml"/><Relationship Id="rId67" Type="http://schemas.openxmlformats.org/officeDocument/2006/relationships/slide" Target="slides/slide59.xml"/><Relationship Id="rId60" Type="http://schemas.openxmlformats.org/officeDocument/2006/relationships/slide" Target="slides/slide52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69" Type="http://schemas.openxmlformats.org/officeDocument/2006/relationships/slide" Target="slides/slide6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95" Type="http://schemas.openxmlformats.org/officeDocument/2006/relationships/font" Target="fonts/OpenSans-boldItalic.fntdata"/><Relationship Id="rId50" Type="http://schemas.openxmlformats.org/officeDocument/2006/relationships/slide" Target="slides/slide42.xml"/><Relationship Id="rId94" Type="http://schemas.openxmlformats.org/officeDocument/2006/relationships/font" Target="fonts/OpenSans-italic.fntdata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slide" Target="slides/slide47.xml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57" Type="http://schemas.openxmlformats.org/officeDocument/2006/relationships/slide" Target="slides/slide49.xml"/><Relationship Id="rId12" Type="http://schemas.openxmlformats.org/officeDocument/2006/relationships/slide" Target="slides/slide4.xml"/><Relationship Id="rId56" Type="http://schemas.openxmlformats.org/officeDocument/2006/relationships/slide" Target="slides/slide48.xml"/><Relationship Id="rId91" Type="http://schemas.openxmlformats.org/officeDocument/2006/relationships/font" Target="fonts/Lato-boldItalic.fntdata"/><Relationship Id="rId90" Type="http://schemas.openxmlformats.org/officeDocument/2006/relationships/font" Target="fonts/Lato-italic.fntdata"/><Relationship Id="rId93" Type="http://schemas.openxmlformats.org/officeDocument/2006/relationships/font" Target="fonts/OpenSans-bold.fntdata"/><Relationship Id="rId92" Type="http://schemas.openxmlformats.org/officeDocument/2006/relationships/font" Target="fonts/OpenSans-regular.fntdata"/><Relationship Id="rId15" Type="http://schemas.openxmlformats.org/officeDocument/2006/relationships/slide" Target="slides/slide7.xml"/><Relationship Id="rId59" Type="http://schemas.openxmlformats.org/officeDocument/2006/relationships/slide" Target="slides/slide51.xml"/><Relationship Id="rId14" Type="http://schemas.openxmlformats.org/officeDocument/2006/relationships/slide" Target="slides/slide6.xml"/><Relationship Id="rId58" Type="http://schemas.openxmlformats.org/officeDocument/2006/relationships/slide" Target="slides/slide5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rxiv.org/abs/1903.10318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FiscalNote/BillSum" TargetMode="Externa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4648ff75d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5" name="Google Shape;195;g124648ff75d_0_3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3a77ce45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33a77ce45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17ede12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317ede12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3f1000a7e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33f1000a7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33a77ce4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33a77ce4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35784d4d1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535784d4d1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generate language that must be faithful to the input.  Translation is currently sentence based but Summarization requires much larger input.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3a77ce45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33a77ce45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535784d4d1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535784d4d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535784d4d1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535784d4d1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Source:  </a:t>
            </a:r>
            <a:r>
              <a:rPr lang="en" sz="1200" u="sng">
                <a:solidFill>
                  <a:srgbClr val="57BB8A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Fine-tune BERT for Extractive Summarization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535784d4d1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535784d4d1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33f1000a7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33f1000a7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4648ff75d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1" name="Google Shape;201;g124648ff75d_0_3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33f1000a7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33f1000a7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33f1000a7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33f1000a7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33a77ce45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33a77ce45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33a77ce45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33a77ce45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feed our model the context paragraph and the question and teach it to extract the answer from the context.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33a77ce45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33a77ce45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33a77ce45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33a77ce45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33a77ce45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33a77ce45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33a77ce45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33a77ce45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https://github.com/FiscalNote/BillSum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535784d4d1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535784d4d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https://github.com/salesforce/booksum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33a77ce45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33a77ce45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4986eef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4986eef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1fe2b7d7d3_3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g11fe2b7d7d3_3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26" name="Google Shape;426;g11fe2b7d7d3_3_9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33a77ce450_0_2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g133a77ce450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Candidate contains “great”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Reference contains “good” or “very good” or “fantastic”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133a77ce450_0_2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33a77ce45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33a77ce45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5d165ebd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5d165ebd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4c5abbcafb_0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4c5abbcafb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4c5abbcafb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4c5abbcafb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4c5abbcafb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4c5abbcafb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4c5abbcafb_0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4c5abbcafb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4c5abbcafb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4c5abbcafb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4c5abbcafb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4c5abbcafb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4986eef9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4986eef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4c5abbcafb_0_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4c5abbcafb_0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4c5abbcafb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4c5abbcafb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4c5abbcafb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4c5abbcafb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4c5abbcafb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4c5abbcafb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 is (10000, 6000)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 (or try to) into a (10000, r) X (r, 6000) matrix pair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4c5abbcafb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4c5abbcafb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4c5abbcafb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4c5abbcafb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4c5abbcafb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24c5abbcafb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4c5abbcafb_0_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4c5abbcafb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4c5abbcafb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4c5abbcafb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4c5abbcafb_0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4c5abbcafb_0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4986eef9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4986eef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4c5abbcafb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4c5abbcafb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4c5abbcafb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24c5abbcafb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4c5abbcafb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24c5abbcafb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24c5abbcafb_0_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24c5abbcafb_0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4c5abbcafb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24c5abbcafb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24c5abbcafb_0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24c5abbcafb_0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4c5abbcafb_0_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24c5abbcafb_0_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24c5abbcafb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24c5abbcafb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24c5abbcafb_0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24c5abbcafb_0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24c5abbcafb_0_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24c5abbcafb_0_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3a77ce45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5" name="Google Shape;225;g133a77ce450_0_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24986eef9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24986eef9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24986eef9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124986eef9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33a77ce450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33a77ce450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33a77ce45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133a77ce45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2535784d4d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2535784d4d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15d2760bd9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15d2760bd9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34e6029d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134e6029d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the very high ROUGE scores despite the high levels of hallucination</a:t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15d2760bd9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15d2760bd9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5d2760bd9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5d2760bd9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124986eef9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124986eef9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4986eef9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24986eef9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130655b1a5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130655b1a5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24986eef9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124986eef9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4986eef9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4986eef9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33a77ce450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33a77ce450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685800" y="1371600"/>
            <a:ext cx="77724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57" name="Google Shape;57;p14"/>
          <p:cNvCxnSpPr/>
          <p:nvPr/>
        </p:nvCxnSpPr>
        <p:spPr>
          <a:xfrm>
            <a:off x="685800" y="2114550"/>
            <a:ext cx="77724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685800" y="2171700"/>
            <a:ext cx="77724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61" name="Google Shape;61;p15"/>
          <p:cNvCxnSpPr/>
          <p:nvPr/>
        </p:nvCxnSpPr>
        <p:spPr>
          <a:xfrm>
            <a:off x="457200" y="970478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/>
            </a:lvl1pPr>
            <a:lvl2pPr indent="-36195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/>
            </a:lvl2pPr>
            <a:lvl3pPr indent="-342900" lvl="2" marL="1371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3pPr>
            <a:lvl4pPr indent="-323850" lvl="3" marL="182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/>
            </a:lvl4pPr>
            <a:lvl5pPr indent="-317500" lvl="4" marL="2286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Horizontal Rule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65" name="Google Shape;65;p16"/>
          <p:cNvCxnSpPr/>
          <p:nvPr/>
        </p:nvCxnSpPr>
        <p:spPr>
          <a:xfrm>
            <a:off x="457200" y="970478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722313" y="1543051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68" name="Google Shape;68;p17"/>
          <p:cNvCxnSpPr/>
          <p:nvPr/>
        </p:nvCxnSpPr>
        <p:spPr>
          <a:xfrm>
            <a:off x="722313" y="2668190"/>
            <a:ext cx="77724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7"/>
          <p:cNvSpPr txBox="1"/>
          <p:nvPr/>
        </p:nvSpPr>
        <p:spPr>
          <a:xfrm>
            <a:off x="722313" y="2668190"/>
            <a:ext cx="77724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End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sz="3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73" name="Google Shape;73;p18"/>
          <p:cNvCxnSpPr/>
          <p:nvPr/>
        </p:nvCxnSpPr>
        <p:spPr>
          <a:xfrm>
            <a:off x="722313" y="3305175"/>
            <a:ext cx="77724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6195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/>
            </a:lvl2pPr>
            <a:lvl3pPr indent="-342900" lvl="2" marL="1371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23850" lvl="3" marL="182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4pPr>
            <a:lvl5pPr indent="-317500" lvl="4" marL="2286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77" name="Google Shape;77;p19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6195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/>
            </a:lvl2pPr>
            <a:lvl3pPr indent="-342900" lvl="2" marL="1371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23850" lvl="3" marL="182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4pPr>
            <a:lvl5pPr indent="-317500" lvl="4" marL="2286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cxnSp>
        <p:nvCxnSpPr>
          <p:cNvPr id="78" name="Google Shape;78;p19"/>
          <p:cNvCxnSpPr/>
          <p:nvPr/>
        </p:nvCxnSpPr>
        <p:spPr>
          <a:xfrm>
            <a:off x="457200" y="970478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2" name="Google Shape;82;p20"/>
          <p:cNvSpPr txBox="1"/>
          <p:nvPr>
            <p:ph idx="2" type="body"/>
          </p:nvPr>
        </p:nvSpPr>
        <p:spPr>
          <a:xfrm>
            <a:off x="457200" y="1779984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32385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2pPr>
            <a:lvl3pPr indent="-317500" lvl="2" marL="1371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3pPr>
            <a:lvl4pPr indent="-304800" lvl="3" marL="182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4pPr>
            <a:lvl5pPr indent="-304800" lvl="4" marL="2286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5pPr>
            <a:lvl6pPr indent="-3048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83" name="Google Shape;83;p20"/>
          <p:cNvSpPr txBox="1"/>
          <p:nvPr>
            <p:ph idx="3" type="body"/>
          </p:nvPr>
        </p:nvSpPr>
        <p:spPr>
          <a:xfrm>
            <a:off x="4645026" y="1151335"/>
            <a:ext cx="4041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20"/>
          <p:cNvSpPr txBox="1"/>
          <p:nvPr>
            <p:ph idx="4" type="body"/>
          </p:nvPr>
        </p:nvSpPr>
        <p:spPr>
          <a:xfrm>
            <a:off x="4645026" y="1779984"/>
            <a:ext cx="40416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32385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2pPr>
            <a:lvl3pPr indent="-317500" lvl="2" marL="1371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3pPr>
            <a:lvl4pPr indent="-304800" lvl="3" marL="182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4pPr>
            <a:lvl5pPr indent="-304800" lvl="4" marL="2286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5pPr>
            <a:lvl6pPr indent="-3048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cxnSp>
        <p:nvCxnSpPr>
          <p:cNvPr id="85" name="Google Shape;85;p20"/>
          <p:cNvCxnSpPr/>
          <p:nvPr/>
        </p:nvCxnSpPr>
        <p:spPr>
          <a:xfrm>
            <a:off x="457200" y="970478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1pPr>
            <a:lvl2pPr indent="-361950" lvl="1" marL="914400" rtl="0">
              <a:spcBef>
                <a:spcPts val="500"/>
              </a:spcBef>
              <a:spcAft>
                <a:spcPts val="0"/>
              </a:spcAft>
              <a:buSzPts val="2100"/>
              <a:buChar char="•"/>
              <a:defRPr/>
            </a:lvl2pPr>
            <a:lvl3pPr indent="-342900" lvl="2" marL="1371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23850" lvl="3" marL="1828800" rtl="0"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4pPr>
            <a:lvl5pPr indent="-317500" lvl="4" marL="22860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23850" lvl="5" marL="274320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6pPr>
            <a:lvl7pPr indent="-323850" lvl="6" marL="320040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7pPr>
            <a:lvl8pPr indent="-323850" lvl="7" marL="365760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8pPr>
            <a:lvl9pPr indent="-323850" lvl="8" marL="411480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rtl="0"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97" name="Google Shape;97;p24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rtl="0"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 slide">
  <p:cSld name="TITLE_1">
    <p:bg>
      <p:bgPr>
        <a:solidFill>
          <a:schemeClr val="l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25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353275" y="812900"/>
            <a:ext cx="7688700" cy="2261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rtl="0"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30200" lvl="2" marL="1371600" rtl="0"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rtl="0"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rtl="0"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rtl="0">
              <a:spcBef>
                <a:spcPts val="3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rtl="0">
              <a:spcBef>
                <a:spcPts val="3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rtl="0">
              <a:spcBef>
                <a:spcPts val="3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rtl="0">
              <a:spcBef>
                <a:spcPts val="3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9" name="Google Shape;109;p2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 slide">
  <p:cSld name="TITLE_1">
    <p:bg>
      <p:bgPr>
        <a:solidFill>
          <a:schemeClr val="lt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8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4" name="Google Shape;114;p28"/>
          <p:cNvSpPr txBox="1"/>
          <p:nvPr>
            <p:ph idx="1" type="body"/>
          </p:nvPr>
        </p:nvSpPr>
        <p:spPr>
          <a:xfrm>
            <a:off x="353275" y="8129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2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7" name="Google Shape;117;p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" name="Google Shape;123;p3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4" name="Google Shape;124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27" name="Google Shape;127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8" name="Google Shape;128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" name="Google Shape;131;p3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2" name="Google Shape;132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35" name="Google Shape;135;p3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6" name="Google Shape;136;p3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7" name="Google Shape;137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3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3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44" name="Google Shape;144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8" name="Google Shape;148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33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2" name="Google Shape;152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3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5" name="Google Shape;155;p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3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8" name="Google Shape;158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" name="Google Shape;161;p3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62" name="Google Shape;162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3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65" name="Google Shape;165;p3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6" name="Google Shape;166;p3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7" name="Google Shape;167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70" name="Google Shape;170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3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73" name="Google Shape;173;p3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3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6" name="Google Shape;176;p37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7" name="Google Shape;177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9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sz="3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2" name="Google Shape;182;p39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183" name="Google Shape;183;p39"/>
          <p:cNvCxnSpPr/>
          <p:nvPr/>
        </p:nvCxnSpPr>
        <p:spPr>
          <a:xfrm>
            <a:off x="722313" y="3305175"/>
            <a:ext cx="77724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0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86" name="Google Shape;186;p40"/>
          <p:cNvCxnSpPr/>
          <p:nvPr/>
        </p:nvCxnSpPr>
        <p:spPr>
          <a:xfrm>
            <a:off x="457200" y="970478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p40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/>
            </a:lvl1pPr>
            <a:lvl2pPr indent="-36195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3pPr>
            <a:lvl4pPr indent="-32385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/>
            </a:lvl4pPr>
            <a:lvl5pPr indent="-3175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1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0" name="Google Shape;190;p41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6195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2385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4pPr>
            <a:lvl5pPr indent="-3175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5pPr>
            <a:lvl6pPr indent="-3175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6pPr>
            <a:lvl7pPr indent="-3175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/>
            </a:lvl7pPr>
            <a:lvl8pPr indent="-3175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/>
            </a:lvl8pPr>
            <a:lvl9pPr indent="-3175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 sz="1400"/>
            </a:lvl9pPr>
          </a:lstStyle>
          <a:p/>
        </p:txBody>
      </p:sp>
      <p:sp>
        <p:nvSpPr>
          <p:cNvPr id="191" name="Google Shape;191;p41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6195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2385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4pPr>
            <a:lvl5pPr indent="-3175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5pPr>
            <a:lvl6pPr indent="-3175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6pPr>
            <a:lvl7pPr indent="-3175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/>
            </a:lvl7pPr>
            <a:lvl8pPr indent="-3175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/>
            </a:lvl8pPr>
            <a:lvl9pPr indent="-3175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 sz="1400"/>
            </a:lvl9pPr>
          </a:lstStyle>
          <a:p/>
        </p:txBody>
      </p:sp>
      <p:cxnSp>
        <p:nvCxnSpPr>
          <p:cNvPr id="192" name="Google Shape;192;p41"/>
          <p:cNvCxnSpPr/>
          <p:nvPr/>
        </p:nvCxnSpPr>
        <p:spPr>
          <a:xfrm>
            <a:off x="457200" y="970478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0" y="0"/>
            <a:ext cx="9144000" cy="2742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0" y="5084949"/>
            <a:ext cx="9144000" cy="687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5" name="Google Shape;10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6" name="Google Shape;106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hyperlink" Target="https://arxiv.org/pdf/1810.04805.pdf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Relationship Id="rId4" Type="http://schemas.openxmlformats.org/officeDocument/2006/relationships/hyperlink" Target="https://arxiv.org/abs/1903.10318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arxiv.org/pdf/1910.13461.pdf" TargetMode="External"/><Relationship Id="rId4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arxiv.org/pdf/1704.04368.pdf" TargetMode="External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arxiv.org/pdf/1704.04368.pdf" TargetMode="External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arxiv.org/pdf/1704.04368.pdf" TargetMode="External"/><Relationship Id="rId4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jpg"/><Relationship Id="rId4" Type="http://schemas.openxmlformats.org/officeDocument/2006/relationships/image" Target="../media/image2.jpg"/><Relationship Id="rId5" Type="http://schemas.openxmlformats.org/officeDocument/2006/relationships/hyperlink" Target="https://rajpurkar.github.io/SQuAD-explorer/explore/1.1/dev/Apollo_program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allenai.org/data/arc" TargetMode="External"/><Relationship Id="rId4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hyperlink" Target="https://arxiv.org/pdf/2009.02252.pdf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jpg"/><Relationship Id="rId4" Type="http://schemas.openxmlformats.org/officeDocument/2006/relationships/image" Target="../media/image6.jpg"/><Relationship Id="rId5" Type="http://schemas.openxmlformats.org/officeDocument/2006/relationships/hyperlink" Target="https://huggingface.co/datasets/xsu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jpg"/><Relationship Id="rId4" Type="http://schemas.openxmlformats.org/officeDocument/2006/relationships/hyperlink" Target="https://huggingface.co/datasets/billsum" TargetMode="External"/><Relationship Id="rId5" Type="http://schemas.openxmlformats.org/officeDocument/2006/relationships/hyperlink" Target="https://arxiv.org/pdf/1910.00523.pdf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huggingface.co/datasets/kmfoda/booksum" TargetMode="External"/><Relationship Id="rId4" Type="http://schemas.openxmlformats.org/officeDocument/2006/relationships/hyperlink" Target="https://arxiv.org/pdf/2105.08209.pdf" TargetMode="External"/><Relationship Id="rId5" Type="http://schemas.openxmlformats.org/officeDocument/2006/relationships/image" Target="../media/image1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arxiv.org/pdf/1904.09675.pdf" TargetMode="External"/><Relationship Id="rId4" Type="http://schemas.openxmlformats.org/officeDocument/2006/relationships/hyperlink" Target="https://www.sbert.net/" TargetMode="External"/><Relationship Id="rId5" Type="http://schemas.openxmlformats.org/officeDocument/2006/relationships/hyperlink" Target="https://cohere.com/search?utm_term=cohere%20embedding%20model&amp;utm_campaign=P2-Embeddings&amp;utm_source=googleads&amp;utm_medium=ppc&amp;hsa_acc=4946693046&amp;hsa_cam=20708092934&amp;hsa_grp=151802201741&amp;hsa_ad=678399693760&amp;hsa_src=g&amp;hsa_tgt=kwd-2264140799222&amp;hsa_kw=cohere%20embedding%20model&amp;hsa_mt=e&amp;hsa_net=adwords&amp;hsa_ver=3&amp;gad_source=1&amp;gclid=CjwKCAiA_tuuBhAUEiwAvxkgTlQDAM5JiJdPFnAZb2ca7Au3Qej3XScT2Zr_HWaaTWGvbKmbj_QBHBoCdbwQAvD_BwE" TargetMode="External"/><Relationship Id="rId6" Type="http://schemas.openxmlformats.org/officeDocument/2006/relationships/hyperlink" Target="https://cohere.com/search?utm_term=cohere%20embedding%20model&amp;utm_campaign=P2-Embeddings&amp;utm_source=googleads&amp;utm_medium=ppc&amp;hsa_acc=4946693046&amp;hsa_cam=20708092934&amp;hsa_grp=151802201741&amp;hsa_ad=678399693760&amp;hsa_src=g&amp;hsa_tgt=kwd-2264140799222&amp;hsa_kw=cohere%20embedding%20model&amp;hsa_mt=e&amp;hsa_net=adwords&amp;hsa_ver=3&amp;gad_source=1&amp;gclid=CjwKCAiA_tuuBhAUEiwAvxkgTlQDAM5JiJdPFnAZb2ca7Au3Qej3XScT2Zr_HWaaTWGvbKmbj_QBHBoCdbwQAvD_BwE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colab.research.google.com/github/datasci-w266/2024-spring-main/blob/master/materials/lesson_notebooks/lesson_7_summarization_QA.ipynb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Relationship Id="rId4" Type="http://schemas.openxmlformats.org/officeDocument/2006/relationships/hyperlink" Target="https://huggingface.co/blog/rlhf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Relationship Id="rId4" Type="http://schemas.openxmlformats.org/officeDocument/2006/relationships/hyperlink" Target="https://huggingface.co/blog/rlhf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hyperlink" Target="https://arxiv.org/pdf/2106.09685.pdf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arxiv.org/abs/2110.04366" TargetMode="External"/><Relationship Id="rId4" Type="http://schemas.openxmlformats.org/officeDocument/2006/relationships/image" Target="../media/image2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clanthology.org/2023.acl-long.27.pdf" TargetMode="External"/><Relationship Id="rId4" Type="http://schemas.openxmlformats.org/officeDocument/2006/relationships/hyperlink" Target="https://dl.acm.org/doi/abs/10.1145/3580305.3599931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github.com/datasci-w266/2023-fall-main/blob/master/materials/walkthrough_notebooks/peft/lora/Lora_(Roberta_Large)_pytorch.ipynb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aclanthology.org/2020.acl-main.173.pdf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s://arxiv.org/pdf/1912.08777.pdf" TargetMode="External"/><Relationship Id="rId4" Type="http://schemas.openxmlformats.org/officeDocument/2006/relationships/hyperlink" Target="https://ai.googleblog.com/2020/06/pegasus-state-of-art-model-for.html" TargetMode="External"/><Relationship Id="rId5" Type="http://schemas.openxmlformats.org/officeDocument/2006/relationships/image" Target="../media/image18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6.xml"/><Relationship Id="rId3" Type="http://schemas.openxmlformats.org/officeDocument/2006/relationships/hyperlink" Target="https://aclanthology.org/2020.acl-main.173.pdf" TargetMode="External"/><Relationship Id="rId4" Type="http://schemas.openxmlformats.org/officeDocument/2006/relationships/image" Target="../media/image17.jpg"/><Relationship Id="rId5" Type="http://schemas.openxmlformats.org/officeDocument/2006/relationships/image" Target="../media/image19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0.png"/><Relationship Id="rId4" Type="http://schemas.openxmlformats.org/officeDocument/2006/relationships/hyperlink" Target="https://www.cs.bgu.ac.il/~elhadad/nlp09/sumbasic.pdf" TargetMode="Externa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4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7.jpg"/><Relationship Id="rId4" Type="http://schemas.openxmlformats.org/officeDocument/2006/relationships/hyperlink" Target="https://ai.googleblog.com/2022/04/pathways-language-model-palm-scaling-to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0.xml"/><Relationship Id="rId3" Type="http://schemas.openxmlformats.org/officeDocument/2006/relationships/hyperlink" Target="https://ai.googleblog.com/2022/04/pathways-language-model-palm-scaling-to.html" TargetMode="External"/><Relationship Id="rId4" Type="http://schemas.openxmlformats.org/officeDocument/2006/relationships/image" Target="../media/image28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2"/>
          <p:cNvSpPr txBox="1"/>
          <p:nvPr>
            <p:ph type="ctrTitle"/>
          </p:nvPr>
        </p:nvSpPr>
        <p:spPr>
          <a:xfrm>
            <a:off x="685800" y="1371600"/>
            <a:ext cx="77724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266 Natural Language Processing</a:t>
            </a:r>
            <a:endParaRPr/>
          </a:p>
        </p:txBody>
      </p:sp>
      <p:sp>
        <p:nvSpPr>
          <p:cNvPr id="198" name="Google Shape;198;p42"/>
          <p:cNvSpPr txBox="1"/>
          <p:nvPr>
            <p:ph idx="1" type="subTitle"/>
          </p:nvPr>
        </p:nvSpPr>
        <p:spPr>
          <a:xfrm>
            <a:off x="685800" y="2171700"/>
            <a:ext cx="77724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/>
              <a:t>Week 7: Question Answering and Summarization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1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Summarization AND QA Together?</a:t>
            </a:r>
            <a:endParaRPr/>
          </a:p>
        </p:txBody>
      </p:sp>
      <p:sp>
        <p:nvSpPr>
          <p:cNvPr id="252" name="Google Shape;252;p5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Both take implicit or explicit query and try to provide response.</a:t>
            </a:r>
            <a:endParaRPr/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Implicit Question: What is the most salient/relevant content?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Explicit Question: What is the jellyfish life cycle?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Implicit Answer: Abridged </a:t>
            </a:r>
            <a:r>
              <a:rPr lang="en"/>
              <a:t>version</a:t>
            </a:r>
            <a:r>
              <a:rPr lang="en"/>
              <a:t> of input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•"/>
            </a:pPr>
            <a:r>
              <a:rPr lang="en"/>
              <a:t>Explicit Answer: Actual answer to the question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2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Extractive vs. Abstractive</a:t>
            </a:r>
            <a:endParaRPr/>
          </a:p>
        </p:txBody>
      </p:sp>
      <p:sp>
        <p:nvSpPr>
          <p:cNvPr id="258" name="Google Shape;258;p52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What makes the task extractive?</a:t>
            </a:r>
            <a:br>
              <a:rPr lang="en"/>
            </a:br>
            <a:br>
              <a:rPr lang="en" sz="2100"/>
            </a:br>
            <a:endParaRPr sz="21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What makes the task abstractive?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3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Extractive vs. Abstractive</a:t>
            </a:r>
            <a:endParaRPr/>
          </a:p>
        </p:txBody>
      </p:sp>
      <p:sp>
        <p:nvSpPr>
          <p:cNvPr id="264" name="Google Shape;264;p5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What makes the task extractive?</a:t>
            </a:r>
            <a:endParaRPr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Find content within content</a:t>
            </a:r>
            <a:br>
              <a:rPr lang="en"/>
            </a:b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What makes the task abstractive?</a:t>
            </a:r>
            <a:endParaRPr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Generate content based on content</a:t>
            </a:r>
            <a:br>
              <a:rPr lang="en"/>
            </a:b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Can we combine them into a hybrid?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4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Faithfulness + Fluidity + (Coherence)</a:t>
            </a:r>
            <a:endParaRPr/>
          </a:p>
        </p:txBody>
      </p:sp>
      <p:sp>
        <p:nvSpPr>
          <p:cNvPr id="270" name="Google Shape;270;p54"/>
          <p:cNvSpPr txBox="1"/>
          <p:nvPr>
            <p:ph idx="1" type="body"/>
          </p:nvPr>
        </p:nvSpPr>
        <p:spPr>
          <a:xfrm>
            <a:off x="457200" y="1200150"/>
            <a:ext cx="55320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What is faithfulness?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What is fluidity?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What is coherence?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In which quadrant are extractive systems? 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(II and I)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In which quadrant are </a:t>
            </a:r>
            <a:r>
              <a:rPr lang="en" sz="2000"/>
              <a:t>abstractive</a:t>
            </a:r>
            <a:r>
              <a:rPr lang="en" sz="2000"/>
              <a:t> systems? 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(IV and I)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When does coherence become an issue? 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(Multiple sentences)</a:t>
            </a:r>
            <a:endParaRPr sz="2000"/>
          </a:p>
        </p:txBody>
      </p:sp>
      <p:sp>
        <p:nvSpPr>
          <p:cNvPr id="271" name="Google Shape;271;p54"/>
          <p:cNvSpPr txBox="1"/>
          <p:nvPr/>
        </p:nvSpPr>
        <p:spPr>
          <a:xfrm>
            <a:off x="6367425" y="1028850"/>
            <a:ext cx="126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Faithfulness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+</a:t>
            </a:r>
            <a:endParaRPr b="1"/>
          </a:p>
        </p:txBody>
      </p:sp>
      <p:sp>
        <p:nvSpPr>
          <p:cNvPr id="272" name="Google Shape;272;p54"/>
          <p:cNvSpPr txBox="1"/>
          <p:nvPr/>
        </p:nvSpPr>
        <p:spPr>
          <a:xfrm>
            <a:off x="8194775" y="2141950"/>
            <a:ext cx="87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Fluidity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+</a:t>
            </a:r>
            <a:endParaRPr b="1">
              <a:solidFill>
                <a:schemeClr val="dk1"/>
              </a:solidFill>
            </a:endParaRPr>
          </a:p>
        </p:txBody>
      </p:sp>
      <p:grpSp>
        <p:nvGrpSpPr>
          <p:cNvPr id="273" name="Google Shape;273;p54"/>
          <p:cNvGrpSpPr/>
          <p:nvPr/>
        </p:nvGrpSpPr>
        <p:grpSpPr>
          <a:xfrm>
            <a:off x="5854125" y="1522750"/>
            <a:ext cx="2289900" cy="1854000"/>
            <a:chOff x="5628525" y="1522750"/>
            <a:chExt cx="2289900" cy="1854000"/>
          </a:xfrm>
        </p:grpSpPr>
        <p:cxnSp>
          <p:nvCxnSpPr>
            <p:cNvPr id="274" name="Google Shape;274;p54"/>
            <p:cNvCxnSpPr/>
            <p:nvPr/>
          </p:nvCxnSpPr>
          <p:spPr>
            <a:xfrm>
              <a:off x="6750975" y="1522750"/>
              <a:ext cx="21300" cy="185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54"/>
            <p:cNvCxnSpPr/>
            <p:nvPr/>
          </p:nvCxnSpPr>
          <p:spPr>
            <a:xfrm flipH="1" rot="10800000">
              <a:off x="5628525" y="2436400"/>
              <a:ext cx="2289900" cy="11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6" name="Google Shape;276;p54"/>
            <p:cNvSpPr txBox="1"/>
            <p:nvPr/>
          </p:nvSpPr>
          <p:spPr>
            <a:xfrm>
              <a:off x="7320450" y="1732625"/>
              <a:ext cx="259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</a:t>
              </a:r>
              <a:endParaRPr/>
            </a:p>
          </p:txBody>
        </p:sp>
        <p:sp>
          <p:nvSpPr>
            <p:cNvPr id="277" name="Google Shape;277;p54"/>
            <p:cNvSpPr txBox="1"/>
            <p:nvPr/>
          </p:nvSpPr>
          <p:spPr>
            <a:xfrm>
              <a:off x="6012100" y="1732625"/>
              <a:ext cx="394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II</a:t>
              </a:r>
              <a:endParaRPr/>
            </a:p>
          </p:txBody>
        </p:sp>
        <p:sp>
          <p:nvSpPr>
            <p:cNvPr id="278" name="Google Shape;278;p54"/>
            <p:cNvSpPr txBox="1"/>
            <p:nvPr/>
          </p:nvSpPr>
          <p:spPr>
            <a:xfrm>
              <a:off x="5989300" y="2642200"/>
              <a:ext cx="440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III</a:t>
              </a:r>
              <a:endParaRPr/>
            </a:p>
          </p:txBody>
        </p:sp>
        <p:sp>
          <p:nvSpPr>
            <p:cNvPr id="279" name="Google Shape;279;p54"/>
            <p:cNvSpPr txBox="1"/>
            <p:nvPr/>
          </p:nvSpPr>
          <p:spPr>
            <a:xfrm>
              <a:off x="7320450" y="2642200"/>
              <a:ext cx="394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IV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5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Translation vs. Summarization</a:t>
            </a:r>
            <a:endParaRPr/>
          </a:p>
        </p:txBody>
      </p:sp>
      <p:sp>
        <p:nvSpPr>
          <p:cNvPr id="285" name="Google Shape;285;p5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Comparisons with a related task:</a:t>
            </a:r>
            <a:br>
              <a:rPr lang="en"/>
            </a:br>
            <a:endParaRPr/>
          </a:p>
          <a:p>
            <a:pPr indent="-361950" lvl="1" marL="914400" rtl="0" algn="l">
              <a:spcBef>
                <a:spcPts val="5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In what sense are Translation and Summarization </a:t>
            </a:r>
            <a:r>
              <a:rPr lang="en">
                <a:solidFill>
                  <a:srgbClr val="45818E"/>
                </a:solidFill>
              </a:rPr>
              <a:t>similar?</a:t>
            </a:r>
            <a:br>
              <a:rPr lang="en">
                <a:solidFill>
                  <a:srgbClr val="45818E"/>
                </a:solidFill>
              </a:rPr>
            </a:br>
            <a:endParaRPr>
              <a:solidFill>
                <a:srgbClr val="45818E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In what sense are Translation and Summarization </a:t>
            </a:r>
            <a:r>
              <a:rPr lang="en">
                <a:solidFill>
                  <a:srgbClr val="FF0000"/>
                </a:solidFill>
              </a:rPr>
              <a:t>different?</a:t>
            </a:r>
            <a:br>
              <a:rPr lang="en">
                <a:solidFill>
                  <a:srgbClr val="FF0000"/>
                </a:solidFill>
              </a:rPr>
            </a:br>
            <a:endParaRPr>
              <a:solidFill>
                <a:srgbClr val="FF0000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What may that mean for the metrics?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6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 &amp; Architecture</a:t>
            </a:r>
            <a:r>
              <a:rPr lang="en"/>
              <a:t>s</a:t>
            </a:r>
            <a:endParaRPr/>
          </a:p>
        </p:txBody>
      </p:sp>
      <p:sp>
        <p:nvSpPr>
          <p:cNvPr id="291" name="Google Shape;291;p56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Question Answering &amp; Summarization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7"/>
          <p:cNvSpPr txBox="1"/>
          <p:nvPr>
            <p:ph type="title"/>
          </p:nvPr>
        </p:nvSpPr>
        <p:spPr>
          <a:xfrm>
            <a:off x="0" y="171450"/>
            <a:ext cx="91440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Transformers: Extractive Architectures</a:t>
            </a:r>
            <a:endParaRPr/>
          </a:p>
        </p:txBody>
      </p:sp>
      <p:sp>
        <p:nvSpPr>
          <p:cNvPr id="297" name="Google Shape;297;p5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Why Only Encoders Required?</a:t>
            </a:r>
            <a:endParaRPr/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Identify spans in context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Phrases or Sentences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Emit scores?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Implicit or Explicit </a:t>
            </a:r>
            <a:endParaRPr/>
          </a:p>
        </p:txBody>
      </p:sp>
      <p:pic>
        <p:nvPicPr>
          <p:cNvPr id="298" name="Google Shape;298;p57"/>
          <p:cNvPicPr preferRelativeResize="0"/>
          <p:nvPr/>
        </p:nvPicPr>
        <p:blipFill rotWithShape="1">
          <a:blip r:embed="rId3">
            <a:alphaModFix/>
          </a:blip>
          <a:srcRect b="1107" l="560" r="1169" t="1719"/>
          <a:stretch/>
        </p:blipFill>
        <p:spPr>
          <a:xfrm>
            <a:off x="4735275" y="1028850"/>
            <a:ext cx="4334100" cy="379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9" name="Google Shape;299;p57"/>
          <p:cNvSpPr txBox="1"/>
          <p:nvPr/>
        </p:nvSpPr>
        <p:spPr>
          <a:xfrm>
            <a:off x="833311" y="4594650"/>
            <a:ext cx="198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" sz="12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Devlin et al., 2018</a:t>
            </a:r>
            <a:endParaRPr sz="1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57"/>
          <p:cNvSpPr txBox="1"/>
          <p:nvPr/>
        </p:nvSpPr>
        <p:spPr>
          <a:xfrm>
            <a:off x="676775" y="3383875"/>
            <a:ext cx="3259800" cy="615600"/>
          </a:xfrm>
          <a:prstGeom prst="rect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can we leverage BERT tokens to identify spans?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8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BERT and Extractive Summarization</a:t>
            </a:r>
            <a:endParaRPr/>
          </a:p>
        </p:txBody>
      </p:sp>
      <p:pic>
        <p:nvPicPr>
          <p:cNvPr id="306" name="Google Shape;30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50" y="1147225"/>
            <a:ext cx="6696075" cy="349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58"/>
          <p:cNvSpPr txBox="1"/>
          <p:nvPr/>
        </p:nvSpPr>
        <p:spPr>
          <a:xfrm>
            <a:off x="62075" y="4734600"/>
            <a:ext cx="63828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 </a:t>
            </a:r>
            <a:r>
              <a:rPr lang="en" u="sng">
                <a:solidFill>
                  <a:schemeClr val="hlink"/>
                </a:solidFill>
                <a:hlinkClick r:id="rId4"/>
              </a:rPr>
              <a:t>Fine-tune BERT for Extractive Summarization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8" name="Google Shape;308;p58"/>
          <p:cNvSpPr txBox="1"/>
          <p:nvPr/>
        </p:nvSpPr>
        <p:spPr>
          <a:xfrm>
            <a:off x="6444875" y="3007000"/>
            <a:ext cx="2503500" cy="16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CLS vector for each sentence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Learn score for each sentence in fine-tuning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Pick top 3 sentences with trigram blocking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" name="Google Shape;309;p58"/>
          <p:cNvSpPr txBox="1"/>
          <p:nvPr/>
        </p:nvSpPr>
        <p:spPr>
          <a:xfrm>
            <a:off x="7395450" y="1546700"/>
            <a:ext cx="4911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aseline="-25000" lang="en">
                <a:latin typeface="Open Sans"/>
                <a:ea typeface="Open Sans"/>
                <a:cs typeface="Open Sans"/>
                <a:sym typeface="Open Sans"/>
              </a:rPr>
              <a:t>C</a:t>
            </a:r>
            <a:endParaRPr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0" name="Google Shape;310;p58"/>
          <p:cNvCxnSpPr>
            <a:stCxn id="309" idx="1"/>
          </p:cNvCxnSpPr>
          <p:nvPr/>
        </p:nvCxnSpPr>
        <p:spPr>
          <a:xfrm flipH="1">
            <a:off x="5552550" y="1800500"/>
            <a:ext cx="1842900" cy="30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58"/>
          <p:cNvSpPr/>
          <p:nvPr/>
        </p:nvSpPr>
        <p:spPr>
          <a:xfrm>
            <a:off x="1786750" y="1180550"/>
            <a:ext cx="420900" cy="408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58"/>
          <p:cNvSpPr/>
          <p:nvPr/>
        </p:nvSpPr>
        <p:spPr>
          <a:xfrm>
            <a:off x="3529825" y="1180550"/>
            <a:ext cx="420900" cy="408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58"/>
          <p:cNvSpPr/>
          <p:nvPr/>
        </p:nvSpPr>
        <p:spPr>
          <a:xfrm>
            <a:off x="5272900" y="1180550"/>
            <a:ext cx="420900" cy="408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9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Abstractive Architectures</a:t>
            </a:r>
            <a:endParaRPr/>
          </a:p>
        </p:txBody>
      </p:sp>
      <p:sp>
        <p:nvSpPr>
          <p:cNvPr id="319" name="Google Shape;319;p59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Encoders </a:t>
            </a:r>
            <a:r>
              <a:rPr lang="en" u="sng"/>
              <a:t>and</a:t>
            </a:r>
            <a:r>
              <a:rPr lang="en"/>
              <a:t> Decoders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4650" lvl="0" marL="457200" rtl="0" algn="l">
              <a:spcBef>
                <a:spcPts val="500"/>
              </a:spcBef>
              <a:spcAft>
                <a:spcPts val="0"/>
              </a:spcAft>
              <a:buSzPts val="2300"/>
              <a:buChar char="•"/>
            </a:pPr>
            <a:r>
              <a:rPr lang="en" sz="2300"/>
              <a:t>Need to understand input</a:t>
            </a:r>
            <a:endParaRPr sz="23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Question and/or Article</a:t>
            </a:r>
            <a:endParaRPr sz="20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" sz="2300"/>
              <a:t>Need to produce new text</a:t>
            </a:r>
            <a:endParaRPr sz="23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Responsive to Q or article</a:t>
            </a:r>
            <a:endParaRPr sz="2000"/>
          </a:p>
        </p:txBody>
      </p:sp>
      <p:sp>
        <p:nvSpPr>
          <p:cNvPr id="320" name="Google Shape;320;p59"/>
          <p:cNvSpPr txBox="1"/>
          <p:nvPr/>
        </p:nvSpPr>
        <p:spPr>
          <a:xfrm>
            <a:off x="462475" y="4432875"/>
            <a:ext cx="46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https://arxiv.org/pdf/1910.13461.pdf</a:t>
            </a:r>
            <a:endParaRPr/>
          </a:p>
        </p:txBody>
      </p:sp>
      <p:pic>
        <p:nvPicPr>
          <p:cNvPr id="321" name="Google Shape;321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0913" y="1349800"/>
            <a:ext cx="3590925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59"/>
          <p:cNvSpPr txBox="1"/>
          <p:nvPr/>
        </p:nvSpPr>
        <p:spPr>
          <a:xfrm>
            <a:off x="5233725" y="3113175"/>
            <a:ext cx="3288000" cy="615600"/>
          </a:xfrm>
          <a:prstGeom prst="rect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Which systems incorporate this architecture?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0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Very Insightful LSTM-Based Model</a:t>
            </a:r>
            <a:endParaRPr/>
          </a:p>
        </p:txBody>
      </p:sp>
      <p:sp>
        <p:nvSpPr>
          <p:cNvPr id="328" name="Google Shape;328;p60"/>
          <p:cNvSpPr txBox="1"/>
          <p:nvPr/>
        </p:nvSpPr>
        <p:spPr>
          <a:xfrm>
            <a:off x="517021" y="4715550"/>
            <a:ext cx="7230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Get To The Point: Summarization with Pointer-Generator Networks</a:t>
            </a:r>
            <a:endParaRPr sz="1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60"/>
          <p:cNvSpPr txBox="1"/>
          <p:nvPr>
            <p:ph idx="1" type="body"/>
          </p:nvPr>
        </p:nvSpPr>
        <p:spPr>
          <a:xfrm>
            <a:off x="457200" y="1200150"/>
            <a:ext cx="38307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/>
              <a:t>Train of thought:</a:t>
            </a:r>
            <a:br>
              <a:rPr lang="en" sz="2000"/>
            </a:br>
            <a:endParaRPr sz="2000"/>
          </a:p>
          <a:p>
            <a:pPr indent="-336550" lvl="0" marL="457200" rtl="0" algn="l">
              <a:spcBef>
                <a:spcPts val="5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LSTM-based Seq2Seq models are a logical approach to generate abstractive </a:t>
            </a:r>
            <a:r>
              <a:rPr lang="en" sz="1700"/>
              <a:t>summarizations</a:t>
            </a:r>
            <a:r>
              <a:rPr lang="en" sz="1700"/>
              <a:t>, but </a:t>
            </a:r>
            <a:r>
              <a:rPr lang="en" sz="1700"/>
              <a:t>...</a:t>
            </a:r>
            <a:br>
              <a:rPr lang="en" sz="1700"/>
            </a:br>
            <a:endParaRPr sz="17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330" name="Google Shape;33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3100" y="1774725"/>
            <a:ext cx="4551300" cy="1957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3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This Week</a:t>
            </a:r>
            <a:endParaRPr/>
          </a:p>
        </p:txBody>
      </p:sp>
      <p:sp>
        <p:nvSpPr>
          <p:cNvPr id="204" name="Google Shape;204;p4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Goals</a:t>
            </a:r>
            <a:endParaRPr b="1"/>
          </a:p>
          <a:p>
            <a:pPr indent="-266700" lvl="0" marL="2667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Understand similarities between question answering and summarization</a:t>
            </a:r>
            <a:endParaRPr/>
          </a:p>
          <a:p>
            <a:pPr indent="-215900" lvl="0" marL="266700" rtl="0" algn="l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Understand how data structure can affect approach to task</a:t>
            </a:r>
            <a:endParaRPr sz="1600"/>
          </a:p>
          <a:p>
            <a:pPr indent="-266700" lvl="0" marL="2667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Modern techniques…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1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Very Insightful LSTM-Based Model</a:t>
            </a:r>
            <a:endParaRPr/>
          </a:p>
        </p:txBody>
      </p:sp>
      <p:sp>
        <p:nvSpPr>
          <p:cNvPr id="336" name="Google Shape;336;p61"/>
          <p:cNvSpPr txBox="1"/>
          <p:nvPr/>
        </p:nvSpPr>
        <p:spPr>
          <a:xfrm>
            <a:off x="517021" y="4715550"/>
            <a:ext cx="7230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Get To The Point: Summarization with Pointer-Generator Networks</a:t>
            </a:r>
            <a:endParaRPr sz="1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61"/>
          <p:cNvSpPr txBox="1"/>
          <p:nvPr>
            <p:ph idx="1" type="body"/>
          </p:nvPr>
        </p:nvSpPr>
        <p:spPr>
          <a:xfrm>
            <a:off x="457200" y="1200150"/>
            <a:ext cx="38307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/>
              <a:t>Train of thought:</a:t>
            </a:r>
            <a:br>
              <a:rPr lang="en" sz="2000"/>
            </a:br>
            <a:endParaRPr sz="2000"/>
          </a:p>
          <a:p>
            <a:pPr indent="-336550" lvl="0" marL="457200" rtl="0" algn="l">
              <a:spcBef>
                <a:spcPts val="5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LSTM-based Seq2Seq models are a logical approach to generate abstractive </a:t>
            </a:r>
            <a:r>
              <a:rPr lang="en" sz="1700"/>
              <a:t>summarizations</a:t>
            </a:r>
            <a:r>
              <a:rPr lang="en" sz="1700"/>
              <a:t>, but ...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…</a:t>
            </a:r>
            <a:r>
              <a:rPr b="1" lang="en" sz="1700"/>
              <a:t>Two</a:t>
            </a:r>
            <a:r>
              <a:rPr lang="en" sz="1700"/>
              <a:t> key issues:</a:t>
            </a:r>
            <a:endParaRPr sz="17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They easily ‘make stuff up’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Lots of unknown tokens… even if the correct word is ‘right there’!</a:t>
            </a:r>
            <a:endParaRPr sz="1400"/>
          </a:p>
        </p:txBody>
      </p:sp>
      <p:pic>
        <p:nvPicPr>
          <p:cNvPr id="338" name="Google Shape;338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50945"/>
            <a:ext cx="4445800" cy="3080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2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Very Insightful LSTM-Based Model</a:t>
            </a:r>
            <a:endParaRPr/>
          </a:p>
        </p:txBody>
      </p:sp>
      <p:sp>
        <p:nvSpPr>
          <p:cNvPr id="344" name="Google Shape;344;p62"/>
          <p:cNvSpPr txBox="1"/>
          <p:nvPr/>
        </p:nvSpPr>
        <p:spPr>
          <a:xfrm>
            <a:off x="517021" y="4715550"/>
            <a:ext cx="7230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Get To The Point: Summarization with Pointer-Generator Networks</a:t>
            </a:r>
            <a:endParaRPr sz="1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350" y="1151550"/>
            <a:ext cx="6081739" cy="3381901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62"/>
          <p:cNvSpPr txBox="1"/>
          <p:nvPr/>
        </p:nvSpPr>
        <p:spPr>
          <a:xfrm>
            <a:off x="7245550" y="1086100"/>
            <a:ext cx="1655700" cy="2432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AutoNum type="arabicPeriod"/>
            </a:pPr>
            <a:r>
              <a:rPr lang="en" sz="1200">
                <a:solidFill>
                  <a:srgbClr val="FF0000"/>
                </a:solidFill>
              </a:rPr>
              <a:t>What</a:t>
            </a:r>
            <a:r>
              <a:rPr lang="en" sz="1200">
                <a:solidFill>
                  <a:srgbClr val="FF0000"/>
                </a:solidFill>
              </a:rPr>
              <a:t> could be the logic here? How could this architecture help?</a:t>
            </a:r>
            <a:br>
              <a:rPr lang="en" sz="1200">
                <a:solidFill>
                  <a:srgbClr val="FF0000"/>
                </a:solidFill>
              </a:rPr>
            </a:br>
            <a:endParaRPr sz="1200">
              <a:solidFill>
                <a:srgbClr val="FF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AutoNum type="arabicPeriod"/>
            </a:pPr>
            <a:r>
              <a:rPr lang="en" sz="1200">
                <a:solidFill>
                  <a:srgbClr val="FF0000"/>
                </a:solidFill>
              </a:rPr>
              <a:t>What else could be done? (Hint: cost function modification?)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347" name="Google Shape;347;p62"/>
          <p:cNvCxnSpPr/>
          <p:nvPr/>
        </p:nvCxnSpPr>
        <p:spPr>
          <a:xfrm flipH="1">
            <a:off x="5087650" y="1190550"/>
            <a:ext cx="2148600" cy="42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3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Helps Define the Approach</a:t>
            </a:r>
            <a:endParaRPr/>
          </a:p>
        </p:txBody>
      </p:sp>
      <p:sp>
        <p:nvSpPr>
          <p:cNvPr id="353" name="Google Shape;353;p63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Question Answering &amp; Summarization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4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 Data Defines the Approach I</a:t>
            </a:r>
            <a:endParaRPr/>
          </a:p>
        </p:txBody>
      </p:sp>
      <p:sp>
        <p:nvSpPr>
          <p:cNvPr id="359" name="Google Shape;359;p64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SQUAD</a:t>
            </a:r>
            <a:endParaRPr/>
          </a:p>
        </p:txBody>
      </p:sp>
      <p:pic>
        <p:nvPicPr>
          <p:cNvPr id="360" name="Google Shape;36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025" y="1028838"/>
            <a:ext cx="5162550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3813" y="2415088"/>
            <a:ext cx="4752975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64"/>
          <p:cNvSpPr txBox="1"/>
          <p:nvPr/>
        </p:nvSpPr>
        <p:spPr>
          <a:xfrm>
            <a:off x="5809000" y="1331000"/>
            <a:ext cx="279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Extract these answers from this text based on these questions.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363" name="Google Shape;363;p64"/>
          <p:cNvCxnSpPr/>
          <p:nvPr/>
        </p:nvCxnSpPr>
        <p:spPr>
          <a:xfrm>
            <a:off x="7974675" y="1861125"/>
            <a:ext cx="225600" cy="145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64"/>
          <p:cNvCxnSpPr/>
          <p:nvPr/>
        </p:nvCxnSpPr>
        <p:spPr>
          <a:xfrm flipH="1">
            <a:off x="7106300" y="1872425"/>
            <a:ext cx="857100" cy="59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64"/>
          <p:cNvCxnSpPr/>
          <p:nvPr/>
        </p:nvCxnSpPr>
        <p:spPr>
          <a:xfrm flipH="1">
            <a:off x="5134125" y="1795475"/>
            <a:ext cx="704700" cy="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64"/>
          <p:cNvCxnSpPr/>
          <p:nvPr/>
        </p:nvCxnSpPr>
        <p:spPr>
          <a:xfrm flipH="1">
            <a:off x="6248875" y="1556575"/>
            <a:ext cx="789600" cy="13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64"/>
          <p:cNvSpPr txBox="1"/>
          <p:nvPr/>
        </p:nvSpPr>
        <p:spPr>
          <a:xfrm>
            <a:off x="146625" y="4594650"/>
            <a:ext cx="3925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Source: </a:t>
            </a:r>
            <a:r>
              <a:rPr lang="en" sz="800" u="sng">
                <a:solidFill>
                  <a:schemeClr val="hlink"/>
                </a:solidFill>
                <a:hlinkClick r:id="rId5"/>
              </a:rPr>
              <a:t>https://rajpurkar.github.io/SQuAD-explorer/explore/1.1/dev/Apollo_program.html</a:t>
            </a:r>
            <a:endParaRPr sz="800"/>
          </a:p>
        </p:txBody>
      </p:sp>
      <p:sp>
        <p:nvSpPr>
          <p:cNvPr id="368" name="Google Shape;368;p64"/>
          <p:cNvSpPr txBox="1"/>
          <p:nvPr/>
        </p:nvSpPr>
        <p:spPr>
          <a:xfrm>
            <a:off x="473750" y="3643325"/>
            <a:ext cx="3079200" cy="615600"/>
          </a:xfrm>
          <a:prstGeom prst="rect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does this structure the inputs to our model?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5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QA Data Defines the Approach II</a:t>
            </a:r>
            <a:endParaRPr/>
          </a:p>
        </p:txBody>
      </p:sp>
      <p:sp>
        <p:nvSpPr>
          <p:cNvPr id="374" name="Google Shape;374;p65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/>
              <a:t>AI2 Reasoning Challenge (ARC)</a:t>
            </a:r>
            <a:endParaRPr sz="2000"/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7787 </a:t>
            </a:r>
            <a:r>
              <a:rPr lang="en" sz="1800"/>
              <a:t>grade school test </a:t>
            </a:r>
            <a:r>
              <a:rPr lang="en" sz="1800"/>
              <a:t>questions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Easy Set and Challenge Set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Multiple choice format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14 million background sentences</a:t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/>
              <a:t>Some success with large decoder only language models and prompt completion approach.</a:t>
            </a:r>
            <a:endParaRPr sz="1800"/>
          </a:p>
        </p:txBody>
      </p:sp>
      <p:sp>
        <p:nvSpPr>
          <p:cNvPr id="375" name="Google Shape;375;p65"/>
          <p:cNvSpPr txBox="1"/>
          <p:nvPr/>
        </p:nvSpPr>
        <p:spPr>
          <a:xfrm>
            <a:off x="349675" y="4681025"/>
            <a:ext cx="393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https://allenai.org/data/arc</a:t>
            </a:r>
            <a:endParaRPr sz="1000"/>
          </a:p>
        </p:txBody>
      </p:sp>
      <p:pic>
        <p:nvPicPr>
          <p:cNvPr id="376" name="Google Shape;376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00" y="1181250"/>
            <a:ext cx="3867150" cy="37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65"/>
          <p:cNvSpPr txBox="1"/>
          <p:nvPr/>
        </p:nvSpPr>
        <p:spPr>
          <a:xfrm>
            <a:off x="586675" y="3857650"/>
            <a:ext cx="3699600" cy="615600"/>
          </a:xfrm>
          <a:prstGeom prst="rect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would we structure a prompt for this type of multiple choice question?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6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QA Data Defines the Approach III</a:t>
            </a:r>
            <a:endParaRPr/>
          </a:p>
        </p:txBody>
      </p:sp>
      <p:sp>
        <p:nvSpPr>
          <p:cNvPr id="383" name="Google Shape;383;p66"/>
          <p:cNvSpPr txBox="1"/>
          <p:nvPr>
            <p:ph idx="1" type="body"/>
          </p:nvPr>
        </p:nvSpPr>
        <p:spPr>
          <a:xfrm>
            <a:off x="380925" y="1157688"/>
            <a:ext cx="33891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000"/>
              <a:t>K</a:t>
            </a:r>
            <a:r>
              <a:rPr lang="en" sz="2000"/>
              <a:t>nowledge </a:t>
            </a:r>
            <a:r>
              <a:rPr b="1" lang="en" sz="2000"/>
              <a:t>I</a:t>
            </a:r>
            <a:r>
              <a:rPr lang="en" sz="2000"/>
              <a:t>ntensive </a:t>
            </a:r>
            <a:r>
              <a:rPr b="1" lang="en" sz="2000"/>
              <a:t>L</a:t>
            </a:r>
            <a:r>
              <a:rPr lang="en" sz="2000"/>
              <a:t>anguage </a:t>
            </a:r>
            <a:r>
              <a:rPr b="1" lang="en" sz="2000"/>
              <a:t>T</a:t>
            </a:r>
            <a:r>
              <a:rPr lang="en" sz="2000"/>
              <a:t>asks</a:t>
            </a:r>
            <a:endParaRPr sz="2000"/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Curated set of inputs, outputs, provenance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Covers multiple tasks:</a:t>
            </a:r>
            <a:endParaRPr sz="18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Fact Checking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Entity Linking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Open Domain QA</a:t>
            </a:r>
            <a:endParaRPr sz="17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384" name="Google Shape;38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6525" y="1079725"/>
            <a:ext cx="4849251" cy="376385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66"/>
          <p:cNvSpPr txBox="1"/>
          <p:nvPr/>
        </p:nvSpPr>
        <p:spPr>
          <a:xfrm>
            <a:off x="259425" y="4681025"/>
            <a:ext cx="338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Source: </a:t>
            </a:r>
            <a:r>
              <a:rPr lang="en" sz="900" u="sng">
                <a:solidFill>
                  <a:schemeClr val="hlink"/>
                </a:solidFill>
                <a:hlinkClick r:id="rId4"/>
              </a:rPr>
              <a:t>https://arxiv.org/pdf/2009.02252.pdf</a:t>
            </a:r>
            <a:endParaRPr sz="900"/>
          </a:p>
        </p:txBody>
      </p:sp>
      <p:sp>
        <p:nvSpPr>
          <p:cNvPr id="386" name="Google Shape;386;p66"/>
          <p:cNvSpPr txBox="1"/>
          <p:nvPr/>
        </p:nvSpPr>
        <p:spPr>
          <a:xfrm>
            <a:off x="259425" y="3640650"/>
            <a:ext cx="3632100" cy="867000"/>
          </a:xfrm>
          <a:prstGeom prst="rect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●"/>
            </a:pPr>
            <a:r>
              <a:rPr lang="en" sz="1200">
                <a:solidFill>
                  <a:srgbClr val="FF0000"/>
                </a:solidFill>
              </a:rPr>
              <a:t>What is open domain long form QA?</a:t>
            </a:r>
            <a:endParaRPr sz="1200">
              <a:solidFill>
                <a:srgbClr val="FF0000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0000"/>
              </a:buClr>
              <a:buSzPts val="1200"/>
              <a:buChar char="●"/>
            </a:pPr>
            <a:r>
              <a:rPr lang="en" sz="1200">
                <a:solidFill>
                  <a:srgbClr val="FF0000"/>
                </a:solidFill>
              </a:rPr>
              <a:t>How can we use this data to develop open domain long form QA systems?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7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Summarization</a:t>
            </a:r>
            <a:r>
              <a:rPr lang="en" sz="3200"/>
              <a:t> Data Defines the Approach I</a:t>
            </a:r>
            <a:endParaRPr sz="3200"/>
          </a:p>
        </p:txBody>
      </p:sp>
      <p:sp>
        <p:nvSpPr>
          <p:cNvPr id="392" name="Google Shape;392;p6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XSum</a:t>
            </a:r>
            <a:endParaRPr/>
          </a:p>
        </p:txBody>
      </p:sp>
      <p:pic>
        <p:nvPicPr>
          <p:cNvPr id="393" name="Google Shape;39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7244" y="1324474"/>
            <a:ext cx="3882005" cy="124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1" y="1118026"/>
            <a:ext cx="2904125" cy="38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67"/>
          <p:cNvSpPr txBox="1"/>
          <p:nvPr/>
        </p:nvSpPr>
        <p:spPr>
          <a:xfrm>
            <a:off x="3699700" y="2999713"/>
            <a:ext cx="4275000" cy="1262100"/>
          </a:xfrm>
          <a:prstGeom prst="rect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Extreme Summarization (XSum)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Given this entire article generate a one sentence summary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Extractive or abstractive?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396" name="Google Shape;396;p67"/>
          <p:cNvCxnSpPr/>
          <p:nvPr/>
        </p:nvCxnSpPr>
        <p:spPr>
          <a:xfrm rot="10800000">
            <a:off x="2921225" y="2447700"/>
            <a:ext cx="1759800" cy="86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67"/>
          <p:cNvCxnSpPr/>
          <p:nvPr/>
        </p:nvCxnSpPr>
        <p:spPr>
          <a:xfrm flipH="1" rot="10800000">
            <a:off x="6824150" y="2075350"/>
            <a:ext cx="203100" cy="12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" name="Google Shape;398;p67"/>
          <p:cNvSpPr txBox="1"/>
          <p:nvPr/>
        </p:nvSpPr>
        <p:spPr>
          <a:xfrm>
            <a:off x="5995075" y="4594650"/>
            <a:ext cx="290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https://huggingface.co/datasets/xsum</a:t>
            </a:r>
            <a:endParaRPr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8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Summarization Data Defines the Approach II</a:t>
            </a:r>
            <a:endParaRPr sz="3200"/>
          </a:p>
        </p:txBody>
      </p:sp>
      <p:sp>
        <p:nvSpPr>
          <p:cNvPr id="404" name="Google Shape;404;p68"/>
          <p:cNvSpPr txBox="1"/>
          <p:nvPr>
            <p:ph idx="1" type="body"/>
          </p:nvPr>
        </p:nvSpPr>
        <p:spPr>
          <a:xfrm>
            <a:off x="457200" y="1200150"/>
            <a:ext cx="2475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/>
              <a:t>BillSum</a:t>
            </a:r>
            <a:endParaRPr sz="2200"/>
          </a:p>
          <a:p>
            <a:pPr indent="-330200" lvl="0" marL="457200" rtl="0" algn="l"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Summarize US Congressional and CA State bills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1000 to 2000 character length summaries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Human generated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•"/>
            </a:pPr>
            <a:r>
              <a:rPr lang="en" sz="1600"/>
              <a:t>Many summaries repeat text from bill</a:t>
            </a:r>
            <a:endParaRPr sz="1600"/>
          </a:p>
        </p:txBody>
      </p:sp>
      <p:pic>
        <p:nvPicPr>
          <p:cNvPr id="405" name="Google Shape;40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3000" y="1101900"/>
            <a:ext cx="5810250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68"/>
          <p:cNvSpPr txBox="1"/>
          <p:nvPr/>
        </p:nvSpPr>
        <p:spPr>
          <a:xfrm>
            <a:off x="64950" y="4455450"/>
            <a:ext cx="32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Sources: 	</a:t>
            </a:r>
            <a:r>
              <a:rPr lang="en" sz="900" u="sng">
                <a:solidFill>
                  <a:schemeClr val="hlink"/>
                </a:solidFill>
                <a:hlinkClick r:id="rId4"/>
              </a:rPr>
              <a:t>https://huggingface.co/datasets/billsum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		</a:t>
            </a:r>
            <a:r>
              <a:rPr lang="en" sz="900" u="sng">
                <a:solidFill>
                  <a:schemeClr val="hlink"/>
                </a:solidFill>
                <a:hlinkClick r:id="rId5"/>
              </a:rPr>
              <a:t>https://arxiv.org/pdf/1910.00523.pdf</a:t>
            </a:r>
            <a:endParaRPr sz="900"/>
          </a:p>
        </p:txBody>
      </p:sp>
      <p:sp>
        <p:nvSpPr>
          <p:cNvPr id="407" name="Google Shape;407;p68"/>
          <p:cNvSpPr txBox="1"/>
          <p:nvPr/>
        </p:nvSpPr>
        <p:spPr>
          <a:xfrm>
            <a:off x="4489275" y="3784225"/>
            <a:ext cx="3925200" cy="1087800"/>
          </a:xfrm>
          <a:prstGeom prst="rect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Extractive or Abstractive?</a:t>
            </a:r>
            <a:endParaRPr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Single doc or multi doc summarization?</a:t>
            </a:r>
            <a:endParaRPr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0000"/>
              </a:buClr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Truncate the input?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9"/>
          <p:cNvSpPr txBox="1"/>
          <p:nvPr>
            <p:ph type="title"/>
          </p:nvPr>
        </p:nvSpPr>
        <p:spPr>
          <a:xfrm>
            <a:off x="457200" y="171450"/>
            <a:ext cx="83961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Summarization Data Defines the Approach III</a:t>
            </a:r>
            <a:endParaRPr sz="3200"/>
          </a:p>
        </p:txBody>
      </p:sp>
      <p:sp>
        <p:nvSpPr>
          <p:cNvPr id="413" name="Google Shape;413;p69"/>
          <p:cNvSpPr txBox="1"/>
          <p:nvPr>
            <p:ph idx="1" type="body"/>
          </p:nvPr>
        </p:nvSpPr>
        <p:spPr>
          <a:xfrm>
            <a:off x="457200" y="1200150"/>
            <a:ext cx="2475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/>
              <a:t>BookSum</a:t>
            </a:r>
            <a:endParaRPr sz="2200"/>
          </a:p>
          <a:p>
            <a:pPr indent="-323850" lvl="0" marL="457200" rtl="0" algn="l"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Summarize 405 novels, plays, stories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Paragraph, chapter, and book summaries for each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Multiple reference summaries per item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SzPts val="1500"/>
              <a:buChar char="•"/>
            </a:pPr>
            <a:r>
              <a:rPr lang="en" sz="1500"/>
              <a:t>Paragraph + paragraph = chapter?</a:t>
            </a:r>
            <a:endParaRPr sz="1500"/>
          </a:p>
        </p:txBody>
      </p:sp>
      <p:sp>
        <p:nvSpPr>
          <p:cNvPr id="414" name="Google Shape;414;p69"/>
          <p:cNvSpPr txBox="1"/>
          <p:nvPr/>
        </p:nvSpPr>
        <p:spPr>
          <a:xfrm>
            <a:off x="1044650" y="4537075"/>
            <a:ext cx="3260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Sources: 	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https://huggingface.co/datasets/kmfoda/booksum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		</a:t>
            </a:r>
            <a:r>
              <a:rPr lang="en" sz="900" u="sng">
                <a:solidFill>
                  <a:schemeClr val="hlink"/>
                </a:solidFill>
                <a:hlinkClick r:id="rId4"/>
              </a:rPr>
              <a:t>https://arxiv.org/pdf/2105.08209.pdf</a:t>
            </a:r>
            <a:endParaRPr sz="900"/>
          </a:p>
        </p:txBody>
      </p:sp>
      <p:sp>
        <p:nvSpPr>
          <p:cNvPr id="415" name="Google Shape;415;p69"/>
          <p:cNvSpPr txBox="1"/>
          <p:nvPr/>
        </p:nvSpPr>
        <p:spPr>
          <a:xfrm>
            <a:off x="4489275" y="3784225"/>
            <a:ext cx="3925200" cy="1087800"/>
          </a:xfrm>
          <a:prstGeom prst="rect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Extractive or Abstractive?</a:t>
            </a:r>
            <a:endParaRPr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Single doc or multi doc summarization?</a:t>
            </a:r>
            <a:endParaRPr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0000"/>
              </a:buClr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Roll up the outputs?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416" name="Google Shape;416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1775" y="1124863"/>
            <a:ext cx="4284012" cy="245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0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422" name="Google Shape;422;p70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Question Answering &amp; Summarization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4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Peeking Ahead</a:t>
            </a:r>
            <a:endParaRPr/>
          </a:p>
        </p:txBody>
      </p:sp>
      <p:sp>
        <p:nvSpPr>
          <p:cNvPr id="210" name="Google Shape;210;p44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38761D"/>
                </a:solidFill>
              </a:rPr>
              <a:t>Week 1: Introduction</a:t>
            </a:r>
            <a:endParaRPr sz="1600">
              <a:solidFill>
                <a:srgbClr val="38761D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38761D"/>
                </a:solidFill>
              </a:rPr>
              <a:t>Week 2: Text Classification</a:t>
            </a:r>
            <a:endParaRPr sz="1600">
              <a:solidFill>
                <a:srgbClr val="38761D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38761D"/>
                </a:solidFill>
              </a:rPr>
              <a:t>Week 3: Language and Context</a:t>
            </a:r>
            <a:endParaRPr sz="1600">
              <a:solidFill>
                <a:srgbClr val="38761D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38761D"/>
                </a:solidFill>
              </a:rPr>
              <a:t>Week 4: Pretrained Transformers</a:t>
            </a:r>
            <a:endParaRPr sz="1600">
              <a:solidFill>
                <a:srgbClr val="38761D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38761D"/>
                </a:solidFill>
              </a:rPr>
              <a:t>Week 5: Text Generation Models</a:t>
            </a:r>
            <a:endParaRPr sz="1600">
              <a:solidFill>
                <a:srgbClr val="38761D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38761D"/>
                </a:solidFill>
              </a:rPr>
              <a:t>Week 6: Machine Translation </a:t>
            </a:r>
            <a:r>
              <a:rPr lang="en" sz="1600"/>
              <a:t> </a:t>
            </a:r>
            <a:r>
              <a:rPr b="1" lang="en" sz="1600">
                <a:solidFill>
                  <a:srgbClr val="9900FF"/>
                </a:solidFill>
              </a:rPr>
              <a:t>PROJECT PROPOSAL PAST DUE Feb 18</a:t>
            </a:r>
            <a:endParaRPr sz="1600">
              <a:solidFill>
                <a:srgbClr val="9900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FF9900"/>
                </a:solidFill>
              </a:rPr>
              <a:t>Week 7: Question Answering &amp; Summarization</a:t>
            </a:r>
            <a:endParaRPr sz="1600">
              <a:solidFill>
                <a:srgbClr val="FF99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Week 8: Linguistic Representation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Week 9: Entities and Linking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Week 10: Embedding-based Retrieval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Week 11: Multimodality in NLP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Week 12: ML Fairness and Privacy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Week 13: NLP in the Real World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1"/>
          <p:cNvSpPr txBox="1"/>
          <p:nvPr>
            <p:ph type="title"/>
          </p:nvPr>
        </p:nvSpPr>
        <p:spPr>
          <a:xfrm>
            <a:off x="342900" y="281000"/>
            <a:ext cx="82980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Evaluation Metrics for Summarization</a:t>
            </a:r>
            <a:endParaRPr/>
          </a:p>
        </p:txBody>
      </p:sp>
      <p:sp>
        <p:nvSpPr>
          <p:cNvPr id="429" name="Google Shape;429;p71"/>
          <p:cNvSpPr txBox="1"/>
          <p:nvPr>
            <p:ph idx="1" type="body"/>
          </p:nvPr>
        </p:nvSpPr>
        <p:spPr>
          <a:xfrm>
            <a:off x="3390900" y="1204925"/>
            <a:ext cx="5619000" cy="376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800"/>
              <a:t>ROUGE (recall-based)</a:t>
            </a:r>
            <a:endParaRPr sz="2100"/>
          </a:p>
          <a:p>
            <a:pPr indent="-241300" lvl="0" marL="266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/>
              <a:t>ROUGE-1</a:t>
            </a:r>
            <a:endParaRPr sz="2100"/>
          </a:p>
          <a:p>
            <a:pPr indent="-247650" lvl="1" marL="55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/>
              <a:t>How many of the words in the reference occur in the candidate?</a:t>
            </a:r>
            <a:endParaRPr sz="1800"/>
          </a:p>
          <a:p>
            <a:pPr indent="-241300" lvl="0" marL="266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/>
              <a:t>ROUGE-2</a:t>
            </a:r>
            <a:endParaRPr sz="2100"/>
          </a:p>
          <a:p>
            <a:pPr indent="-247650" lvl="1" marL="55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/>
              <a:t>How many of the bigrams in the reference occur in the candidate?</a:t>
            </a:r>
            <a:endParaRPr sz="1800"/>
          </a:p>
          <a:p>
            <a:pPr indent="-241300" lvl="0" marL="266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/>
              <a:t>ROUGE-L</a:t>
            </a:r>
            <a:endParaRPr sz="2100"/>
          </a:p>
          <a:p>
            <a:pPr indent="-247650" lvl="1" marL="55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/>
              <a:t>What is the longest sequence in the reference that occurs in the candidate?</a:t>
            </a:r>
            <a:endParaRPr sz="1800"/>
          </a:p>
          <a:p>
            <a:pPr indent="-241300" lvl="0" marL="266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/>
              <a:t>ROUGE-S</a:t>
            </a:r>
            <a:endParaRPr sz="2100"/>
          </a:p>
          <a:p>
            <a:pPr indent="-247650" lvl="1" marL="55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/>
              <a:t>How many of the skipgrams in the reference occur in the candidate?</a:t>
            </a:r>
            <a:endParaRPr sz="1800"/>
          </a:p>
        </p:txBody>
      </p:sp>
      <p:sp>
        <p:nvSpPr>
          <p:cNvPr id="430" name="Google Shape;430;p71"/>
          <p:cNvSpPr txBox="1"/>
          <p:nvPr>
            <p:ph idx="1" type="body"/>
          </p:nvPr>
        </p:nvSpPr>
        <p:spPr>
          <a:xfrm>
            <a:off x="457200" y="1200150"/>
            <a:ext cx="26289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66700" lvl="0" marL="266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/>
              <a:t>Reference (14 words)</a:t>
            </a:r>
            <a:endParaRPr/>
          </a:p>
          <a:p>
            <a:pPr indent="-260350" lvl="1" marL="55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/>
              <a:t>“Rangers say midfielder Joey Barton ‘will return to full-time training’ following a club-imposed suspension”</a:t>
            </a:r>
            <a:endParaRPr/>
          </a:p>
          <a:p>
            <a:pPr indent="-266700" lvl="0" marL="266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/>
              <a:t>Candidate (16 words)</a:t>
            </a:r>
            <a:endParaRPr/>
          </a:p>
          <a:p>
            <a:pPr indent="-260350" lvl="1" marL="55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/>
              <a:t>“Rangers midfielder Joey Barton is to return to full-time training after being suspended by the club”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2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How do you count in ROUGE?</a:t>
            </a:r>
            <a:endParaRPr/>
          </a:p>
        </p:txBody>
      </p:sp>
      <p:sp>
        <p:nvSpPr>
          <p:cNvPr id="437" name="Google Shape;437;p72"/>
          <p:cNvSpPr txBox="1"/>
          <p:nvPr>
            <p:ph idx="1" type="body"/>
          </p:nvPr>
        </p:nvSpPr>
        <p:spPr>
          <a:xfrm>
            <a:off x="457200" y="1200150"/>
            <a:ext cx="2628900" cy="3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66700" lvl="0" marL="266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/>
              <a:t>Reference (14 words)</a:t>
            </a:r>
            <a:endParaRPr/>
          </a:p>
          <a:p>
            <a:pPr indent="-260350" lvl="1" marL="55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/>
              <a:t>“Rangers say midfielder Joey Barton ‘will return to full-time training’ following a club-imposed suspension”</a:t>
            </a:r>
            <a:endParaRPr/>
          </a:p>
          <a:p>
            <a:pPr indent="-266700" lvl="0" marL="266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/>
              <a:t>Candidate (16 words)</a:t>
            </a:r>
            <a:endParaRPr/>
          </a:p>
          <a:p>
            <a:pPr indent="-260350" lvl="1" marL="55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/>
              <a:t>“Rangers midfielder Joey Barton is to return to full-time training after being suspended by the club”</a:t>
            </a:r>
            <a:endParaRPr/>
          </a:p>
        </p:txBody>
      </p:sp>
      <p:graphicFrame>
        <p:nvGraphicFramePr>
          <p:cNvPr id="438" name="Google Shape;438;p72"/>
          <p:cNvGraphicFramePr/>
          <p:nvPr/>
        </p:nvGraphicFramePr>
        <p:xfrm>
          <a:off x="3143249" y="12001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{9D82B261-C2C3-44BB-B63A-54DAB4752249}</a:tableStyleId>
              </a:tblPr>
              <a:tblGrid>
                <a:gridCol w="1018550"/>
                <a:gridCol w="1475425"/>
                <a:gridCol w="1298100"/>
                <a:gridCol w="902900"/>
                <a:gridCol w="701350"/>
                <a:gridCol w="502550"/>
              </a:tblGrid>
              <a:tr h="75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 sz="1400"/>
                        <a:t>Reference words in candidate</a:t>
                      </a:r>
                      <a:endParaRPr b="0" sz="1400"/>
                    </a:p>
                  </a:txBody>
                  <a:tcPr marT="68575" marB="68575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 sz="1400"/>
                        <a:t>Candidate words in reference</a:t>
                      </a:r>
                      <a:endParaRPr b="0" sz="1400"/>
                    </a:p>
                  </a:txBody>
                  <a:tcPr marT="68575" marB="68575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 sz="1400"/>
                        <a:t>Precision</a:t>
                      </a:r>
                      <a:endParaRPr b="0" sz="1400"/>
                    </a:p>
                  </a:txBody>
                  <a:tcPr marT="68575" marB="68575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 sz="1400"/>
                        <a:t>Recall</a:t>
                      </a:r>
                      <a:endParaRPr b="0" sz="1400"/>
                    </a:p>
                  </a:txBody>
                  <a:tcPr marT="68575" marB="68575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 sz="1400"/>
                        <a:t>F1</a:t>
                      </a:r>
                      <a:endParaRPr b="0" sz="1400"/>
                    </a:p>
                  </a:txBody>
                  <a:tcPr marT="68575" marB="68575" marR="68575" marL="68575" anchor="b"/>
                </a:tc>
              </a:tr>
              <a:tr h="54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/>
                        <a:t>ROUGE-1 (unigrams)</a:t>
                      </a:r>
                      <a:endParaRPr sz="14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/>
                        <a:t>8/14</a:t>
                      </a:r>
                      <a:endParaRPr sz="1400"/>
                    </a:p>
                  </a:txBody>
                  <a:tcPr marT="68575" marB="68575" marR="68575" marL="68575" anchor="b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/>
                        <a:t>8/16</a:t>
                      </a:r>
                      <a:endParaRPr sz="1400"/>
                    </a:p>
                  </a:txBody>
                  <a:tcPr marT="68575" marB="68575" marR="68575" marL="68575" anchor="b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/>
                        <a:t>0.50</a:t>
                      </a:r>
                      <a:endParaRPr sz="1400"/>
                    </a:p>
                  </a:txBody>
                  <a:tcPr marT="68575" marB="68575" marR="68575" marL="68575" anchor="b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/>
                        <a:t>0.57</a:t>
                      </a:r>
                      <a:endParaRPr sz="1400"/>
                    </a:p>
                  </a:txBody>
                  <a:tcPr marT="68575" marB="68575" marR="68575" marL="68575" anchor="b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/>
                        <a:t>0.53</a:t>
                      </a:r>
                      <a:endParaRPr sz="1400"/>
                    </a:p>
                  </a:txBody>
                  <a:tcPr marT="68575" marB="68575" marR="68575" marL="68575" anchor="b"/>
                </a:tc>
              </a:tr>
              <a:tr h="54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/>
                        <a:t>ROUGE-2 (bigrams)</a:t>
                      </a:r>
                      <a:endParaRPr sz="14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/>
                        <a:t>5/14</a:t>
                      </a:r>
                      <a:endParaRPr sz="1400"/>
                    </a:p>
                  </a:txBody>
                  <a:tcPr marT="68575" marB="68575" marR="68575" marL="68575" anchor="b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/>
                        <a:t>5/16</a:t>
                      </a:r>
                      <a:endParaRPr sz="1400"/>
                    </a:p>
                  </a:txBody>
                  <a:tcPr marT="68575" marB="68575" marR="68575" marL="68575" anchor="b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/>
                        <a:t>0.31</a:t>
                      </a:r>
                      <a:endParaRPr sz="1400"/>
                    </a:p>
                  </a:txBody>
                  <a:tcPr marT="68575" marB="68575" marR="68575" marL="68575" anchor="b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/>
                        <a:t>0.35</a:t>
                      </a:r>
                      <a:endParaRPr sz="1400"/>
                    </a:p>
                  </a:txBody>
                  <a:tcPr marT="68575" marB="68575" marR="68575" marL="68575" anchor="b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/>
                        <a:t>0.33</a:t>
                      </a:r>
                      <a:endParaRPr sz="1400"/>
                    </a:p>
                  </a:txBody>
                  <a:tcPr marT="68575" marB="68575" marR="68575" marL="68575" anchor="b"/>
                </a:tc>
              </a:tr>
            </a:tbl>
          </a:graphicData>
        </a:graphic>
      </p:graphicFrame>
      <p:sp>
        <p:nvSpPr>
          <p:cNvPr id="439" name="Google Shape;439;p72"/>
          <p:cNvSpPr txBox="1"/>
          <p:nvPr/>
        </p:nvSpPr>
        <p:spPr>
          <a:xfrm>
            <a:off x="3086099" y="3077696"/>
            <a:ext cx="5600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ROUGE-L   Rangers—midfielder Joey Barton—return to full-time training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0" name="Google Shape;440;p72"/>
          <p:cNvGraphicFramePr/>
          <p:nvPr/>
        </p:nvGraphicFramePr>
        <p:xfrm>
          <a:off x="3143262" y="36579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{9D82B261-C2C3-44BB-B63A-54DAB4752249}</a:tableStyleId>
              </a:tblPr>
              <a:tblGrid>
                <a:gridCol w="2156950"/>
                <a:gridCol w="3741925"/>
              </a:tblGrid>
              <a:tr h="1293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/>
                        <a:t>ROUGE-S skipgrams</a:t>
                      </a:r>
                      <a:endParaRPr sz="14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400"/>
                        <a:t>Rangers say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400"/>
                        <a:t>Rangers midfielder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400"/>
                        <a:t>Rangers Joey...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400"/>
                        <a:t>say midfielder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400"/>
                        <a:t>say Joey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400"/>
                        <a:t>say Barton...</a:t>
                      </a:r>
                      <a:endParaRPr sz="1400"/>
                    </a:p>
                  </a:txBody>
                  <a:tcPr marT="68575" marB="68575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3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ROUGE</a:t>
            </a:r>
            <a:endParaRPr/>
          </a:p>
        </p:txBody>
      </p:sp>
      <p:sp>
        <p:nvSpPr>
          <p:cNvPr id="446" name="Google Shape;446;p7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well does ROUGE capture faithfulness?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well does ROUGE capture fluidity?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well does ROUGE capture coherence?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4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Evaluation Metric?</a:t>
            </a:r>
            <a:endParaRPr/>
          </a:p>
        </p:txBody>
      </p:sp>
      <p:graphicFrame>
        <p:nvGraphicFramePr>
          <p:cNvPr id="452" name="Google Shape;452;p74"/>
          <p:cNvGraphicFramePr/>
          <p:nvPr/>
        </p:nvGraphicFramePr>
        <p:xfrm>
          <a:off x="952500" y="116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{75A53665-8A86-4F5A-9AA9-07419C7665D2}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Metric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Match Unit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Measures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Uses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BLEU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word/n-gram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 overlap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Translation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ROUGE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word/sequence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 overlap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Summarization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BLEURT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Doc is scored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Generation with scores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BERTScore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 </a:t>
                      </a:r>
                      <a:r>
                        <a:rPr lang="en"/>
                        <a:t>Embeddings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Pairwise embedding similarity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Compare word sequences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USE/</a:t>
                      </a:r>
                      <a:r>
                        <a:rPr lang="en" u="sng">
                          <a:solidFill>
                            <a:schemeClr val="hlink"/>
                          </a:solidFill>
                          <a:hlinkClick r:id="rId4"/>
                        </a:rPr>
                        <a:t>Sentence Transformers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Sequence Embeddings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Embedding</a:t>
                      </a:r>
                      <a:r>
                        <a:rPr lang="en"/>
                        <a:t> </a:t>
                      </a:r>
                      <a:r>
                        <a:rPr lang="en"/>
                        <a:t>similarity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Compare sequences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5"/>
                        </a:rPr>
                        <a:t>LLM </a:t>
                      </a:r>
                      <a:r>
                        <a:rPr lang="en" u="sng">
                          <a:solidFill>
                            <a:schemeClr val="hlink"/>
                          </a:solidFill>
                          <a:hlinkClick r:id="rId6"/>
                        </a:rPr>
                        <a:t>Embeddings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Sequence Embeddings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Embedding similarity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Compare sequences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5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Notebook Walkthrough</a:t>
            </a:r>
            <a:endParaRPr/>
          </a:p>
        </p:txBody>
      </p:sp>
      <p:sp>
        <p:nvSpPr>
          <p:cNvPr id="458" name="Google Shape;458;p75"/>
          <p:cNvSpPr txBox="1"/>
          <p:nvPr>
            <p:ph idx="1" type="body"/>
          </p:nvPr>
        </p:nvSpPr>
        <p:spPr>
          <a:xfrm>
            <a:off x="685788" y="2179885"/>
            <a:ext cx="7772400" cy="1125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Question Answering &amp; Summarization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6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Training: Domain Adaptation</a:t>
            </a:r>
            <a:endParaRPr/>
          </a:p>
        </p:txBody>
      </p:sp>
      <p:sp>
        <p:nvSpPr>
          <p:cNvPr id="464" name="Google Shape;464;p76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Question Answering &amp; Summarization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7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Adaptation Options: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77"/>
          <p:cNvSpPr txBox="1"/>
          <p:nvPr>
            <p:ph idx="1" type="body"/>
          </p:nvPr>
        </p:nvSpPr>
        <p:spPr>
          <a:xfrm>
            <a:off x="289950" y="638675"/>
            <a:ext cx="4973700" cy="15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900"/>
              <a:buAutoNum type="arabicPeriod"/>
            </a:pPr>
            <a:r>
              <a:rPr lang="en" sz="1900">
                <a:solidFill>
                  <a:srgbClr val="111827"/>
                </a:solidFill>
              </a:rPr>
              <a:t>Supervised fine tuning</a:t>
            </a:r>
            <a:endParaRPr sz="1900">
              <a:solidFill>
                <a:srgbClr val="111827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600"/>
              <a:buAutoNum type="alphaLcPeriod"/>
            </a:pPr>
            <a:r>
              <a:rPr lang="en">
                <a:solidFill>
                  <a:srgbClr val="111827"/>
                </a:solidFill>
              </a:rPr>
              <a:t>Large parameter updates mean large expense in train time and data.</a:t>
            </a:r>
            <a:endParaRPr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rgbClr val="111827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8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Adaptation Options: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78"/>
          <p:cNvSpPr txBox="1"/>
          <p:nvPr>
            <p:ph idx="1" type="body"/>
          </p:nvPr>
        </p:nvSpPr>
        <p:spPr>
          <a:xfrm>
            <a:off x="289950" y="638675"/>
            <a:ext cx="4973700" cy="43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900"/>
              <a:buAutoNum type="arabicPeriod"/>
            </a:pPr>
            <a:r>
              <a:rPr lang="en" sz="1900">
                <a:solidFill>
                  <a:srgbClr val="111827"/>
                </a:solidFill>
              </a:rPr>
              <a:t>Supervised fine tuning</a:t>
            </a:r>
            <a:endParaRPr sz="1900">
              <a:solidFill>
                <a:srgbClr val="111827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600"/>
              <a:buAutoNum type="alphaLcPeriod"/>
            </a:pPr>
            <a:r>
              <a:rPr lang="en">
                <a:solidFill>
                  <a:srgbClr val="111827"/>
                </a:solidFill>
              </a:rPr>
              <a:t>Large parameter updates mean large expense in train time and data.</a:t>
            </a:r>
            <a:endParaRPr>
              <a:solidFill>
                <a:srgbClr val="111827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900"/>
              <a:buAutoNum type="arabicPeriod"/>
            </a:pPr>
            <a:r>
              <a:rPr lang="en" sz="1900">
                <a:solidFill>
                  <a:srgbClr val="111827"/>
                </a:solidFill>
              </a:rPr>
              <a:t>Reinforcement Learning with Human Feedback (RLHF)</a:t>
            </a:r>
            <a:endParaRPr sz="1900">
              <a:solidFill>
                <a:srgbClr val="111827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600"/>
              <a:buAutoNum type="alphaLcPeriod"/>
            </a:pPr>
            <a:r>
              <a:rPr lang="en">
                <a:solidFill>
                  <a:srgbClr val="111827"/>
                </a:solidFill>
              </a:rPr>
              <a:t>Reward models are expensive to train.</a:t>
            </a:r>
            <a:endParaRPr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rgbClr val="111827"/>
              </a:solidFill>
            </a:endParaRPr>
          </a:p>
        </p:txBody>
      </p:sp>
      <p:pic>
        <p:nvPicPr>
          <p:cNvPr id="477" name="Google Shape;477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3700" y="1801004"/>
            <a:ext cx="3743398" cy="3191292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78" name="Google Shape;478;p78"/>
          <p:cNvSpPr txBox="1"/>
          <p:nvPr/>
        </p:nvSpPr>
        <p:spPr>
          <a:xfrm>
            <a:off x="8204300" y="4568675"/>
            <a:ext cx="8028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11827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i="1" lang="en" sz="1250">
                <a:solidFill>
                  <a:srgbClr val="111827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i="1" lang="en" sz="850">
                <a:solidFill>
                  <a:srgbClr val="111827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RM</a:t>
            </a:r>
            <a:r>
              <a:rPr lang="en" sz="1250">
                <a:solidFill>
                  <a:srgbClr val="111827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−</a:t>
            </a:r>
            <a:r>
              <a:rPr i="1" lang="en" sz="1250">
                <a:solidFill>
                  <a:srgbClr val="111827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λr</a:t>
            </a:r>
            <a:r>
              <a:rPr baseline="-25000" lang="en" sz="850">
                <a:solidFill>
                  <a:srgbClr val="111827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KL</a:t>
            </a:r>
            <a:endParaRPr baseline="-25000" sz="850">
              <a:solidFill>
                <a:srgbClr val="111827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solidFill>
                  <a:srgbClr val="111827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endParaRPr sz="100">
              <a:solidFill>
                <a:srgbClr val="111827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78"/>
          <p:cNvSpPr txBox="1"/>
          <p:nvPr/>
        </p:nvSpPr>
        <p:spPr>
          <a:xfrm>
            <a:off x="0" y="4774200"/>
            <a:ext cx="232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https://huggingface.co/blog/rlhf</a:t>
            </a:r>
            <a:endParaRPr sz="1200"/>
          </a:p>
        </p:txBody>
      </p:sp>
      <p:sp>
        <p:nvSpPr>
          <p:cNvPr id="480" name="Google Shape;480;p78"/>
          <p:cNvSpPr txBox="1"/>
          <p:nvPr/>
        </p:nvSpPr>
        <p:spPr>
          <a:xfrm>
            <a:off x="6889025" y="115600"/>
            <a:ext cx="2119500" cy="16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RL framework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𝝅</a:t>
            </a:r>
            <a:r>
              <a:rPr baseline="-25000" lang="en"/>
              <a:t>𝜭</a:t>
            </a:r>
            <a:r>
              <a:rPr lang="en"/>
              <a:t> = Tuned LLM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rsiva"/>
                <a:ea typeface="Corsiva"/>
                <a:cs typeface="Corsiva"/>
                <a:sym typeface="Corsiva"/>
              </a:rPr>
              <a:t>A</a:t>
            </a:r>
            <a:r>
              <a:rPr lang="en"/>
              <a:t> = Vocabulary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rsiva"/>
                <a:ea typeface="Corsiva"/>
                <a:cs typeface="Corsiva"/>
                <a:sym typeface="Corsiva"/>
              </a:rPr>
              <a:t>S</a:t>
            </a:r>
            <a:r>
              <a:rPr lang="en"/>
              <a:t> = Input text (prompts)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50">
                <a:solidFill>
                  <a:srgbClr val="11182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i="1" lang="en" sz="1350">
                <a:solidFill>
                  <a:srgbClr val="11182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𝜭</a:t>
            </a:r>
            <a:r>
              <a:rPr i="1" lang="en" sz="1350">
                <a:solidFill>
                  <a:srgbClr val="11182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(y|x) </a:t>
            </a:r>
            <a:r>
              <a:rPr lang="en" sz="1350">
                <a:solidFill>
                  <a:srgbClr val="11182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i="1" lang="en" sz="1350">
                <a:solidFill>
                  <a:srgbClr val="111827"/>
                </a:solidFill>
                <a:highlight>
                  <a:srgbClr val="F4CC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i="1" lang="en" sz="950">
                <a:solidFill>
                  <a:srgbClr val="111827"/>
                </a:solidFill>
                <a:highlight>
                  <a:srgbClr val="F4CC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RM</a:t>
            </a:r>
            <a:r>
              <a:rPr lang="en" sz="1350">
                <a:solidFill>
                  <a:srgbClr val="11182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−</a:t>
            </a:r>
            <a:r>
              <a:rPr i="1" lang="en" sz="1350">
                <a:solidFill>
                  <a:srgbClr val="11182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</a:t>
            </a:r>
            <a:r>
              <a:rPr i="1" lang="en" sz="1350">
                <a:solidFill>
                  <a:srgbClr val="111827"/>
                </a:solidFill>
                <a:highlight>
                  <a:srgbClr val="D9EAD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lang="en" sz="950">
                <a:solidFill>
                  <a:srgbClr val="111827"/>
                </a:solidFill>
                <a:highlight>
                  <a:srgbClr val="D9EAD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KL</a:t>
            </a:r>
            <a:endParaRPr baseline="-25000" sz="950">
              <a:solidFill>
                <a:srgbClr val="111827"/>
              </a:solidFill>
              <a:highlight>
                <a:srgbClr val="D9EAD3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9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Adaptation Options: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79"/>
          <p:cNvSpPr txBox="1"/>
          <p:nvPr>
            <p:ph idx="1" type="body"/>
          </p:nvPr>
        </p:nvSpPr>
        <p:spPr>
          <a:xfrm>
            <a:off x="289950" y="638675"/>
            <a:ext cx="4973700" cy="43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900"/>
              <a:buAutoNum type="arabicPeriod"/>
            </a:pPr>
            <a:r>
              <a:rPr lang="en" sz="1900">
                <a:solidFill>
                  <a:srgbClr val="111827"/>
                </a:solidFill>
              </a:rPr>
              <a:t>Supervised fine tuning</a:t>
            </a:r>
            <a:endParaRPr sz="1900">
              <a:solidFill>
                <a:srgbClr val="111827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600"/>
              <a:buAutoNum type="alphaLcPeriod"/>
            </a:pPr>
            <a:r>
              <a:rPr lang="en">
                <a:solidFill>
                  <a:srgbClr val="111827"/>
                </a:solidFill>
              </a:rPr>
              <a:t>Large parameter updates mean large expense in train time and data.</a:t>
            </a:r>
            <a:endParaRPr>
              <a:solidFill>
                <a:srgbClr val="111827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900"/>
              <a:buAutoNum type="arabicPeriod"/>
            </a:pPr>
            <a:r>
              <a:rPr lang="en" sz="1900">
                <a:solidFill>
                  <a:srgbClr val="111827"/>
                </a:solidFill>
              </a:rPr>
              <a:t>Reinforcement Learning with Human Feedback (RLHF)</a:t>
            </a:r>
            <a:endParaRPr sz="1900">
              <a:solidFill>
                <a:srgbClr val="111827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600"/>
              <a:buAutoNum type="alphaLcPeriod"/>
            </a:pPr>
            <a:r>
              <a:rPr lang="en">
                <a:solidFill>
                  <a:srgbClr val="111827"/>
                </a:solidFill>
              </a:rPr>
              <a:t>Reward models are expensive to train.</a:t>
            </a:r>
            <a:endParaRPr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rgbClr val="111827"/>
              </a:solidFill>
            </a:endParaRPr>
          </a:p>
        </p:txBody>
      </p:sp>
      <p:pic>
        <p:nvPicPr>
          <p:cNvPr id="487" name="Google Shape;487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3700" y="1801004"/>
            <a:ext cx="3743398" cy="3191292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88" name="Google Shape;488;p79"/>
          <p:cNvSpPr txBox="1"/>
          <p:nvPr/>
        </p:nvSpPr>
        <p:spPr>
          <a:xfrm>
            <a:off x="3130800" y="3548100"/>
            <a:ext cx="1751100" cy="144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Proximal Policy Optimization (PPO) penalization term so </a:t>
            </a:r>
            <a:r>
              <a:rPr lang="en">
                <a:highlight>
                  <a:srgbClr val="EFEFEF"/>
                </a:highlight>
              </a:rPr>
              <a:t>Tuned LLM</a:t>
            </a:r>
            <a:r>
              <a:rPr lang="en"/>
              <a:t> does not “game” the </a:t>
            </a:r>
            <a:r>
              <a:rPr lang="en">
                <a:highlight>
                  <a:srgbClr val="F4CCCC"/>
                </a:highlight>
              </a:rPr>
              <a:t>Reward Model</a:t>
            </a:r>
            <a:endParaRPr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9" name="Google Shape;489;p79"/>
          <p:cNvCxnSpPr/>
          <p:nvPr/>
        </p:nvCxnSpPr>
        <p:spPr>
          <a:xfrm>
            <a:off x="4881900" y="4080150"/>
            <a:ext cx="788100" cy="380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0" name="Google Shape;490;p79"/>
          <p:cNvSpPr txBox="1"/>
          <p:nvPr/>
        </p:nvSpPr>
        <p:spPr>
          <a:xfrm>
            <a:off x="8204300" y="4568675"/>
            <a:ext cx="8028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11827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i="1" lang="en" sz="1250">
                <a:solidFill>
                  <a:srgbClr val="111827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i="1" lang="en" sz="850">
                <a:solidFill>
                  <a:srgbClr val="111827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RM</a:t>
            </a:r>
            <a:r>
              <a:rPr lang="en" sz="1250">
                <a:solidFill>
                  <a:srgbClr val="111827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−</a:t>
            </a:r>
            <a:r>
              <a:rPr i="1" lang="en" sz="1250">
                <a:solidFill>
                  <a:srgbClr val="111827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λr</a:t>
            </a:r>
            <a:r>
              <a:rPr baseline="-25000" lang="en" sz="850">
                <a:solidFill>
                  <a:srgbClr val="111827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KL</a:t>
            </a:r>
            <a:endParaRPr baseline="-25000" sz="850">
              <a:solidFill>
                <a:srgbClr val="111827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solidFill>
                  <a:srgbClr val="111827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endParaRPr sz="100">
              <a:solidFill>
                <a:srgbClr val="111827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79"/>
          <p:cNvSpPr txBox="1"/>
          <p:nvPr/>
        </p:nvSpPr>
        <p:spPr>
          <a:xfrm>
            <a:off x="0" y="4774200"/>
            <a:ext cx="232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https://huggingface.co/blog/rlhf</a:t>
            </a:r>
            <a:endParaRPr sz="1200"/>
          </a:p>
        </p:txBody>
      </p:sp>
      <p:sp>
        <p:nvSpPr>
          <p:cNvPr id="492" name="Google Shape;492;p79"/>
          <p:cNvSpPr txBox="1"/>
          <p:nvPr/>
        </p:nvSpPr>
        <p:spPr>
          <a:xfrm>
            <a:off x="6889025" y="115600"/>
            <a:ext cx="2119500" cy="16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RL framework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𝝅</a:t>
            </a:r>
            <a:r>
              <a:rPr baseline="-25000" lang="en"/>
              <a:t>𝜭</a:t>
            </a:r>
            <a:r>
              <a:rPr lang="en"/>
              <a:t> = Tuned LLM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rsiva"/>
                <a:ea typeface="Corsiva"/>
                <a:cs typeface="Corsiva"/>
                <a:sym typeface="Corsiva"/>
              </a:rPr>
              <a:t>A</a:t>
            </a:r>
            <a:r>
              <a:rPr lang="en"/>
              <a:t> = Vocabulary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rsiva"/>
                <a:ea typeface="Corsiva"/>
                <a:cs typeface="Corsiva"/>
                <a:sym typeface="Corsiva"/>
              </a:rPr>
              <a:t>S</a:t>
            </a:r>
            <a:r>
              <a:rPr lang="en"/>
              <a:t> = Input text (prompts)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50">
                <a:solidFill>
                  <a:srgbClr val="11182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i="1" lang="en" sz="1350">
                <a:solidFill>
                  <a:srgbClr val="11182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𝜭</a:t>
            </a:r>
            <a:r>
              <a:rPr i="1" lang="en" sz="1350">
                <a:solidFill>
                  <a:srgbClr val="11182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(y|x) </a:t>
            </a:r>
            <a:r>
              <a:rPr lang="en" sz="1350">
                <a:solidFill>
                  <a:srgbClr val="11182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i="1" lang="en" sz="1350">
                <a:solidFill>
                  <a:srgbClr val="111827"/>
                </a:solidFill>
                <a:highlight>
                  <a:srgbClr val="F4CC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i="1" lang="en" sz="950">
                <a:solidFill>
                  <a:srgbClr val="111827"/>
                </a:solidFill>
                <a:highlight>
                  <a:srgbClr val="F4CC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RM</a:t>
            </a:r>
            <a:r>
              <a:rPr lang="en" sz="1350">
                <a:solidFill>
                  <a:srgbClr val="11182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−</a:t>
            </a:r>
            <a:r>
              <a:rPr i="1" lang="en" sz="1350">
                <a:solidFill>
                  <a:srgbClr val="11182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</a:t>
            </a:r>
            <a:r>
              <a:rPr i="1" lang="en" sz="1350">
                <a:solidFill>
                  <a:srgbClr val="111827"/>
                </a:solidFill>
                <a:highlight>
                  <a:srgbClr val="D9EAD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lang="en" sz="950">
                <a:solidFill>
                  <a:srgbClr val="111827"/>
                </a:solidFill>
                <a:highlight>
                  <a:srgbClr val="D9EAD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KL</a:t>
            </a:r>
            <a:endParaRPr baseline="-25000" sz="950">
              <a:solidFill>
                <a:srgbClr val="111827"/>
              </a:solidFill>
              <a:highlight>
                <a:srgbClr val="D9EAD3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80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Adaptation Options: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80"/>
          <p:cNvSpPr txBox="1"/>
          <p:nvPr>
            <p:ph idx="1" type="body"/>
          </p:nvPr>
        </p:nvSpPr>
        <p:spPr>
          <a:xfrm>
            <a:off x="289950" y="638675"/>
            <a:ext cx="4973700" cy="43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900"/>
              <a:buAutoNum type="arabicPeriod"/>
            </a:pPr>
            <a:r>
              <a:rPr lang="en" sz="1900">
                <a:solidFill>
                  <a:srgbClr val="111827"/>
                </a:solidFill>
              </a:rPr>
              <a:t>Supervised fine tuning</a:t>
            </a:r>
            <a:endParaRPr sz="1900">
              <a:solidFill>
                <a:srgbClr val="111827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600"/>
              <a:buAutoNum type="alphaLcPeriod"/>
            </a:pPr>
            <a:r>
              <a:rPr lang="en">
                <a:solidFill>
                  <a:srgbClr val="111827"/>
                </a:solidFill>
              </a:rPr>
              <a:t>Large parameter updates mean large expense in train time and data.</a:t>
            </a:r>
            <a:endParaRPr>
              <a:solidFill>
                <a:srgbClr val="111827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900"/>
              <a:buAutoNum type="arabicPeriod"/>
            </a:pPr>
            <a:r>
              <a:rPr lang="en" sz="1900">
                <a:solidFill>
                  <a:srgbClr val="111827"/>
                </a:solidFill>
              </a:rPr>
              <a:t>Reinforcement Learning with Human Feedback (RLHF)</a:t>
            </a:r>
            <a:endParaRPr sz="1900">
              <a:solidFill>
                <a:srgbClr val="111827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600"/>
              <a:buAutoNum type="alphaLcPeriod"/>
            </a:pPr>
            <a:r>
              <a:rPr lang="en">
                <a:solidFill>
                  <a:srgbClr val="111827"/>
                </a:solidFill>
              </a:rPr>
              <a:t>Reward models are expensive to train.</a:t>
            </a:r>
            <a:endParaRPr>
              <a:solidFill>
                <a:srgbClr val="111827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900"/>
              <a:buAutoNum type="arabicPeriod"/>
            </a:pPr>
            <a:r>
              <a:rPr lang="en" sz="1900">
                <a:solidFill>
                  <a:srgbClr val="111827"/>
                </a:solidFill>
              </a:rPr>
              <a:t>Hard prompt tuning</a:t>
            </a:r>
            <a:endParaRPr sz="1900">
              <a:solidFill>
                <a:srgbClr val="111827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900"/>
              <a:buAutoNum type="alphaLcPeriod"/>
            </a:pPr>
            <a:r>
              <a:rPr lang="en" sz="1900">
                <a:solidFill>
                  <a:srgbClr val="111827"/>
                </a:solidFill>
              </a:rPr>
              <a:t>Finite* context budget</a:t>
            </a:r>
            <a:endParaRPr sz="1900">
              <a:solidFill>
                <a:srgbClr val="111827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900"/>
              <a:buAutoNum type="alphaLcPeriod"/>
            </a:pPr>
            <a:r>
              <a:rPr lang="en" sz="1900">
                <a:solidFill>
                  <a:srgbClr val="111827"/>
                </a:solidFill>
              </a:rPr>
              <a:t>Results can be limited.</a:t>
            </a:r>
            <a:endParaRPr sz="190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rgbClr val="111827"/>
              </a:solidFill>
            </a:endParaRPr>
          </a:p>
        </p:txBody>
      </p:sp>
      <p:pic>
        <p:nvPicPr>
          <p:cNvPr id="499" name="Google Shape;499;p80"/>
          <p:cNvPicPr preferRelativeResize="0"/>
          <p:nvPr/>
        </p:nvPicPr>
        <p:blipFill rotWithShape="1">
          <a:blip r:embed="rId3">
            <a:alphaModFix/>
          </a:blip>
          <a:srcRect b="33520" l="0" r="50094" t="16253"/>
          <a:stretch/>
        </p:blipFill>
        <p:spPr>
          <a:xfrm>
            <a:off x="5606175" y="360525"/>
            <a:ext cx="3138674" cy="699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5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216" name="Google Shape;216;p4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-"/>
            </a:pPr>
            <a:r>
              <a:rPr b="1" lang="en" sz="1800"/>
              <a:t>Assignment 3</a:t>
            </a:r>
            <a:r>
              <a:rPr lang="en" sz="1800"/>
              <a:t> (Various) - released this past Friday 02/16</a:t>
            </a:r>
            <a:endParaRPr sz="18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/>
              <a:t>Due on Sunday 03/03 (Tuesday 03/05 if you use late days)</a:t>
            </a:r>
            <a:endParaRPr sz="14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-"/>
            </a:pPr>
            <a:r>
              <a:rPr b="1" lang="en" sz="1800"/>
              <a:t>Assignment 4</a:t>
            </a:r>
            <a:r>
              <a:rPr lang="en" sz="1800"/>
              <a:t> (MM) to be released Friday 03/08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b="1" lang="en" sz="1800"/>
              <a:t>Project Proposals </a:t>
            </a:r>
            <a:r>
              <a:rPr b="1" lang="en" sz="1800">
                <a:solidFill>
                  <a:srgbClr val="FF0000"/>
                </a:solidFill>
              </a:rPr>
              <a:t>- Past Due (02/18)!</a:t>
            </a:r>
            <a:endParaRPr b="1" sz="1800"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Arial"/>
              <a:buChar char="-"/>
            </a:pPr>
            <a:r>
              <a:rPr b="1" lang="en" sz="1400">
                <a:solidFill>
                  <a:srgbClr val="9900FF"/>
                </a:solidFill>
              </a:rPr>
              <a:t>Feedback in process (assume you can start working)</a:t>
            </a:r>
            <a:endParaRPr b="1" sz="1400">
              <a:solidFill>
                <a:srgbClr val="9900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b="1" lang="en" sz="1400">
                <a:solidFill>
                  <a:srgbClr val="9900FF"/>
                </a:solidFill>
              </a:rPr>
              <a:t>Questions?</a:t>
            </a:r>
            <a:endParaRPr sz="14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b="1" lang="en" sz="1800"/>
              <a:t>Concerns?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81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Adaptation Options: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81"/>
          <p:cNvSpPr txBox="1"/>
          <p:nvPr>
            <p:ph idx="1" type="body"/>
          </p:nvPr>
        </p:nvSpPr>
        <p:spPr>
          <a:xfrm>
            <a:off x="289950" y="638675"/>
            <a:ext cx="4973700" cy="43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900"/>
              <a:buAutoNum type="arabicPeriod"/>
            </a:pPr>
            <a:r>
              <a:rPr lang="en" sz="1900">
                <a:solidFill>
                  <a:srgbClr val="111827"/>
                </a:solidFill>
              </a:rPr>
              <a:t>Supervised fine tuning</a:t>
            </a:r>
            <a:endParaRPr sz="1900">
              <a:solidFill>
                <a:srgbClr val="111827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600"/>
              <a:buAutoNum type="alphaLcPeriod"/>
            </a:pPr>
            <a:r>
              <a:rPr lang="en">
                <a:solidFill>
                  <a:srgbClr val="111827"/>
                </a:solidFill>
              </a:rPr>
              <a:t>Large parameter updates mean large expense in train time and data.</a:t>
            </a:r>
            <a:endParaRPr>
              <a:solidFill>
                <a:srgbClr val="111827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900"/>
              <a:buAutoNum type="arabicPeriod"/>
            </a:pPr>
            <a:r>
              <a:rPr lang="en" sz="1900">
                <a:solidFill>
                  <a:srgbClr val="111827"/>
                </a:solidFill>
              </a:rPr>
              <a:t>Reinforcement Learning with Human Feedback (RLHF)</a:t>
            </a:r>
            <a:endParaRPr sz="1900">
              <a:solidFill>
                <a:srgbClr val="111827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600"/>
              <a:buAutoNum type="alphaLcPeriod"/>
            </a:pPr>
            <a:r>
              <a:rPr lang="en">
                <a:solidFill>
                  <a:srgbClr val="111827"/>
                </a:solidFill>
              </a:rPr>
              <a:t>Reward models are expensive to train.</a:t>
            </a:r>
            <a:endParaRPr>
              <a:solidFill>
                <a:srgbClr val="111827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900"/>
              <a:buAutoNum type="arabicPeriod"/>
            </a:pPr>
            <a:r>
              <a:rPr lang="en" sz="1900">
                <a:solidFill>
                  <a:srgbClr val="111827"/>
                </a:solidFill>
              </a:rPr>
              <a:t>Hard prompt tuning</a:t>
            </a:r>
            <a:endParaRPr sz="1900">
              <a:solidFill>
                <a:srgbClr val="111827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900"/>
              <a:buAutoNum type="alphaLcPeriod"/>
            </a:pPr>
            <a:r>
              <a:rPr lang="en" sz="1900">
                <a:solidFill>
                  <a:srgbClr val="111827"/>
                </a:solidFill>
              </a:rPr>
              <a:t>Finite* context budget</a:t>
            </a:r>
            <a:endParaRPr sz="1900">
              <a:solidFill>
                <a:srgbClr val="111827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900"/>
              <a:buAutoNum type="alphaLcPeriod"/>
            </a:pPr>
            <a:r>
              <a:rPr lang="en" sz="1900">
                <a:solidFill>
                  <a:srgbClr val="111827"/>
                </a:solidFill>
              </a:rPr>
              <a:t>Results can be limited.</a:t>
            </a:r>
            <a:endParaRPr sz="1900">
              <a:solidFill>
                <a:srgbClr val="111827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900"/>
              <a:buAutoNum type="arabicPeriod"/>
            </a:pPr>
            <a:r>
              <a:rPr lang="en" sz="1900">
                <a:solidFill>
                  <a:srgbClr val="111827"/>
                </a:solidFill>
              </a:rPr>
              <a:t>Vector Search</a:t>
            </a:r>
            <a:endParaRPr sz="1900">
              <a:solidFill>
                <a:srgbClr val="111827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900"/>
              <a:buAutoNum type="alphaLcPeriod"/>
            </a:pPr>
            <a:r>
              <a:rPr lang="en" sz="1900">
                <a:solidFill>
                  <a:srgbClr val="111827"/>
                </a:solidFill>
              </a:rPr>
              <a:t>Good for long form IR</a:t>
            </a:r>
            <a:endParaRPr sz="1900">
              <a:solidFill>
                <a:srgbClr val="111827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rgbClr val="111827"/>
              </a:solidFill>
            </a:endParaRPr>
          </a:p>
        </p:txBody>
      </p:sp>
      <p:pic>
        <p:nvPicPr>
          <p:cNvPr id="506" name="Google Shape;506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725" y="840000"/>
            <a:ext cx="3810000" cy="32639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82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Adaptation Options: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82"/>
          <p:cNvSpPr txBox="1"/>
          <p:nvPr>
            <p:ph idx="1" type="body"/>
          </p:nvPr>
        </p:nvSpPr>
        <p:spPr>
          <a:xfrm>
            <a:off x="289950" y="638675"/>
            <a:ext cx="4973700" cy="43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900"/>
              <a:buAutoNum type="arabicPeriod"/>
            </a:pPr>
            <a:r>
              <a:rPr lang="en" sz="1900">
                <a:solidFill>
                  <a:srgbClr val="111827"/>
                </a:solidFill>
              </a:rPr>
              <a:t>Supervised fine tuning</a:t>
            </a:r>
            <a:endParaRPr sz="1900">
              <a:solidFill>
                <a:srgbClr val="111827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600"/>
              <a:buAutoNum type="alphaLcPeriod"/>
            </a:pPr>
            <a:r>
              <a:rPr lang="en">
                <a:solidFill>
                  <a:srgbClr val="111827"/>
                </a:solidFill>
              </a:rPr>
              <a:t>Large parameter updates mean large expense in train time and data.</a:t>
            </a:r>
            <a:endParaRPr>
              <a:solidFill>
                <a:srgbClr val="111827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900"/>
              <a:buAutoNum type="arabicPeriod"/>
            </a:pPr>
            <a:r>
              <a:rPr lang="en" sz="1900">
                <a:solidFill>
                  <a:srgbClr val="111827"/>
                </a:solidFill>
              </a:rPr>
              <a:t>Reinforcement Learning with Human Feedback (RLHF)</a:t>
            </a:r>
            <a:endParaRPr sz="1900">
              <a:solidFill>
                <a:srgbClr val="111827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600"/>
              <a:buAutoNum type="alphaLcPeriod"/>
            </a:pPr>
            <a:r>
              <a:rPr lang="en">
                <a:solidFill>
                  <a:srgbClr val="111827"/>
                </a:solidFill>
              </a:rPr>
              <a:t>Reward models are expensive to train.</a:t>
            </a:r>
            <a:endParaRPr>
              <a:solidFill>
                <a:srgbClr val="111827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900"/>
              <a:buAutoNum type="arabicPeriod"/>
            </a:pPr>
            <a:r>
              <a:rPr lang="en" sz="1900">
                <a:solidFill>
                  <a:srgbClr val="111827"/>
                </a:solidFill>
              </a:rPr>
              <a:t>Hard prompt tuning</a:t>
            </a:r>
            <a:endParaRPr sz="1900">
              <a:solidFill>
                <a:srgbClr val="111827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900"/>
              <a:buAutoNum type="alphaLcPeriod"/>
            </a:pPr>
            <a:r>
              <a:rPr lang="en" sz="1900">
                <a:solidFill>
                  <a:srgbClr val="111827"/>
                </a:solidFill>
              </a:rPr>
              <a:t>Finite* context budget</a:t>
            </a:r>
            <a:endParaRPr sz="1900">
              <a:solidFill>
                <a:srgbClr val="111827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900"/>
              <a:buAutoNum type="alphaLcPeriod"/>
            </a:pPr>
            <a:r>
              <a:rPr lang="en" sz="1900">
                <a:solidFill>
                  <a:srgbClr val="111827"/>
                </a:solidFill>
              </a:rPr>
              <a:t>Results can be limited.</a:t>
            </a:r>
            <a:endParaRPr sz="1900">
              <a:solidFill>
                <a:srgbClr val="111827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900"/>
              <a:buAutoNum type="arabicPeriod"/>
            </a:pPr>
            <a:r>
              <a:rPr lang="en" sz="1900">
                <a:solidFill>
                  <a:srgbClr val="111827"/>
                </a:solidFill>
              </a:rPr>
              <a:t>Vector Search</a:t>
            </a:r>
            <a:endParaRPr sz="1900">
              <a:solidFill>
                <a:srgbClr val="111827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900"/>
              <a:buAutoNum type="alphaLcPeriod"/>
            </a:pPr>
            <a:r>
              <a:rPr lang="en" sz="1900">
                <a:solidFill>
                  <a:srgbClr val="111827"/>
                </a:solidFill>
              </a:rPr>
              <a:t>Good for long form IR</a:t>
            </a:r>
            <a:endParaRPr sz="1900">
              <a:solidFill>
                <a:srgbClr val="111827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900"/>
              <a:buAutoNum type="arabicPeriod"/>
            </a:pPr>
            <a:r>
              <a:rPr lang="en" sz="1900">
                <a:solidFill>
                  <a:srgbClr val="111827"/>
                </a:solidFill>
              </a:rPr>
              <a:t>Parameter Efficient Fine Tuning</a:t>
            </a:r>
            <a:endParaRPr sz="1900">
              <a:solidFill>
                <a:srgbClr val="111827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900"/>
              <a:buAutoNum type="alphaLcPeriod"/>
            </a:pPr>
            <a:r>
              <a:rPr lang="en" sz="1900">
                <a:solidFill>
                  <a:srgbClr val="111827"/>
                </a:solidFill>
              </a:rPr>
              <a:t>Lora, Adapters, P-tuning, …</a:t>
            </a:r>
            <a:endParaRPr sz="190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rgbClr val="111827"/>
              </a:solidFill>
            </a:endParaRPr>
          </a:p>
        </p:txBody>
      </p:sp>
      <p:pic>
        <p:nvPicPr>
          <p:cNvPr id="513" name="Google Shape;513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350" y="780149"/>
            <a:ext cx="4063999" cy="3492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83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Task Modeling (With LoRA)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83"/>
          <p:cNvSpPr txBox="1"/>
          <p:nvPr>
            <p:ph idx="1" type="body"/>
          </p:nvPr>
        </p:nvSpPr>
        <p:spPr>
          <a:xfrm>
            <a:off x="289950" y="638675"/>
            <a:ext cx="4558800" cy="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11827"/>
                </a:solidFill>
              </a:rPr>
              <a:t>Lo</a:t>
            </a:r>
            <a:r>
              <a:rPr lang="en" sz="2200">
                <a:solidFill>
                  <a:srgbClr val="111827"/>
                </a:solidFill>
              </a:rPr>
              <a:t>w </a:t>
            </a:r>
            <a:r>
              <a:rPr b="1" lang="en" sz="2200">
                <a:solidFill>
                  <a:srgbClr val="111827"/>
                </a:solidFill>
              </a:rPr>
              <a:t>R</a:t>
            </a:r>
            <a:r>
              <a:rPr lang="en" sz="2200">
                <a:solidFill>
                  <a:srgbClr val="111827"/>
                </a:solidFill>
              </a:rPr>
              <a:t>ank </a:t>
            </a:r>
            <a:r>
              <a:rPr b="1" lang="en" sz="2200">
                <a:solidFill>
                  <a:srgbClr val="111827"/>
                </a:solidFill>
              </a:rPr>
              <a:t>A</a:t>
            </a:r>
            <a:r>
              <a:rPr lang="en" sz="2200">
                <a:solidFill>
                  <a:srgbClr val="111827"/>
                </a:solidFill>
              </a:rPr>
              <a:t>daptation of LLMs: </a:t>
            </a:r>
            <a:endParaRPr sz="1400">
              <a:solidFill>
                <a:srgbClr val="11182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1182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1182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1182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1182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</p:txBody>
      </p:sp>
      <p:pic>
        <p:nvPicPr>
          <p:cNvPr id="520" name="Google Shape;520;p83"/>
          <p:cNvPicPr preferRelativeResize="0"/>
          <p:nvPr/>
        </p:nvPicPr>
        <p:blipFill rotWithShape="1">
          <a:blip r:embed="rId3">
            <a:alphaModFix/>
          </a:blip>
          <a:srcRect b="16128" l="0" r="52269" t="0"/>
          <a:stretch/>
        </p:blipFill>
        <p:spPr>
          <a:xfrm>
            <a:off x="1150425" y="1058575"/>
            <a:ext cx="2529073" cy="81885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83"/>
          <p:cNvSpPr/>
          <p:nvPr/>
        </p:nvSpPr>
        <p:spPr>
          <a:xfrm>
            <a:off x="1173675" y="1161450"/>
            <a:ext cx="605100" cy="628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83"/>
          <p:cNvSpPr/>
          <p:nvPr/>
        </p:nvSpPr>
        <p:spPr>
          <a:xfrm>
            <a:off x="2545275" y="1161450"/>
            <a:ext cx="777300" cy="6285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83"/>
          <p:cNvSpPr txBox="1"/>
          <p:nvPr/>
        </p:nvSpPr>
        <p:spPr>
          <a:xfrm>
            <a:off x="2267700" y="1923975"/>
            <a:ext cx="14118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Updated weights are </a:t>
            </a:r>
            <a:r>
              <a:rPr lang="en" sz="1500" u="sng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added</a:t>
            </a:r>
            <a:r>
              <a:rPr lang="en" sz="15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on top</a:t>
            </a:r>
            <a:endParaRPr sz="1500" u="sng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4" name="Google Shape;524;p83"/>
          <p:cNvSpPr txBox="1"/>
          <p:nvPr/>
        </p:nvSpPr>
        <p:spPr>
          <a:xfrm>
            <a:off x="696125" y="1923975"/>
            <a:ext cx="14118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Original LLM weights not updated  </a:t>
            </a:r>
            <a:endParaRPr sz="15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4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Task Modeling (With LoRA)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84"/>
          <p:cNvSpPr txBox="1"/>
          <p:nvPr>
            <p:ph idx="1" type="body"/>
          </p:nvPr>
        </p:nvSpPr>
        <p:spPr>
          <a:xfrm>
            <a:off x="289950" y="638675"/>
            <a:ext cx="8538600" cy="44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11827"/>
                </a:solidFill>
              </a:rPr>
              <a:t>Lo</a:t>
            </a:r>
            <a:r>
              <a:rPr lang="en" sz="2200">
                <a:solidFill>
                  <a:srgbClr val="111827"/>
                </a:solidFill>
              </a:rPr>
              <a:t>w </a:t>
            </a:r>
            <a:r>
              <a:rPr b="1" lang="en" sz="2200">
                <a:solidFill>
                  <a:srgbClr val="111827"/>
                </a:solidFill>
              </a:rPr>
              <a:t>R</a:t>
            </a:r>
            <a:r>
              <a:rPr lang="en" sz="2200">
                <a:solidFill>
                  <a:srgbClr val="111827"/>
                </a:solidFill>
              </a:rPr>
              <a:t>ank </a:t>
            </a:r>
            <a:r>
              <a:rPr b="1" lang="en" sz="2200">
                <a:solidFill>
                  <a:srgbClr val="111827"/>
                </a:solidFill>
              </a:rPr>
              <a:t>A</a:t>
            </a:r>
            <a:r>
              <a:rPr lang="en" sz="2200">
                <a:solidFill>
                  <a:srgbClr val="111827"/>
                </a:solidFill>
              </a:rPr>
              <a:t>daptation of LLMs: </a:t>
            </a:r>
            <a:endParaRPr sz="220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FF"/>
                </a:solidFill>
              </a:rPr>
              <a:t>Updated weights</a:t>
            </a:r>
            <a:r>
              <a:rPr lang="en" sz="2200">
                <a:solidFill>
                  <a:srgbClr val="111827"/>
                </a:solidFill>
              </a:rPr>
              <a:t> are Factored:</a:t>
            </a:r>
            <a:endParaRPr sz="220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</p:txBody>
      </p:sp>
      <p:pic>
        <p:nvPicPr>
          <p:cNvPr id="531" name="Google Shape;531;p84"/>
          <p:cNvPicPr preferRelativeResize="0"/>
          <p:nvPr/>
        </p:nvPicPr>
        <p:blipFill rotWithShape="1">
          <a:blip r:embed="rId3">
            <a:alphaModFix/>
          </a:blip>
          <a:srcRect b="16128" l="55142" r="-2873" t="0"/>
          <a:stretch/>
        </p:blipFill>
        <p:spPr>
          <a:xfrm>
            <a:off x="1150425" y="1058575"/>
            <a:ext cx="2529073" cy="81885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84"/>
          <p:cNvSpPr/>
          <p:nvPr/>
        </p:nvSpPr>
        <p:spPr>
          <a:xfrm>
            <a:off x="1173675" y="1161450"/>
            <a:ext cx="605100" cy="628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84"/>
          <p:cNvSpPr/>
          <p:nvPr/>
        </p:nvSpPr>
        <p:spPr>
          <a:xfrm>
            <a:off x="2545275" y="1161450"/>
            <a:ext cx="639900" cy="6285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4" name="Google Shape;534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5400" y="251400"/>
            <a:ext cx="2847975" cy="304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35" name="Google Shape;535;p84"/>
          <p:cNvSpPr txBox="1"/>
          <p:nvPr/>
        </p:nvSpPr>
        <p:spPr>
          <a:xfrm>
            <a:off x="2267700" y="1923975"/>
            <a:ext cx="14118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Updated weights are </a:t>
            </a:r>
            <a:r>
              <a:rPr lang="en" sz="1500" u="sng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added</a:t>
            </a:r>
            <a:r>
              <a:rPr lang="en" sz="15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on top</a:t>
            </a:r>
            <a:endParaRPr sz="1500" u="sng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6" name="Google Shape;536;p84"/>
          <p:cNvSpPr txBox="1"/>
          <p:nvPr/>
        </p:nvSpPr>
        <p:spPr>
          <a:xfrm>
            <a:off x="696125" y="1923975"/>
            <a:ext cx="14118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Original LLM weights not updated  </a:t>
            </a:r>
            <a:endParaRPr sz="15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7" name="Google Shape;537;p84"/>
          <p:cNvSpPr txBox="1"/>
          <p:nvPr/>
        </p:nvSpPr>
        <p:spPr>
          <a:xfrm>
            <a:off x="4162125" y="4721125"/>
            <a:ext cx="473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LORA: LOW-RANK ADAPTATION OF LARGE LANGUAGE MODELS</a:t>
            </a:r>
            <a:endParaRPr sz="1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5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Task Modeling (With LoRA)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85"/>
          <p:cNvSpPr txBox="1"/>
          <p:nvPr>
            <p:ph idx="1" type="body"/>
          </p:nvPr>
        </p:nvSpPr>
        <p:spPr>
          <a:xfrm>
            <a:off x="289950" y="638675"/>
            <a:ext cx="8538600" cy="44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11827"/>
                </a:solidFill>
              </a:rPr>
              <a:t>Lo</a:t>
            </a:r>
            <a:r>
              <a:rPr lang="en" sz="2200">
                <a:solidFill>
                  <a:srgbClr val="111827"/>
                </a:solidFill>
              </a:rPr>
              <a:t>w </a:t>
            </a:r>
            <a:r>
              <a:rPr b="1" lang="en" sz="2200">
                <a:solidFill>
                  <a:srgbClr val="111827"/>
                </a:solidFill>
              </a:rPr>
              <a:t>R</a:t>
            </a:r>
            <a:r>
              <a:rPr lang="en" sz="2200">
                <a:solidFill>
                  <a:srgbClr val="111827"/>
                </a:solidFill>
              </a:rPr>
              <a:t>ank </a:t>
            </a:r>
            <a:r>
              <a:rPr b="1" lang="en" sz="2200">
                <a:solidFill>
                  <a:srgbClr val="111827"/>
                </a:solidFill>
              </a:rPr>
              <a:t>A</a:t>
            </a:r>
            <a:r>
              <a:rPr lang="en" sz="2200">
                <a:solidFill>
                  <a:srgbClr val="111827"/>
                </a:solidFill>
              </a:rPr>
              <a:t>daptation of LLMs: </a:t>
            </a:r>
            <a:endParaRPr sz="220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FF"/>
                </a:solidFill>
              </a:rPr>
              <a:t>Updated weights</a:t>
            </a:r>
            <a:r>
              <a:rPr lang="en" sz="2200">
                <a:solidFill>
                  <a:srgbClr val="111827"/>
                </a:solidFill>
              </a:rPr>
              <a:t> are Factored:</a:t>
            </a:r>
            <a:endParaRPr sz="2200">
              <a:solidFill>
                <a:srgbClr val="11182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800"/>
              <a:buChar char="✓"/>
            </a:pPr>
            <a:r>
              <a:rPr lang="en">
                <a:solidFill>
                  <a:srgbClr val="111827"/>
                </a:solidFill>
              </a:rPr>
              <a:t>Creates a  bottleneck </a:t>
            </a:r>
            <a:endParaRPr>
              <a:solidFill>
                <a:srgbClr val="FF00FF"/>
              </a:solidFill>
            </a:endParaRPr>
          </a:p>
        </p:txBody>
      </p:sp>
      <p:pic>
        <p:nvPicPr>
          <p:cNvPr id="544" name="Google Shape;544;p85"/>
          <p:cNvPicPr preferRelativeResize="0"/>
          <p:nvPr/>
        </p:nvPicPr>
        <p:blipFill rotWithShape="1">
          <a:blip r:embed="rId3">
            <a:alphaModFix/>
          </a:blip>
          <a:srcRect b="16128" l="55142" r="-2873" t="0"/>
          <a:stretch/>
        </p:blipFill>
        <p:spPr>
          <a:xfrm>
            <a:off x="1150425" y="1058575"/>
            <a:ext cx="2529073" cy="81885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85"/>
          <p:cNvSpPr/>
          <p:nvPr/>
        </p:nvSpPr>
        <p:spPr>
          <a:xfrm>
            <a:off x="1173675" y="1161450"/>
            <a:ext cx="605100" cy="628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85"/>
          <p:cNvSpPr/>
          <p:nvPr/>
        </p:nvSpPr>
        <p:spPr>
          <a:xfrm>
            <a:off x="2545275" y="1161450"/>
            <a:ext cx="639900" cy="6285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7" name="Google Shape;547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5400" y="251400"/>
            <a:ext cx="2847975" cy="304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48" name="Google Shape;548;p85"/>
          <p:cNvSpPr txBox="1"/>
          <p:nvPr/>
        </p:nvSpPr>
        <p:spPr>
          <a:xfrm>
            <a:off x="2267700" y="1923975"/>
            <a:ext cx="14118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Updated weights are </a:t>
            </a:r>
            <a:r>
              <a:rPr lang="en" sz="1500" u="sng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added</a:t>
            </a:r>
            <a:r>
              <a:rPr lang="en" sz="15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on top</a:t>
            </a:r>
            <a:endParaRPr sz="1500" u="sng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9" name="Google Shape;549;p85"/>
          <p:cNvSpPr txBox="1"/>
          <p:nvPr/>
        </p:nvSpPr>
        <p:spPr>
          <a:xfrm>
            <a:off x="696125" y="1923975"/>
            <a:ext cx="14118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Original LLM weights not updated  </a:t>
            </a:r>
            <a:endParaRPr sz="15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86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Task Modeling (With LoRA)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86"/>
          <p:cNvSpPr txBox="1"/>
          <p:nvPr>
            <p:ph idx="1" type="body"/>
          </p:nvPr>
        </p:nvSpPr>
        <p:spPr>
          <a:xfrm>
            <a:off x="289950" y="638675"/>
            <a:ext cx="8538600" cy="44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11827"/>
                </a:solidFill>
              </a:rPr>
              <a:t>Lo</a:t>
            </a:r>
            <a:r>
              <a:rPr lang="en" sz="2200">
                <a:solidFill>
                  <a:srgbClr val="111827"/>
                </a:solidFill>
              </a:rPr>
              <a:t>w </a:t>
            </a:r>
            <a:r>
              <a:rPr b="1" lang="en" sz="2200">
                <a:solidFill>
                  <a:srgbClr val="111827"/>
                </a:solidFill>
              </a:rPr>
              <a:t>R</a:t>
            </a:r>
            <a:r>
              <a:rPr lang="en" sz="2200">
                <a:solidFill>
                  <a:srgbClr val="111827"/>
                </a:solidFill>
              </a:rPr>
              <a:t>ank </a:t>
            </a:r>
            <a:r>
              <a:rPr b="1" lang="en" sz="2200">
                <a:solidFill>
                  <a:srgbClr val="111827"/>
                </a:solidFill>
              </a:rPr>
              <a:t>A</a:t>
            </a:r>
            <a:r>
              <a:rPr lang="en" sz="2200">
                <a:solidFill>
                  <a:srgbClr val="111827"/>
                </a:solidFill>
              </a:rPr>
              <a:t>daptation of LLMs: </a:t>
            </a:r>
            <a:endParaRPr sz="220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FF"/>
                </a:solidFill>
              </a:rPr>
              <a:t>Updated weights</a:t>
            </a:r>
            <a:r>
              <a:rPr lang="en" sz="2200">
                <a:solidFill>
                  <a:srgbClr val="111827"/>
                </a:solidFill>
              </a:rPr>
              <a:t> are Factored:</a:t>
            </a:r>
            <a:endParaRPr sz="2200">
              <a:solidFill>
                <a:srgbClr val="11182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800"/>
              <a:buChar char="✓"/>
            </a:pPr>
            <a:r>
              <a:rPr lang="en">
                <a:solidFill>
                  <a:srgbClr val="111827"/>
                </a:solidFill>
              </a:rPr>
              <a:t>Creates a  bottleneck </a:t>
            </a:r>
            <a:endParaRPr>
              <a:solidFill>
                <a:srgbClr val="11182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800"/>
              <a:buChar char="✓"/>
            </a:pPr>
            <a:r>
              <a:rPr lang="en">
                <a:solidFill>
                  <a:srgbClr val="111827"/>
                </a:solidFill>
              </a:rPr>
              <a:t>Forces the updated weights are a </a:t>
            </a:r>
            <a:r>
              <a:rPr b="1" lang="en">
                <a:solidFill>
                  <a:srgbClr val="111827"/>
                </a:solidFill>
              </a:rPr>
              <a:t>Lo</a:t>
            </a:r>
            <a:r>
              <a:rPr lang="en">
                <a:solidFill>
                  <a:srgbClr val="111827"/>
                </a:solidFill>
              </a:rPr>
              <a:t>w </a:t>
            </a:r>
            <a:r>
              <a:rPr b="1" lang="en">
                <a:solidFill>
                  <a:srgbClr val="111827"/>
                </a:solidFill>
              </a:rPr>
              <a:t>R</a:t>
            </a:r>
            <a:r>
              <a:rPr lang="en">
                <a:solidFill>
                  <a:srgbClr val="111827"/>
                </a:solidFill>
              </a:rPr>
              <a:t>ank modification of the original LLM</a:t>
            </a:r>
            <a:endParaRPr>
              <a:solidFill>
                <a:srgbClr val="FF00FF"/>
              </a:solidFill>
            </a:endParaRPr>
          </a:p>
        </p:txBody>
      </p:sp>
      <p:pic>
        <p:nvPicPr>
          <p:cNvPr id="556" name="Google Shape;556;p86"/>
          <p:cNvPicPr preferRelativeResize="0"/>
          <p:nvPr/>
        </p:nvPicPr>
        <p:blipFill rotWithShape="1">
          <a:blip r:embed="rId3">
            <a:alphaModFix/>
          </a:blip>
          <a:srcRect b="16128" l="55142" r="-2873" t="0"/>
          <a:stretch/>
        </p:blipFill>
        <p:spPr>
          <a:xfrm>
            <a:off x="1150425" y="1058575"/>
            <a:ext cx="2529073" cy="81885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86"/>
          <p:cNvSpPr/>
          <p:nvPr/>
        </p:nvSpPr>
        <p:spPr>
          <a:xfrm>
            <a:off x="1173675" y="1161450"/>
            <a:ext cx="605100" cy="628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86"/>
          <p:cNvSpPr/>
          <p:nvPr/>
        </p:nvSpPr>
        <p:spPr>
          <a:xfrm>
            <a:off x="2545275" y="1161450"/>
            <a:ext cx="639900" cy="6285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9" name="Google Shape;559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5400" y="251400"/>
            <a:ext cx="2847975" cy="304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60" name="Google Shape;560;p86"/>
          <p:cNvSpPr txBox="1"/>
          <p:nvPr/>
        </p:nvSpPr>
        <p:spPr>
          <a:xfrm>
            <a:off x="2267700" y="1923975"/>
            <a:ext cx="14118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Updated weights are </a:t>
            </a:r>
            <a:r>
              <a:rPr lang="en" sz="1500" u="sng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added</a:t>
            </a:r>
            <a:r>
              <a:rPr lang="en" sz="15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on top</a:t>
            </a:r>
            <a:endParaRPr sz="1500" u="sng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1" name="Google Shape;561;p86"/>
          <p:cNvSpPr txBox="1"/>
          <p:nvPr/>
        </p:nvSpPr>
        <p:spPr>
          <a:xfrm>
            <a:off x="696125" y="1923975"/>
            <a:ext cx="14118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Original LLM weights not updated  </a:t>
            </a:r>
            <a:endParaRPr sz="15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87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Task Modeling (With LoRA)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87"/>
          <p:cNvSpPr txBox="1"/>
          <p:nvPr>
            <p:ph idx="1" type="body"/>
          </p:nvPr>
        </p:nvSpPr>
        <p:spPr>
          <a:xfrm>
            <a:off x="289950" y="638675"/>
            <a:ext cx="8538600" cy="44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11827"/>
                </a:solidFill>
              </a:rPr>
              <a:t>Lo</a:t>
            </a:r>
            <a:r>
              <a:rPr lang="en" sz="2200">
                <a:solidFill>
                  <a:srgbClr val="111827"/>
                </a:solidFill>
              </a:rPr>
              <a:t>w </a:t>
            </a:r>
            <a:r>
              <a:rPr b="1" lang="en" sz="2200">
                <a:solidFill>
                  <a:srgbClr val="111827"/>
                </a:solidFill>
              </a:rPr>
              <a:t>R</a:t>
            </a:r>
            <a:r>
              <a:rPr lang="en" sz="2200">
                <a:solidFill>
                  <a:srgbClr val="111827"/>
                </a:solidFill>
              </a:rPr>
              <a:t>ank </a:t>
            </a:r>
            <a:r>
              <a:rPr b="1" lang="en" sz="2200">
                <a:solidFill>
                  <a:srgbClr val="111827"/>
                </a:solidFill>
              </a:rPr>
              <a:t>A</a:t>
            </a:r>
            <a:r>
              <a:rPr lang="en" sz="2200">
                <a:solidFill>
                  <a:srgbClr val="111827"/>
                </a:solidFill>
              </a:rPr>
              <a:t>daptation of LLMs: </a:t>
            </a:r>
            <a:endParaRPr sz="220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FF"/>
                </a:solidFill>
              </a:rPr>
              <a:t>Updated weights</a:t>
            </a:r>
            <a:r>
              <a:rPr lang="en" sz="2200">
                <a:solidFill>
                  <a:srgbClr val="111827"/>
                </a:solidFill>
              </a:rPr>
              <a:t> are Factored:</a:t>
            </a:r>
            <a:endParaRPr sz="2200">
              <a:solidFill>
                <a:srgbClr val="11182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800"/>
              <a:buChar char="✓"/>
            </a:pPr>
            <a:r>
              <a:rPr lang="en">
                <a:solidFill>
                  <a:srgbClr val="111827"/>
                </a:solidFill>
              </a:rPr>
              <a:t>Creates a  bottleneck </a:t>
            </a:r>
            <a:endParaRPr>
              <a:solidFill>
                <a:srgbClr val="11182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800"/>
              <a:buChar char="✓"/>
            </a:pPr>
            <a:r>
              <a:rPr lang="en">
                <a:solidFill>
                  <a:srgbClr val="111827"/>
                </a:solidFill>
              </a:rPr>
              <a:t>Forces the updated weights are a </a:t>
            </a:r>
            <a:r>
              <a:rPr b="1" lang="en">
                <a:solidFill>
                  <a:srgbClr val="111827"/>
                </a:solidFill>
              </a:rPr>
              <a:t>Lo</a:t>
            </a:r>
            <a:r>
              <a:rPr lang="en">
                <a:solidFill>
                  <a:srgbClr val="111827"/>
                </a:solidFill>
              </a:rPr>
              <a:t>w </a:t>
            </a:r>
            <a:r>
              <a:rPr b="1" lang="en">
                <a:solidFill>
                  <a:srgbClr val="111827"/>
                </a:solidFill>
              </a:rPr>
              <a:t>R</a:t>
            </a:r>
            <a:r>
              <a:rPr lang="en">
                <a:solidFill>
                  <a:srgbClr val="111827"/>
                </a:solidFill>
              </a:rPr>
              <a:t>ank modification of the original LLM</a:t>
            </a:r>
            <a:endParaRPr>
              <a:solidFill>
                <a:srgbClr val="11182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800"/>
              <a:buChar char="✓"/>
            </a:pPr>
            <a:r>
              <a:rPr lang="en">
                <a:solidFill>
                  <a:srgbClr val="111827"/>
                </a:solidFill>
              </a:rPr>
              <a:t>The number of updated parameters in orders of magnitude smaller (</a:t>
            </a:r>
            <a:r>
              <a:rPr i="1" lang="en">
                <a:solidFill>
                  <a:srgbClr val="11182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 ≪ W</a:t>
            </a:r>
            <a:r>
              <a:rPr baseline="-25000" i="1" lang="en">
                <a:solidFill>
                  <a:srgbClr val="11182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>
                <a:solidFill>
                  <a:srgbClr val="111827"/>
                </a:solidFill>
              </a:rPr>
              <a:t>)</a:t>
            </a:r>
            <a:endParaRPr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</p:txBody>
      </p:sp>
      <p:pic>
        <p:nvPicPr>
          <p:cNvPr id="568" name="Google Shape;568;p87"/>
          <p:cNvPicPr preferRelativeResize="0"/>
          <p:nvPr/>
        </p:nvPicPr>
        <p:blipFill rotWithShape="1">
          <a:blip r:embed="rId3">
            <a:alphaModFix/>
          </a:blip>
          <a:srcRect b="16128" l="55142" r="-2873" t="0"/>
          <a:stretch/>
        </p:blipFill>
        <p:spPr>
          <a:xfrm>
            <a:off x="1150425" y="1058575"/>
            <a:ext cx="2529073" cy="81885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87"/>
          <p:cNvSpPr/>
          <p:nvPr/>
        </p:nvSpPr>
        <p:spPr>
          <a:xfrm>
            <a:off x="1173675" y="1161450"/>
            <a:ext cx="605100" cy="628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87"/>
          <p:cNvSpPr/>
          <p:nvPr/>
        </p:nvSpPr>
        <p:spPr>
          <a:xfrm>
            <a:off x="2545275" y="1161450"/>
            <a:ext cx="639900" cy="6285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1" name="Google Shape;571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5400" y="251400"/>
            <a:ext cx="2847975" cy="304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72" name="Google Shape;572;p87"/>
          <p:cNvSpPr txBox="1"/>
          <p:nvPr/>
        </p:nvSpPr>
        <p:spPr>
          <a:xfrm>
            <a:off x="2267700" y="1923975"/>
            <a:ext cx="14118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Updated weights are </a:t>
            </a:r>
            <a:r>
              <a:rPr lang="en" sz="1500" u="sng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added</a:t>
            </a:r>
            <a:r>
              <a:rPr lang="en" sz="15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on top</a:t>
            </a:r>
            <a:endParaRPr sz="1500" u="sng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3" name="Google Shape;573;p87"/>
          <p:cNvSpPr txBox="1"/>
          <p:nvPr/>
        </p:nvSpPr>
        <p:spPr>
          <a:xfrm>
            <a:off x="696125" y="1923975"/>
            <a:ext cx="14118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Original LLM weights not updated  </a:t>
            </a:r>
            <a:endParaRPr sz="15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88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Task Modeling (With LoRA)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88"/>
          <p:cNvSpPr txBox="1"/>
          <p:nvPr>
            <p:ph idx="1" type="body"/>
          </p:nvPr>
        </p:nvSpPr>
        <p:spPr>
          <a:xfrm>
            <a:off x="289950" y="638675"/>
            <a:ext cx="8538600" cy="44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11827"/>
                </a:solidFill>
              </a:rPr>
              <a:t>Lo</a:t>
            </a:r>
            <a:r>
              <a:rPr lang="en" sz="2200">
                <a:solidFill>
                  <a:srgbClr val="111827"/>
                </a:solidFill>
              </a:rPr>
              <a:t>w </a:t>
            </a:r>
            <a:r>
              <a:rPr b="1" lang="en" sz="2200">
                <a:solidFill>
                  <a:srgbClr val="111827"/>
                </a:solidFill>
              </a:rPr>
              <a:t>R</a:t>
            </a:r>
            <a:r>
              <a:rPr lang="en" sz="2200">
                <a:solidFill>
                  <a:srgbClr val="111827"/>
                </a:solidFill>
              </a:rPr>
              <a:t>ank </a:t>
            </a:r>
            <a:r>
              <a:rPr b="1" lang="en" sz="2200">
                <a:solidFill>
                  <a:srgbClr val="111827"/>
                </a:solidFill>
              </a:rPr>
              <a:t>A</a:t>
            </a:r>
            <a:r>
              <a:rPr lang="en" sz="2200">
                <a:solidFill>
                  <a:srgbClr val="111827"/>
                </a:solidFill>
              </a:rPr>
              <a:t>daptation of LLMs: </a:t>
            </a:r>
            <a:endParaRPr sz="220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FF"/>
                </a:solidFill>
              </a:rPr>
              <a:t>Updated weights</a:t>
            </a:r>
            <a:r>
              <a:rPr lang="en" sz="2200">
                <a:solidFill>
                  <a:srgbClr val="111827"/>
                </a:solidFill>
              </a:rPr>
              <a:t> are Factored:</a:t>
            </a:r>
            <a:endParaRPr sz="2200">
              <a:solidFill>
                <a:srgbClr val="11182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800"/>
              <a:buChar char="✓"/>
            </a:pPr>
            <a:r>
              <a:rPr lang="en">
                <a:solidFill>
                  <a:srgbClr val="111827"/>
                </a:solidFill>
              </a:rPr>
              <a:t>Creates a  bottleneck </a:t>
            </a:r>
            <a:endParaRPr>
              <a:solidFill>
                <a:srgbClr val="11182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800"/>
              <a:buChar char="✓"/>
            </a:pPr>
            <a:r>
              <a:rPr lang="en">
                <a:solidFill>
                  <a:srgbClr val="111827"/>
                </a:solidFill>
              </a:rPr>
              <a:t>Forces the updated weights are a </a:t>
            </a:r>
            <a:r>
              <a:rPr b="1" lang="en">
                <a:solidFill>
                  <a:srgbClr val="111827"/>
                </a:solidFill>
              </a:rPr>
              <a:t>Lo</a:t>
            </a:r>
            <a:r>
              <a:rPr lang="en">
                <a:solidFill>
                  <a:srgbClr val="111827"/>
                </a:solidFill>
              </a:rPr>
              <a:t>w </a:t>
            </a:r>
            <a:r>
              <a:rPr b="1" lang="en">
                <a:solidFill>
                  <a:srgbClr val="111827"/>
                </a:solidFill>
              </a:rPr>
              <a:t>R</a:t>
            </a:r>
            <a:r>
              <a:rPr lang="en">
                <a:solidFill>
                  <a:srgbClr val="111827"/>
                </a:solidFill>
              </a:rPr>
              <a:t>ank modification of the original LLM</a:t>
            </a:r>
            <a:endParaRPr>
              <a:solidFill>
                <a:srgbClr val="11182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800"/>
              <a:buChar char="✓"/>
            </a:pPr>
            <a:r>
              <a:rPr lang="en">
                <a:solidFill>
                  <a:srgbClr val="111827"/>
                </a:solidFill>
              </a:rPr>
              <a:t>The number of updated parameters is orders of magnitude smaller (</a:t>
            </a:r>
            <a:r>
              <a:rPr i="1" lang="en">
                <a:solidFill>
                  <a:srgbClr val="11182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 ≪ W</a:t>
            </a:r>
            <a:r>
              <a:rPr baseline="-25000" i="1" lang="en">
                <a:solidFill>
                  <a:srgbClr val="11182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>
                <a:solidFill>
                  <a:srgbClr val="111827"/>
                </a:solidFill>
              </a:rPr>
              <a:t>)</a:t>
            </a:r>
            <a:endParaRPr>
              <a:solidFill>
                <a:srgbClr val="11182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800"/>
              <a:buChar char="✓"/>
            </a:pPr>
            <a:r>
              <a:rPr lang="en">
                <a:solidFill>
                  <a:srgbClr val="111827"/>
                </a:solidFill>
              </a:rPr>
              <a:t>The volume of data required are </a:t>
            </a:r>
            <a:r>
              <a:rPr b="1" lang="en">
                <a:solidFill>
                  <a:srgbClr val="111827"/>
                </a:solidFill>
              </a:rPr>
              <a:t>orders of magnitude </a:t>
            </a:r>
            <a:r>
              <a:rPr lang="en">
                <a:solidFill>
                  <a:srgbClr val="111827"/>
                </a:solidFill>
              </a:rPr>
              <a:t>smaller!</a:t>
            </a:r>
            <a:endParaRPr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</p:txBody>
      </p:sp>
      <p:pic>
        <p:nvPicPr>
          <p:cNvPr id="580" name="Google Shape;580;p88"/>
          <p:cNvPicPr preferRelativeResize="0"/>
          <p:nvPr/>
        </p:nvPicPr>
        <p:blipFill rotWithShape="1">
          <a:blip r:embed="rId3">
            <a:alphaModFix/>
          </a:blip>
          <a:srcRect b="16128" l="55142" r="-2873" t="0"/>
          <a:stretch/>
        </p:blipFill>
        <p:spPr>
          <a:xfrm>
            <a:off x="1150425" y="1058575"/>
            <a:ext cx="2529073" cy="818850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88"/>
          <p:cNvSpPr/>
          <p:nvPr/>
        </p:nvSpPr>
        <p:spPr>
          <a:xfrm>
            <a:off x="1173675" y="1161450"/>
            <a:ext cx="605100" cy="628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88"/>
          <p:cNvSpPr/>
          <p:nvPr/>
        </p:nvSpPr>
        <p:spPr>
          <a:xfrm>
            <a:off x="2545275" y="1161450"/>
            <a:ext cx="639900" cy="6285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3" name="Google Shape;583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5400" y="251400"/>
            <a:ext cx="2847975" cy="304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84" name="Google Shape;584;p88"/>
          <p:cNvSpPr txBox="1"/>
          <p:nvPr/>
        </p:nvSpPr>
        <p:spPr>
          <a:xfrm>
            <a:off x="2267700" y="1923975"/>
            <a:ext cx="14118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Updated weights are </a:t>
            </a:r>
            <a:r>
              <a:rPr lang="en" sz="1500" u="sng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added</a:t>
            </a:r>
            <a:r>
              <a:rPr lang="en" sz="15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on top</a:t>
            </a:r>
            <a:endParaRPr sz="1500" u="sng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5" name="Google Shape;585;p88"/>
          <p:cNvSpPr txBox="1"/>
          <p:nvPr/>
        </p:nvSpPr>
        <p:spPr>
          <a:xfrm>
            <a:off x="696125" y="1923975"/>
            <a:ext cx="14118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Original LLM weights not updated  </a:t>
            </a:r>
            <a:endParaRPr sz="15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89"/>
          <p:cNvSpPr txBox="1"/>
          <p:nvPr>
            <p:ph type="title"/>
          </p:nvPr>
        </p:nvSpPr>
        <p:spPr>
          <a:xfrm>
            <a:off x="0" y="0"/>
            <a:ext cx="8871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Unified View of Parameter-Efficient Transfer Learning*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89"/>
          <p:cNvSpPr txBox="1"/>
          <p:nvPr>
            <p:ph idx="1" type="body"/>
          </p:nvPr>
        </p:nvSpPr>
        <p:spPr>
          <a:xfrm>
            <a:off x="289950" y="2919175"/>
            <a:ext cx="8491200" cy="1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111827"/>
                </a:solidFill>
              </a:rPr>
              <a:t>All PEFT methodologies tend to have similar form with (minor?) variations in:</a:t>
            </a:r>
            <a:endParaRPr sz="1900">
              <a:solidFill>
                <a:srgbClr val="111827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900"/>
              <a:buChar char="-"/>
            </a:pPr>
            <a:r>
              <a:rPr lang="en" sz="1900">
                <a:solidFill>
                  <a:srgbClr val="111827"/>
                </a:solidFill>
              </a:rPr>
              <a:t>Input output connections</a:t>
            </a:r>
            <a:endParaRPr sz="1900">
              <a:solidFill>
                <a:srgbClr val="111827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900"/>
              <a:buChar char="-"/>
            </a:pPr>
            <a:r>
              <a:rPr lang="en" sz="1900">
                <a:solidFill>
                  <a:srgbClr val="111827"/>
                </a:solidFill>
              </a:rPr>
              <a:t>If/which activation to use </a:t>
            </a:r>
            <a:endParaRPr sz="1900">
              <a:solidFill>
                <a:srgbClr val="111827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900"/>
              <a:buChar char="-"/>
            </a:pPr>
            <a:r>
              <a:rPr lang="en" sz="1900">
                <a:solidFill>
                  <a:srgbClr val="111827"/>
                </a:solidFill>
              </a:rPr>
              <a:t>Scaling factors (e.g. 𝛂)</a:t>
            </a:r>
            <a:endParaRPr sz="1900">
              <a:solidFill>
                <a:srgbClr val="111827"/>
              </a:solidFill>
            </a:endParaRPr>
          </a:p>
        </p:txBody>
      </p:sp>
      <p:sp>
        <p:nvSpPr>
          <p:cNvPr id="592" name="Google Shape;592;p89"/>
          <p:cNvSpPr txBox="1"/>
          <p:nvPr/>
        </p:nvSpPr>
        <p:spPr>
          <a:xfrm>
            <a:off x="6048125" y="4743300"/>
            <a:ext cx="324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*ICLR2022 </a:t>
            </a:r>
            <a:r>
              <a:rPr lang="en" u="sng">
                <a:solidFill>
                  <a:schemeClr val="hlink"/>
                </a:solidFill>
                <a:hlinkClick r:id="rId3"/>
              </a:rPr>
              <a:t>arxiv.org/abs/2110.04366</a:t>
            </a:r>
            <a:r>
              <a:rPr lang="en"/>
              <a:t> </a:t>
            </a:r>
            <a:endParaRPr/>
          </a:p>
        </p:txBody>
      </p:sp>
      <p:pic>
        <p:nvPicPr>
          <p:cNvPr id="593" name="Google Shape;593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363" y="840001"/>
            <a:ext cx="8623275" cy="1795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90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 patterns with PEFT (LoRA):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90"/>
          <p:cNvSpPr txBox="1"/>
          <p:nvPr>
            <p:ph idx="1" type="body"/>
          </p:nvPr>
        </p:nvSpPr>
        <p:spPr>
          <a:xfrm>
            <a:off x="289950" y="1095875"/>
            <a:ext cx="4973700" cy="30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900"/>
              <a:buAutoNum type="arabicPeriod"/>
            </a:pPr>
            <a:r>
              <a:rPr lang="en" sz="1900">
                <a:solidFill>
                  <a:srgbClr val="111827"/>
                </a:solidFill>
              </a:rPr>
              <a:t>Scaling tends to be a relevant hyperparameter</a:t>
            </a:r>
            <a:endParaRPr sz="190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rgbClr val="111827"/>
              </a:solidFill>
            </a:endParaRPr>
          </a:p>
        </p:txBody>
      </p:sp>
      <p:pic>
        <p:nvPicPr>
          <p:cNvPr id="600" name="Google Shape;600;p90"/>
          <p:cNvPicPr preferRelativeResize="0"/>
          <p:nvPr/>
        </p:nvPicPr>
        <p:blipFill rotWithShape="1">
          <a:blip r:embed="rId3">
            <a:alphaModFix/>
          </a:blip>
          <a:srcRect b="0" l="40320" r="40324" t="0"/>
          <a:stretch/>
        </p:blipFill>
        <p:spPr>
          <a:xfrm>
            <a:off x="6159502" y="1230075"/>
            <a:ext cx="2249726" cy="2420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01" name="Google Shape;601;p90"/>
          <p:cNvSpPr/>
          <p:nvPr/>
        </p:nvSpPr>
        <p:spPr>
          <a:xfrm>
            <a:off x="7384150" y="1478650"/>
            <a:ext cx="843600" cy="598800"/>
          </a:xfrm>
          <a:prstGeom prst="ellipse">
            <a:avLst/>
          </a:prstGeom>
          <a:solidFill>
            <a:srgbClr val="38BB0A">
              <a:alpha val="481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6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222" name="Google Shape;222;p46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-"/>
            </a:pPr>
            <a:r>
              <a:rPr b="1" lang="en" sz="1800"/>
              <a:t>Paper reading sessions:</a:t>
            </a:r>
            <a:r>
              <a:rPr lang="en" sz="1800"/>
              <a:t> </a:t>
            </a:r>
            <a:endParaRPr sz="16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800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Songs Across Borders: Singable and Controllable Neural Lyric Translation</a:t>
            </a:r>
            <a:r>
              <a:rPr lang="en" sz="1800"/>
              <a:t>  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/>
              <a:t>Natalie: Wednesday 02/28 5:30 PST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800" u="sng">
                <a:solidFill>
                  <a:schemeClr val="hlink"/>
                </a:solidFill>
                <a:highlight>
                  <a:schemeClr val="lt1"/>
                </a:highlight>
                <a:hlinkClick r:id="rId4"/>
              </a:rPr>
              <a:t>WebGLM: Towards An Efficient Web-Enhanced Question Answering System with Human Preferences</a:t>
            </a:r>
            <a:r>
              <a:rPr lang="en" sz="1800"/>
              <a:t> </a:t>
            </a:r>
            <a:r>
              <a:rPr lang="en"/>
              <a:t> </a:t>
            </a:r>
            <a:endParaRPr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/>
              <a:t>Jennifer</a:t>
            </a:r>
            <a:r>
              <a:rPr lang="en" sz="1800"/>
              <a:t>: </a:t>
            </a:r>
            <a:r>
              <a:rPr lang="en"/>
              <a:t>Mon</a:t>
            </a:r>
            <a:r>
              <a:rPr lang="en" sz="1800"/>
              <a:t>day 0</a:t>
            </a:r>
            <a:r>
              <a:rPr lang="en"/>
              <a:t>3</a:t>
            </a:r>
            <a:r>
              <a:rPr lang="en" sz="1800"/>
              <a:t>/</a:t>
            </a:r>
            <a:r>
              <a:rPr lang="en"/>
              <a:t>04</a:t>
            </a:r>
            <a:r>
              <a:rPr lang="en" sz="1800"/>
              <a:t> 5:30 PST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-"/>
            </a:pPr>
            <a:r>
              <a:rPr b="1" lang="en" sz="1800"/>
              <a:t>Notebook walkthrough sessions:</a:t>
            </a:r>
            <a:r>
              <a:rPr lang="en" sz="1800"/>
              <a:t>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-"/>
            </a:pPr>
            <a:r>
              <a:rPr lang="en" sz="1800"/>
              <a:t>TBD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b="1" lang="en" sz="1800"/>
              <a:t>Concerns?</a:t>
            </a:r>
            <a:endParaRPr b="1"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91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 patterns with PEFT (LoRA):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91"/>
          <p:cNvSpPr txBox="1"/>
          <p:nvPr>
            <p:ph idx="1" type="body"/>
          </p:nvPr>
        </p:nvSpPr>
        <p:spPr>
          <a:xfrm>
            <a:off x="289950" y="1095875"/>
            <a:ext cx="4973700" cy="30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900"/>
              <a:buAutoNum type="arabicPeriod"/>
            </a:pPr>
            <a:r>
              <a:rPr lang="en" sz="1900">
                <a:solidFill>
                  <a:srgbClr val="111827"/>
                </a:solidFill>
              </a:rPr>
              <a:t>Scaling tends to be a relevant hyperparameter</a:t>
            </a:r>
            <a:endParaRPr sz="1900">
              <a:solidFill>
                <a:srgbClr val="111827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rgbClr val="111827"/>
              </a:buClr>
              <a:buSzPts val="1900"/>
              <a:buAutoNum type="arabicPeriod"/>
            </a:pPr>
            <a:r>
              <a:rPr lang="en" sz="1900">
                <a:solidFill>
                  <a:srgbClr val="111827"/>
                </a:solidFill>
              </a:rPr>
              <a:t>Adapting the </a:t>
            </a:r>
            <a:r>
              <a:rPr lang="en" sz="1900">
                <a:solidFill>
                  <a:schemeClr val="dk2"/>
                </a:solidFill>
                <a:highlight>
                  <a:srgbClr val="D9EAD3"/>
                </a:highlight>
              </a:rPr>
              <a:t>Linear layers</a:t>
            </a:r>
            <a:r>
              <a:rPr lang="en" sz="1900">
                <a:solidFill>
                  <a:srgbClr val="111827"/>
                </a:solidFill>
              </a:rPr>
              <a:t> tends to be more effective than adapting </a:t>
            </a:r>
            <a:r>
              <a:rPr lang="en" sz="1900">
                <a:solidFill>
                  <a:srgbClr val="111827"/>
                </a:solidFill>
                <a:highlight>
                  <a:srgbClr val="A4C2F4"/>
                </a:highlight>
              </a:rPr>
              <a:t>Attention matrices (Q, V/K)</a:t>
            </a:r>
            <a:endParaRPr sz="1900">
              <a:solidFill>
                <a:srgbClr val="111827"/>
              </a:solidFill>
              <a:highlight>
                <a:srgbClr val="A4C2F4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rgbClr val="111827"/>
              </a:solidFill>
            </a:endParaRPr>
          </a:p>
        </p:txBody>
      </p:sp>
      <p:pic>
        <p:nvPicPr>
          <p:cNvPr id="608" name="Google Shape;608;p91"/>
          <p:cNvPicPr preferRelativeResize="0"/>
          <p:nvPr/>
        </p:nvPicPr>
        <p:blipFill rotWithShape="1">
          <a:blip r:embed="rId3">
            <a:alphaModFix/>
          </a:blip>
          <a:srcRect b="0" l="0" r="32496" t="0"/>
          <a:stretch/>
        </p:blipFill>
        <p:spPr>
          <a:xfrm>
            <a:off x="5689200" y="961575"/>
            <a:ext cx="2743350" cy="3492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609" name="Google Shape;609;p91"/>
          <p:cNvCxnSpPr/>
          <p:nvPr/>
        </p:nvCxnSpPr>
        <p:spPr>
          <a:xfrm>
            <a:off x="4907650" y="2603500"/>
            <a:ext cx="1469700" cy="2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0" name="Google Shape;610;p91"/>
          <p:cNvCxnSpPr/>
          <p:nvPr/>
        </p:nvCxnSpPr>
        <p:spPr>
          <a:xfrm flipH="1" rot="10800000">
            <a:off x="3619500" y="1877875"/>
            <a:ext cx="2676000" cy="1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92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 patterns with PEFT (LoRA):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92"/>
          <p:cNvSpPr txBox="1"/>
          <p:nvPr>
            <p:ph idx="1" type="body"/>
          </p:nvPr>
        </p:nvSpPr>
        <p:spPr>
          <a:xfrm>
            <a:off x="289950" y="1095875"/>
            <a:ext cx="4973700" cy="30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900"/>
              <a:buAutoNum type="arabicPeriod"/>
            </a:pPr>
            <a:r>
              <a:rPr lang="en" sz="1900">
                <a:solidFill>
                  <a:srgbClr val="111827"/>
                </a:solidFill>
              </a:rPr>
              <a:t>Scaling tends to be a relevant hyperparameter</a:t>
            </a:r>
            <a:endParaRPr sz="1900">
              <a:solidFill>
                <a:srgbClr val="111827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rgbClr val="111827"/>
              </a:buClr>
              <a:buSzPts val="1900"/>
              <a:buAutoNum type="arabicPeriod"/>
            </a:pPr>
            <a:r>
              <a:rPr lang="en" sz="1900">
                <a:solidFill>
                  <a:srgbClr val="111827"/>
                </a:solidFill>
              </a:rPr>
              <a:t>Adapting the Linear layer tends to be more effective than adapting Attention matrices (Q, V/K)</a:t>
            </a:r>
            <a:endParaRPr sz="1900">
              <a:solidFill>
                <a:srgbClr val="111827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rgbClr val="111827"/>
              </a:buClr>
              <a:buSzPts val="1900"/>
              <a:buAutoNum type="arabicPeriod"/>
            </a:pPr>
            <a:r>
              <a:rPr lang="en" sz="1900">
                <a:solidFill>
                  <a:srgbClr val="111827"/>
                </a:solidFill>
              </a:rPr>
              <a:t>The optimal rank of a bottleneck can be </a:t>
            </a:r>
            <a:r>
              <a:rPr i="1" lang="en" sz="1900">
                <a:solidFill>
                  <a:srgbClr val="111827"/>
                </a:solidFill>
              </a:rPr>
              <a:t>surprisingly small</a:t>
            </a:r>
            <a:r>
              <a:rPr lang="en" sz="1900">
                <a:solidFill>
                  <a:srgbClr val="111827"/>
                </a:solidFill>
              </a:rPr>
              <a:t> (for text). </a:t>
            </a:r>
            <a:endParaRPr sz="190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rgbClr val="111827"/>
              </a:solidFill>
            </a:endParaRPr>
          </a:p>
        </p:txBody>
      </p:sp>
      <p:pic>
        <p:nvPicPr>
          <p:cNvPr id="617" name="Google Shape;617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1550" y="857250"/>
            <a:ext cx="2847975" cy="304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93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 patterns with PEFT (LoRA):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93"/>
          <p:cNvSpPr txBox="1"/>
          <p:nvPr>
            <p:ph idx="1" type="body"/>
          </p:nvPr>
        </p:nvSpPr>
        <p:spPr>
          <a:xfrm>
            <a:off x="289950" y="1095875"/>
            <a:ext cx="4973700" cy="30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900"/>
              <a:buAutoNum type="arabicPeriod"/>
            </a:pPr>
            <a:r>
              <a:rPr lang="en" sz="1900">
                <a:solidFill>
                  <a:srgbClr val="111827"/>
                </a:solidFill>
              </a:rPr>
              <a:t>Scaling tends to be a relevant hyperparameter</a:t>
            </a:r>
            <a:endParaRPr sz="1900">
              <a:solidFill>
                <a:srgbClr val="111827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rgbClr val="111827"/>
              </a:buClr>
              <a:buSzPts val="1900"/>
              <a:buAutoNum type="arabicPeriod"/>
            </a:pPr>
            <a:r>
              <a:rPr lang="en" sz="1900">
                <a:solidFill>
                  <a:srgbClr val="111827"/>
                </a:solidFill>
              </a:rPr>
              <a:t>Adapting the Linear layer tends to be more effective than adapting Attention matrices (Q, V/K)</a:t>
            </a:r>
            <a:endParaRPr sz="1900">
              <a:solidFill>
                <a:srgbClr val="111827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rgbClr val="111827"/>
              </a:buClr>
              <a:buSzPts val="1900"/>
              <a:buAutoNum type="arabicPeriod"/>
            </a:pPr>
            <a:r>
              <a:rPr lang="en" sz="1900">
                <a:solidFill>
                  <a:srgbClr val="111827"/>
                </a:solidFill>
              </a:rPr>
              <a:t>The optimal rank of a bottleneck can be </a:t>
            </a:r>
            <a:r>
              <a:rPr i="1" lang="en" sz="1900">
                <a:solidFill>
                  <a:srgbClr val="111827"/>
                </a:solidFill>
              </a:rPr>
              <a:t>surprisingly small</a:t>
            </a:r>
            <a:r>
              <a:rPr lang="en" sz="1900">
                <a:solidFill>
                  <a:srgbClr val="111827"/>
                </a:solidFill>
              </a:rPr>
              <a:t> (for text). </a:t>
            </a:r>
            <a:endParaRPr sz="1900">
              <a:solidFill>
                <a:srgbClr val="111827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rgbClr val="111827"/>
              </a:buClr>
              <a:buSzPts val="1900"/>
              <a:buAutoNum type="arabicPeriod"/>
            </a:pPr>
            <a:r>
              <a:rPr lang="en" sz="1900">
                <a:solidFill>
                  <a:srgbClr val="111827"/>
                </a:solidFill>
              </a:rPr>
              <a:t>Resilient to task diversity.</a:t>
            </a:r>
            <a:endParaRPr sz="190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rgbClr val="111827"/>
              </a:solidFill>
            </a:endParaRPr>
          </a:p>
        </p:txBody>
      </p:sp>
      <p:pic>
        <p:nvPicPr>
          <p:cNvPr id="624" name="Google Shape;624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1550" y="857250"/>
            <a:ext cx="2847975" cy="304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94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 patterns with PEFT (LoRA):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94"/>
          <p:cNvSpPr txBox="1"/>
          <p:nvPr>
            <p:ph idx="1" type="body"/>
          </p:nvPr>
        </p:nvSpPr>
        <p:spPr>
          <a:xfrm>
            <a:off x="289950" y="1095875"/>
            <a:ext cx="4973700" cy="30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900"/>
              <a:buAutoNum type="arabicPeriod"/>
            </a:pPr>
            <a:r>
              <a:rPr lang="en" sz="1900">
                <a:solidFill>
                  <a:srgbClr val="111827"/>
                </a:solidFill>
              </a:rPr>
              <a:t>Scaling tends to be a relevant hyperparameter</a:t>
            </a:r>
            <a:endParaRPr sz="1900">
              <a:solidFill>
                <a:srgbClr val="111827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rgbClr val="111827"/>
              </a:buClr>
              <a:buSzPts val="1900"/>
              <a:buAutoNum type="arabicPeriod"/>
            </a:pPr>
            <a:r>
              <a:rPr lang="en" sz="1900">
                <a:solidFill>
                  <a:srgbClr val="111827"/>
                </a:solidFill>
              </a:rPr>
              <a:t>Adapting the Linear layer tends to be more effective than adapting Attention matrices (Q, V/K)</a:t>
            </a:r>
            <a:endParaRPr sz="1900">
              <a:solidFill>
                <a:srgbClr val="111827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rgbClr val="111827"/>
              </a:buClr>
              <a:buSzPts val="1900"/>
              <a:buAutoNum type="arabicPeriod"/>
            </a:pPr>
            <a:r>
              <a:rPr lang="en" sz="1900">
                <a:solidFill>
                  <a:srgbClr val="111827"/>
                </a:solidFill>
              </a:rPr>
              <a:t>The optimal rank of a bottleneck can be </a:t>
            </a:r>
            <a:r>
              <a:rPr i="1" lang="en" sz="1900">
                <a:solidFill>
                  <a:srgbClr val="111827"/>
                </a:solidFill>
              </a:rPr>
              <a:t>surprisingly small</a:t>
            </a:r>
            <a:r>
              <a:rPr lang="en" sz="1900">
                <a:solidFill>
                  <a:srgbClr val="111827"/>
                </a:solidFill>
              </a:rPr>
              <a:t> (for text). </a:t>
            </a:r>
            <a:endParaRPr sz="1900">
              <a:solidFill>
                <a:srgbClr val="111827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rgbClr val="111827"/>
              </a:buClr>
              <a:buSzPts val="1900"/>
              <a:buAutoNum type="arabicPeriod"/>
            </a:pPr>
            <a:r>
              <a:rPr lang="en" sz="1900">
                <a:solidFill>
                  <a:srgbClr val="111827"/>
                </a:solidFill>
              </a:rPr>
              <a:t>Resilient to task diversity.</a:t>
            </a:r>
            <a:endParaRPr sz="190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rgbClr val="111827"/>
              </a:solidFill>
            </a:endParaRPr>
          </a:p>
        </p:txBody>
      </p:sp>
      <p:pic>
        <p:nvPicPr>
          <p:cNvPr id="631" name="Google Shape;631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1550" y="857250"/>
            <a:ext cx="2847975" cy="304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32" name="Google Shape;632;p94"/>
          <p:cNvSpPr/>
          <p:nvPr/>
        </p:nvSpPr>
        <p:spPr>
          <a:xfrm>
            <a:off x="263075" y="3029850"/>
            <a:ext cx="5116200" cy="1342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95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is all it is (in reverse)?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8" name="Google Shape;638;p95"/>
          <p:cNvPicPr preferRelativeResize="0"/>
          <p:nvPr/>
        </p:nvPicPr>
        <p:blipFill rotWithShape="1">
          <a:blip r:embed="rId3">
            <a:alphaModFix/>
          </a:blip>
          <a:srcRect b="16128" l="55142" r="-2873" t="0"/>
          <a:stretch/>
        </p:blipFill>
        <p:spPr>
          <a:xfrm>
            <a:off x="617025" y="601375"/>
            <a:ext cx="2529073" cy="81885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95"/>
          <p:cNvSpPr/>
          <p:nvPr/>
        </p:nvSpPr>
        <p:spPr>
          <a:xfrm>
            <a:off x="3445225" y="2232275"/>
            <a:ext cx="437400" cy="25581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9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i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0" name="Google Shape;640;p95"/>
          <p:cNvSpPr/>
          <p:nvPr/>
        </p:nvSpPr>
        <p:spPr>
          <a:xfrm>
            <a:off x="370100" y="3311075"/>
            <a:ext cx="2732400" cy="308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9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i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41" name="Google Shape;641;p95"/>
          <p:cNvCxnSpPr/>
          <p:nvPr/>
        </p:nvCxnSpPr>
        <p:spPr>
          <a:xfrm flipH="1">
            <a:off x="3918850" y="1723575"/>
            <a:ext cx="798300" cy="33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2" name="Google Shape;642;p95"/>
          <p:cNvSpPr txBox="1"/>
          <p:nvPr/>
        </p:nvSpPr>
        <p:spPr>
          <a:xfrm>
            <a:off x="4807850" y="1469575"/>
            <a:ext cx="40278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For </a:t>
            </a:r>
            <a:r>
              <a:rPr i="1" lang="en" sz="1700">
                <a:latin typeface="Times New Roman"/>
                <a:ea typeface="Times New Roman"/>
                <a:cs typeface="Times New Roman"/>
                <a:sym typeface="Times New Roman"/>
              </a:rPr>
              <a:t>r= 1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, </a:t>
            </a:r>
            <a:r>
              <a:rPr i="1" lang="en" sz="1700">
                <a:latin typeface="Lato"/>
                <a:ea typeface="Lato"/>
                <a:cs typeface="Lato"/>
                <a:sym typeface="Lato"/>
              </a:rPr>
              <a:t>A is like a Query vector!</a:t>
            </a:r>
            <a:endParaRPr i="1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43" name="Google Shape;643;p95"/>
          <p:cNvPicPr preferRelativeResize="0"/>
          <p:nvPr/>
        </p:nvPicPr>
        <p:blipFill rotWithShape="1">
          <a:blip r:embed="rId4">
            <a:alphaModFix/>
          </a:blip>
          <a:srcRect b="22269" l="0" r="0" t="0"/>
          <a:stretch/>
        </p:blipFill>
        <p:spPr>
          <a:xfrm>
            <a:off x="7391430" y="49350"/>
            <a:ext cx="1707220" cy="1420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96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is all it is (in reverse)?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9" name="Google Shape;649;p96"/>
          <p:cNvPicPr preferRelativeResize="0"/>
          <p:nvPr/>
        </p:nvPicPr>
        <p:blipFill rotWithShape="1">
          <a:blip r:embed="rId3">
            <a:alphaModFix/>
          </a:blip>
          <a:srcRect b="16128" l="55142" r="-2873" t="0"/>
          <a:stretch/>
        </p:blipFill>
        <p:spPr>
          <a:xfrm>
            <a:off x="617025" y="601375"/>
            <a:ext cx="2529073" cy="818850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96"/>
          <p:cNvSpPr/>
          <p:nvPr/>
        </p:nvSpPr>
        <p:spPr>
          <a:xfrm>
            <a:off x="3445225" y="2232275"/>
            <a:ext cx="437400" cy="25581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9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i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1" name="Google Shape;651;p96"/>
          <p:cNvSpPr/>
          <p:nvPr/>
        </p:nvSpPr>
        <p:spPr>
          <a:xfrm>
            <a:off x="370100" y="3311075"/>
            <a:ext cx="2732400" cy="308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9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i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52" name="Google Shape;652;p96"/>
          <p:cNvCxnSpPr/>
          <p:nvPr/>
        </p:nvCxnSpPr>
        <p:spPr>
          <a:xfrm flipH="1">
            <a:off x="3918850" y="1723575"/>
            <a:ext cx="798300" cy="33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3" name="Google Shape;653;p96"/>
          <p:cNvSpPr txBox="1"/>
          <p:nvPr/>
        </p:nvSpPr>
        <p:spPr>
          <a:xfrm>
            <a:off x="4807850" y="1469575"/>
            <a:ext cx="40278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For </a:t>
            </a:r>
            <a:r>
              <a:rPr i="1" lang="en" sz="1700">
                <a:latin typeface="Times New Roman"/>
                <a:ea typeface="Times New Roman"/>
                <a:cs typeface="Times New Roman"/>
                <a:sym typeface="Times New Roman"/>
              </a:rPr>
              <a:t>r= 1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, </a:t>
            </a:r>
            <a:r>
              <a:rPr i="1" lang="en" sz="1700">
                <a:latin typeface="Lato"/>
                <a:ea typeface="Lato"/>
                <a:cs typeface="Lato"/>
                <a:sym typeface="Lato"/>
              </a:rPr>
              <a:t>A is like a Query vector!</a:t>
            </a:r>
            <a:endParaRPr i="1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4" name="Google Shape;654;p96"/>
          <p:cNvSpPr txBox="1"/>
          <p:nvPr/>
        </p:nvSpPr>
        <p:spPr>
          <a:xfrm>
            <a:off x="3935175" y="3256650"/>
            <a:ext cx="26397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= Cosine Similarity 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55" name="Google Shape;655;p96"/>
          <p:cNvPicPr preferRelativeResize="0"/>
          <p:nvPr/>
        </p:nvPicPr>
        <p:blipFill rotWithShape="1">
          <a:blip r:embed="rId4">
            <a:alphaModFix/>
          </a:blip>
          <a:srcRect b="22269" l="0" r="0" t="0"/>
          <a:stretch/>
        </p:blipFill>
        <p:spPr>
          <a:xfrm>
            <a:off x="7391430" y="49350"/>
            <a:ext cx="1707220" cy="1420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97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is all it is (in reverse)?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1" name="Google Shape;661;p97"/>
          <p:cNvPicPr preferRelativeResize="0"/>
          <p:nvPr/>
        </p:nvPicPr>
        <p:blipFill rotWithShape="1">
          <a:blip r:embed="rId3">
            <a:alphaModFix/>
          </a:blip>
          <a:srcRect b="16128" l="55142" r="-2873" t="0"/>
          <a:stretch/>
        </p:blipFill>
        <p:spPr>
          <a:xfrm>
            <a:off x="617025" y="601375"/>
            <a:ext cx="2529073" cy="818850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97"/>
          <p:cNvSpPr/>
          <p:nvPr/>
        </p:nvSpPr>
        <p:spPr>
          <a:xfrm>
            <a:off x="3445225" y="2232275"/>
            <a:ext cx="437400" cy="25581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9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3" name="Google Shape;663;p97"/>
          <p:cNvSpPr/>
          <p:nvPr/>
        </p:nvSpPr>
        <p:spPr>
          <a:xfrm>
            <a:off x="370100" y="3311075"/>
            <a:ext cx="2732400" cy="308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9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i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64" name="Google Shape;664;p97"/>
          <p:cNvCxnSpPr/>
          <p:nvPr/>
        </p:nvCxnSpPr>
        <p:spPr>
          <a:xfrm flipH="1">
            <a:off x="3918850" y="1723575"/>
            <a:ext cx="798300" cy="33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5" name="Google Shape;665;p97"/>
          <p:cNvSpPr txBox="1"/>
          <p:nvPr/>
        </p:nvSpPr>
        <p:spPr>
          <a:xfrm>
            <a:off x="4807850" y="1469575"/>
            <a:ext cx="40278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For </a:t>
            </a:r>
            <a:r>
              <a:rPr i="1" lang="en" sz="1700">
                <a:latin typeface="Times New Roman"/>
                <a:ea typeface="Times New Roman"/>
                <a:cs typeface="Times New Roman"/>
                <a:sym typeface="Times New Roman"/>
              </a:rPr>
              <a:t>r= 1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, </a:t>
            </a:r>
            <a:r>
              <a:rPr i="1" lang="en" sz="1700">
                <a:latin typeface="Lato"/>
                <a:ea typeface="Lato"/>
                <a:cs typeface="Lato"/>
                <a:sym typeface="Lato"/>
              </a:rPr>
              <a:t>A is like a Query vector!</a:t>
            </a:r>
            <a:endParaRPr i="1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What question (direction) should I ask of </a:t>
            </a:r>
            <a:r>
              <a:rPr i="1" lang="en" sz="17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relevant to this (new) fine tuning data? 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6" name="Google Shape;666;p97"/>
          <p:cNvSpPr txBox="1"/>
          <p:nvPr/>
        </p:nvSpPr>
        <p:spPr>
          <a:xfrm>
            <a:off x="3935175" y="3256650"/>
            <a:ext cx="26397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= Cosine Similarity 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7" name="Google Shape;667;p97"/>
          <p:cNvPicPr preferRelativeResize="0"/>
          <p:nvPr/>
        </p:nvPicPr>
        <p:blipFill rotWithShape="1">
          <a:blip r:embed="rId4">
            <a:alphaModFix/>
          </a:blip>
          <a:srcRect b="22269" l="0" r="0" t="0"/>
          <a:stretch/>
        </p:blipFill>
        <p:spPr>
          <a:xfrm>
            <a:off x="7391430" y="49350"/>
            <a:ext cx="1707220" cy="1420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98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is all it is (in reverse)?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3" name="Google Shape;673;p98"/>
          <p:cNvPicPr preferRelativeResize="0"/>
          <p:nvPr/>
        </p:nvPicPr>
        <p:blipFill rotWithShape="1">
          <a:blip r:embed="rId3">
            <a:alphaModFix/>
          </a:blip>
          <a:srcRect b="16128" l="55142" r="-2873" t="0"/>
          <a:stretch/>
        </p:blipFill>
        <p:spPr>
          <a:xfrm>
            <a:off x="617025" y="601375"/>
            <a:ext cx="2529073" cy="818850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98"/>
          <p:cNvSpPr/>
          <p:nvPr/>
        </p:nvSpPr>
        <p:spPr>
          <a:xfrm>
            <a:off x="3445225" y="2232275"/>
            <a:ext cx="1050600" cy="25581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9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i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5" name="Google Shape;675;p98"/>
          <p:cNvSpPr/>
          <p:nvPr/>
        </p:nvSpPr>
        <p:spPr>
          <a:xfrm>
            <a:off x="370100" y="3311075"/>
            <a:ext cx="2732400" cy="308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Lato"/>
                <a:ea typeface="Lato"/>
                <a:cs typeface="Lato"/>
                <a:sym typeface="Lato"/>
              </a:rPr>
              <a:t>x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76" name="Google Shape;676;p98"/>
          <p:cNvCxnSpPr/>
          <p:nvPr/>
        </p:nvCxnSpPr>
        <p:spPr>
          <a:xfrm flipH="1">
            <a:off x="3918850" y="1723575"/>
            <a:ext cx="798300" cy="33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7" name="Google Shape;677;p98"/>
          <p:cNvSpPr txBox="1"/>
          <p:nvPr/>
        </p:nvSpPr>
        <p:spPr>
          <a:xfrm>
            <a:off x="4807850" y="1469575"/>
            <a:ext cx="40278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For </a:t>
            </a:r>
            <a:r>
              <a:rPr i="1" lang="en" sz="1700">
                <a:latin typeface="Times New Roman"/>
                <a:ea typeface="Times New Roman"/>
                <a:cs typeface="Times New Roman"/>
                <a:sym typeface="Times New Roman"/>
              </a:rPr>
              <a:t>r= n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, </a:t>
            </a:r>
            <a:r>
              <a:rPr i="1" lang="en" sz="1700">
                <a:latin typeface="Lato"/>
                <a:ea typeface="Lato"/>
                <a:cs typeface="Lato"/>
                <a:sym typeface="Lato"/>
              </a:rPr>
              <a:t>A is like a Query vector!</a:t>
            </a:r>
            <a:endParaRPr i="1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What </a:t>
            </a:r>
            <a:r>
              <a:rPr b="1" i="1" lang="en" sz="17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en" sz="1700">
                <a:latin typeface="Lato"/>
                <a:ea typeface="Lato"/>
                <a:cs typeface="Lato"/>
                <a:sym typeface="Lato"/>
              </a:rPr>
              <a:t> questions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(direction) should I ask of </a:t>
            </a:r>
            <a:r>
              <a:rPr i="1" lang="en" sz="17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relevant to this (new) fine tuning data? 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8" name="Google Shape;678;p98"/>
          <p:cNvSpPr txBox="1"/>
          <p:nvPr/>
        </p:nvSpPr>
        <p:spPr>
          <a:xfrm>
            <a:off x="4666275" y="3175000"/>
            <a:ext cx="4500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= </a:t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79" name="Google Shape;679;p98"/>
          <p:cNvPicPr preferRelativeResize="0"/>
          <p:nvPr/>
        </p:nvPicPr>
        <p:blipFill rotWithShape="1">
          <a:blip r:embed="rId4">
            <a:alphaModFix/>
          </a:blip>
          <a:srcRect b="22269" l="0" r="0" t="0"/>
          <a:stretch/>
        </p:blipFill>
        <p:spPr>
          <a:xfrm>
            <a:off x="7391430" y="49350"/>
            <a:ext cx="1707220" cy="1420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80" name="Google Shape;680;p98"/>
          <p:cNvSpPr/>
          <p:nvPr/>
        </p:nvSpPr>
        <p:spPr>
          <a:xfrm>
            <a:off x="5286725" y="3311075"/>
            <a:ext cx="1050600" cy="308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900">
                <a:latin typeface="Times New Roman"/>
                <a:ea typeface="Times New Roman"/>
                <a:cs typeface="Times New Roman"/>
                <a:sym typeface="Times New Roman"/>
              </a:rPr>
              <a:t>xA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1" name="Google Shape;681;p98"/>
          <p:cNvSpPr/>
          <p:nvPr/>
        </p:nvSpPr>
        <p:spPr>
          <a:xfrm>
            <a:off x="370100" y="3311075"/>
            <a:ext cx="2732400" cy="308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9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i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99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is all it is (in reverse)?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7" name="Google Shape;687;p99"/>
          <p:cNvPicPr preferRelativeResize="0"/>
          <p:nvPr/>
        </p:nvPicPr>
        <p:blipFill rotWithShape="1">
          <a:blip r:embed="rId3">
            <a:alphaModFix/>
          </a:blip>
          <a:srcRect b="16128" l="55142" r="-2873" t="0"/>
          <a:stretch/>
        </p:blipFill>
        <p:spPr>
          <a:xfrm>
            <a:off x="617025" y="601375"/>
            <a:ext cx="2529073" cy="818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8" name="Google Shape;688;p99"/>
          <p:cNvCxnSpPr>
            <a:stCxn id="689" idx="1"/>
          </p:cNvCxnSpPr>
          <p:nvPr/>
        </p:nvCxnSpPr>
        <p:spPr>
          <a:xfrm flipH="1">
            <a:off x="1288025" y="1696400"/>
            <a:ext cx="2385900" cy="117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9" name="Google Shape;689;p99"/>
          <p:cNvSpPr txBox="1"/>
          <p:nvPr/>
        </p:nvSpPr>
        <p:spPr>
          <a:xfrm>
            <a:off x="3673925" y="1052300"/>
            <a:ext cx="34380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Answer to how important x is to the </a:t>
            </a:r>
            <a:r>
              <a:rPr b="1" i="1" lang="en" sz="17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en" sz="1700">
                <a:latin typeface="Lato"/>
                <a:ea typeface="Lato"/>
                <a:cs typeface="Lato"/>
                <a:sym typeface="Lato"/>
              </a:rPr>
              <a:t> questions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. 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0" name="Google Shape;690;p99"/>
          <p:cNvSpPr txBox="1"/>
          <p:nvPr/>
        </p:nvSpPr>
        <p:spPr>
          <a:xfrm>
            <a:off x="5072675" y="2939150"/>
            <a:ext cx="4500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= </a:t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91" name="Google Shape;691;p99"/>
          <p:cNvPicPr preferRelativeResize="0"/>
          <p:nvPr/>
        </p:nvPicPr>
        <p:blipFill rotWithShape="1">
          <a:blip r:embed="rId4">
            <a:alphaModFix/>
          </a:blip>
          <a:srcRect b="22269" l="0" r="0" t="0"/>
          <a:stretch/>
        </p:blipFill>
        <p:spPr>
          <a:xfrm>
            <a:off x="7391430" y="49350"/>
            <a:ext cx="1707220" cy="1420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92" name="Google Shape;692;p99"/>
          <p:cNvSpPr/>
          <p:nvPr/>
        </p:nvSpPr>
        <p:spPr>
          <a:xfrm>
            <a:off x="636725" y="3046175"/>
            <a:ext cx="1050600" cy="308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500">
                <a:latin typeface="Times New Roman"/>
                <a:ea typeface="Times New Roman"/>
                <a:cs typeface="Times New Roman"/>
                <a:sym typeface="Times New Roman"/>
              </a:rPr>
              <a:t>xA</a:t>
            </a:r>
            <a:endParaRPr i="1"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3" name="Google Shape;693;p99"/>
          <p:cNvSpPr/>
          <p:nvPr/>
        </p:nvSpPr>
        <p:spPr>
          <a:xfrm>
            <a:off x="1825075" y="2747075"/>
            <a:ext cx="3131700" cy="9066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9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i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4" name="Google Shape;694;p99"/>
          <p:cNvSpPr txBox="1"/>
          <p:nvPr/>
        </p:nvSpPr>
        <p:spPr>
          <a:xfrm>
            <a:off x="3273875" y="3769950"/>
            <a:ext cx="40476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Each row of </a:t>
            </a:r>
            <a:r>
              <a:rPr i="1" lang="en" sz="17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plays the role of the Value vector(s).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latin typeface="Lato"/>
                <a:ea typeface="Lato"/>
                <a:cs typeface="Lato"/>
                <a:sym typeface="Lato"/>
              </a:rPr>
              <a:t>How do I take these importance weights and map them back to </a:t>
            </a:r>
            <a:r>
              <a:rPr i="1" lang="en" sz="17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i="1" lang="en" sz="1700">
                <a:latin typeface="Lato"/>
                <a:ea typeface="Lato"/>
                <a:cs typeface="Lato"/>
                <a:sym typeface="Lato"/>
              </a:rPr>
              <a:t>?</a:t>
            </a:r>
            <a:endParaRPr i="1"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5" name="Google Shape;695;p99"/>
          <p:cNvSpPr/>
          <p:nvPr/>
        </p:nvSpPr>
        <p:spPr>
          <a:xfrm>
            <a:off x="5522675" y="3046175"/>
            <a:ext cx="2732400" cy="308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500">
                <a:latin typeface="Times New Roman"/>
                <a:ea typeface="Times New Roman"/>
                <a:cs typeface="Times New Roman"/>
                <a:sym typeface="Times New Roman"/>
              </a:rPr>
              <a:t>𝚫h</a:t>
            </a:r>
            <a:endParaRPr i="1"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96" name="Google Shape;696;p99"/>
          <p:cNvCxnSpPr>
            <a:stCxn id="694" idx="1"/>
          </p:cNvCxnSpPr>
          <p:nvPr/>
        </p:nvCxnSpPr>
        <p:spPr>
          <a:xfrm rot="10800000">
            <a:off x="2784875" y="3782850"/>
            <a:ext cx="489000" cy="4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00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is all it is (in reverse)?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2" name="Google Shape;702;p100"/>
          <p:cNvPicPr preferRelativeResize="0"/>
          <p:nvPr/>
        </p:nvPicPr>
        <p:blipFill rotWithShape="1">
          <a:blip r:embed="rId3">
            <a:alphaModFix/>
          </a:blip>
          <a:srcRect b="16128" l="55142" r="-2873" t="0"/>
          <a:stretch/>
        </p:blipFill>
        <p:spPr>
          <a:xfrm>
            <a:off x="617025" y="601375"/>
            <a:ext cx="2529073" cy="818850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100"/>
          <p:cNvSpPr txBox="1"/>
          <p:nvPr/>
        </p:nvSpPr>
        <p:spPr>
          <a:xfrm>
            <a:off x="3673925" y="1052300"/>
            <a:ext cx="3438000" cy="15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Independent tasks can self organize as independent rows of the B matrix. (like kernels, attention heads, MoEs…)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4" name="Google Shape;704;p100"/>
          <p:cNvSpPr txBox="1"/>
          <p:nvPr/>
        </p:nvSpPr>
        <p:spPr>
          <a:xfrm>
            <a:off x="5072675" y="2939150"/>
            <a:ext cx="4500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= </a:t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05" name="Google Shape;705;p100"/>
          <p:cNvPicPr preferRelativeResize="0"/>
          <p:nvPr/>
        </p:nvPicPr>
        <p:blipFill rotWithShape="1">
          <a:blip r:embed="rId4">
            <a:alphaModFix/>
          </a:blip>
          <a:srcRect b="22269" l="0" r="0" t="0"/>
          <a:stretch/>
        </p:blipFill>
        <p:spPr>
          <a:xfrm>
            <a:off x="7391430" y="49350"/>
            <a:ext cx="1707220" cy="1420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06" name="Google Shape;706;p100"/>
          <p:cNvSpPr/>
          <p:nvPr/>
        </p:nvSpPr>
        <p:spPr>
          <a:xfrm>
            <a:off x="636725" y="3046175"/>
            <a:ext cx="1050600" cy="308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500">
                <a:latin typeface="Times New Roman"/>
                <a:ea typeface="Times New Roman"/>
                <a:cs typeface="Times New Roman"/>
                <a:sym typeface="Times New Roman"/>
              </a:rPr>
              <a:t>xA</a:t>
            </a:r>
            <a:endParaRPr i="1"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7" name="Google Shape;707;p100"/>
          <p:cNvSpPr/>
          <p:nvPr/>
        </p:nvSpPr>
        <p:spPr>
          <a:xfrm>
            <a:off x="1825075" y="2747075"/>
            <a:ext cx="3131700" cy="9066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9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i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8" name="Google Shape;708;p100"/>
          <p:cNvSpPr/>
          <p:nvPr/>
        </p:nvSpPr>
        <p:spPr>
          <a:xfrm>
            <a:off x="5522675" y="3046175"/>
            <a:ext cx="2732400" cy="308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500">
                <a:latin typeface="Times New Roman"/>
                <a:ea typeface="Times New Roman"/>
                <a:cs typeface="Times New Roman"/>
                <a:sym typeface="Times New Roman"/>
              </a:rPr>
              <a:t>𝚫h</a:t>
            </a:r>
            <a:endParaRPr i="1"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9" name="Google Shape;709;p100"/>
          <p:cNvSpPr/>
          <p:nvPr/>
        </p:nvSpPr>
        <p:spPr>
          <a:xfrm>
            <a:off x="1825075" y="3046175"/>
            <a:ext cx="3131700" cy="30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10" name="Google Shape;710;p100"/>
          <p:cNvCxnSpPr>
            <a:stCxn id="703" idx="1"/>
          </p:cNvCxnSpPr>
          <p:nvPr/>
        </p:nvCxnSpPr>
        <p:spPr>
          <a:xfrm flipH="1">
            <a:off x="2602025" y="1848950"/>
            <a:ext cx="1071900" cy="10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1" name="Google Shape;711;p100"/>
          <p:cNvSpPr txBox="1"/>
          <p:nvPr/>
        </p:nvSpPr>
        <p:spPr>
          <a:xfrm>
            <a:off x="3273875" y="3769950"/>
            <a:ext cx="40476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Each row of </a:t>
            </a:r>
            <a:r>
              <a:rPr i="1" lang="en" sz="17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plays the role of the Value vector(s).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latin typeface="Lato"/>
                <a:ea typeface="Lato"/>
                <a:cs typeface="Lato"/>
                <a:sym typeface="Lato"/>
              </a:rPr>
              <a:t>How do I take these importance weights and map them back to </a:t>
            </a:r>
            <a:r>
              <a:rPr i="1" lang="en" sz="17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i="1" lang="en" sz="1700">
                <a:latin typeface="Lato"/>
                <a:ea typeface="Lato"/>
                <a:cs typeface="Lato"/>
                <a:sym typeface="Lato"/>
              </a:rPr>
              <a:t>?</a:t>
            </a:r>
            <a:endParaRPr i="1" sz="17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12" name="Google Shape;712;p100"/>
          <p:cNvCxnSpPr>
            <a:stCxn id="711" idx="1"/>
          </p:cNvCxnSpPr>
          <p:nvPr/>
        </p:nvCxnSpPr>
        <p:spPr>
          <a:xfrm rot="10800000">
            <a:off x="2784875" y="3782850"/>
            <a:ext cx="489000" cy="4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3" name="Google Shape;713;p100"/>
          <p:cNvSpPr/>
          <p:nvPr/>
        </p:nvSpPr>
        <p:spPr>
          <a:xfrm>
            <a:off x="971825" y="3046175"/>
            <a:ext cx="380400" cy="30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4" name="Google Shape;714;p100"/>
          <p:cNvSpPr txBox="1"/>
          <p:nvPr/>
        </p:nvSpPr>
        <p:spPr>
          <a:xfrm>
            <a:off x="774593" y="3824825"/>
            <a:ext cx="17040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Each entry corresponds to different queries ~ tasks</a:t>
            </a:r>
            <a:endParaRPr i="1" sz="17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15" name="Google Shape;715;p100"/>
          <p:cNvCxnSpPr>
            <a:stCxn id="714" idx="0"/>
            <a:endCxn id="713" idx="2"/>
          </p:cNvCxnSpPr>
          <p:nvPr/>
        </p:nvCxnSpPr>
        <p:spPr>
          <a:xfrm rot="10800000">
            <a:off x="1161893" y="3354725"/>
            <a:ext cx="464700" cy="47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7"/>
          <p:cNvSpPr txBox="1"/>
          <p:nvPr>
            <p:ph type="title"/>
          </p:nvPr>
        </p:nvSpPr>
        <p:spPr>
          <a:xfrm>
            <a:off x="457200" y="290525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3000"/>
              <a:t>The Plan</a:t>
            </a:r>
            <a:endParaRPr/>
          </a:p>
        </p:txBody>
      </p:sp>
      <p:sp>
        <p:nvSpPr>
          <p:cNvPr id="228" name="Google Shape;228;p47"/>
          <p:cNvSpPr txBox="1"/>
          <p:nvPr>
            <p:ph idx="1" type="body"/>
          </p:nvPr>
        </p:nvSpPr>
        <p:spPr>
          <a:xfrm>
            <a:off x="457200" y="1200150"/>
            <a:ext cx="63438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en" sz="2100"/>
              <a:t>Structure of Class</a:t>
            </a:r>
            <a:endParaRPr sz="1300"/>
          </a:p>
          <a:p>
            <a:pPr indent="-254000" lvl="0" marL="266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/>
              <a:t>Key Learning Review</a:t>
            </a:r>
            <a:endParaRPr sz="2000"/>
          </a:p>
          <a:p>
            <a:pPr indent="-254000" lvl="0" marL="2667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Framing Questions</a:t>
            </a:r>
            <a:endParaRPr sz="2000"/>
          </a:p>
          <a:p>
            <a:pPr indent="-254000" lvl="1" marL="55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/>
              <a:t>Extractive vs. Abstractive?</a:t>
            </a:r>
            <a:endParaRPr sz="2000"/>
          </a:p>
          <a:p>
            <a:pPr indent="-254000" lvl="1" marL="5588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Faithfulness, Fluency, and Coherence</a:t>
            </a:r>
            <a:endParaRPr sz="2000"/>
          </a:p>
          <a:p>
            <a:pPr indent="-254000" lvl="0" marL="2667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Architectures</a:t>
            </a:r>
            <a:endParaRPr sz="2000"/>
          </a:p>
          <a:p>
            <a:pPr indent="-254000" lvl="1" marL="5588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Extractive and abstractive</a:t>
            </a:r>
            <a:endParaRPr sz="2000"/>
          </a:p>
          <a:p>
            <a:pPr indent="-254000" lvl="0" marL="266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/>
              <a:t>Data Sets and Approaches</a:t>
            </a:r>
            <a:endParaRPr sz="2000"/>
          </a:p>
          <a:p>
            <a:pPr indent="-254000" lvl="0" marL="2667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Evaluation</a:t>
            </a:r>
            <a:endParaRPr sz="2000"/>
          </a:p>
          <a:p>
            <a:pPr indent="-254000" lvl="0" marL="2667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New approaches to Fine-Tuning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01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LoRA Notebook Walkthrough</a:t>
            </a:r>
            <a:endParaRPr/>
          </a:p>
        </p:txBody>
      </p:sp>
      <p:sp>
        <p:nvSpPr>
          <p:cNvPr id="721" name="Google Shape;721;p101"/>
          <p:cNvSpPr txBox="1"/>
          <p:nvPr>
            <p:ph idx="1" type="body"/>
          </p:nvPr>
        </p:nvSpPr>
        <p:spPr>
          <a:xfrm>
            <a:off x="685788" y="2179885"/>
            <a:ext cx="7772400" cy="1125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Question Answering &amp; Summarization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02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Peeks/Recent Advances/Challenges</a:t>
            </a:r>
            <a:endParaRPr/>
          </a:p>
        </p:txBody>
      </p:sp>
      <p:sp>
        <p:nvSpPr>
          <p:cNvPr id="727" name="Google Shape;727;p102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Question Answering &amp; Summarization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03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Peeks</a:t>
            </a:r>
            <a:endParaRPr/>
          </a:p>
        </p:txBody>
      </p:sp>
      <p:sp>
        <p:nvSpPr>
          <p:cNvPr id="733" name="Google Shape;733;p10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generation systems “hallucinate”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u="sng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 Faithfulness and Factuality in Abstractive Summarization</a:t>
            </a:r>
            <a:endParaRPr sz="29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04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Extras</a:t>
            </a:r>
            <a:endParaRPr/>
          </a:p>
        </p:txBody>
      </p:sp>
      <p:sp>
        <p:nvSpPr>
          <p:cNvPr id="739" name="Google Shape;739;p104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Question Answering &amp; Summarization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105"/>
          <p:cNvSpPr/>
          <p:nvPr/>
        </p:nvSpPr>
        <p:spPr>
          <a:xfrm>
            <a:off x="715525" y="2405825"/>
            <a:ext cx="7476900" cy="142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</a:t>
            </a:r>
            <a:endParaRPr/>
          </a:p>
        </p:txBody>
      </p:sp>
      <p:sp>
        <p:nvSpPr>
          <p:cNvPr id="745" name="Google Shape;745;p105"/>
          <p:cNvSpPr txBox="1"/>
          <p:nvPr/>
        </p:nvSpPr>
        <p:spPr>
          <a:xfrm>
            <a:off x="736275" y="4137625"/>
            <a:ext cx="751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[CLS] This    was   </a:t>
            </a:r>
            <a:r>
              <a:rPr lang="en">
                <a:solidFill>
                  <a:schemeClr val="lt1"/>
                </a:solidFill>
              </a:rPr>
              <a:t>really   fun   and  </a:t>
            </a:r>
            <a:r>
              <a:rPr lang="en"/>
              <a:t>informative </a:t>
            </a:r>
            <a:r>
              <a:rPr lang="en">
                <a:solidFill>
                  <a:schemeClr val="lt1"/>
                </a:solidFill>
              </a:rPr>
              <a:t>what we  learned today</a:t>
            </a:r>
            <a:r>
              <a:rPr lang="en"/>
              <a:t>. </a:t>
            </a:r>
            <a:r>
              <a:rPr lang="en">
                <a:solidFill>
                  <a:schemeClr val="dk1"/>
                </a:solidFill>
              </a:rPr>
              <a:t>[CLS] </a:t>
            </a:r>
            <a:r>
              <a:rPr lang="en"/>
              <a:t> I wished …</a:t>
            </a:r>
            <a:endParaRPr/>
          </a:p>
        </p:txBody>
      </p:sp>
      <p:cxnSp>
        <p:nvCxnSpPr>
          <p:cNvPr id="746" name="Google Shape;746;p105"/>
          <p:cNvCxnSpPr/>
          <p:nvPr/>
        </p:nvCxnSpPr>
        <p:spPr>
          <a:xfrm rot="10800000">
            <a:off x="995525" y="2022225"/>
            <a:ext cx="0" cy="3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7" name="Google Shape;747;p105"/>
          <p:cNvCxnSpPr/>
          <p:nvPr/>
        </p:nvCxnSpPr>
        <p:spPr>
          <a:xfrm rot="10800000">
            <a:off x="1376525" y="2022225"/>
            <a:ext cx="0" cy="3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8" name="Google Shape;748;p105"/>
          <p:cNvCxnSpPr/>
          <p:nvPr/>
        </p:nvCxnSpPr>
        <p:spPr>
          <a:xfrm rot="10800000">
            <a:off x="1833725" y="2022225"/>
            <a:ext cx="0" cy="3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9" name="Google Shape;749;p105"/>
          <p:cNvCxnSpPr/>
          <p:nvPr/>
        </p:nvCxnSpPr>
        <p:spPr>
          <a:xfrm rot="10800000">
            <a:off x="2290925" y="2022225"/>
            <a:ext cx="0" cy="3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0" name="Google Shape;750;p105"/>
          <p:cNvCxnSpPr/>
          <p:nvPr/>
        </p:nvCxnSpPr>
        <p:spPr>
          <a:xfrm rot="10800000">
            <a:off x="6710525" y="2022225"/>
            <a:ext cx="0" cy="3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06"/>
          <p:cNvSpPr txBox="1"/>
          <p:nvPr>
            <p:ph type="title"/>
          </p:nvPr>
        </p:nvSpPr>
        <p:spPr>
          <a:xfrm>
            <a:off x="457200" y="171450"/>
            <a:ext cx="8229600" cy="70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PEGASUS: Transformers for Abstractive Summarization</a:t>
            </a:r>
            <a:endParaRPr sz="2500"/>
          </a:p>
        </p:txBody>
      </p:sp>
      <p:sp>
        <p:nvSpPr>
          <p:cNvPr id="756" name="Google Shape;756;p106"/>
          <p:cNvSpPr txBox="1"/>
          <p:nvPr/>
        </p:nvSpPr>
        <p:spPr>
          <a:xfrm>
            <a:off x="523725" y="4613425"/>
            <a:ext cx="57891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Adapted from: </a:t>
            </a:r>
            <a:r>
              <a:rPr lang="en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PEGASUS: Pre-training with Extracted Gap-sentences for Abstractive Summarization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lang="en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PEGASUS: A State-of-the-Art Model for Abstractive Text Summarization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57" name="Google Shape;757;p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074725"/>
            <a:ext cx="7813600" cy="36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0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of Hallucination</a:t>
            </a:r>
            <a:endParaRPr/>
          </a:p>
        </p:txBody>
      </p:sp>
      <p:sp>
        <p:nvSpPr>
          <p:cNvPr id="763" name="Google Shape;763;p107"/>
          <p:cNvSpPr txBox="1"/>
          <p:nvPr>
            <p:ph idx="1" type="body"/>
          </p:nvPr>
        </p:nvSpPr>
        <p:spPr>
          <a:xfrm>
            <a:off x="375300" y="4039550"/>
            <a:ext cx="8520600" cy="485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/>
              <a:t>Hallucinations in red. ROUGE-1, ROUGE-2, ROUGE-L F1 scores</a:t>
            </a:r>
            <a:endParaRPr sz="1400"/>
          </a:p>
        </p:txBody>
      </p:sp>
      <p:sp>
        <p:nvSpPr>
          <p:cNvPr id="764" name="Google Shape;764;p107"/>
          <p:cNvSpPr txBox="1"/>
          <p:nvPr/>
        </p:nvSpPr>
        <p:spPr>
          <a:xfrm>
            <a:off x="343500" y="4641600"/>
            <a:ext cx="858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From: </a:t>
            </a:r>
            <a:r>
              <a:rPr lang="en" sz="11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On Faithfulness and Factuality in Abstractive Summarization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65" name="Google Shape;765;p107"/>
          <p:cNvGrpSpPr/>
          <p:nvPr/>
        </p:nvGrpSpPr>
        <p:grpSpPr>
          <a:xfrm>
            <a:off x="343500" y="2072625"/>
            <a:ext cx="7432725" cy="1966925"/>
            <a:chOff x="343500" y="1217975"/>
            <a:chExt cx="7432725" cy="1966925"/>
          </a:xfrm>
        </p:grpSpPr>
        <p:pic>
          <p:nvPicPr>
            <p:cNvPr id="766" name="Google Shape;766;p10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75300" y="1217975"/>
              <a:ext cx="7400925" cy="523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7" name="Google Shape;767;p10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3500" y="1718050"/>
              <a:ext cx="7400925" cy="1466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68" name="Google Shape;768;p107"/>
          <p:cNvSpPr txBox="1"/>
          <p:nvPr>
            <p:ph idx="1" type="body"/>
          </p:nvPr>
        </p:nvSpPr>
        <p:spPr>
          <a:xfrm>
            <a:off x="311700" y="1225225"/>
            <a:ext cx="8520600" cy="77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/>
              <a:t>Abstractive Encoder-Decoder models based on massively pre-trained language models “hallucinate” e.g. they predict highly probable wrong words.</a:t>
            </a:r>
            <a:endParaRPr sz="18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08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 Simple Sentence Selection Approach: SumBasic</a:t>
            </a:r>
            <a:endParaRPr sz="2800"/>
          </a:p>
        </p:txBody>
      </p:sp>
      <p:sp>
        <p:nvSpPr>
          <p:cNvPr id="774" name="Google Shape;774;p108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/>
              <a:t>Very simple - not query based.</a:t>
            </a:r>
            <a:endParaRPr sz="1800"/>
          </a:p>
        </p:txBody>
      </p:sp>
      <p:pic>
        <p:nvPicPr>
          <p:cNvPr id="775" name="Google Shape;775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500" y="1580100"/>
            <a:ext cx="6158500" cy="306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108"/>
          <p:cNvSpPr txBox="1"/>
          <p:nvPr>
            <p:ph idx="4294967295" type="body"/>
          </p:nvPr>
        </p:nvSpPr>
        <p:spPr>
          <a:xfrm>
            <a:off x="4774100" y="1220400"/>
            <a:ext cx="3999900" cy="3354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/>
              <a:t>Q: </a:t>
            </a:r>
            <a:r>
              <a:rPr lang="en" sz="1800"/>
              <a:t>what is implied “objective”?</a:t>
            </a:r>
            <a:endParaRPr sz="1800"/>
          </a:p>
        </p:txBody>
      </p:sp>
      <p:sp>
        <p:nvSpPr>
          <p:cNvPr id="777" name="Google Shape;777;p108"/>
          <p:cNvSpPr txBox="1"/>
          <p:nvPr/>
        </p:nvSpPr>
        <p:spPr>
          <a:xfrm>
            <a:off x="343500" y="4641600"/>
            <a:ext cx="858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From: Nenkova and Vanderwende (2005)  </a:t>
            </a:r>
            <a:r>
              <a:rPr lang="en" sz="11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The Impact of Frequency on Summarization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09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Maximum Marginal Relevance</a:t>
            </a:r>
            <a:endParaRPr/>
          </a:p>
        </p:txBody>
      </p:sp>
      <p:sp>
        <p:nvSpPr>
          <p:cNvPr id="783" name="Google Shape;783;p109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/>
              <a:t>Greedy search</a:t>
            </a:r>
            <a:r>
              <a:rPr lang="en"/>
              <a:t> for most relevant sentences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Have: relevance metric, similarity metric</a:t>
            </a:r>
            <a:endParaRPr/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Find most relevant sentence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Repeat: find most relevant sentence that’s not redundant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/>
              <a:t>http://www.cs.cmu.edu/~jgc/publication/The_Use_MMR_Diversity_Based_LTMIR_1998.pdf</a:t>
            </a:r>
            <a:endParaRPr sz="11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4" name="Google Shape;784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575" y="3183650"/>
            <a:ext cx="431482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10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PaLM - 540 Billion Parameters</a:t>
            </a:r>
            <a:endParaRPr/>
          </a:p>
        </p:txBody>
      </p:sp>
      <p:sp>
        <p:nvSpPr>
          <p:cNvPr id="790" name="Google Shape;790;p110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8300" lvl="0" marL="457200" rtl="0" algn="l"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Autoregressive transformer based system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•"/>
            </a:pPr>
            <a:r>
              <a:rPr lang="en" sz="2200"/>
              <a:t>Pathways system allows transformers’ attention and feed-forward layers to be computed in parallel despite dependencies.</a:t>
            </a:r>
            <a:endParaRPr sz="2200"/>
          </a:p>
        </p:txBody>
      </p:sp>
      <p:pic>
        <p:nvPicPr>
          <p:cNvPr id="791" name="Google Shape;791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50" y="1028850"/>
            <a:ext cx="4286081" cy="38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110"/>
          <p:cNvSpPr txBox="1"/>
          <p:nvPr/>
        </p:nvSpPr>
        <p:spPr>
          <a:xfrm>
            <a:off x="439900" y="4714875"/>
            <a:ext cx="822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https://ai.googleblog.com/2022/04/pathways-language-model-palm-scaling-to.html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8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Learnings Review</a:t>
            </a:r>
            <a:endParaRPr/>
          </a:p>
        </p:txBody>
      </p:sp>
      <p:sp>
        <p:nvSpPr>
          <p:cNvPr id="234" name="Google Shape;234;p48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Question Answering &amp; Summarization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11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PaLM - 540 Billion Parameters</a:t>
            </a:r>
            <a:endParaRPr/>
          </a:p>
        </p:txBody>
      </p:sp>
      <p:sp>
        <p:nvSpPr>
          <p:cNvPr id="798" name="Google Shape;798;p111"/>
          <p:cNvSpPr txBox="1"/>
          <p:nvPr>
            <p:ph idx="2" type="body"/>
          </p:nvPr>
        </p:nvSpPr>
        <p:spPr>
          <a:xfrm>
            <a:off x="5380375" y="1200150"/>
            <a:ext cx="3306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Chain of Thought Prompting recasts Question Answering Task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Prompt includes reasoning steps in reaching a solution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Add explainability to AI</a:t>
            </a:r>
            <a:endParaRPr sz="1800"/>
          </a:p>
        </p:txBody>
      </p:sp>
      <p:sp>
        <p:nvSpPr>
          <p:cNvPr id="799" name="Google Shape;799;p111"/>
          <p:cNvSpPr txBox="1"/>
          <p:nvPr/>
        </p:nvSpPr>
        <p:spPr>
          <a:xfrm>
            <a:off x="439900" y="4714875"/>
            <a:ext cx="822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https://ai.googleblog.com/2022/04/pathways-language-model-palm-scaling-to.html</a:t>
            </a:r>
            <a:endParaRPr sz="1000"/>
          </a:p>
        </p:txBody>
      </p:sp>
      <p:pic>
        <p:nvPicPr>
          <p:cNvPr id="800" name="Google Shape;800;p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900" y="1136075"/>
            <a:ext cx="4855750" cy="3471576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111"/>
          <p:cNvSpPr txBox="1"/>
          <p:nvPr/>
        </p:nvSpPr>
        <p:spPr>
          <a:xfrm>
            <a:off x="5797725" y="3462850"/>
            <a:ext cx="3000300" cy="1174800"/>
          </a:xfrm>
          <a:prstGeom prst="rect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Is the model reasoning?</a:t>
            </a:r>
            <a:endParaRPr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0000"/>
              </a:buClr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How could we test if it is reasoning on the inside rather than just guessing very well?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12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112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Review</a:t>
            </a:r>
            <a:endParaRPr/>
          </a:p>
        </p:txBody>
      </p:sp>
      <p:sp>
        <p:nvSpPr>
          <p:cNvPr id="240" name="Google Shape;240;p49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How does self-attention work in a transformer</a:t>
            </a:r>
            <a:r>
              <a:rPr lang="en" sz="1800"/>
              <a:t>?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What is the role of an encoder in a seq2seq architecture?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What are some language modeling tasks (e.g. tasks used to create language models)?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What kind of architecture is used in neural machine translation?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0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Framing Questions</a:t>
            </a:r>
            <a:endParaRPr/>
          </a:p>
        </p:txBody>
      </p:sp>
      <p:sp>
        <p:nvSpPr>
          <p:cNvPr id="246" name="Google Shape;246;p50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Question Answering &amp; Summarization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Office Theme">
  <a:themeElements>
    <a:clrScheme name="UC Berkeley 1">
      <a:dk1>
        <a:srgbClr val="000000"/>
      </a:dk1>
      <a:lt1>
        <a:srgbClr val="FFFFFF"/>
      </a:lt1>
      <a:dk2>
        <a:srgbClr val="46535E"/>
      </a:dk2>
      <a:lt2>
        <a:srgbClr val="EEEEEE"/>
      </a:lt2>
      <a:accent1>
        <a:srgbClr val="3B7EA1"/>
      </a:accent1>
      <a:accent2>
        <a:srgbClr val="FDB515"/>
      </a:accent2>
      <a:accent3>
        <a:srgbClr val="003262"/>
      </a:accent3>
      <a:accent4>
        <a:srgbClr val="B9D3B6"/>
      </a:accent4>
      <a:accent5>
        <a:srgbClr val="DDD5C7"/>
      </a:accent5>
      <a:accent6>
        <a:srgbClr val="584F29"/>
      </a:accent6>
      <a:hlink>
        <a:srgbClr val="0000FF"/>
      </a:hlink>
      <a:folHlink>
        <a:srgbClr val="00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