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</p:sldIdLst>
  <p:sldSz cy="5143500" cx="9144000"/>
  <p:notesSz cx="6858000" cy="9144000"/>
  <p:embeddedFontLst>
    <p:embeddedFont>
      <p:font typeface="Roboto"/>
      <p:regular r:id="rId57"/>
      <p:bold r:id="rId58"/>
      <p:italic r:id="rId59"/>
      <p:boldItalic r:id="rId60"/>
    </p:embeddedFont>
    <p:embeddedFont>
      <p:font typeface="Open Sans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B39B55-CD78-475D-B7C0-BDE9B388EC0F}">
  <a:tblStyle styleId="{F7B39B55-CD78-475D-B7C0-BDE9B388EC0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CF0"/>
          </a:solidFill>
        </a:fill>
      </a:tcStyle>
    </a:wholeTbl>
    <a:band1H>
      <a:tcTxStyle/>
      <a:tcStyle>
        <a:fill>
          <a:solidFill>
            <a:srgbClr val="CDD7DF"/>
          </a:solidFill>
        </a:fill>
      </a:tcStyle>
    </a:band1H>
    <a:band2H>
      <a:tcTxStyle/>
    </a:band2H>
    <a:band1V>
      <a:tcTxStyle/>
      <a:tcStyle>
        <a:fill>
          <a:solidFill>
            <a:srgbClr val="CDD7D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OpenSans-bold.fntdata"/><Relationship Id="rId61" Type="http://schemas.openxmlformats.org/officeDocument/2006/relationships/font" Target="fonts/OpenSans-regular.fntdata"/><Relationship Id="rId20" Type="http://schemas.openxmlformats.org/officeDocument/2006/relationships/slide" Target="slides/slide13.xml"/><Relationship Id="rId64" Type="http://schemas.openxmlformats.org/officeDocument/2006/relationships/font" Target="fonts/OpenSans-boldItalic.fntdata"/><Relationship Id="rId63" Type="http://schemas.openxmlformats.org/officeDocument/2006/relationships/font" Target="fonts/OpenSans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Roboto-bold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Roboto-regular.fntdata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font" Target="fonts/Roboto-italic.fntdata"/><Relationship Id="rId14" Type="http://schemas.openxmlformats.org/officeDocument/2006/relationships/slide" Target="slides/slide7.xml"/><Relationship Id="rId58" Type="http://schemas.openxmlformats.org/officeDocument/2006/relationships/font" Target="fonts/Roboto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4648ff75d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6" name="Google Shape;96;g124648ff75d_0_3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4b9b0fdd1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4b9b0fdd1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4b9b0fdd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34b9b0fd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7" name="Google Shape;157;g134b9b0fdd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4b9b0fdd1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34b9b0fdd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5" name="Google Shape;165;g134b9b0fdd1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4b9b0fdd1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34b9b0fd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9" name="Google Shape;179;g134b9b0fdd1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4b9b0fdd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4b9b0fdd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4b9b0fdd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4b9b0fdd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4b9b0fdd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4b9b0fdd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4b9b0fdd1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134b9b0fdd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4b9b0fdd1_0_2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34b9b0fdd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34b9b0fdd1_0_2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4b9b0fdd1_0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34b9b0fdd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Abraham Lincoln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[Abraham, Lincoln]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[Abr-, -ah-, -am, Li-, -col-</a:t>
            </a:r>
            <a:endParaRPr/>
          </a:p>
        </p:txBody>
      </p:sp>
      <p:sp>
        <p:nvSpPr>
          <p:cNvPr id="225" name="Google Shape;225;g134b9b0fdd1_0_1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4648ff75d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g124648ff75d_0_3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4b9b0fdd1_0_2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34b9b0fdd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4b9b0fdd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4b9b0fdd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4b9b0fdd1_0_3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134b9b0fdd1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7" name="Google Shape;247;g134b9b0fdd1_0_3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4b9b0fdd1_0_3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34b9b0fdd1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4" name="Google Shape;254;g134b9b0fdd1_0_3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4b9b0fdd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34b9b0fdd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4b9b0fdd1_0_3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134b9b0fdd1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4b9b0fdd1_0_4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134b9b0fdd1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4" name="Google Shape;284;g134b9b0fdd1_0_4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4b9b0fdd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4b9b0fdd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4b9b0fdd1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4b9b0fdd1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4b9b0fdd1_0_4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34b9b0fdd1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9" name="Google Shape;309;g134b9b0fdd1_0_4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4986eef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4986eef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4b9b0fdd1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4b9b0fdd1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4b9b0fdd1_0_8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134b9b0fdd1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7" name="Google Shape;327;g134b9b0fdd1_0_80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4b9b0fdd1_0_8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134b9b0fdd1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34b9b0fdd1_0_8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134b9b0fdd1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34b9b0fdd1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34b9b0fdd1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improvement for BERT-large vs BERT-base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4b9b0fdd1_0_8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134b9b0fdd1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34b9b0fdd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34b9b0fdd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34b9b0fdd1_0_4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134b9b0fdd1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8" name="Google Shape;378;g134b9b0fdd1_0_4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34b9b0fdd1_0_4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134b9b0fdd1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34b9b0fdd1_0_4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134b9b0fdd1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91" name="Google Shape;391;g134b9b0fdd1_0_4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4b9b0fdd1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4b9b0fdd1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34b9b0fdd1_0_5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134b9b0fdd1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34b9b0fdd1_0_10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134b9b0fdd1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34b9b0fdd1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34b9b0fdd1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91c8ffc7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91c8ffc7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24986eef9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24986eef9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24986eef9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24986eef9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91c8ffc79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91c8ffc7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34b9b0fdd1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34b9b0fdd1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24986eef9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24986eef9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24986eef9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24986eef9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4b9b0fdd1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4b9b0fdd1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4b9b0fdd1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6" name="Google Shape;126;g134b9b0fdd1_0_7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4b9b0fdd1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4b9b0fdd1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4986eef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4986eef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4986eef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4986eef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685800" y="1371600"/>
            <a:ext cx="77724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57" name="Google Shape;57;p14"/>
          <p:cNvCxnSpPr/>
          <p:nvPr/>
        </p:nvCxnSpPr>
        <p:spPr>
          <a:xfrm>
            <a:off x="685800" y="2114550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85800" y="2171700"/>
            <a:ext cx="7772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1" name="Google Shape;61;p15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1pPr>
            <a:lvl2pPr indent="-36195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/>
            </a:lvl2pPr>
            <a:lvl3pPr indent="-3429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3pPr>
            <a:lvl4pPr indent="-32385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orizontal Rule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5" name="Google Shape;65;p16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722313" y="1543051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68" name="Google Shape;68;p17"/>
          <p:cNvCxnSpPr/>
          <p:nvPr/>
        </p:nvCxnSpPr>
        <p:spPr>
          <a:xfrm>
            <a:off x="722313" y="2668190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7"/>
          <p:cNvSpPr txBox="1"/>
          <p:nvPr/>
        </p:nvSpPr>
        <p:spPr>
          <a:xfrm>
            <a:off x="722313" y="2668190"/>
            <a:ext cx="7772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sz="3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73" name="Google Shape;73;p18"/>
          <p:cNvCxnSpPr/>
          <p:nvPr/>
        </p:nvCxnSpPr>
        <p:spPr>
          <a:xfrm>
            <a:off x="722313" y="3305175"/>
            <a:ext cx="77724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6195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2pPr>
            <a:lvl3pPr indent="-3429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2385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6195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2pPr>
            <a:lvl3pPr indent="-3429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2385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4pPr>
            <a:lvl5pPr indent="-31750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cxnSp>
        <p:nvCxnSpPr>
          <p:cNvPr id="78" name="Google Shape;78;p19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2" name="Google Shape;82;p20"/>
          <p:cNvSpPr txBox="1"/>
          <p:nvPr>
            <p:ph idx="2" type="body"/>
          </p:nvPr>
        </p:nvSpPr>
        <p:spPr>
          <a:xfrm>
            <a:off x="457200" y="1779984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2385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5pPr>
            <a:lvl6pPr indent="-3048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83" name="Google Shape;83;p20"/>
          <p:cNvSpPr txBox="1"/>
          <p:nvPr>
            <p:ph idx="3" type="body"/>
          </p:nvPr>
        </p:nvSpPr>
        <p:spPr>
          <a:xfrm>
            <a:off x="4645026" y="1151335"/>
            <a:ext cx="404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20"/>
          <p:cNvSpPr txBox="1"/>
          <p:nvPr>
            <p:ph idx="4" type="body"/>
          </p:nvPr>
        </p:nvSpPr>
        <p:spPr>
          <a:xfrm>
            <a:off x="4645026" y="1779984"/>
            <a:ext cx="40416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2385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2pPr>
            <a:lvl3pPr indent="-317500" lvl="2" marL="1371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04800" lvl="3" marL="182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4pPr>
            <a:lvl5pPr indent="-304800" lvl="4" marL="2286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5pPr>
            <a:lvl6pPr indent="-3048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cxnSp>
        <p:nvCxnSpPr>
          <p:cNvPr id="85" name="Google Shape;85;p20"/>
          <p:cNvCxnSpPr/>
          <p:nvPr/>
        </p:nvCxnSpPr>
        <p:spPr>
          <a:xfrm>
            <a:off x="457200" y="970478"/>
            <a:ext cx="82296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1pPr>
            <a:lvl2pPr indent="-361950" lvl="1" marL="914400" rtl="0">
              <a:spcBef>
                <a:spcPts val="500"/>
              </a:spcBef>
              <a:spcAft>
                <a:spcPts val="0"/>
              </a:spcAft>
              <a:buSzPts val="2100"/>
              <a:buChar char="•"/>
              <a:defRPr/>
            </a:lvl2pPr>
            <a:lvl3pPr indent="-342900" lvl="2" marL="1371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23850" lvl="3" marL="182880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23850" lvl="5" marL="27432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6pPr>
            <a:lvl7pPr indent="-323850" lvl="6" marL="32004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7pPr>
            <a:lvl8pPr indent="-323850" lvl="7" marL="36576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8pPr>
            <a:lvl9pPr indent="-323850" lvl="8" marL="41148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0"/>
            <a:ext cx="9144000" cy="2742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0" y="5084949"/>
            <a:ext cx="9144000" cy="687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Relationship Id="rId4" Type="http://schemas.openxmlformats.org/officeDocument/2006/relationships/hyperlink" Target="https://cloud.google.com/natural-languag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ieeexplore.ieee.org/stamp/stamp.jsp?arnumber=8965108&amp;casa_token=sYBhFJEucjcAAAAA:a59WaFNyJMNUO_l--9zl-b1jet3IkD7_NjGKWENOeLS_g30v-OBNkEe_nyccsON0cKHav6jEpg&amp;tag=1" TargetMode="External"/><Relationship Id="rId4" Type="http://schemas.openxmlformats.org/officeDocument/2006/relationships/image" Target="../media/image6.jpg"/><Relationship Id="rId5" Type="http://schemas.openxmlformats.org/officeDocument/2006/relationships/hyperlink" Target="https://arxiv.org/pdf/1810.04805v1.pdf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eohack.toolforge.org/geohack.php?pagename=Gettysburg,_Pennsylvania&amp;params=39_49_42_N_77_13_56_W_region:US-PA_type:city(7620)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hyperlink" Target="https://www.aclweb.org/anthology/D17-1018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Relationship Id="rId4" Type="http://schemas.openxmlformats.org/officeDocument/2006/relationships/hyperlink" Target="https://www.aclweb.org/anthology/D17-1018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aclweb.org/anthology/N18-2108.pdf" TargetMode="External"/><Relationship Id="rId4" Type="http://schemas.openxmlformats.org/officeDocument/2006/relationships/hyperlink" Target="https://www.aclweb.org/anthology/D19-1588.pdf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hyperlink" Target="https://arxiv.org/pdf/1907.10529.pdf" TargetMode="External"/><Relationship Id="rId5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nlp.stanford.edu/projects/tacred/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arxiv.org/abs/1907.10529" TargetMode="External"/><Relationship Id="rId4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aclweb.org/anthology/D11-1142.pdf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Relationship Id="rId4" Type="http://schemas.openxmlformats.org/officeDocument/2006/relationships/hyperlink" Target="https://aclanthology.org/2022.emnlp-main.130.pdf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ithub.com/datasci-w266/2024-spring-main/blob/master/materials/lesson_notebooks/lesson_9_Entities_and_Linking.ipynb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aclanthology.org/2023.acl-long.868.pdf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l.acm.org/doi/abs/10.1145/3580305.3599931" TargetMode="External"/><Relationship Id="rId4" Type="http://schemas.openxmlformats.org/officeDocument/2006/relationships/hyperlink" Target="https://arxiv.org/abs/2305.04417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ctrTitle"/>
          </p:nvPr>
        </p:nvSpPr>
        <p:spPr>
          <a:xfrm>
            <a:off x="685800" y="1371600"/>
            <a:ext cx="77724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266 Natural Language Processing</a:t>
            </a:r>
            <a:endParaRPr/>
          </a:p>
        </p:txBody>
      </p:sp>
      <p:sp>
        <p:nvSpPr>
          <p:cNvPr id="99" name="Google Shape;99;p24"/>
          <p:cNvSpPr txBox="1"/>
          <p:nvPr>
            <p:ph idx="1" type="subTitle"/>
          </p:nvPr>
        </p:nvSpPr>
        <p:spPr>
          <a:xfrm>
            <a:off x="685800" y="2171700"/>
            <a:ext cx="7772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Week 9: Entities and Linking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Extraction and Grounding</a:t>
            </a:r>
            <a:endParaRPr/>
          </a:p>
        </p:txBody>
      </p:sp>
      <p:sp>
        <p:nvSpPr>
          <p:cNvPr id="153" name="Google Shape;153;p33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Entities and Linking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What Is Information Extraction?</a:t>
            </a:r>
            <a:endParaRPr/>
          </a:p>
        </p:txBody>
      </p:sp>
      <p:sp>
        <p:nvSpPr>
          <p:cNvPr id="160" name="Google Shape;160;p3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Given these two sentences:</a:t>
            </a:r>
            <a:endParaRPr/>
          </a:p>
          <a:p>
            <a:pPr indent="-266700" lvl="0" marL="266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/>
              <a:t>On the afternoon of November 19, 1863, Lincoln went to Gettysburg. He gave his famous speech there.</a:t>
            </a:r>
            <a:endParaRPr/>
          </a:p>
        </p:txBody>
      </p:sp>
      <p:sp>
        <p:nvSpPr>
          <p:cNvPr id="161" name="Google Shape;161;p34"/>
          <p:cNvSpPr txBox="1"/>
          <p:nvPr/>
        </p:nvSpPr>
        <p:spPr>
          <a:xfrm>
            <a:off x="2898850" y="2966525"/>
            <a:ext cx="5481900" cy="677100"/>
          </a:xfrm>
          <a:prstGeom prst="rect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What information can we extract from these two sentences?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Given the sentences:</a:t>
            </a:r>
            <a:endParaRPr/>
          </a:p>
          <a:p>
            <a:pPr indent="-209550" lvl="1" marL="55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On the afternoon of November 19, 1863, Lincoln went to Gettysburg. He gave his famous speech there.</a:t>
            </a:r>
            <a:endParaRPr/>
          </a:p>
        </p:txBody>
      </p:sp>
      <p:sp>
        <p:nvSpPr>
          <p:cNvPr id="168" name="Google Shape;168;p35"/>
          <p:cNvSpPr/>
          <p:nvPr/>
        </p:nvSpPr>
        <p:spPr>
          <a:xfrm>
            <a:off x="1680979" y="1571577"/>
            <a:ext cx="855000" cy="214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5"/>
          <p:cNvSpPr/>
          <p:nvPr/>
        </p:nvSpPr>
        <p:spPr>
          <a:xfrm>
            <a:off x="2756269" y="1571577"/>
            <a:ext cx="1244400" cy="214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5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What Is Information Extraction?</a:t>
            </a:r>
            <a:endParaRPr/>
          </a:p>
        </p:txBody>
      </p:sp>
      <p:sp>
        <p:nvSpPr>
          <p:cNvPr id="171" name="Google Shape;171;p35"/>
          <p:cNvSpPr txBox="1"/>
          <p:nvPr>
            <p:ph idx="2" type="body"/>
          </p:nvPr>
        </p:nvSpPr>
        <p:spPr>
          <a:xfrm>
            <a:off x="4648200" y="1200150"/>
            <a:ext cx="4038600" cy="3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EXTRACT:</a:t>
            </a:r>
            <a:endParaRPr b="1" sz="1800"/>
          </a:p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" sz="1800"/>
              <a:t>Time:</a:t>
            </a:r>
            <a:r>
              <a:rPr lang="en" sz="1800"/>
              <a:t> “afternoon”</a:t>
            </a:r>
            <a:endParaRPr/>
          </a:p>
          <a:p>
            <a:pPr indent="-2540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" sz="1800"/>
              <a:t>Date:</a:t>
            </a:r>
            <a:r>
              <a:rPr lang="en" sz="1800"/>
              <a:t> “November 19, 1863”</a:t>
            </a:r>
            <a:endParaRPr/>
          </a:p>
          <a:p>
            <a:pPr indent="-2540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" sz="1800"/>
              <a:t>Person:</a:t>
            </a:r>
            <a:r>
              <a:rPr lang="en" sz="1800"/>
              <a:t> Lincoln</a:t>
            </a:r>
            <a:endParaRPr/>
          </a:p>
          <a:p>
            <a:pPr indent="-2540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" sz="1800"/>
              <a:t>Location:</a:t>
            </a:r>
            <a:r>
              <a:rPr lang="en" sz="1800"/>
              <a:t> Gettysburg</a:t>
            </a:r>
            <a:endParaRPr/>
          </a:p>
          <a:p>
            <a:pPr indent="-2540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" sz="1800"/>
              <a:t>P</a:t>
            </a:r>
            <a:r>
              <a:rPr b="1" lang="en" sz="1800"/>
              <a:t>ronominal co-reference:</a:t>
            </a:r>
            <a:r>
              <a:rPr lang="en" sz="1800"/>
              <a:t> He</a:t>
            </a:r>
            <a:endParaRPr/>
          </a:p>
          <a:p>
            <a:pPr indent="-2540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" sz="1800"/>
              <a:t>Wikipedia link:</a:t>
            </a:r>
            <a:r>
              <a:rPr lang="en" sz="1800"/>
              <a:t> </a:t>
            </a:r>
            <a:r>
              <a:rPr lang="en" sz="1800"/>
              <a:t>Abraham Lincoln article</a:t>
            </a:r>
            <a:endParaRPr/>
          </a:p>
          <a:p>
            <a:pPr indent="-2540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" sz="1800"/>
              <a:t>Wikipedia link:</a:t>
            </a:r>
            <a:r>
              <a:rPr lang="en" sz="1800"/>
              <a:t> Gettysburg, PA article</a:t>
            </a:r>
            <a:endParaRPr/>
          </a:p>
          <a:p>
            <a:pPr indent="-2540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" sz="1800"/>
              <a:t>R</a:t>
            </a:r>
            <a:r>
              <a:rPr b="1" lang="en" sz="1800"/>
              <a:t>elations:</a:t>
            </a:r>
            <a:r>
              <a:rPr lang="en" sz="1800"/>
              <a:t> between entities to add to knowledge base</a:t>
            </a:r>
            <a:endParaRPr/>
          </a:p>
        </p:txBody>
      </p:sp>
      <p:sp>
        <p:nvSpPr>
          <p:cNvPr id="172" name="Google Shape;172;p35"/>
          <p:cNvSpPr/>
          <p:nvPr/>
        </p:nvSpPr>
        <p:spPr>
          <a:xfrm>
            <a:off x="1058863" y="1810715"/>
            <a:ext cx="498300" cy="211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5"/>
          <p:cNvSpPr/>
          <p:nvPr/>
        </p:nvSpPr>
        <p:spPr>
          <a:xfrm>
            <a:off x="1574128" y="1810715"/>
            <a:ext cx="662100" cy="211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5"/>
          <p:cNvSpPr/>
          <p:nvPr/>
        </p:nvSpPr>
        <p:spPr>
          <a:xfrm>
            <a:off x="2914650" y="1810715"/>
            <a:ext cx="1028700" cy="211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5"/>
          <p:cNvSpPr/>
          <p:nvPr/>
        </p:nvSpPr>
        <p:spPr>
          <a:xfrm>
            <a:off x="3961607" y="1810715"/>
            <a:ext cx="267600" cy="211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Information Extraction Tasks</a:t>
            </a:r>
            <a:endParaRPr/>
          </a:p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IE is a</a:t>
            </a:r>
            <a:r>
              <a:rPr lang="en"/>
              <a:t>n umbrella term encompassing multiple tasks:</a:t>
            </a:r>
            <a:endParaRPr/>
          </a:p>
          <a:p>
            <a:pPr indent="-254000" lvl="0" marL="266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" sz="2200"/>
              <a:t>Named entity recognition </a:t>
            </a:r>
            <a:r>
              <a:rPr lang="en" sz="2200"/>
              <a:t>and mention detection: identify named entities in text and all references to entities</a:t>
            </a:r>
            <a:endParaRPr sz="2200"/>
          </a:p>
          <a:p>
            <a:pPr indent="-254000" lvl="0" marL="266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" sz="2200"/>
              <a:t>Entity resolution:</a:t>
            </a:r>
            <a:r>
              <a:rPr lang="en" sz="2200"/>
              <a:t> disambiguate those entities</a:t>
            </a:r>
            <a:endParaRPr sz="2200"/>
          </a:p>
          <a:p>
            <a:pPr indent="-254000" lvl="0" marL="266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" sz="2200"/>
              <a:t>Entity linking:</a:t>
            </a:r>
            <a:r>
              <a:rPr lang="en" sz="2200"/>
              <a:t> link to real-world counterparts</a:t>
            </a:r>
            <a:endParaRPr sz="2200"/>
          </a:p>
          <a:p>
            <a:pPr indent="-254000" lvl="0" marL="266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" sz="2200"/>
              <a:t>Coreference resolution:</a:t>
            </a:r>
            <a:r>
              <a:rPr lang="en" sz="2200"/>
              <a:t> disambiguate mentions and cluster references to the same entity</a:t>
            </a:r>
            <a:endParaRPr sz="2200"/>
          </a:p>
          <a:p>
            <a:pPr indent="-254000" lvl="0" marL="266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" sz="2200"/>
              <a:t>Relation extraction:</a:t>
            </a:r>
            <a:r>
              <a:rPr lang="en" sz="2200"/>
              <a:t> identify relations between entities in text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Grounding Problem</a:t>
            </a:r>
            <a:endParaRPr/>
          </a:p>
        </p:txBody>
      </p:sp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457200" y="1200150"/>
            <a:ext cx="8229600" cy="3548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So far in the course, low-level NLP: everything </a:t>
            </a:r>
            <a:r>
              <a:rPr lang="en" u="sng"/>
              <a:t>ungrounded</a:t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manipulate text strings, but no idea what it means</a:t>
            </a:r>
            <a:endParaRPr/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800"/>
              <a:t>“red” = </a:t>
            </a:r>
            <a:r>
              <a:rPr lang="en" sz="1800">
                <a:highlight>
                  <a:srgbClr val="FF0000"/>
                </a:highlight>
              </a:rPr>
              <a:t>     </a:t>
            </a:r>
            <a:r>
              <a:rPr lang="en" sz="1800"/>
              <a:t>, “cat” = 🐱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Information Extraction starts (partly) to resolve this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Deal with </a:t>
            </a:r>
            <a:r>
              <a:rPr b="1" lang="en" u="sng"/>
              <a:t>entities</a:t>
            </a:r>
            <a:r>
              <a:rPr lang="en"/>
              <a:t>. Can ground to “real world.”</a:t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-"/>
            </a:pPr>
            <a:r>
              <a:rPr b="1" lang="en"/>
              <a:t>Entity recognition:</a:t>
            </a:r>
            <a:r>
              <a:rPr lang="en"/>
              <a:t> </a:t>
            </a:r>
            <a:r>
              <a:rPr lang="en" u="sng"/>
              <a:t>identify</a:t>
            </a:r>
            <a:r>
              <a:rPr lang="en"/>
              <a:t> entities </a:t>
            </a:r>
            <a:r>
              <a:rPr lang="en">
                <a:solidFill>
                  <a:srgbClr val="666666"/>
                </a:solidFill>
              </a:rPr>
              <a:t>(“NER”)</a:t>
            </a:r>
            <a:endParaRPr b="1"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/>
              <a:t>Resolution:</a:t>
            </a:r>
            <a:r>
              <a:rPr lang="en"/>
              <a:t> </a:t>
            </a:r>
            <a:r>
              <a:rPr lang="en" u="sng"/>
              <a:t>ground</a:t>
            </a:r>
            <a:r>
              <a:rPr lang="en"/>
              <a:t> identified entities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/>
              <a:t>Coreference:</a:t>
            </a:r>
            <a:r>
              <a:rPr lang="en"/>
              <a:t> recognize mentions that </a:t>
            </a:r>
            <a:r>
              <a:rPr lang="en" u="sng"/>
              <a:t>refer</a:t>
            </a:r>
            <a:r>
              <a:rPr lang="en"/>
              <a:t> to entities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/>
              <a:t>Relation extraction:</a:t>
            </a:r>
            <a:r>
              <a:rPr lang="en"/>
              <a:t> </a:t>
            </a:r>
            <a:r>
              <a:rPr lang="en" u="sng"/>
              <a:t>describe</a:t>
            </a:r>
            <a:r>
              <a:rPr lang="en"/>
              <a:t> entities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Caveats / Limitations of IE</a:t>
            </a:r>
            <a:endParaRPr/>
          </a:p>
        </p:txBody>
      </p:sp>
      <p:sp>
        <p:nvSpPr>
          <p:cNvPr id="194" name="Google Shape;194;p3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/>
              <a:t>IE != full semantic understanding</a:t>
            </a:r>
            <a:endParaRPr b="1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/>
              <a:t>Only try to understand </a:t>
            </a:r>
            <a:r>
              <a:rPr i="1" lang="en" sz="2200"/>
              <a:t>parts</a:t>
            </a:r>
            <a:r>
              <a:rPr lang="en" sz="2200"/>
              <a:t> of language: entities and their surroundings and </a:t>
            </a:r>
            <a:r>
              <a:rPr i="1" lang="en" sz="2200"/>
              <a:t>specific</a:t>
            </a:r>
            <a:r>
              <a:rPr lang="en" sz="2200"/>
              <a:t> relationships between the entities.</a:t>
            </a:r>
            <a:endParaRPr sz="22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Ex: building a knowledge base - OK to have low per-sentence recall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/>
              <a:t>Can extend extraction further:</a:t>
            </a:r>
            <a:endParaRPr sz="22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Semantic Role Labeling</a:t>
            </a:r>
            <a:r>
              <a:rPr lang="en" sz="2000"/>
              <a:t> (predicate-argument relation structures)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Semantic Parsing</a:t>
            </a:r>
            <a:r>
              <a:rPr lang="en" sz="2000"/>
              <a:t> (build on entity recognition + SRL)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Multi-modal </a:t>
            </a:r>
            <a:r>
              <a:rPr lang="en" sz="2000"/>
              <a:t>models (text + images)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Grounding of “concepts” (e.g. “red” = </a:t>
            </a:r>
            <a:r>
              <a:rPr lang="en" sz="2000">
                <a:highlight>
                  <a:srgbClr val="FF0000"/>
                </a:highlight>
              </a:rPr>
              <a:t>     </a:t>
            </a:r>
            <a:r>
              <a:rPr lang="en" sz="2000"/>
              <a:t>, “cat” = 🐱)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Entity Recognition</a:t>
            </a:r>
            <a:endParaRPr/>
          </a:p>
        </p:txBody>
      </p:sp>
      <p:sp>
        <p:nvSpPr>
          <p:cNvPr id="200" name="Google Shape;200;p39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Entities and Linking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Named Entity Recognition Example</a:t>
            </a:r>
            <a:endParaRPr/>
          </a:p>
        </p:txBody>
      </p:sp>
      <p:sp>
        <p:nvSpPr>
          <p:cNvPr id="206" name="Google Shape;206;p4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Task: Find things, assign them a coarse type.</a:t>
            </a:r>
            <a:endParaRPr/>
          </a:p>
        </p:txBody>
      </p:sp>
      <p:pic>
        <p:nvPicPr>
          <p:cNvPr id="207" name="Google Shape;207;p40"/>
          <p:cNvPicPr preferRelativeResize="0"/>
          <p:nvPr/>
        </p:nvPicPr>
        <p:blipFill rotWithShape="1">
          <a:blip r:embed="rId3">
            <a:alphaModFix/>
          </a:blip>
          <a:srcRect b="4556" l="1087" r="1834" t="7135"/>
          <a:stretch/>
        </p:blipFill>
        <p:spPr>
          <a:xfrm>
            <a:off x="636001" y="2022639"/>
            <a:ext cx="7871997" cy="169211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/>
        </p:nvSpPr>
        <p:spPr>
          <a:xfrm>
            <a:off x="4115979" y="4861073"/>
            <a:ext cx="45708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900"/>
              <a:buFont typeface="Arial"/>
              <a:buNone/>
            </a:pPr>
            <a:r>
              <a:rPr lang="en" sz="90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https://cloud.google.com/natural-language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Given the sentences:</a:t>
            </a:r>
            <a:endParaRPr/>
          </a:p>
          <a:p>
            <a:pPr indent="-209550" lvl="1" marL="55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On the afternoon of November 19, 1863, Lincoln went to Gettysburg. He gave his famous speech there.</a:t>
            </a:r>
            <a:endParaRPr/>
          </a:p>
        </p:txBody>
      </p:sp>
      <p:sp>
        <p:nvSpPr>
          <p:cNvPr id="215" name="Google Shape;215;p41"/>
          <p:cNvSpPr/>
          <p:nvPr/>
        </p:nvSpPr>
        <p:spPr>
          <a:xfrm>
            <a:off x="1680979" y="1571577"/>
            <a:ext cx="855000" cy="214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1"/>
          <p:cNvSpPr/>
          <p:nvPr/>
        </p:nvSpPr>
        <p:spPr>
          <a:xfrm>
            <a:off x="2756269" y="1571577"/>
            <a:ext cx="1244400" cy="214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1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Named </a:t>
            </a:r>
            <a:r>
              <a:rPr lang="en"/>
              <a:t>Entity Recognition Example</a:t>
            </a:r>
            <a:endParaRPr/>
          </a:p>
        </p:txBody>
      </p:sp>
      <p:sp>
        <p:nvSpPr>
          <p:cNvPr id="218" name="Google Shape;218;p41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" sz="1800"/>
              <a:t>Time:</a:t>
            </a:r>
            <a:r>
              <a:rPr lang="en" sz="1800"/>
              <a:t> “afternoon”</a:t>
            </a:r>
            <a:endParaRPr/>
          </a:p>
          <a:p>
            <a:pPr indent="-2540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" sz="1800"/>
              <a:t>Date:</a:t>
            </a:r>
            <a:r>
              <a:rPr lang="en" sz="1800"/>
              <a:t> “November 19, 1863”</a:t>
            </a:r>
            <a:endParaRPr/>
          </a:p>
          <a:p>
            <a:pPr indent="-2540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" sz="1800"/>
              <a:t>Person:</a:t>
            </a:r>
            <a:r>
              <a:rPr lang="en" sz="1800"/>
              <a:t> Lincoln</a:t>
            </a:r>
            <a:endParaRPr/>
          </a:p>
          <a:p>
            <a:pPr indent="-2540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" sz="1800"/>
              <a:t>Location:</a:t>
            </a:r>
            <a:r>
              <a:rPr lang="en" sz="1800"/>
              <a:t> Gettysburg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1"/>
          <p:cNvSpPr/>
          <p:nvPr/>
        </p:nvSpPr>
        <p:spPr>
          <a:xfrm>
            <a:off x="1058863" y="1810715"/>
            <a:ext cx="498300" cy="211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1"/>
          <p:cNvSpPr/>
          <p:nvPr/>
        </p:nvSpPr>
        <p:spPr>
          <a:xfrm>
            <a:off x="1574128" y="1810715"/>
            <a:ext cx="662100" cy="211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1"/>
          <p:cNvSpPr/>
          <p:nvPr/>
        </p:nvSpPr>
        <p:spPr>
          <a:xfrm>
            <a:off x="2914650" y="1810715"/>
            <a:ext cx="1028700" cy="211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Tagging Schemes</a:t>
            </a:r>
            <a:endParaRPr/>
          </a:p>
        </p:txBody>
      </p:sp>
      <p:sp>
        <p:nvSpPr>
          <p:cNvPr id="228" name="Google Shape;228;p42"/>
          <p:cNvSpPr txBox="1"/>
          <p:nvPr>
            <p:ph idx="1" type="body"/>
          </p:nvPr>
        </p:nvSpPr>
        <p:spPr>
          <a:xfrm>
            <a:off x="457200" y="1211925"/>
            <a:ext cx="8229600" cy="3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 sz="1900"/>
              <a:t>B</a:t>
            </a:r>
            <a:r>
              <a:rPr lang="en" sz="1900"/>
              <a:t>egin</a:t>
            </a:r>
            <a:r>
              <a:rPr b="1" lang="en" sz="1900"/>
              <a:t>I</a:t>
            </a:r>
            <a:r>
              <a:rPr lang="en" sz="1900"/>
              <a:t>nside</a:t>
            </a:r>
            <a:r>
              <a:rPr b="1" lang="en" sz="1900"/>
              <a:t>O</a:t>
            </a:r>
            <a:r>
              <a:rPr lang="en" sz="1900"/>
              <a:t>utside (</a:t>
            </a:r>
            <a:r>
              <a:rPr lang="en" sz="1900"/>
              <a:t>BIO) schemes are effective for labeling any sequence</a:t>
            </a:r>
            <a:endParaRPr sz="1900"/>
          </a:p>
        </p:txBody>
      </p:sp>
      <p:graphicFrame>
        <p:nvGraphicFramePr>
          <p:cNvPr id="229" name="Google Shape;229;p42"/>
          <p:cNvGraphicFramePr/>
          <p:nvPr/>
        </p:nvGraphicFramePr>
        <p:xfrm>
          <a:off x="2085975" y="16804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{F7B39B55-CD78-475D-B7C0-BDE9B388EC0F}</a:tableStyleId>
              </a:tblPr>
              <a:tblGrid>
                <a:gridCol w="1758975"/>
                <a:gridCol w="1071025"/>
                <a:gridCol w="1071025"/>
                <a:gridCol w="1071025"/>
              </a:tblGrid>
              <a:tr h="31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/>
                        <a:t>Word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/>
                        <a:t>POS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/>
                        <a:t>Phrase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/>
                        <a:t>NER</a:t>
                      </a:r>
                      <a:endParaRPr sz="1100"/>
                    </a:p>
                  </a:txBody>
                  <a:tcPr marT="68575" marB="68575" marR="68575" marL="68575"/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urier New"/>
                        <a:buNone/>
                      </a:pPr>
                      <a:r>
                        <a:rPr lang="en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Abraham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NNP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B-NP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B-PER</a:t>
                      </a:r>
                      <a:endParaRPr sz="1100"/>
                    </a:p>
                  </a:txBody>
                  <a:tcPr marT="68575" marB="68575" marR="68575" marL="68575"/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urier New"/>
                        <a:buNone/>
                      </a:pPr>
                      <a:r>
                        <a:rPr lang="en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Lincoln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NNP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I-NP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I-PER</a:t>
                      </a:r>
                      <a:endParaRPr sz="1100"/>
                    </a:p>
                  </a:txBody>
                  <a:tcPr marT="68575" marB="68575" marR="68575" marL="68575"/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urier New"/>
                        <a:buNone/>
                      </a:pPr>
                      <a:r>
                        <a:rPr lang="en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was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VBD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B-VP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O</a:t>
                      </a:r>
                      <a:endParaRPr sz="1100"/>
                    </a:p>
                  </a:txBody>
                  <a:tcPr marT="68575" marB="68575" marR="68575" marL="68575"/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urier New"/>
                        <a:buNone/>
                      </a:pPr>
                      <a:r>
                        <a:rPr lang="en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elected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VBN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I-VP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O</a:t>
                      </a:r>
                      <a:endParaRPr sz="1100"/>
                    </a:p>
                  </a:txBody>
                  <a:tcPr marT="68575" marB="68575" marR="68575" marL="68575"/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urier New"/>
                        <a:buNone/>
                      </a:pPr>
                      <a:r>
                        <a:rPr lang="en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President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NNP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B-NP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O</a:t>
                      </a:r>
                      <a:endParaRPr sz="1100"/>
                    </a:p>
                  </a:txBody>
                  <a:tcPr marT="68575" marB="68575" marR="68575" marL="68575"/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urier New"/>
                        <a:buNone/>
                      </a:pPr>
                      <a:r>
                        <a:rPr lang="en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B-PP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O</a:t>
                      </a:r>
                      <a:endParaRPr sz="1100"/>
                    </a:p>
                  </a:txBody>
                  <a:tcPr marT="68575" marB="68575" marR="68575" marL="68575"/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urier New"/>
                        <a:buNone/>
                      </a:pPr>
                      <a:r>
                        <a:rPr lang="en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1860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CD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B-NP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/>
                        <a:t>B</a:t>
                      </a:r>
                      <a:r>
                        <a:rPr lang="en" sz="1500" u="none" cap="none" strike="noStrike"/>
                        <a:t>-DATE</a:t>
                      </a:r>
                      <a:endParaRPr sz="1100"/>
                    </a:p>
                  </a:txBody>
                  <a:tcPr marT="68575" marB="68575" marR="68575" marL="68575"/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urier New"/>
                        <a:buNone/>
                      </a:pPr>
                      <a:r>
                        <a:rPr lang="en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sz="1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PUNC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O</a:t>
                      </a:r>
                      <a:endParaRPr sz="11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/>
                        <a:t>O</a:t>
                      </a:r>
                      <a:endParaRPr sz="1100"/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This Week</a:t>
            </a:r>
            <a:endParaRPr/>
          </a:p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Goals</a:t>
            </a:r>
            <a:endParaRPr b="1"/>
          </a:p>
          <a:p>
            <a:pPr indent="-266700" lvl="0" marL="266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Why should we care about entities in text?</a:t>
            </a:r>
            <a:endParaRPr/>
          </a:p>
          <a:p>
            <a:pPr indent="-266700" lvl="0" marL="266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How can we identify and extract all the ways we refer to entities in text?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How to Predict NER Labels?</a:t>
            </a:r>
            <a:endParaRPr/>
          </a:p>
        </p:txBody>
      </p:sp>
      <p:sp>
        <p:nvSpPr>
          <p:cNvPr id="235" name="Google Shape;235;p43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/>
              <a:t>Pretrained transformer</a:t>
            </a:r>
            <a:endParaRPr/>
          </a:p>
          <a:p>
            <a:pPr indent="-266700" lvl="0" marL="266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/>
              <a:t>Leverage self-attention to generate embedding for each token in sequence</a:t>
            </a:r>
            <a:endParaRPr/>
          </a:p>
          <a:p>
            <a:pPr indent="-266700" lvl="0" marL="266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/>
              <a:t>Output layer assigns BIO tag to each token </a:t>
            </a:r>
            <a:endParaRPr/>
          </a:p>
          <a:p>
            <a:pPr indent="-266700" lvl="0" marL="2667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examples</a:t>
            </a:r>
            <a:endParaRPr/>
          </a:p>
        </p:txBody>
      </p:sp>
      <p:pic>
        <p:nvPicPr>
          <p:cNvPr id="236" name="Google Shape;236;p43"/>
          <p:cNvPicPr preferRelativeResize="0"/>
          <p:nvPr/>
        </p:nvPicPr>
        <p:blipFill rotWithShape="1">
          <a:blip r:embed="rId4">
            <a:alphaModFix/>
          </a:blip>
          <a:srcRect b="2940" l="10951" r="4288" t="2817"/>
          <a:stretch/>
        </p:blipFill>
        <p:spPr>
          <a:xfrm>
            <a:off x="4959186" y="1190062"/>
            <a:ext cx="3253889" cy="350981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3"/>
          <p:cNvSpPr txBox="1"/>
          <p:nvPr/>
        </p:nvSpPr>
        <p:spPr>
          <a:xfrm>
            <a:off x="457200" y="4861073"/>
            <a:ext cx="8229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Image source: Devlin et al. </a:t>
            </a:r>
            <a:r>
              <a:rPr i="1" lang="en" sz="90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BERT: Pretraining of deep bidirectional transformers for language understanding</a:t>
            </a:r>
            <a:r>
              <a:rPr lang="en" sz="90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900" u="sng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https://arxiv.org/pdf/1810.04805v1.pdf</a:t>
            </a:r>
            <a:endParaRPr sz="900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Resolution</a:t>
            </a:r>
            <a:endParaRPr/>
          </a:p>
        </p:txBody>
      </p:sp>
      <p:sp>
        <p:nvSpPr>
          <p:cNvPr id="243" name="Google Shape;243;p44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Entities and Linking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Entity Resolution</a:t>
            </a:r>
            <a:endParaRPr/>
          </a:p>
        </p:txBody>
      </p:sp>
      <p:sp>
        <p:nvSpPr>
          <p:cNvPr id="250" name="Google Shape;250;p4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6700" lvl="0" marL="266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/>
              <a:t>Disambiguation: convert string to some unambiguous canonical form</a:t>
            </a:r>
            <a:endParaRPr/>
          </a:p>
          <a:p>
            <a:pPr indent="-260350" lvl="1" marL="55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Which Lincoln? (president or other individual)</a:t>
            </a:r>
            <a:endParaRPr/>
          </a:p>
          <a:p>
            <a:pPr indent="-260350" lvl="1" marL="55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Which Tuesday?</a:t>
            </a:r>
            <a:endParaRPr/>
          </a:p>
          <a:p>
            <a:pPr indent="-260350" lvl="1" marL="55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Which Georgia? (state or country)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Given the sentences:</a:t>
            </a:r>
            <a:endParaRPr/>
          </a:p>
          <a:p>
            <a:pPr indent="-209550" lvl="1" marL="55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On the afternoon of November 19, 1863, Lincoln went to Gettysburg. He gave his famous speech there.</a:t>
            </a:r>
            <a:endParaRPr/>
          </a:p>
        </p:txBody>
      </p:sp>
      <p:sp>
        <p:nvSpPr>
          <p:cNvPr id="257" name="Google Shape;257;p46"/>
          <p:cNvSpPr/>
          <p:nvPr/>
        </p:nvSpPr>
        <p:spPr>
          <a:xfrm>
            <a:off x="1680979" y="1571577"/>
            <a:ext cx="855000" cy="214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6"/>
          <p:cNvSpPr/>
          <p:nvPr/>
        </p:nvSpPr>
        <p:spPr>
          <a:xfrm>
            <a:off x="2756269" y="1571577"/>
            <a:ext cx="1244400" cy="214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6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Entity Resolution Example</a:t>
            </a:r>
            <a:endParaRPr/>
          </a:p>
        </p:txBody>
      </p:sp>
      <p:sp>
        <p:nvSpPr>
          <p:cNvPr id="260" name="Google Shape;260;p46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" sz="1800"/>
              <a:t>Time:</a:t>
            </a:r>
            <a:r>
              <a:rPr lang="en" sz="1800"/>
              <a:t> “afternoon” -&gt; 15:00</a:t>
            </a:r>
            <a:endParaRPr/>
          </a:p>
          <a:p>
            <a:pPr indent="-2540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" sz="1800"/>
              <a:t>Date:</a:t>
            </a:r>
            <a:r>
              <a:rPr lang="en" sz="1800"/>
              <a:t> “November 19, 1863” -&gt; 1863</a:t>
            </a:r>
            <a:r>
              <a:rPr lang="en" sz="1800"/>
              <a:t>1119</a:t>
            </a:r>
            <a:endParaRPr/>
          </a:p>
          <a:p>
            <a:pPr indent="-2540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" sz="1800"/>
              <a:t>Person:</a:t>
            </a:r>
            <a:r>
              <a:rPr lang="en" sz="1800"/>
              <a:t> Lincoln -&gt; Abraham Lincoln</a:t>
            </a:r>
            <a:endParaRPr/>
          </a:p>
          <a:p>
            <a:pPr indent="-2540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" sz="1800"/>
              <a:t>Location:</a:t>
            </a:r>
            <a:r>
              <a:rPr lang="en" sz="1800"/>
              <a:t> Gettysburg -&gt;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39°49′42″N 77°13′56″W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6"/>
          <p:cNvSpPr/>
          <p:nvPr/>
        </p:nvSpPr>
        <p:spPr>
          <a:xfrm>
            <a:off x="1058863" y="1810715"/>
            <a:ext cx="498300" cy="211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6"/>
          <p:cNvSpPr/>
          <p:nvPr/>
        </p:nvSpPr>
        <p:spPr>
          <a:xfrm>
            <a:off x="1574128" y="1810715"/>
            <a:ext cx="662100" cy="211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6"/>
          <p:cNvSpPr/>
          <p:nvPr/>
        </p:nvSpPr>
        <p:spPr>
          <a:xfrm>
            <a:off x="2914650" y="1810715"/>
            <a:ext cx="1028700" cy="211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6"/>
          <p:cNvSpPr txBox="1"/>
          <p:nvPr/>
        </p:nvSpPr>
        <p:spPr>
          <a:xfrm>
            <a:off x="457200" y="3665875"/>
            <a:ext cx="5312700" cy="615600"/>
          </a:xfrm>
          <a:prstGeom prst="rect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What kinds of canonical representations can we use for these entities?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65" name="Google Shape;265;p46"/>
          <p:cNvCxnSpPr>
            <a:stCxn id="264" idx="0"/>
          </p:cNvCxnSpPr>
          <p:nvPr/>
        </p:nvCxnSpPr>
        <p:spPr>
          <a:xfrm flipH="1" rot="10800000">
            <a:off x="3113550" y="1782175"/>
            <a:ext cx="1770600" cy="1883700"/>
          </a:xfrm>
          <a:prstGeom prst="straightConnector1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46"/>
          <p:cNvCxnSpPr>
            <a:stCxn id="264" idx="0"/>
          </p:cNvCxnSpPr>
          <p:nvPr/>
        </p:nvCxnSpPr>
        <p:spPr>
          <a:xfrm flipH="1" rot="10800000">
            <a:off x="3113550" y="2470375"/>
            <a:ext cx="1702800" cy="1195500"/>
          </a:xfrm>
          <a:prstGeom prst="straightConnector1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46"/>
          <p:cNvCxnSpPr>
            <a:stCxn id="264" idx="0"/>
          </p:cNvCxnSpPr>
          <p:nvPr/>
        </p:nvCxnSpPr>
        <p:spPr>
          <a:xfrm flipH="1" rot="10800000">
            <a:off x="3113550" y="3113275"/>
            <a:ext cx="1714200" cy="552600"/>
          </a:xfrm>
          <a:prstGeom prst="straightConnector1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7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Linking</a:t>
            </a:r>
            <a:endParaRPr/>
          </a:p>
        </p:txBody>
      </p:sp>
      <p:sp>
        <p:nvSpPr>
          <p:cNvPr id="273" name="Google Shape;273;p47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Entities and Linking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/>
              <a:t>Goal:</a:t>
            </a:r>
            <a:r>
              <a:rPr lang="en"/>
              <a:t> resolve different </a:t>
            </a:r>
            <a:r>
              <a:rPr i="1" lang="en"/>
              <a:t>mentions </a:t>
            </a:r>
            <a:r>
              <a:rPr lang="en"/>
              <a:t>of the</a:t>
            </a:r>
            <a:r>
              <a:rPr i="1" lang="en"/>
              <a:t> </a:t>
            </a:r>
            <a:r>
              <a:rPr lang="en"/>
              <a:t>same</a:t>
            </a:r>
            <a:r>
              <a:rPr i="1" lang="en"/>
              <a:t> entity</a:t>
            </a:r>
            <a:r>
              <a:rPr lang="en"/>
              <a:t> and link to DB entry</a:t>
            </a:r>
            <a:endParaRPr/>
          </a:p>
          <a:p>
            <a:pPr indent="-266700" lvl="0" marL="266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/>
              <a:t>Mention: a single “chunk” (an instance of a word symbol)</a:t>
            </a:r>
            <a:endParaRPr/>
          </a:p>
          <a:p>
            <a:pPr indent="-266700" lvl="0" marL="266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/>
              <a:t>Entity: a grounded “thing” (the concept-thing)</a:t>
            </a:r>
            <a:endParaRPr/>
          </a:p>
        </p:txBody>
      </p:sp>
      <p:pic>
        <p:nvPicPr>
          <p:cNvPr id="279" name="Google Shape;279;p48"/>
          <p:cNvPicPr preferRelativeResize="0"/>
          <p:nvPr/>
        </p:nvPicPr>
        <p:blipFill rotWithShape="1">
          <a:blip r:embed="rId3">
            <a:alphaModFix/>
          </a:blip>
          <a:srcRect b="9053" l="1335" r="1189" t="3891"/>
          <a:stretch/>
        </p:blipFill>
        <p:spPr>
          <a:xfrm>
            <a:off x="1138790" y="3200399"/>
            <a:ext cx="6866422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8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Entity Linking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9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Given the sentences:</a:t>
            </a:r>
            <a:endParaRPr/>
          </a:p>
          <a:p>
            <a:pPr indent="-209550" lvl="1" marL="55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On the afternoon of November 19, 1863, </a:t>
            </a:r>
            <a:r>
              <a:rPr lang="en" sz="1500">
                <a:solidFill>
                  <a:srgbClr val="FF9900"/>
                </a:solidFill>
              </a:rPr>
              <a:t>Lincoln</a:t>
            </a:r>
            <a:r>
              <a:rPr lang="en" sz="1500"/>
              <a:t> went to </a:t>
            </a:r>
            <a:r>
              <a:rPr lang="en" sz="1500">
                <a:solidFill>
                  <a:srgbClr val="0000FF"/>
                </a:solidFill>
              </a:rPr>
              <a:t>Gettysburg</a:t>
            </a:r>
            <a:r>
              <a:rPr lang="en" sz="1500"/>
              <a:t>. He gave his famous speech there.</a:t>
            </a:r>
            <a:endParaRPr/>
          </a:p>
        </p:txBody>
      </p:sp>
      <p:sp>
        <p:nvSpPr>
          <p:cNvPr id="287" name="Google Shape;287;p49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Entity Linking Example</a:t>
            </a:r>
            <a:endParaRPr/>
          </a:p>
        </p:txBody>
      </p:sp>
      <p:sp>
        <p:nvSpPr>
          <p:cNvPr id="288" name="Google Shape;288;p49"/>
          <p:cNvSpPr txBox="1"/>
          <p:nvPr>
            <p:ph idx="2" type="body"/>
          </p:nvPr>
        </p:nvSpPr>
        <p:spPr>
          <a:xfrm>
            <a:off x="2189325" y="2959050"/>
            <a:ext cx="65877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Person: Lincoln</a:t>
            </a:r>
            <a:endParaRPr sz="1800"/>
          </a:p>
          <a:p>
            <a:pPr indent="-190500" lvl="1" marL="558800" rtl="0" algn="l">
              <a:spcBef>
                <a:spcPts val="500"/>
              </a:spcBef>
              <a:spcAft>
                <a:spcPts val="0"/>
              </a:spcAft>
              <a:buClr>
                <a:srgbClr val="FF9900"/>
              </a:buClr>
              <a:buSzPts val="1800"/>
              <a:buChar char="•"/>
            </a:pPr>
            <a:r>
              <a:rPr lang="en" sz="1800">
                <a:solidFill>
                  <a:srgbClr val="FF9900"/>
                </a:solidFill>
              </a:rPr>
              <a:t>https://en.wikipedia.org/wiki/Abraham_Lincoln</a:t>
            </a:r>
            <a:endParaRPr sz="1800">
              <a:solidFill>
                <a:srgbClr val="FF9900"/>
              </a:solidFill>
            </a:endParaRPr>
          </a:p>
          <a:p>
            <a:pPr indent="-2540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Location: Gettysburg</a:t>
            </a:r>
            <a:endParaRPr sz="1800"/>
          </a:p>
          <a:p>
            <a:pPr indent="-190500" lvl="1" marL="558800" rtl="0" algn="l"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" sz="1800">
                <a:solidFill>
                  <a:srgbClr val="0000FF"/>
                </a:solidFill>
              </a:rPr>
              <a:t>https://en.wikipedia.org/wiki/Gettysburg,_Pennsylvania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540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9"/>
          <p:cNvSpPr/>
          <p:nvPr/>
        </p:nvSpPr>
        <p:spPr>
          <a:xfrm>
            <a:off x="1574128" y="1810715"/>
            <a:ext cx="662100" cy="211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9"/>
          <p:cNvSpPr/>
          <p:nvPr/>
        </p:nvSpPr>
        <p:spPr>
          <a:xfrm>
            <a:off x="2914650" y="1810715"/>
            <a:ext cx="1028700" cy="211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9"/>
          <p:cNvSpPr txBox="1"/>
          <p:nvPr/>
        </p:nvSpPr>
        <p:spPr>
          <a:xfrm>
            <a:off x="5257725" y="1686150"/>
            <a:ext cx="3519300" cy="615600"/>
          </a:xfrm>
          <a:prstGeom prst="rect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What might we link to besides Wikipedia articles?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92" name="Google Shape;292;p49"/>
          <p:cNvCxnSpPr>
            <a:stCxn id="291" idx="2"/>
          </p:cNvCxnSpPr>
          <p:nvPr/>
        </p:nvCxnSpPr>
        <p:spPr>
          <a:xfrm flipH="1">
            <a:off x="5459475" y="2301750"/>
            <a:ext cx="1557900" cy="1014600"/>
          </a:xfrm>
          <a:prstGeom prst="straightConnector1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49"/>
          <p:cNvCxnSpPr>
            <a:stCxn id="291" idx="2"/>
          </p:cNvCxnSpPr>
          <p:nvPr/>
        </p:nvCxnSpPr>
        <p:spPr>
          <a:xfrm>
            <a:off x="7017375" y="2301750"/>
            <a:ext cx="822000" cy="1702500"/>
          </a:xfrm>
          <a:prstGeom prst="straightConnector1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Coreference Resolution</a:t>
            </a:r>
            <a:endParaRPr/>
          </a:p>
        </p:txBody>
      </p:sp>
      <p:sp>
        <p:nvSpPr>
          <p:cNvPr id="299" name="Google Shape;299;p50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Entities and Linking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Coreference Resolution</a:t>
            </a:r>
            <a:endParaRPr/>
          </a:p>
        </p:txBody>
      </p:sp>
      <p:sp>
        <p:nvSpPr>
          <p:cNvPr id="305" name="Google Shape;305;p51"/>
          <p:cNvSpPr txBox="1"/>
          <p:nvPr>
            <p:ph idx="1" type="body"/>
          </p:nvPr>
        </p:nvSpPr>
        <p:spPr>
          <a:xfrm>
            <a:off x="457200" y="1200150"/>
            <a:ext cx="8229600" cy="3669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/>
              <a:t>Linguistics note:</a:t>
            </a:r>
            <a:r>
              <a:rPr lang="en"/>
              <a:t> “anaphora resolution”</a:t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Anaphora: expression depends on </a:t>
            </a:r>
            <a:r>
              <a:rPr i="1" lang="en"/>
              <a:t>antecedent</a:t>
            </a:r>
            <a:endParaRPr i="1"/>
          </a:p>
          <a:p>
            <a:pPr indent="-361950" lvl="1" marL="914400" rtl="0" algn="l">
              <a:spcBef>
                <a:spcPts val="500"/>
              </a:spcBef>
              <a:spcAft>
                <a:spcPts val="0"/>
              </a:spcAft>
              <a:buSzPts val="2100"/>
              <a:buChar char="-"/>
            </a:pPr>
            <a:r>
              <a:rPr i="1" lang="en"/>
              <a:t>“</a:t>
            </a:r>
            <a:r>
              <a:rPr b="1" i="1" lang="en">
                <a:solidFill>
                  <a:srgbClr val="9900FF"/>
                </a:solidFill>
              </a:rPr>
              <a:t>Sally</a:t>
            </a:r>
            <a:r>
              <a:rPr i="1" lang="en"/>
              <a:t> arrived, but nobody saw </a:t>
            </a:r>
            <a:r>
              <a:rPr b="1" i="1" lang="en">
                <a:solidFill>
                  <a:srgbClr val="9900FF"/>
                </a:solidFill>
              </a:rPr>
              <a:t>her</a:t>
            </a:r>
            <a:r>
              <a:rPr i="1" lang="en"/>
              <a:t>”</a:t>
            </a:r>
            <a:endParaRPr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Cataphora: expression depends in </a:t>
            </a:r>
            <a:r>
              <a:rPr i="1" lang="en"/>
              <a:t>postcedent</a:t>
            </a:r>
            <a:endParaRPr i="1"/>
          </a:p>
          <a:p>
            <a:pPr indent="-361950" lvl="1" marL="914400" rtl="0" algn="l">
              <a:spcBef>
                <a:spcPts val="500"/>
              </a:spcBef>
              <a:spcAft>
                <a:spcPts val="0"/>
              </a:spcAft>
              <a:buSzPts val="2100"/>
              <a:buChar char="-"/>
            </a:pPr>
            <a:r>
              <a:rPr i="1" lang="en"/>
              <a:t>“Before </a:t>
            </a:r>
            <a:r>
              <a:rPr b="1" i="1" lang="en">
                <a:solidFill>
                  <a:srgbClr val="9900FF"/>
                </a:solidFill>
              </a:rPr>
              <a:t>her</a:t>
            </a:r>
            <a:r>
              <a:rPr i="1" lang="en"/>
              <a:t> arrival, nobody saw </a:t>
            </a:r>
            <a:r>
              <a:rPr b="1" i="1" lang="en">
                <a:solidFill>
                  <a:srgbClr val="9900FF"/>
                </a:solidFill>
              </a:rPr>
              <a:t>Sally</a:t>
            </a:r>
            <a:r>
              <a:rPr i="1" lang="en"/>
              <a:t>”</a:t>
            </a:r>
            <a:endParaRPr i="1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Other types of referents:</a:t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Exophora: external context (maybe unresolved)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i="1" lang="en"/>
              <a:t>“He was standing over </a:t>
            </a:r>
            <a:r>
              <a:rPr b="1" i="1" lang="en"/>
              <a:t>there</a:t>
            </a:r>
            <a:r>
              <a:rPr i="1" lang="en"/>
              <a:t>”</a:t>
            </a:r>
            <a:endParaRPr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Given the sentences:</a:t>
            </a:r>
            <a:endParaRPr/>
          </a:p>
          <a:p>
            <a:pPr indent="-209550" lvl="1" marL="55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On the afternoon of November 19, 1863, Lincoln went to Gettysburg. He gave his famous speech there.</a:t>
            </a:r>
            <a:endParaRPr/>
          </a:p>
        </p:txBody>
      </p:sp>
      <p:sp>
        <p:nvSpPr>
          <p:cNvPr id="312" name="Google Shape;312;p52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Coreference Resolution Example</a:t>
            </a:r>
            <a:endParaRPr/>
          </a:p>
        </p:txBody>
      </p:sp>
      <p:sp>
        <p:nvSpPr>
          <p:cNvPr id="313" name="Google Shape;313;p52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" sz="1800"/>
              <a:t>Person:</a:t>
            </a:r>
            <a:r>
              <a:rPr lang="en" sz="1800"/>
              <a:t> Lincoln</a:t>
            </a:r>
            <a:endParaRPr/>
          </a:p>
          <a:p>
            <a:pPr indent="-2540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" sz="1800"/>
              <a:t>Location:</a:t>
            </a:r>
            <a:r>
              <a:rPr lang="en" sz="1800"/>
              <a:t> Gettysburg</a:t>
            </a:r>
            <a:endParaRPr/>
          </a:p>
          <a:p>
            <a:pPr indent="-254000" lvl="0" marL="254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 sz="1800"/>
              <a:t>Pronominal co-reference: </a:t>
            </a:r>
            <a:r>
              <a:rPr lang="en" sz="1800"/>
              <a:t>He</a:t>
            </a:r>
            <a:endParaRPr sz="1800"/>
          </a:p>
          <a:p>
            <a:pPr indent="-254000" lvl="0" marL="2540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en" sz="1800"/>
              <a:t>Co-reference:</a:t>
            </a:r>
            <a:r>
              <a:rPr lang="en" sz="1800"/>
              <a:t> there</a:t>
            </a:r>
            <a:endParaRPr sz="1800"/>
          </a:p>
          <a:p>
            <a:pPr indent="0" lvl="0" marL="2540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2"/>
          <p:cNvSpPr/>
          <p:nvPr/>
        </p:nvSpPr>
        <p:spPr>
          <a:xfrm>
            <a:off x="3961607" y="1810715"/>
            <a:ext cx="267600" cy="211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2"/>
          <p:cNvSpPr/>
          <p:nvPr/>
        </p:nvSpPr>
        <p:spPr>
          <a:xfrm>
            <a:off x="3170300" y="2046575"/>
            <a:ext cx="554100" cy="211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52"/>
          <p:cNvCxnSpPr>
            <a:endCxn id="314" idx="0"/>
          </p:cNvCxnSpPr>
          <p:nvPr/>
        </p:nvCxnSpPr>
        <p:spPr>
          <a:xfrm flipH="1" rot="10800000">
            <a:off x="1883807" y="1810715"/>
            <a:ext cx="2211600" cy="50400"/>
          </a:xfrm>
          <a:prstGeom prst="curvedConnector4">
            <a:avLst>
              <a:gd fmla="val 46407" name="adj1"/>
              <a:gd fmla="val 1051814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52"/>
          <p:cNvCxnSpPr>
            <a:stCxn id="315" idx="2"/>
          </p:cNvCxnSpPr>
          <p:nvPr/>
        </p:nvCxnSpPr>
        <p:spPr>
          <a:xfrm flipH="1" rot="5400000">
            <a:off x="3053750" y="1864175"/>
            <a:ext cx="295200" cy="492000"/>
          </a:xfrm>
          <a:prstGeom prst="curvedConnector4">
            <a:avLst>
              <a:gd fmla="val -80666" name="adj1"/>
              <a:gd fmla="val 78155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Peeking Ahead</a:t>
            </a:r>
            <a:endParaRPr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200150"/>
            <a:ext cx="8229600" cy="3747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38761D"/>
                </a:solidFill>
              </a:rPr>
              <a:t>Week 1: Introduction</a:t>
            </a:r>
            <a:endParaRPr sz="1600">
              <a:solidFill>
                <a:srgbClr val="38761D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38761D"/>
                </a:solidFill>
              </a:rPr>
              <a:t>Week 2: Text Classification</a:t>
            </a:r>
            <a:endParaRPr sz="1600">
              <a:solidFill>
                <a:srgbClr val="38761D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38761D"/>
                </a:solidFill>
              </a:rPr>
              <a:t>Week 3: Language and Context</a:t>
            </a:r>
            <a:endParaRPr sz="1600">
              <a:solidFill>
                <a:srgbClr val="38761D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38761D"/>
                </a:solidFill>
              </a:rPr>
              <a:t>Week 4: Pretrained Transformers</a:t>
            </a:r>
            <a:endParaRPr sz="1600">
              <a:solidFill>
                <a:srgbClr val="38761D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38761D"/>
                </a:solidFill>
              </a:rPr>
              <a:t>Week 5: Text Generation Models</a:t>
            </a:r>
            <a:endParaRPr sz="1600">
              <a:solidFill>
                <a:srgbClr val="38761D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38761D"/>
                </a:solidFill>
              </a:rPr>
              <a:t>Week 6: Machine Translation</a:t>
            </a:r>
            <a:endParaRPr sz="1600">
              <a:solidFill>
                <a:srgbClr val="38761D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38761D"/>
                </a:solidFill>
              </a:rPr>
              <a:t>Week 7: Question Answering &amp; Summarization</a:t>
            </a:r>
            <a:endParaRPr sz="1600">
              <a:solidFill>
                <a:srgbClr val="38761D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38761D"/>
                </a:solidFill>
              </a:rPr>
              <a:t>Week 8: Linguistic Representation</a:t>
            </a:r>
            <a:endParaRPr sz="1600">
              <a:solidFill>
                <a:srgbClr val="38761D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9900"/>
                </a:solidFill>
              </a:rPr>
              <a:t>Week 9: Entities and Linking</a:t>
            </a:r>
            <a:endParaRPr sz="1600">
              <a:solidFill>
                <a:srgbClr val="FF99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Week 10: Embedding-based Retrieval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Week 11: Multimodality in NLP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Week 12: ML Fairness and Privacy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Week 13: NLP in the Real World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Brainstorming: How to Resolve</a:t>
            </a:r>
            <a:endParaRPr/>
          </a:p>
        </p:txBody>
      </p:sp>
      <p:sp>
        <p:nvSpPr>
          <p:cNvPr id="323" name="Google Shape;323;p5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/>
              <a:t>Example:</a:t>
            </a:r>
            <a:r>
              <a:rPr lang="en"/>
              <a:t> </a:t>
            </a:r>
            <a:br>
              <a:rPr lang="en"/>
            </a:br>
            <a:r>
              <a:rPr lang="en"/>
              <a:t>       </a:t>
            </a:r>
            <a:r>
              <a:rPr i="1" lang="en"/>
              <a:t>“General Electric said the Postal Service contacted the </a:t>
            </a:r>
            <a:r>
              <a:rPr i="1" lang="en" u="sng"/>
              <a:t>company</a:t>
            </a:r>
            <a:r>
              <a:rPr i="1" lang="en"/>
              <a:t> to... ”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/>
              <a:t>Discussion: </a:t>
            </a:r>
            <a:r>
              <a:rPr lang="en"/>
              <a:t>What does ‘company’ refer to? How could this be approached </a:t>
            </a:r>
            <a:r>
              <a:rPr lang="en"/>
              <a:t>programmatically</a:t>
            </a:r>
            <a:r>
              <a:rPr lang="en"/>
              <a:t>? 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                     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(Assume no parse trees, POS/NER tokens...)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...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4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Coreference Resolution Task</a:t>
            </a:r>
            <a:endParaRPr/>
          </a:p>
        </p:txBody>
      </p:sp>
      <p:sp>
        <p:nvSpPr>
          <p:cNvPr id="330" name="Google Shape;330;p5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6700" lvl="0" marL="266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/>
              <a:t>Two steps</a:t>
            </a:r>
            <a:endParaRPr/>
          </a:p>
          <a:p>
            <a:pPr indent="-387350" lvl="1" marL="685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lang="en"/>
              <a:t>Identify all mentions (spans)</a:t>
            </a:r>
            <a:endParaRPr/>
          </a:p>
          <a:p>
            <a:pPr indent="-266700" lvl="2" marL="863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Entities</a:t>
            </a:r>
            <a:endParaRPr/>
          </a:p>
          <a:p>
            <a:pPr indent="-266700" lvl="2" marL="863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Pronouns</a:t>
            </a:r>
            <a:endParaRPr/>
          </a:p>
          <a:p>
            <a:pPr indent="-266700" lvl="2" marL="863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Noun phrases</a:t>
            </a:r>
            <a:endParaRPr/>
          </a:p>
          <a:p>
            <a:pPr indent="-387350" lvl="1" marL="685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lang="en"/>
              <a:t>Aggregate like mentions</a:t>
            </a:r>
            <a:endParaRPr/>
          </a:p>
          <a:p>
            <a:pPr indent="-266700" lvl="2" marL="8636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Cluster mentions of same entities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2700"/>
              <a:t>Neural (Pre-BERT) Coreference Resolution</a:t>
            </a:r>
            <a:endParaRPr/>
          </a:p>
        </p:txBody>
      </p:sp>
      <p:sp>
        <p:nvSpPr>
          <p:cNvPr id="336" name="Google Shape;336;p55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/>
              <a:t>No</a:t>
            </a:r>
            <a:r>
              <a:rPr lang="en"/>
              <a:t> hand-coded features with two processing stages</a:t>
            </a:r>
            <a:endParaRPr sz="1500"/>
          </a:p>
          <a:p>
            <a:pPr indent="-266700" lvl="0" marL="266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/>
              <a:t>Stage 1 of 2</a:t>
            </a:r>
            <a:endParaRPr/>
          </a:p>
          <a:p>
            <a:pPr indent="-260350" lvl="1" marL="55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Identify spans.</a:t>
            </a:r>
            <a:endParaRPr/>
          </a:p>
          <a:p>
            <a:pPr indent="-260350" lvl="1" marL="55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Score potential entity mentions.</a:t>
            </a:r>
            <a:endParaRPr/>
          </a:p>
          <a:p>
            <a:pPr indent="-260350" lvl="1" marL="55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Prune low-scoring candidates.</a:t>
            </a:r>
            <a:endParaRPr/>
          </a:p>
        </p:txBody>
      </p:sp>
      <p:pic>
        <p:nvPicPr>
          <p:cNvPr id="337" name="Google Shape;337;p55"/>
          <p:cNvPicPr preferRelativeResize="0"/>
          <p:nvPr/>
        </p:nvPicPr>
        <p:blipFill rotWithShape="1">
          <a:blip r:embed="rId3">
            <a:alphaModFix/>
          </a:blip>
          <a:srcRect b="5067" l="5129" r="4569" t="7710"/>
          <a:stretch/>
        </p:blipFill>
        <p:spPr>
          <a:xfrm>
            <a:off x="3928352" y="2193738"/>
            <a:ext cx="4972750" cy="188594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5"/>
          <p:cNvSpPr txBox="1"/>
          <p:nvPr/>
        </p:nvSpPr>
        <p:spPr>
          <a:xfrm>
            <a:off x="457200" y="4861073"/>
            <a:ext cx="8229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900"/>
              <a:buFont typeface="Arial"/>
              <a:buNone/>
            </a:pPr>
            <a:r>
              <a:rPr lang="en" sz="90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" sz="900" u="sng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End-to-end Neural Coreference Resolution</a:t>
            </a:r>
            <a:endParaRPr sz="900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2700"/>
              <a:t>Neural (Pre-BERT) Coreference Resolution (cont.)</a:t>
            </a:r>
            <a:endParaRPr/>
          </a:p>
        </p:txBody>
      </p:sp>
      <p:sp>
        <p:nvSpPr>
          <p:cNvPr id="344" name="Google Shape;344;p56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/>
              <a:t>No</a:t>
            </a:r>
            <a:r>
              <a:rPr lang="en"/>
              <a:t> hand-coded features (cont.)</a:t>
            </a:r>
            <a:endParaRPr/>
          </a:p>
          <a:p>
            <a:pPr indent="-266700" lvl="0" marL="266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/>
              <a:t>Stage 2 of 2</a:t>
            </a:r>
            <a:endParaRPr/>
          </a:p>
          <a:p>
            <a:pPr indent="-260350" lvl="1" marL="55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Score pairs of spans.</a:t>
            </a:r>
            <a:endParaRPr/>
          </a:p>
          <a:p>
            <a:pPr indent="-260350" lvl="1" marL="558800" rtl="0" algn="l">
              <a:spcBef>
                <a:spcPts val="5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Keep highest scoring pair.</a:t>
            </a:r>
            <a:endParaRPr/>
          </a:p>
        </p:txBody>
      </p:sp>
      <p:pic>
        <p:nvPicPr>
          <p:cNvPr id="345" name="Google Shape;345;p56"/>
          <p:cNvPicPr preferRelativeResize="0"/>
          <p:nvPr/>
        </p:nvPicPr>
        <p:blipFill rotWithShape="1">
          <a:blip r:embed="rId3">
            <a:alphaModFix/>
          </a:blip>
          <a:srcRect b="6091" l="4131" r="6246" t="3663"/>
          <a:stretch/>
        </p:blipFill>
        <p:spPr>
          <a:xfrm>
            <a:off x="4939123" y="1200150"/>
            <a:ext cx="3747677" cy="22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6"/>
          <p:cNvSpPr txBox="1"/>
          <p:nvPr/>
        </p:nvSpPr>
        <p:spPr>
          <a:xfrm>
            <a:off x="457200" y="4861073"/>
            <a:ext cx="8229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900"/>
              <a:buFont typeface="Arial"/>
              <a:buNone/>
            </a:pPr>
            <a:r>
              <a:rPr lang="en" sz="90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" sz="900" u="sng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End-to-end Neural Coreference Resolution</a:t>
            </a:r>
            <a:endParaRPr sz="900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7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Coreference Resolution with BERT</a:t>
            </a:r>
            <a:endParaRPr/>
          </a:p>
        </p:txBody>
      </p:sp>
      <p:sp>
        <p:nvSpPr>
          <p:cNvPr id="352" name="Google Shape;352;p57"/>
          <p:cNvSpPr txBox="1"/>
          <p:nvPr/>
        </p:nvSpPr>
        <p:spPr>
          <a:xfrm>
            <a:off x="198925" y="4577025"/>
            <a:ext cx="7895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Antecedent distribution introduced by </a:t>
            </a:r>
            <a:r>
              <a:rPr lang="en" sz="1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Lee et al. (2018)</a:t>
            </a:r>
            <a:br>
              <a:rPr lang="en" sz="11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1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Updated bi-LSTMs with BERT in </a:t>
            </a:r>
            <a:r>
              <a:rPr lang="en" sz="1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Joshi et al.,  2019</a:t>
            </a:r>
            <a:endParaRPr sz="11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57"/>
          <p:cNvSpPr txBox="1"/>
          <p:nvPr>
            <p:ph idx="1" type="body"/>
          </p:nvPr>
        </p:nvSpPr>
        <p:spPr>
          <a:xfrm>
            <a:off x="457200" y="1200150"/>
            <a:ext cx="8229600" cy="2386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Replace bi-LSTMs with BERT</a:t>
            </a:r>
            <a:endParaRPr/>
          </a:p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Use BERT to generate span representations within independent segments of documents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Concatenate BERT embedding for first and last word piece in span 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Combine with iteratively recomputed attention vector for span “head” based on antecedent distribution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Calculate score for each mention (span) and probability that two spans refer to same entity</a:t>
            </a:r>
            <a:br>
              <a:rPr lang="en" sz="1500"/>
            </a:br>
            <a:endParaRPr sz="9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7"/>
          <p:cNvSpPr txBox="1"/>
          <p:nvPr/>
        </p:nvSpPr>
        <p:spPr>
          <a:xfrm>
            <a:off x="1962675" y="3443025"/>
            <a:ext cx="6643800" cy="877200"/>
          </a:xfrm>
          <a:prstGeom prst="rect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BERT for spans? Sure. Works ok.</a:t>
            </a:r>
            <a:endParaRPr sz="1500">
              <a:solidFill>
                <a:srgbClr val="FF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Where else have we used BERT to represent spans? </a:t>
            </a:r>
            <a:endParaRPr sz="1500">
              <a:solidFill>
                <a:srgbClr val="FF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Does BERT know anything about spans? Can we improve it?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1706" y="2159125"/>
            <a:ext cx="4700588" cy="2128837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8"/>
          <p:cNvSpPr txBox="1"/>
          <p:nvPr/>
        </p:nvSpPr>
        <p:spPr>
          <a:xfrm>
            <a:off x="3657938" y="1775729"/>
            <a:ext cx="1828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SpanBERT training</a:t>
            </a:r>
            <a:endParaRPr sz="1100"/>
          </a:p>
        </p:txBody>
      </p:sp>
      <p:sp>
        <p:nvSpPr>
          <p:cNvPr id="361" name="Google Shape;361;p58"/>
          <p:cNvSpPr/>
          <p:nvPr/>
        </p:nvSpPr>
        <p:spPr>
          <a:xfrm>
            <a:off x="3736181" y="3943349"/>
            <a:ext cx="1521600" cy="25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2" name="Google Shape;362;p58"/>
          <p:cNvCxnSpPr>
            <a:endCxn id="361" idx="2"/>
          </p:cNvCxnSpPr>
          <p:nvPr/>
        </p:nvCxnSpPr>
        <p:spPr>
          <a:xfrm flipH="1" rot="10800000">
            <a:off x="3243281" y="4200449"/>
            <a:ext cx="1253700" cy="31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3" name="Google Shape;363;p58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Even Better: SpanBERT</a:t>
            </a:r>
            <a:endParaRPr/>
          </a:p>
        </p:txBody>
      </p:sp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/>
              <a:t>Targeted BERT-like model </a:t>
            </a:r>
            <a:r>
              <a:rPr lang="en" sz="2100"/>
              <a:t>pre-trained</a:t>
            </a:r>
            <a:r>
              <a:rPr lang="en" sz="2100"/>
              <a:t> for span-type problems</a:t>
            </a:r>
            <a:endParaRPr/>
          </a:p>
        </p:txBody>
      </p:sp>
      <p:sp>
        <p:nvSpPr>
          <p:cNvPr id="365" name="Google Shape;365;p58"/>
          <p:cNvSpPr txBox="1"/>
          <p:nvPr/>
        </p:nvSpPr>
        <p:spPr>
          <a:xfrm>
            <a:off x="457200" y="4494371"/>
            <a:ext cx="82296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Insight: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mask </a:t>
            </a:r>
            <a:r>
              <a:rPr i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spans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add span-related training objectives!</a:t>
            </a:r>
            <a:endParaRPr sz="1100"/>
          </a:p>
        </p:txBody>
      </p:sp>
      <p:sp>
        <p:nvSpPr>
          <p:cNvPr id="366" name="Google Shape;366;p58"/>
          <p:cNvSpPr txBox="1"/>
          <p:nvPr/>
        </p:nvSpPr>
        <p:spPr>
          <a:xfrm>
            <a:off x="457200" y="4897916"/>
            <a:ext cx="82296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900"/>
              <a:buFont typeface="Arial"/>
              <a:buNone/>
            </a:pPr>
            <a:r>
              <a:rPr lang="en" sz="90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Source: SpanBERT in </a:t>
            </a:r>
            <a:r>
              <a:rPr lang="en" sz="900" u="sng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Joshi et al., 2019</a:t>
            </a:r>
            <a:endParaRPr sz="900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2753" y="1640350"/>
            <a:ext cx="2675897" cy="13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8"/>
          <p:cNvSpPr/>
          <p:nvPr/>
        </p:nvSpPr>
        <p:spPr>
          <a:xfrm>
            <a:off x="6429375" y="2718375"/>
            <a:ext cx="2459100" cy="1467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9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Extraction</a:t>
            </a:r>
            <a:endParaRPr/>
          </a:p>
        </p:txBody>
      </p:sp>
      <p:sp>
        <p:nvSpPr>
          <p:cNvPr id="374" name="Google Shape;374;p59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Entities and Linking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0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Relation Extraction</a:t>
            </a:r>
            <a:endParaRPr/>
          </a:p>
        </p:txBody>
      </p:sp>
      <p:sp>
        <p:nvSpPr>
          <p:cNvPr id="381" name="Google Shape;381;p6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6700" lvl="0" marL="266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/>
              <a:t>Identify triples of two entities or mentions and the relation between them</a:t>
            </a:r>
            <a:endParaRPr/>
          </a:p>
          <a:p>
            <a:pPr indent="-266700" lvl="0" marL="266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"/>
              <a:t>Multiple</a:t>
            </a:r>
            <a:r>
              <a:rPr b="1" lang="en"/>
              <a:t> approaches</a:t>
            </a:r>
            <a:endParaRPr/>
          </a:p>
          <a:p>
            <a:pPr indent="-387350" lvl="1" marL="685800" rtl="0" algn="l">
              <a:spcBef>
                <a:spcPts val="500"/>
              </a:spcBef>
              <a:spcAft>
                <a:spcPts val="0"/>
              </a:spcAft>
              <a:buClr>
                <a:srgbClr val="CCCCCC"/>
              </a:buClr>
              <a:buSzPts val="2100"/>
              <a:buFont typeface="Arial"/>
              <a:buAutoNum type="arabicPeriod"/>
            </a:pPr>
            <a:r>
              <a:rPr lang="en">
                <a:solidFill>
                  <a:srgbClr val="CCCCCC"/>
                </a:solidFill>
              </a:rPr>
              <a:t>Rule-based</a:t>
            </a:r>
            <a:endParaRPr>
              <a:solidFill>
                <a:srgbClr val="CCCCCC"/>
              </a:solidFill>
            </a:endParaRPr>
          </a:p>
          <a:p>
            <a:pPr indent="-387350" lvl="1" marL="685800" rtl="0" algn="l"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Arial"/>
              <a:buAutoNum type="arabicPeriod"/>
            </a:pPr>
            <a:r>
              <a:rPr lang="en">
                <a:solidFill>
                  <a:srgbClr val="0000FF"/>
                </a:solidFill>
              </a:rPr>
              <a:t>Fully supervised</a:t>
            </a:r>
            <a:endParaRPr>
              <a:solidFill>
                <a:srgbClr val="0000FF"/>
              </a:solidFill>
            </a:endParaRPr>
          </a:p>
          <a:p>
            <a:pPr indent="-387350" lvl="1" marL="685800" rtl="0" algn="l">
              <a:spcBef>
                <a:spcPts val="500"/>
              </a:spcBef>
              <a:spcAft>
                <a:spcPts val="0"/>
              </a:spcAft>
              <a:buClr>
                <a:srgbClr val="CCCCCC"/>
              </a:buClr>
              <a:buSzPts val="2100"/>
              <a:buFont typeface="Arial"/>
              <a:buAutoNum type="arabicPeriod"/>
            </a:pPr>
            <a:r>
              <a:rPr lang="en">
                <a:solidFill>
                  <a:srgbClr val="CCCCCC"/>
                </a:solidFill>
              </a:rPr>
              <a:t>Semi-supervised</a:t>
            </a:r>
            <a:endParaRPr>
              <a:solidFill>
                <a:srgbClr val="CCCCCC"/>
              </a:solidFill>
            </a:endParaRPr>
          </a:p>
          <a:p>
            <a:pPr indent="-387350" lvl="1" marL="685800" rtl="0" algn="l"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Arial"/>
              <a:buAutoNum type="arabicPeriod"/>
            </a:pPr>
            <a:r>
              <a:rPr lang="en">
                <a:solidFill>
                  <a:srgbClr val="0000FF"/>
                </a:solidFill>
              </a:rPr>
              <a:t>Unsupervised</a:t>
            </a:r>
            <a:endParaRPr>
              <a:solidFill>
                <a:srgbClr val="0000FF"/>
              </a:solidFill>
            </a:endParaRPr>
          </a:p>
          <a:p>
            <a:pPr indent="-387350" lvl="1" marL="685800" rtl="0" algn="l"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  <a:buAutoNum type="arabicPeriod"/>
            </a:pPr>
            <a:r>
              <a:rPr lang="en">
                <a:solidFill>
                  <a:srgbClr val="0000FF"/>
                </a:solidFill>
              </a:rPr>
              <a:t>Generative - One Shot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1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Relation Examples</a:t>
            </a:r>
            <a:endParaRPr/>
          </a:p>
        </p:txBody>
      </p:sp>
      <p:sp>
        <p:nvSpPr>
          <p:cNvPr id="387" name="Google Shape;387;p61"/>
          <p:cNvSpPr txBox="1"/>
          <p:nvPr>
            <p:ph idx="1" type="body"/>
          </p:nvPr>
        </p:nvSpPr>
        <p:spPr>
          <a:xfrm>
            <a:off x="457200" y="1200150"/>
            <a:ext cx="8229600" cy="3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6700" lvl="0" marL="266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/>
              <a:t>Binary relation: relational triple </a:t>
            </a:r>
            <a:r>
              <a:rPr b="1" lang="en"/>
              <a:t>(e_1, relation, e_2)</a:t>
            </a:r>
            <a:endParaRPr/>
          </a:p>
          <a:p>
            <a:pPr indent="-260350" lvl="1" marL="55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(Abraham Lincoln, went-to, Gettysburg</a:t>
            </a:r>
            <a:r>
              <a:rPr lang="en"/>
              <a:t>,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PA)</a:t>
            </a:r>
            <a:endParaRPr/>
          </a:p>
          <a:p>
            <a:pPr indent="-260350" lvl="1" marL="55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(Abraham Lincoln, gave-speech, 1863-11-19)</a:t>
            </a:r>
            <a:endParaRPr/>
          </a:p>
          <a:p>
            <a:pPr indent="-266700" lvl="0" marL="266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/>
              <a:t>Many relations are not binary</a:t>
            </a:r>
            <a:endParaRPr/>
          </a:p>
          <a:p>
            <a:pPr indent="-260350" lvl="1" marL="55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“&lt;company&gt; appointed &lt;person&gt; as &lt;position&gt;”</a:t>
            </a:r>
            <a:endParaRPr/>
          </a:p>
          <a:p>
            <a:pPr indent="-266700" lvl="0" marL="266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/>
              <a:t>But often can decompose</a:t>
            </a:r>
            <a:endParaRPr/>
          </a:p>
          <a:p>
            <a:pPr indent="-260350" lvl="1" marL="55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(&lt;person&gt;, employed-by, &lt;company&gt;)</a:t>
            </a:r>
            <a:endParaRPr/>
          </a:p>
          <a:p>
            <a:pPr indent="-260350" lvl="1" marL="55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(&lt;person&gt;, has-job-title, &lt;position&gt;)</a:t>
            </a:r>
            <a:endParaRPr/>
          </a:p>
          <a:p>
            <a:pPr indent="-260350" lvl="1" marL="55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(&lt;company&gt;, uses-job-title, &lt;position&gt;)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2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Given the sentences:</a:t>
            </a:r>
            <a:endParaRPr/>
          </a:p>
          <a:p>
            <a:pPr indent="-209550" lvl="1" marL="55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On the afternoon of November 19, 1863, Lincoln went to Gettysburg. He gave his famous speech there.</a:t>
            </a:r>
            <a:endParaRPr/>
          </a:p>
        </p:txBody>
      </p:sp>
      <p:sp>
        <p:nvSpPr>
          <p:cNvPr id="394" name="Google Shape;394;p62"/>
          <p:cNvSpPr/>
          <p:nvPr/>
        </p:nvSpPr>
        <p:spPr>
          <a:xfrm>
            <a:off x="1680979" y="1571577"/>
            <a:ext cx="855000" cy="214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62"/>
          <p:cNvSpPr/>
          <p:nvPr/>
        </p:nvSpPr>
        <p:spPr>
          <a:xfrm>
            <a:off x="2756269" y="1571577"/>
            <a:ext cx="1244400" cy="214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62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Relation Extraction Example</a:t>
            </a:r>
            <a:endParaRPr/>
          </a:p>
        </p:txBody>
      </p:sp>
      <p:sp>
        <p:nvSpPr>
          <p:cNvPr id="397" name="Google Shape;397;p62"/>
          <p:cNvSpPr txBox="1"/>
          <p:nvPr>
            <p:ph idx="2" type="body"/>
          </p:nvPr>
        </p:nvSpPr>
        <p:spPr>
          <a:xfrm>
            <a:off x="2008800" y="2700350"/>
            <a:ext cx="6678000" cy="21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130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" sz="1900">
                <a:latin typeface="Courier"/>
                <a:ea typeface="Courier"/>
                <a:cs typeface="Courier"/>
                <a:sym typeface="Courier"/>
              </a:rPr>
              <a:t>(Abraham Lincoln, went-to, Gettysburg, PA)</a:t>
            </a:r>
            <a:endParaRPr sz="1900">
              <a:latin typeface="Courier"/>
              <a:ea typeface="Courier"/>
              <a:cs typeface="Courier"/>
              <a:sym typeface="Courier"/>
            </a:endParaRPr>
          </a:p>
          <a:p>
            <a:pPr indent="-24130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" sz="1900">
                <a:latin typeface="Courier"/>
                <a:ea typeface="Courier"/>
                <a:cs typeface="Courier"/>
                <a:sym typeface="Courier"/>
              </a:rPr>
              <a:t>(Abraham Lincoln, went-on, 1863-11-19)</a:t>
            </a:r>
            <a:endParaRPr sz="1900">
              <a:latin typeface="Courier"/>
              <a:ea typeface="Courier"/>
              <a:cs typeface="Courier"/>
              <a:sym typeface="Courier"/>
            </a:endParaRPr>
          </a:p>
          <a:p>
            <a:pPr indent="-24130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" sz="1900">
                <a:latin typeface="Courier"/>
                <a:ea typeface="Courier"/>
                <a:cs typeface="Courier"/>
                <a:sym typeface="Courier"/>
              </a:rPr>
              <a:t>(Abraham Lincoln, spoke-in, Gettysburg, PA)</a:t>
            </a:r>
            <a:endParaRPr sz="19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2"/>
          <p:cNvSpPr/>
          <p:nvPr/>
        </p:nvSpPr>
        <p:spPr>
          <a:xfrm>
            <a:off x="1058863" y="1810715"/>
            <a:ext cx="498300" cy="211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62"/>
          <p:cNvSpPr/>
          <p:nvPr/>
        </p:nvSpPr>
        <p:spPr>
          <a:xfrm>
            <a:off x="1574128" y="1810715"/>
            <a:ext cx="662100" cy="211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62"/>
          <p:cNvSpPr/>
          <p:nvPr/>
        </p:nvSpPr>
        <p:spPr>
          <a:xfrm>
            <a:off x="2914650" y="1810715"/>
            <a:ext cx="1028700" cy="211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62"/>
          <p:cNvSpPr/>
          <p:nvPr/>
        </p:nvSpPr>
        <p:spPr>
          <a:xfrm>
            <a:off x="3961607" y="1810715"/>
            <a:ext cx="267600" cy="211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62"/>
          <p:cNvSpPr/>
          <p:nvPr/>
        </p:nvSpPr>
        <p:spPr>
          <a:xfrm>
            <a:off x="3147775" y="2046575"/>
            <a:ext cx="563100" cy="211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b="1" lang="en" sz="1800"/>
              <a:t>Assignment 3</a:t>
            </a:r>
            <a:r>
              <a:rPr lang="en" sz="1800"/>
              <a:t> (Various) - </a:t>
            </a:r>
            <a:r>
              <a:rPr lang="en" sz="1800"/>
              <a:t>Due this past Sunday 3/3</a:t>
            </a:r>
            <a:endParaRPr sz="22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/>
              <a:t>(Tuesday 3/5 if you use late days)</a:t>
            </a:r>
            <a:endParaRPr sz="1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b="1" lang="en" sz="1800"/>
              <a:t>Assignment 4</a:t>
            </a:r>
            <a:r>
              <a:rPr lang="en" sz="1800"/>
              <a:t> (MM) to be released Friday 3/8</a:t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" sz="1800"/>
              <a:t>Final assignment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1" lang="en" sz="1800"/>
              <a:t>Project </a:t>
            </a:r>
            <a:r>
              <a:rPr b="1" lang="en" sz="1800">
                <a:solidFill>
                  <a:srgbClr val="9900FF"/>
                </a:solidFill>
              </a:rPr>
              <a:t>- </a:t>
            </a:r>
            <a:endParaRPr b="1" sz="1800">
              <a:solidFill>
                <a:srgbClr val="9900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b="1" lang="en" sz="1400">
                <a:solidFill>
                  <a:srgbClr val="9900FF"/>
                </a:solidFill>
              </a:rPr>
              <a:t>Feedback complete</a:t>
            </a:r>
            <a:endParaRPr b="1" sz="1400">
              <a:solidFill>
                <a:srgbClr val="9900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Open Sans"/>
              <a:buChar char="-"/>
            </a:pPr>
            <a:r>
              <a:rPr b="1" lang="en" sz="1400">
                <a:solidFill>
                  <a:srgbClr val="9900FF"/>
                </a:solidFill>
              </a:rPr>
              <a:t>Projects - Due 04/14 (hard deadline) </a:t>
            </a:r>
            <a:endParaRPr b="1" sz="1400">
              <a:solidFill>
                <a:srgbClr val="9900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Open Sans"/>
              <a:buChar char="-"/>
            </a:pPr>
            <a:r>
              <a:rPr b="1" lang="en" sz="1400">
                <a:solidFill>
                  <a:srgbClr val="9900FF"/>
                </a:solidFill>
              </a:rPr>
              <a:t>5 - 6 WEEKS</a:t>
            </a:r>
            <a:endParaRPr b="1" sz="1400">
              <a:solidFill>
                <a:srgbClr val="9900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b="1" lang="en" sz="1400">
                <a:solidFill>
                  <a:srgbClr val="9900FF"/>
                </a:solidFill>
              </a:rPr>
              <a:t>Questions?</a:t>
            </a:r>
            <a:endParaRPr b="1" sz="1400">
              <a:solidFill>
                <a:srgbClr val="9900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1" lang="en" sz="1800"/>
              <a:t>Concerns?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7" name="Google Shape;407;p63"/>
          <p:cNvGraphicFramePr/>
          <p:nvPr/>
        </p:nvGraphicFramePr>
        <p:xfrm>
          <a:off x="457200" y="25717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{F7B39B55-CD78-475D-B7C0-BDE9B388EC0F}</a:tableStyleId>
              </a:tblPr>
              <a:tblGrid>
                <a:gridCol w="5943600"/>
                <a:gridCol w="22860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/>
                        <a:t>Example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Entity types and label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Carey will succeed </a:t>
                      </a:r>
                      <a:r>
                        <a:rPr b="1" lang="en" sz="1100"/>
                        <a:t>Colleen P. Black,</a:t>
                      </a:r>
                      <a:r>
                        <a:rPr b="0" lang="en" sz="1100"/>
                        <a:t> who held the position for 15 years and will take on a new role as </a:t>
                      </a:r>
                      <a:r>
                        <a:rPr b="1" lang="en" sz="1100"/>
                        <a:t>chairwoman</a:t>
                      </a:r>
                      <a:r>
                        <a:rPr b="0" lang="en" sz="1100"/>
                        <a:t> of Hearst Magazines, the company said.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Types: </a:t>
                      </a:r>
                      <a:r>
                        <a:rPr b="1" i="1" lang="en" sz="1100"/>
                        <a:t>person/title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Relation: </a:t>
                      </a:r>
                      <a:r>
                        <a:rPr b="0" i="1" lang="en" sz="1100"/>
                        <a:t>per:title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Irene Morgan Kirkaldy,</a:t>
                      </a:r>
                      <a:r>
                        <a:rPr b="0" lang="en" sz="1100"/>
                        <a:t> who was born and reared in </a:t>
                      </a:r>
                      <a:r>
                        <a:rPr b="1" lang="en" sz="1100"/>
                        <a:t>Baltimore,</a:t>
                      </a:r>
                      <a:r>
                        <a:rPr b="0" lang="en" sz="1100"/>
                        <a:t> lived on Long Island and ran a child-care center in Queens with her second husband, Stanley Kirkaldy.</a:t>
                      </a:r>
                      <a:endParaRPr b="1"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Types: </a:t>
                      </a:r>
                      <a:r>
                        <a:rPr b="1" i="1" lang="en" sz="1100"/>
                        <a:t>person/city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Relation: </a:t>
                      </a:r>
                      <a:r>
                        <a:rPr b="0" i="1" lang="en" sz="1100"/>
                        <a:t>per:city_of_birth</a:t>
                      </a:r>
                      <a:endParaRPr b="1" i="1"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Baldwin</a:t>
                      </a:r>
                      <a:r>
                        <a:rPr b="0" lang="en" sz="1100"/>
                        <a:t> declined further comment and said JetBlue chief </a:t>
                      </a:r>
                      <a:r>
                        <a:rPr b="1" lang="en" sz="1100"/>
                        <a:t>executive</a:t>
                      </a:r>
                      <a:r>
                        <a:rPr b="0" lang="en" sz="1100"/>
                        <a:t> Dave Barger was unavailable.</a:t>
                      </a:r>
                      <a:endParaRPr b="1"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Types: </a:t>
                      </a:r>
                      <a:r>
                        <a:rPr b="1" i="1" lang="en" sz="1100"/>
                        <a:t>person/title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Relation: </a:t>
                      </a:r>
                      <a:r>
                        <a:rPr b="0" i="1" lang="en" sz="1100"/>
                        <a:t>no_relation</a:t>
                      </a:r>
                      <a:endParaRPr b="1" i="1"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408" name="Google Shape;408;p63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Fully </a:t>
            </a:r>
            <a:r>
              <a:rPr lang="en"/>
              <a:t>Supervised Relation Extraction</a:t>
            </a:r>
            <a:endParaRPr/>
          </a:p>
        </p:txBody>
      </p:sp>
      <p:sp>
        <p:nvSpPr>
          <p:cNvPr id="409" name="Google Shape;409;p63"/>
          <p:cNvSpPr txBox="1"/>
          <p:nvPr>
            <p:ph idx="1" type="body"/>
          </p:nvPr>
        </p:nvSpPr>
        <p:spPr>
          <a:xfrm>
            <a:off x="457200" y="1200150"/>
            <a:ext cx="82296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0350" lvl="0" marL="266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TACRED</a:t>
            </a:r>
            <a:r>
              <a:rPr lang="en" sz="2100"/>
              <a:t>: large dataset of sentences labeled with subject and object and 42 typed relations including no_relation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4" name="Google Shape;414;p64"/>
          <p:cNvGraphicFramePr/>
          <p:nvPr/>
        </p:nvGraphicFramePr>
        <p:xfrm>
          <a:off x="457200" y="12426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{F7B39B55-CD78-475D-B7C0-BDE9B388EC0F}</a:tableStyleId>
              </a:tblPr>
              <a:tblGrid>
                <a:gridCol w="5943600"/>
                <a:gridCol w="22860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/>
                        <a:t>Example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Entity types and label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Irene Morgan Kirkaldy</a:t>
                      </a:r>
                      <a:r>
                        <a:rPr b="1" lang="en"/>
                        <a:t>,</a:t>
                      </a:r>
                      <a:r>
                        <a:rPr b="0" lang="en"/>
                        <a:t> who was born and reared in </a:t>
                      </a:r>
                      <a:r>
                        <a:rPr b="1" lang="en">
                          <a:solidFill>
                            <a:srgbClr val="9900FF"/>
                          </a:solidFill>
                        </a:rPr>
                        <a:t>Baltimore</a:t>
                      </a:r>
                      <a:r>
                        <a:rPr b="1" lang="en"/>
                        <a:t>,</a:t>
                      </a:r>
                      <a:r>
                        <a:rPr b="0" lang="en"/>
                        <a:t> lived on Long Island and ran a child-care center in Queens with her second husband, Stanley Kirkaldy.</a:t>
                      </a:r>
                      <a:endParaRPr b="1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Types: </a:t>
                      </a:r>
                      <a:r>
                        <a:rPr b="1" i="1" lang="en"/>
                        <a:t>person/city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Relation: </a:t>
                      </a:r>
                      <a:r>
                        <a:rPr b="0" i="1" lang="en"/>
                        <a:t>per:city_of_birth</a:t>
                      </a:r>
                      <a:endParaRPr b="1" i="1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415" name="Google Shape;415;p64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Fully </a:t>
            </a:r>
            <a:r>
              <a:rPr lang="en"/>
              <a:t>Supervised Relation Extraction</a:t>
            </a:r>
            <a:endParaRPr/>
          </a:p>
        </p:txBody>
      </p:sp>
      <p:sp>
        <p:nvSpPr>
          <p:cNvPr id="416" name="Google Shape;416;p64"/>
          <p:cNvSpPr txBox="1"/>
          <p:nvPr>
            <p:ph idx="1" type="body"/>
          </p:nvPr>
        </p:nvSpPr>
        <p:spPr>
          <a:xfrm>
            <a:off x="457200" y="2830625"/>
            <a:ext cx="8229600" cy="23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2667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2667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“[CLS] </a:t>
            </a:r>
            <a:r>
              <a:rPr lang="en" sz="1800">
                <a:solidFill>
                  <a:srgbClr val="FF0000"/>
                </a:solidFill>
              </a:rPr>
              <a:t>[SUBJ-PER]</a:t>
            </a:r>
            <a:r>
              <a:rPr lang="en" sz="1800"/>
              <a:t> , who was born and reared in </a:t>
            </a:r>
            <a:r>
              <a:rPr lang="en" sz="1800">
                <a:solidFill>
                  <a:srgbClr val="9900FF"/>
                </a:solidFill>
              </a:rPr>
              <a:t>[OBJ-LOC]</a:t>
            </a:r>
            <a:r>
              <a:rPr lang="en" sz="1800"/>
              <a:t> , lived …”</a:t>
            </a:r>
            <a:endParaRPr sz="1800"/>
          </a:p>
          <a:p>
            <a:pPr indent="-266700" lvl="1" marL="55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Classifier on top of CLS token predict relation label</a:t>
            </a:r>
            <a:endParaRPr sz="1800"/>
          </a:p>
          <a:p>
            <a:pPr indent="-266700" lvl="1" marL="55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Produces near SOTA 70.8 F1 score</a:t>
            </a:r>
            <a:endParaRPr/>
          </a:p>
        </p:txBody>
      </p:sp>
      <p:sp>
        <p:nvSpPr>
          <p:cNvPr id="417" name="Google Shape;417;p64"/>
          <p:cNvSpPr/>
          <p:nvPr/>
        </p:nvSpPr>
        <p:spPr>
          <a:xfrm>
            <a:off x="245175" y="2493625"/>
            <a:ext cx="1592100" cy="253500"/>
          </a:xfrm>
          <a:prstGeom prst="rect">
            <a:avLst/>
          </a:prstGeom>
          <a:solidFill>
            <a:srgbClr val="D7DCE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per:city_of_birth</a:t>
            </a:r>
            <a:endParaRPr/>
          </a:p>
        </p:txBody>
      </p:sp>
      <p:sp>
        <p:nvSpPr>
          <p:cNvPr id="418" name="Google Shape;418;p64"/>
          <p:cNvSpPr/>
          <p:nvPr/>
        </p:nvSpPr>
        <p:spPr>
          <a:xfrm>
            <a:off x="336000" y="3190625"/>
            <a:ext cx="5586600" cy="630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SpanBERT</a:t>
            </a:r>
            <a:endParaRPr b="1"/>
          </a:p>
        </p:txBody>
      </p:sp>
      <p:cxnSp>
        <p:nvCxnSpPr>
          <p:cNvPr id="419" name="Google Shape;419;p64"/>
          <p:cNvCxnSpPr/>
          <p:nvPr/>
        </p:nvCxnSpPr>
        <p:spPr>
          <a:xfrm flipH="1" rot="10800000">
            <a:off x="1036575" y="3011235"/>
            <a:ext cx="9300" cy="179400"/>
          </a:xfrm>
          <a:prstGeom prst="straightConnector1">
            <a:avLst/>
          </a:prstGeom>
          <a:noFill/>
          <a:ln cap="flat" cmpd="sng" w="9525">
            <a:solidFill>
              <a:srgbClr val="46535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" name="Google Shape;420;p64"/>
          <p:cNvSpPr/>
          <p:nvPr/>
        </p:nvSpPr>
        <p:spPr>
          <a:xfrm>
            <a:off x="683175" y="2943426"/>
            <a:ext cx="716100" cy="6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4653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1" name="Google Shape;421;p64"/>
          <p:cNvCxnSpPr>
            <a:stCxn id="420" idx="0"/>
            <a:endCxn id="417" idx="2"/>
          </p:cNvCxnSpPr>
          <p:nvPr/>
        </p:nvCxnSpPr>
        <p:spPr>
          <a:xfrm rot="10800000">
            <a:off x="1041225" y="2747226"/>
            <a:ext cx="0" cy="196200"/>
          </a:xfrm>
          <a:prstGeom prst="straightConnector1">
            <a:avLst/>
          </a:prstGeom>
          <a:noFill/>
          <a:ln cap="flat" cmpd="sng" w="9525">
            <a:solidFill>
              <a:srgbClr val="46535E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2" name="Google Shape;422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2725" y="2365182"/>
            <a:ext cx="3108900" cy="162389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5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Relation Extraction</a:t>
            </a:r>
            <a:endParaRPr/>
          </a:p>
        </p:txBody>
      </p:sp>
      <p:sp>
        <p:nvSpPr>
          <p:cNvPr id="428" name="Google Shape;428;p6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ReVerb system</a:t>
            </a:r>
            <a:r>
              <a:rPr lang="en"/>
              <a:t> simple rules for relation identification: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Takes POS and entity Chunked sentence as input:</a:t>
            </a:r>
            <a:endParaRPr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For each verb in sentence, start at verb and take longest sequence of words that satisfies lexical and syntactic constraints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For each relation phrase identified in step 1, find nearest noun phrase to the left that isn’t a relative pronoun, WHO-adverb, or existential “there” then nearest noun phrase to the right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AutoNum type="arabicPeriod"/>
            </a:pPr>
            <a:r>
              <a:rPr lang="en" sz="2000"/>
              <a:t>Run classifier that scores confidence in candidate triple</a:t>
            </a:r>
            <a:endParaRPr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6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Shot Clinical Information Extraction</a:t>
            </a:r>
            <a:endParaRPr/>
          </a:p>
        </p:txBody>
      </p:sp>
      <p:sp>
        <p:nvSpPr>
          <p:cNvPr id="434" name="Google Shape;434;p66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Provide large LLM with prompt, </a:t>
            </a:r>
            <a:r>
              <a:rPr lang="en">
                <a:solidFill>
                  <a:srgbClr val="0000FF"/>
                </a:solidFill>
              </a:rPr>
              <a:t>instructions,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example input</a:t>
            </a:r>
            <a:r>
              <a:rPr lang="en"/>
              <a:t> and </a:t>
            </a:r>
            <a:r>
              <a:rPr lang="en">
                <a:solidFill>
                  <a:srgbClr val="980000"/>
                </a:solidFill>
              </a:rPr>
              <a:t>example</a:t>
            </a:r>
            <a:r>
              <a:rPr lang="en">
                <a:solidFill>
                  <a:srgbClr val="980000"/>
                </a:solidFill>
              </a:rPr>
              <a:t> output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LLM is able to parse example and emit structured data</a:t>
            </a:r>
            <a:endParaRPr/>
          </a:p>
        </p:txBody>
      </p:sp>
      <p:pic>
        <p:nvPicPr>
          <p:cNvPr id="435" name="Google Shape;43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650" y="1089950"/>
            <a:ext cx="3164379" cy="38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66"/>
          <p:cNvSpPr txBox="1"/>
          <p:nvPr/>
        </p:nvSpPr>
        <p:spPr>
          <a:xfrm>
            <a:off x="457200" y="4897916"/>
            <a:ext cx="82296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900"/>
              <a:buFont typeface="Arial"/>
              <a:buNone/>
            </a:pPr>
            <a:r>
              <a:rPr lang="en" sz="90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" sz="900" u="sng">
                <a:solidFill>
                  <a:srgbClr val="6C6C6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Large Language Models are Few-Shot Clinical Information Extractors</a:t>
            </a:r>
            <a:endParaRPr sz="900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7" name="Google Shape;437;p66"/>
          <p:cNvCxnSpPr/>
          <p:nvPr/>
        </p:nvCxnSpPr>
        <p:spPr>
          <a:xfrm flipH="1" rot="10800000">
            <a:off x="3285975" y="1720700"/>
            <a:ext cx="2069700" cy="91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66"/>
          <p:cNvCxnSpPr/>
          <p:nvPr/>
        </p:nvCxnSpPr>
        <p:spPr>
          <a:xfrm flipH="1" rot="10800000">
            <a:off x="2464250" y="1487375"/>
            <a:ext cx="2830500" cy="5883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66"/>
          <p:cNvCxnSpPr/>
          <p:nvPr/>
        </p:nvCxnSpPr>
        <p:spPr>
          <a:xfrm flipH="1" rot="10800000">
            <a:off x="1490775" y="2085850"/>
            <a:ext cx="3885000" cy="4062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66"/>
          <p:cNvCxnSpPr/>
          <p:nvPr/>
        </p:nvCxnSpPr>
        <p:spPr>
          <a:xfrm>
            <a:off x="1257650" y="3740588"/>
            <a:ext cx="4098000" cy="4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7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Notebook Walkthrough</a:t>
            </a:r>
            <a:endParaRPr/>
          </a:p>
        </p:txBody>
      </p:sp>
      <p:sp>
        <p:nvSpPr>
          <p:cNvPr id="446" name="Google Shape;446;p67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Entities</a:t>
            </a:r>
            <a:r>
              <a:rPr lang="en"/>
              <a:t> and Linking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8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Peeks/Recent Advances/Challenges</a:t>
            </a:r>
            <a:endParaRPr/>
          </a:p>
        </p:txBody>
      </p:sp>
      <p:sp>
        <p:nvSpPr>
          <p:cNvPr id="452" name="Google Shape;452;p68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Entities</a:t>
            </a:r>
            <a:r>
              <a:rPr lang="en"/>
              <a:t> and Linking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9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Papers</a:t>
            </a:r>
            <a:endParaRPr/>
          </a:p>
        </p:txBody>
      </p:sp>
      <p:sp>
        <p:nvSpPr>
          <p:cNvPr id="458" name="Google Shape;458;p6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Revisiting Relation Extraction in the era of Large Language Models</a:t>
            </a:r>
            <a:endParaRPr sz="1050">
              <a:solidFill>
                <a:srgbClr val="2E41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E41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0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Extras</a:t>
            </a:r>
            <a:endParaRPr/>
          </a:p>
        </p:txBody>
      </p:sp>
      <p:sp>
        <p:nvSpPr>
          <p:cNvPr id="464" name="Google Shape;464;p70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Entities and </a:t>
            </a:r>
            <a:r>
              <a:rPr lang="en"/>
              <a:t>Linking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1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7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2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7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b="1" lang="en" sz="1800"/>
              <a:t>Paper reading sessions:</a:t>
            </a:r>
            <a:r>
              <a:rPr lang="en" sz="1800"/>
              <a:t>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WebGLM: Towards An Efficient Web-Enhanced Question Answering System with Human Preferences</a:t>
            </a:r>
            <a:r>
              <a:rPr lang="en" sz="1800"/>
              <a:t>  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/>
              <a:t>Jennifer: Monday 03/04 5:30 PST</a:t>
            </a:r>
            <a:endParaRPr sz="1800"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Unlocking Practical Applications in Legal Domain: Evaluation of GPT for Zero-Shot Semantic Annotation of Legal texts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"/>
              <a:t>Mark: Tuesday 03/12 5:30 PST</a:t>
            </a:r>
            <a:endParaRPr sz="18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-"/>
            </a:pPr>
            <a:r>
              <a:rPr b="1" lang="en" sz="1800"/>
              <a:t>Notebook walkthrough sessions: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-"/>
            </a:pPr>
            <a:r>
              <a:rPr lang="en" sz="1800"/>
              <a:t>TBD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1" lang="en" sz="1800"/>
              <a:t>Concerns?</a:t>
            </a:r>
            <a:endParaRPr b="1" sz="1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3000"/>
              <a:t>The Plan</a:t>
            </a:r>
            <a:endParaRPr/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457200" y="1200150"/>
            <a:ext cx="82296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" sz="2100"/>
              <a:t>Structure of Class</a:t>
            </a:r>
            <a:br>
              <a:rPr b="1" lang="en" sz="700"/>
            </a:br>
            <a:endParaRPr sz="1300"/>
          </a:p>
          <a:p>
            <a:pPr indent="-254000" lvl="0" marL="266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/>
              <a:t>Project Check in</a:t>
            </a:r>
            <a:endParaRPr sz="2000"/>
          </a:p>
          <a:p>
            <a:pPr indent="-254000" lvl="0" marL="2667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/>
              <a:t>Key Learning Review</a:t>
            </a:r>
            <a:endParaRPr sz="2000"/>
          </a:p>
          <a:p>
            <a:pPr indent="-254000" lvl="0" marL="2667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Information Extraction</a:t>
            </a:r>
            <a:endParaRPr sz="2000"/>
          </a:p>
          <a:p>
            <a:pPr indent="-254000" lvl="1" marL="5588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Named Entity Recognition</a:t>
            </a:r>
            <a:endParaRPr sz="2000"/>
          </a:p>
          <a:p>
            <a:pPr indent="-254000" lvl="1" marL="558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/>
              <a:t>Entity Resolution</a:t>
            </a:r>
            <a:endParaRPr sz="2000"/>
          </a:p>
          <a:p>
            <a:pPr indent="-254000" lvl="1" marL="5588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Entity Linking</a:t>
            </a:r>
            <a:endParaRPr sz="2000"/>
          </a:p>
          <a:p>
            <a:pPr indent="-254000" lvl="1" marL="5588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Coreference Resolution</a:t>
            </a:r>
            <a:endParaRPr sz="2000"/>
          </a:p>
          <a:p>
            <a:pPr indent="-254000" lvl="1" marL="5588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Relation Extraction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check-In</a:t>
            </a:r>
            <a:endParaRPr/>
          </a:p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">
                <a:solidFill>
                  <a:srgbClr val="FF0000"/>
                </a:solidFill>
              </a:rPr>
              <a:t>Who has their data? (hopefully, everybody)</a:t>
            </a:r>
            <a:endParaRPr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Char char="•"/>
            </a:pPr>
            <a:r>
              <a:rPr lang="en">
                <a:solidFill>
                  <a:srgbClr val="F1C232"/>
                </a:solidFill>
              </a:rPr>
              <a:t>Who has a baseline? (most groups?)</a:t>
            </a:r>
            <a:endParaRPr>
              <a:solidFill>
                <a:srgbClr val="F1C23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•"/>
            </a:pPr>
            <a:r>
              <a:rPr lang="en">
                <a:solidFill>
                  <a:srgbClr val="6AA84F"/>
                </a:solidFill>
              </a:rPr>
              <a:t>Experiments to improve baseline?</a:t>
            </a:r>
            <a:endParaRPr>
              <a:solidFill>
                <a:srgbClr val="6AA84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Analysis?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Problems?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If you want to turn in an </a:t>
            </a:r>
            <a:r>
              <a:rPr b="1" lang="en"/>
              <a:t>optional</a:t>
            </a:r>
            <a:r>
              <a:rPr lang="en"/>
              <a:t> draft of your paper you’ll need to get it to the instructors by </a:t>
            </a:r>
            <a:r>
              <a:rPr lang="en">
                <a:solidFill>
                  <a:srgbClr val="FF0000"/>
                </a:solidFill>
              </a:rPr>
              <a:t>03</a:t>
            </a:r>
            <a:r>
              <a:rPr lang="en">
                <a:solidFill>
                  <a:srgbClr val="FF0000"/>
                </a:solidFill>
              </a:rPr>
              <a:t>/18</a:t>
            </a:r>
            <a:r>
              <a:rPr lang="en"/>
              <a:t>. We’ll review and get back to you either via email or in office hours the following week.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Learnings Review</a:t>
            </a:r>
            <a:endParaRPr/>
          </a:p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Entities and Linking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Review</a:t>
            </a:r>
            <a:endParaRPr/>
          </a:p>
        </p:txBody>
      </p:sp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How can we use a BERT model to label parts of speech in a sentence</a:t>
            </a:r>
            <a:r>
              <a:rPr lang="en" sz="1800"/>
              <a:t>?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What are some key differences between a dependency parse tree and a phrase-based parse tree?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UC Berkeley 1">
      <a:dk1>
        <a:srgbClr val="000000"/>
      </a:dk1>
      <a:lt1>
        <a:srgbClr val="FFFFFF"/>
      </a:lt1>
      <a:dk2>
        <a:srgbClr val="46535E"/>
      </a:dk2>
      <a:lt2>
        <a:srgbClr val="EEEEEE"/>
      </a:lt2>
      <a:accent1>
        <a:srgbClr val="3B7EA1"/>
      </a:accent1>
      <a:accent2>
        <a:srgbClr val="FDB515"/>
      </a:accent2>
      <a:accent3>
        <a:srgbClr val="003262"/>
      </a:accent3>
      <a:accent4>
        <a:srgbClr val="B9D3B6"/>
      </a:accent4>
      <a:accent5>
        <a:srgbClr val="DDD5C7"/>
      </a:accent5>
      <a:accent6>
        <a:srgbClr val="584F29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